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2" r:id="rId3"/>
    <p:sldId id="275" r:id="rId4"/>
    <p:sldId id="257" r:id="rId5"/>
    <p:sldId id="274" r:id="rId6"/>
    <p:sldId id="258" r:id="rId7"/>
    <p:sldId id="276" r:id="rId8"/>
    <p:sldId id="259" r:id="rId9"/>
    <p:sldId id="277" r:id="rId10"/>
    <p:sldId id="260" r:id="rId11"/>
    <p:sldId id="278" r:id="rId12"/>
    <p:sldId id="261" r:id="rId13"/>
    <p:sldId id="262" r:id="rId14"/>
    <p:sldId id="279" r:id="rId15"/>
    <p:sldId id="263" r:id="rId16"/>
    <p:sldId id="280" r:id="rId17"/>
    <p:sldId id="264" r:id="rId18"/>
    <p:sldId id="281" r:id="rId19"/>
    <p:sldId id="265" r:id="rId20"/>
    <p:sldId id="282" r:id="rId21"/>
    <p:sldId id="266" r:id="rId22"/>
    <p:sldId id="283" r:id="rId23"/>
    <p:sldId id="267" r:id="rId24"/>
    <p:sldId id="284" r:id="rId25"/>
    <p:sldId id="268" r:id="rId26"/>
    <p:sldId id="285" r:id="rId27"/>
    <p:sldId id="269" r:id="rId28"/>
    <p:sldId id="286" r:id="rId29"/>
    <p:sldId id="270" r:id="rId30"/>
    <p:sldId id="287" r:id="rId31"/>
    <p:sldId id="271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4" autoAdjust="0"/>
  </p:normalViewPr>
  <p:slideViewPr>
    <p:cSldViewPr>
      <p:cViewPr varScale="1">
        <p:scale>
          <a:sx n="59" d="100"/>
          <a:sy n="59" d="100"/>
        </p:scale>
        <p:origin x="17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C8426-568F-40D9-AEB4-42EAA7346C59}" type="datetimeFigureOut">
              <a:rPr lang="es-ES_tradnl" smtClean="0"/>
              <a:t>19/05/2013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A0E75-B954-4377-A121-414553C96DA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46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Organización: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err="1" smtClean="0"/>
              <a:t>Clusters</a:t>
            </a:r>
            <a:r>
              <a:rPr lang="es-ES_tradnl" dirty="0" smtClean="0"/>
              <a:t>: Conjunto de procesos que proporcionan</a:t>
            </a:r>
            <a:r>
              <a:rPr lang="es-ES_tradnl" baseline="0" dirty="0" smtClean="0"/>
              <a:t> </a:t>
            </a:r>
            <a:r>
              <a:rPr lang="es-ES_tradnl" dirty="0" err="1" smtClean="0"/>
              <a:t>tablets</a:t>
            </a:r>
            <a:endParaRPr lang="es-ES_tradnl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Tablet: Conjunto de </a:t>
            </a:r>
            <a:r>
              <a:rPr lang="es-ES_tradnl" dirty="0" err="1" smtClean="0"/>
              <a:t>rows</a:t>
            </a:r>
            <a:r>
              <a:rPr lang="es-ES_tradnl" baseline="0" dirty="0" smtClean="0"/>
              <a:t> (con las propiedades anteriores)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b="1" dirty="0" smtClean="0"/>
              <a:t>Filas</a:t>
            </a:r>
            <a:r>
              <a:rPr lang="es-ES_tradnl" dirty="0" smtClean="0"/>
              <a:t> agrupadas (</a:t>
            </a:r>
            <a:r>
              <a:rPr lang="es-ES_tradnl" dirty="0" err="1" smtClean="0"/>
              <a:t>tablets</a:t>
            </a:r>
            <a:r>
              <a:rPr lang="es-ES_tradnl" dirty="0" smtClean="0"/>
              <a:t>): balanceo de carga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Ordenadas por clave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 transacciones-múltiples</a:t>
            </a:r>
            <a:r>
              <a:rPr lang="es-ES_tradnl" baseline="0" dirty="0" smtClean="0"/>
              <a:t> filas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Filas con claves consecutivas </a:t>
            </a:r>
            <a:r>
              <a:rPr lang="es-ES_tradnl" u="sng" baseline="0" dirty="0" err="1" smtClean="0"/>
              <a:t>tablets</a:t>
            </a:r>
            <a:endParaRPr lang="es-ES_tradnl" u="sng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Rangos de claves eficientes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u="none" baseline="0" dirty="0" smtClean="0"/>
              <a:t>Pequeño # máquinas</a:t>
            </a:r>
            <a:endParaRPr lang="es-ES_tradnl" u="none" dirty="0" smtClean="0"/>
          </a:p>
          <a:p>
            <a:r>
              <a:rPr lang="es-ES_tradnl" b="1" dirty="0" smtClean="0"/>
              <a:t>Columnas</a:t>
            </a:r>
            <a:r>
              <a:rPr lang="es-ES_tradnl" dirty="0" smtClean="0"/>
              <a:t> agrupadas (</a:t>
            </a:r>
            <a:r>
              <a:rPr lang="es-ES_tradnl" u="sng" dirty="0" err="1" smtClean="0"/>
              <a:t>families</a:t>
            </a:r>
            <a:r>
              <a:rPr lang="es-ES_tradnl" dirty="0" smtClean="0"/>
              <a:t>): control de acceso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Normalmente del mismo tipo (por compresión)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Declaradas</a:t>
            </a:r>
            <a:r>
              <a:rPr lang="es-ES_tradnl" baseline="0" dirty="0" smtClean="0"/>
              <a:t> antes de introducir datos dentro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Datos</a:t>
            </a:r>
            <a:r>
              <a:rPr lang="es-ES_tradnl" baseline="0" dirty="0" smtClean="0"/>
              <a:t> de columna en diferentes filas no poder borrar</a:t>
            </a:r>
            <a:endParaRPr lang="es-ES_tradnl" dirty="0" smtClean="0"/>
          </a:p>
          <a:p>
            <a:r>
              <a:rPr lang="es-ES_tradnl" b="1" dirty="0" err="1" smtClean="0"/>
              <a:t>Timestamps</a:t>
            </a:r>
            <a:r>
              <a:rPr lang="es-ES_tradnl" b="1" dirty="0" smtClean="0"/>
              <a:t>:</a:t>
            </a:r>
            <a:r>
              <a:rPr lang="es-ES_tradnl" dirty="0" smtClean="0"/>
              <a:t> Versiones</a:t>
            </a:r>
            <a:r>
              <a:rPr lang="es-ES_tradnl" baseline="0" dirty="0" smtClean="0"/>
              <a:t> de una misma celda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Orden descendente (Asignado auto. o manual)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baseline="0" dirty="0" err="1" smtClean="0"/>
              <a:t>Garbage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Collector</a:t>
            </a:r>
            <a:endParaRPr lang="es-ES_tradnl" baseline="0" dirty="0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N-versiones nuevas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_tradnl" baseline="0" dirty="0" smtClean="0"/>
              <a:t>Versiones de un rango de tiempo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22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 smtClean="0"/>
              <a:t>API</a:t>
            </a:r>
            <a:r>
              <a:rPr lang="es-ES_tradnl" baseline="0" dirty="0" smtClean="0"/>
              <a:t> pública escrita en C++</a:t>
            </a:r>
            <a:endParaRPr lang="es-ES_trad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A0E75-B954-4377-A121-414553C96DA1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306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Distributed Storage System for structured data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BigTable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788024" y="4869160"/>
            <a:ext cx="40324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Alexander Moreno </a:t>
            </a:r>
            <a:r>
              <a:rPr lang="es-ES_tradnl" dirty="0" smtClean="0"/>
              <a:t>Borrego</a:t>
            </a:r>
          </a:p>
          <a:p>
            <a:endParaRPr lang="es-ES" sz="900" dirty="0" smtClean="0"/>
          </a:p>
          <a:p>
            <a:r>
              <a:rPr lang="es-ES" dirty="0" smtClean="0"/>
              <a:t>Carlos Jesús Fernández Basso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40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III): Infraestructura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86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b="1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65136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IV): Implementación(1)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8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(IV): Implementación(2)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6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b="1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69808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</a:t>
            </a:r>
            <a:r>
              <a:rPr lang="es-ES_tradnl" dirty="0" smtClean="0"/>
              <a:t>(V): Ejemplos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036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b="1" i="1" dirty="0" err="1" smtClean="0"/>
              <a:t>HBase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03258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Otros Proyectos: </a:t>
            </a:r>
            <a:r>
              <a:rPr lang="es-ES_tradnl" i="1" dirty="0" err="1" smtClean="0"/>
              <a:t>HBase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224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LevelDB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63759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LevelDB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832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85931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Hypertable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81916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</a:t>
            </a:r>
            <a:r>
              <a:rPr lang="es-ES_tradnl" dirty="0" smtClean="0"/>
              <a:t>: </a:t>
            </a:r>
            <a:r>
              <a:rPr lang="es-ES_tradnl" i="1" dirty="0" err="1" smtClean="0"/>
              <a:t>Hypertable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27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dirty="0" err="1" smtClean="0"/>
              <a:t>BigTable</a:t>
            </a:r>
            <a:endParaRPr lang="es-ES_tradnl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Cassandra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30502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Cassandra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581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DynamoDB</a:t>
            </a:r>
            <a:endParaRPr lang="es-ES_tradnl" b="1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30175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DynamoDB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521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b="1" i="1" dirty="0" err="1" smtClean="0"/>
              <a:t>MongoDB</a:t>
            </a:r>
            <a:endParaRPr lang="es-ES_tradnl" b="1" i="1" dirty="0" smtClean="0"/>
          </a:p>
          <a:p>
            <a:pPr lvl="1"/>
            <a:r>
              <a:rPr lang="es-ES_tradnl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99114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err="1" smtClean="0"/>
              <a:t>MongoDB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492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 lnSpcReduction="10000"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b="1" dirty="0" smtClean="0"/>
              <a:t>Otros proyectos</a:t>
            </a:r>
          </a:p>
          <a:p>
            <a:pPr lvl="1"/>
            <a:r>
              <a:rPr lang="es-ES_tradnl" i="1" dirty="0" err="1" smtClean="0"/>
              <a:t>HBase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LevelDB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Hypertable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Cassandra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DynamoDB</a:t>
            </a:r>
            <a:endParaRPr lang="es-ES_tradnl" i="1" dirty="0" smtClean="0"/>
          </a:p>
          <a:p>
            <a:pPr lvl="1"/>
            <a:r>
              <a:rPr lang="es-ES_tradnl" i="1" dirty="0" err="1" smtClean="0"/>
              <a:t>MongoDB</a:t>
            </a:r>
            <a:endParaRPr lang="es-ES_tradnl" i="1" dirty="0" smtClean="0"/>
          </a:p>
          <a:p>
            <a:pPr lvl="1"/>
            <a:r>
              <a:rPr lang="es-ES_tradnl" b="1" i="1" dirty="0" smtClean="0"/>
              <a:t>COUCHDB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460439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Proyectos: </a:t>
            </a:r>
            <a:r>
              <a:rPr lang="es-ES_tradnl" i="1" dirty="0" smtClean="0"/>
              <a:t>COUCHDB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7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4468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endParaRPr lang="es-ES_tradnl" i="1" dirty="0" smtClean="0"/>
          </a:p>
          <a:p>
            <a:r>
              <a:rPr lang="es-ES_tradnl" dirty="0" smtClean="0"/>
              <a:t>Otros proyectos</a:t>
            </a:r>
          </a:p>
          <a:p>
            <a:r>
              <a:rPr lang="es-ES_tradnl" b="1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188088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Conclusiones (I)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475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8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b="1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24710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Descripción de </a:t>
            </a:r>
            <a:r>
              <a:rPr lang="es-ES_tradnl" i="1" dirty="0" err="1" smtClean="0"/>
              <a:t>BigTable</a:t>
            </a:r>
            <a:r>
              <a:rPr lang="es-ES_tradnl" dirty="0" smtClean="0"/>
              <a:t> (I): Modelo de datos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sz="2400" dirty="0" smtClean="0"/>
              <a:t>Dispersa, distribuida, persistente, mapa ordenado multidimensional</a:t>
            </a:r>
          </a:p>
          <a:p>
            <a:r>
              <a:rPr lang="es-ES_tradnl" sz="2400" dirty="0" smtClean="0"/>
              <a:t>(</a:t>
            </a:r>
            <a:r>
              <a:rPr lang="es-ES_tradnl" sz="2400" i="1" dirty="0" err="1" smtClean="0"/>
              <a:t>row:string</a:t>
            </a:r>
            <a:r>
              <a:rPr lang="es-ES_tradnl" sz="2400" dirty="0" smtClean="0"/>
              <a:t>, </a:t>
            </a:r>
            <a:r>
              <a:rPr lang="es-ES_tradnl" sz="2400" i="1" dirty="0" err="1" smtClean="0"/>
              <a:t>column:string</a:t>
            </a:r>
            <a:r>
              <a:rPr lang="es-ES_tradnl" sz="2400" dirty="0" smtClean="0"/>
              <a:t>, </a:t>
            </a:r>
            <a:r>
              <a:rPr lang="es-ES_tradnl" sz="2400" i="1" dirty="0" smtClean="0"/>
              <a:t>time:int64</a:t>
            </a:r>
            <a:r>
              <a:rPr lang="es-ES_tradnl" sz="2400" dirty="0" smtClean="0"/>
              <a:t>)</a:t>
            </a:r>
            <a:r>
              <a:rPr lang="es-ES_tradnl" sz="2400" dirty="0" smtClean="0">
                <a:sym typeface="Symbol" panose="05050102010706020507" pitchFamily="18" charset="2"/>
              </a:rPr>
              <a:t></a:t>
            </a:r>
            <a:r>
              <a:rPr lang="es-ES_tradnl" sz="2400" i="1" dirty="0" err="1" smtClean="0">
                <a:sym typeface="Symbol" panose="05050102010706020507" pitchFamily="18" charset="2"/>
              </a:rPr>
              <a:t>cell:string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r>
              <a:rPr lang="es-ES_tradnl" sz="2400" i="1" dirty="0" err="1" smtClean="0">
                <a:sym typeface="Symbol" panose="05050102010706020507" pitchFamily="18" charset="2"/>
              </a:rPr>
              <a:t>Column</a:t>
            </a:r>
            <a:r>
              <a:rPr lang="es-ES_tradnl" sz="2400" dirty="0" smtClean="0">
                <a:sym typeface="Symbol" panose="05050102010706020507" pitchFamily="18" charset="2"/>
              </a:rPr>
              <a:t> </a:t>
            </a:r>
            <a:r>
              <a:rPr lang="es-ES_tradnl" sz="2400" i="1" dirty="0" err="1" smtClean="0">
                <a:sym typeface="Symbol" panose="05050102010706020507" pitchFamily="18" charset="2"/>
              </a:rPr>
              <a:t>key</a:t>
            </a:r>
            <a:r>
              <a:rPr lang="es-ES_tradnl" sz="2400" dirty="0" smtClean="0">
                <a:sym typeface="Symbol" panose="05050102010706020507" pitchFamily="18" charset="2"/>
              </a:rPr>
              <a:t> = </a:t>
            </a:r>
            <a:r>
              <a:rPr lang="es-ES_tradnl" sz="2400" i="1" dirty="0" err="1" smtClean="0">
                <a:sym typeface="Symbol" panose="05050102010706020507" pitchFamily="18" charset="2"/>
              </a:rPr>
              <a:t>family:qualifier</a:t>
            </a:r>
            <a:endParaRPr lang="es-ES_tradnl" sz="2400" i="1" dirty="0" smtClean="0">
              <a:sym typeface="Symbol" panose="05050102010706020507" pitchFamily="18" charset="2"/>
            </a:endParaRP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Pocas familias por tabla, pero tantos calificadores como se quiera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Tipo de datos de una familia suele ser igual (para la compresión)</a:t>
            </a:r>
          </a:p>
          <a:p>
            <a:pPr lvl="1"/>
            <a:r>
              <a:rPr lang="es-ES_tradnl" sz="2000" dirty="0" smtClean="0">
                <a:sym typeface="Symbol" panose="05050102010706020507" pitchFamily="18" charset="2"/>
              </a:rPr>
              <a:t>Control de acceso definido a nivel de familia</a:t>
            </a:r>
          </a:p>
          <a:p>
            <a:pPr lvl="1"/>
            <a:endParaRPr lang="es-ES_tradnl" dirty="0" smtClean="0"/>
          </a:p>
        </p:txBody>
      </p:sp>
      <p:pic>
        <p:nvPicPr>
          <p:cNvPr id="1026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8" y="4437112"/>
            <a:ext cx="6912768" cy="1523430"/>
          </a:xfrm>
          <a:prstGeom prst="rect">
            <a:avLst/>
          </a:prstGeom>
          <a:noFill/>
          <a:ln>
            <a:noFill/>
          </a:ln>
          <a:effectLst>
            <a:outerShdw blurRad="152400" dist="76200" dir="5400000" sx="90000" sy="-19000" rotWithShape="0">
              <a:prstClr val="black">
                <a:alpha val="15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6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b="1" i="1" dirty="0"/>
              <a:t>API</a:t>
            </a:r>
          </a:p>
          <a:p>
            <a:pPr lvl="1"/>
            <a:r>
              <a:rPr lang="es-ES_tradnl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911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Descripción de </a:t>
            </a:r>
            <a:r>
              <a:rPr lang="es-ES_tradnl" i="1" dirty="0" err="1"/>
              <a:t>BigTable</a:t>
            </a:r>
            <a:r>
              <a:rPr lang="es-ES_tradnl" dirty="0"/>
              <a:t> (</a:t>
            </a:r>
            <a:r>
              <a:rPr lang="es-ES_tradnl" dirty="0" smtClean="0"/>
              <a:t>II): </a:t>
            </a:r>
            <a:r>
              <a:rPr lang="es-ES_tradnl" i="1" dirty="0" smtClean="0"/>
              <a:t>API</a:t>
            </a:r>
            <a:endParaRPr lang="es-ES_tradnl" i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_tradnl" dirty="0" smtClean="0"/>
              <a:t>Pública (C++)</a:t>
            </a:r>
          </a:p>
          <a:p>
            <a:r>
              <a:rPr lang="es-ES_tradnl" dirty="0" smtClean="0"/>
              <a:t>Crear/Eliminar </a:t>
            </a:r>
            <a:r>
              <a:rPr lang="es-ES_tradnl" i="1" dirty="0" err="1" smtClean="0"/>
              <a:t>clusters</a:t>
            </a:r>
            <a:r>
              <a:rPr lang="es-ES_tradnl" dirty="0" smtClean="0"/>
              <a:t>, tablas y familias</a:t>
            </a:r>
          </a:p>
          <a:p>
            <a:r>
              <a:rPr lang="es-ES_tradnl" dirty="0" smtClean="0"/>
              <a:t>Escribir/Consultar/Borrar filas individuales</a:t>
            </a:r>
          </a:p>
          <a:p>
            <a:r>
              <a:rPr lang="es-ES_tradnl" dirty="0" smtClean="0"/>
              <a:t>Interface (simular transacciones con varias filas)</a:t>
            </a:r>
          </a:p>
          <a:p>
            <a:r>
              <a:rPr lang="es-ES_tradnl" dirty="0" smtClean="0"/>
              <a:t>Scripts en </a:t>
            </a:r>
            <a:r>
              <a:rPr lang="es-ES_tradnl" i="1" dirty="0" err="1" smtClean="0"/>
              <a:t>Sawzall</a:t>
            </a:r>
            <a:endParaRPr lang="es-ES_tradnl" i="1" dirty="0" smtClean="0"/>
          </a:p>
          <a:p>
            <a:r>
              <a:rPr lang="es-ES_tradnl" i="1" dirty="0" err="1" smtClean="0"/>
              <a:t>MapReduce</a:t>
            </a:r>
            <a:endParaRPr lang="es-ES_tradnl" i="1" dirty="0"/>
          </a:p>
        </p:txBody>
      </p:sp>
    </p:spTree>
    <p:extLst>
      <p:ext uri="{BB962C8B-B14F-4D97-AF65-F5344CB8AC3E}">
        <p14:creationId xmlns:p14="http://schemas.microsoft.com/office/powerpoint/2010/main" val="13839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Índice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683568" y="1527048"/>
            <a:ext cx="8122104" cy="4572000"/>
          </a:xfrm>
        </p:spPr>
        <p:txBody>
          <a:bodyPr>
            <a:normAutofit/>
          </a:bodyPr>
          <a:lstStyle/>
          <a:p>
            <a:r>
              <a:rPr lang="es-ES_tradnl" dirty="0" smtClean="0"/>
              <a:t>Introducción</a:t>
            </a:r>
          </a:p>
          <a:p>
            <a:r>
              <a:rPr lang="es-ES_tradnl" b="1" dirty="0" smtClean="0"/>
              <a:t>Descripción de </a:t>
            </a:r>
            <a:r>
              <a:rPr lang="es-ES_tradnl" b="1" i="1" dirty="0" err="1" smtClean="0"/>
              <a:t>BigTable</a:t>
            </a:r>
            <a:endParaRPr lang="es-ES_tradnl" b="1" i="1" dirty="0" smtClean="0"/>
          </a:p>
          <a:p>
            <a:pPr lvl="1"/>
            <a:r>
              <a:rPr lang="es-ES_tradnl" dirty="0"/>
              <a:t>Modelo de datos</a:t>
            </a:r>
          </a:p>
          <a:p>
            <a:pPr lvl="1"/>
            <a:r>
              <a:rPr lang="es-ES_tradnl" i="1" dirty="0"/>
              <a:t>API</a:t>
            </a:r>
          </a:p>
          <a:p>
            <a:pPr lvl="1"/>
            <a:r>
              <a:rPr lang="es-ES_tradnl" b="1" dirty="0"/>
              <a:t>Infraestructura</a:t>
            </a:r>
          </a:p>
          <a:p>
            <a:pPr lvl="1"/>
            <a:r>
              <a:rPr lang="es-ES_tradnl" dirty="0"/>
              <a:t>Implementación</a:t>
            </a:r>
          </a:p>
          <a:p>
            <a:pPr lvl="1"/>
            <a:r>
              <a:rPr lang="es-ES_tradnl" dirty="0" smtClean="0"/>
              <a:t>Ejemplos</a:t>
            </a:r>
          </a:p>
          <a:p>
            <a:r>
              <a:rPr lang="es-ES_tradnl" dirty="0" smtClean="0"/>
              <a:t>Otros proyectos</a:t>
            </a:r>
          </a:p>
          <a:p>
            <a:r>
              <a:rPr lang="es-ES_tradnl" dirty="0" smtClean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7944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</TotalTime>
  <Words>488</Words>
  <Application>Microsoft Office PowerPoint</Application>
  <PresentationFormat>Presentación en pantalla (4:3)</PresentationFormat>
  <Paragraphs>206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Symbol</vt:lpstr>
      <vt:lpstr>Wingdings</vt:lpstr>
      <vt:lpstr>Wingdings 2</vt:lpstr>
      <vt:lpstr>Civil</vt:lpstr>
      <vt:lpstr>BigTable</vt:lpstr>
      <vt:lpstr>Índice</vt:lpstr>
      <vt:lpstr>Índice</vt:lpstr>
      <vt:lpstr>Introducción</vt:lpstr>
      <vt:lpstr>Índice</vt:lpstr>
      <vt:lpstr>Descripción de BigTable (I): Modelo de datos</vt:lpstr>
      <vt:lpstr>Índice</vt:lpstr>
      <vt:lpstr>Descripción de BigTable (II): API</vt:lpstr>
      <vt:lpstr>Índice</vt:lpstr>
      <vt:lpstr>Descripción de BigTable (III): Infraestructura</vt:lpstr>
      <vt:lpstr>Índice</vt:lpstr>
      <vt:lpstr>Descripción de BigTable (IV): Implementación(1)</vt:lpstr>
      <vt:lpstr>Descripción de BigTable(IV): Implementación(2)</vt:lpstr>
      <vt:lpstr>Índice</vt:lpstr>
      <vt:lpstr>Descripción de BigTable (V): Ejemplos</vt:lpstr>
      <vt:lpstr>Índice</vt:lpstr>
      <vt:lpstr>Otros Proyectos: HBase</vt:lpstr>
      <vt:lpstr>Índice</vt:lpstr>
      <vt:lpstr>Otros Proyectos: LevelDB</vt:lpstr>
      <vt:lpstr>Índice</vt:lpstr>
      <vt:lpstr>Otros Proyectos: Hypertable</vt:lpstr>
      <vt:lpstr>Índice</vt:lpstr>
      <vt:lpstr>Otros Proyectos: Cassandra</vt:lpstr>
      <vt:lpstr>Índice</vt:lpstr>
      <vt:lpstr>Otros Proyectos: DynamoDB</vt:lpstr>
      <vt:lpstr>Índice</vt:lpstr>
      <vt:lpstr>Otros Proyectos: MongoDB</vt:lpstr>
      <vt:lpstr>Índice</vt:lpstr>
      <vt:lpstr>Otros Proyectos: COUCHDB</vt:lpstr>
      <vt:lpstr>Índice</vt:lpstr>
      <vt:lpstr>Conclusiones (I)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</dc:title>
  <dc:creator>Alex</dc:creator>
  <cp:lastModifiedBy>Alex Moreno</cp:lastModifiedBy>
  <cp:revision>29</cp:revision>
  <dcterms:created xsi:type="dcterms:W3CDTF">2013-04-12T16:58:01Z</dcterms:created>
  <dcterms:modified xsi:type="dcterms:W3CDTF">2013-05-19T20:20:48Z</dcterms:modified>
</cp:coreProperties>
</file>