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89A0-7CB1-4796-922C-69A043702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C4BC0-7768-4830-A637-C4D9E7D78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A77A-9458-4755-AD76-138062FF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D6DE-E387-4560-8CB3-497BB5D6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733E-04EF-48AC-8A6F-557AAC2F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A5BA-4880-4A15-9E1D-68F49E37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C72-FD32-4AEC-8BA1-F1CE89E18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DEAC-B5E6-491B-AE0D-60E71993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A349-253E-4AD7-8D39-AF72C3EC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EB66-8BCF-421B-AEBA-DCB72564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71F21-3E83-49AF-9615-AE7BB057F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D99B-DFDD-4752-8A0B-8CEE4EE4B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5D35-1837-4C84-A619-907B48C6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F255-EBB6-4FD3-BB28-A10D772A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CE81-D3D5-4C6A-8904-DBC6505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32C7-941A-419F-9700-0CC23B30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DBD4-8561-498D-BDBF-47C11DEC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3BA1-C5A5-406C-98E7-2A88D65F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85DD-1284-415F-A987-DB7260A2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172F-6038-40E2-AE10-6DBF5E7C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68DE-822E-4D18-8E0D-3CAA4E9C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A577-52D4-43B9-B871-765178D5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B6E0-1296-4DE7-8185-1C883967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196B-A1B5-442A-8C02-52A35FE5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B604-C50D-4532-86AF-FDE5937F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E84F-1510-419C-AE5A-7188C182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DBFD-6BC1-4148-87AE-05D56208F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79C58-248E-4D6D-BFA9-7113C92E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821CA-680A-432D-A958-C8C431F5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4F310-F029-42D5-AA1C-9E02ACAE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6709-1C48-4499-8B03-CBEE7712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B4EC-8381-4FC5-BA2A-9462698B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131B-BCE3-4A9B-8AFB-BE98BD31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0350-F4EA-40A9-AEDF-D3E2B698C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4D89C-ABD3-409C-A25D-456C1EEBD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00ACC-DAA6-4B1E-A8BC-79C429EE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57133-2BF1-4BB3-ADD9-BD8E4C07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8869F-8793-4FCD-B01D-8AE4858D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2D2D4-AF98-4721-B508-7C4B43C8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3B53-037E-4632-A6CF-691E88A7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72123-2388-4B36-9A76-292A07E8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61BF5-0F98-43D8-B0B4-2BB9B5EC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36CC4-A276-4E7C-932D-BE458784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7831B-C13A-4962-8A87-1E678D14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511F-101C-45C8-A4DD-DEEB6FC9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F04C5-09E2-4E6A-97B7-39091E03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A3E8-34A2-4110-BB04-50A4B8FE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B50E-07BF-4E11-86E9-F7912760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142F6-C339-4EB7-96DD-779CCF11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82D66-7B41-40A5-974F-50833ECE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ACFE7-0C4A-4FF5-861F-689294F0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074E-A249-416B-9AB3-3504C8D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C6A5-F0F4-4C0D-9899-3CDE4F90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2FEDE-AAF6-49ED-A40B-465527B99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0DA80-B31E-46A3-9AEE-DD3F83B4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58E3-EDDE-4E3B-BA82-87060158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85DB-0B2E-4FEA-ABBB-351B9C54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B2543-FB7B-437C-9BB3-10801040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A4BDC-C117-4648-A54D-E290FCAE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0F11-59BA-43EF-8EA2-D93977D4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840A-2109-494F-B494-B29697659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2827-C10E-415D-ADA5-3431A49DC94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D1C7-A322-459C-8461-CD0A91786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49C0-8C77-477B-ACEA-54EE4B0E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EF4D-4AE5-438F-9546-75D592A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DBCD43-E6B8-4A9B-8B05-1237065ED1D5}"/>
              </a:ext>
            </a:extLst>
          </p:cNvPr>
          <p:cNvSpPr txBox="1">
            <a:spLocks/>
          </p:cNvSpPr>
          <p:nvPr/>
        </p:nvSpPr>
        <p:spPr>
          <a:xfrm>
            <a:off x="457199" y="365395"/>
            <a:ext cx="7046843" cy="53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&lt;Project Team&gt;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 Weekly Dashboard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F281F6D-FC4B-48ED-8FE5-834ECCEB1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28101"/>
              </p:ext>
            </p:extLst>
          </p:nvPr>
        </p:nvGraphicFramePr>
        <p:xfrm>
          <a:off x="310718" y="1250764"/>
          <a:ext cx="10696764" cy="1391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46028">
                  <a:extLst>
                    <a:ext uri="{9D8B030D-6E8A-4147-A177-3AD203B41FA5}">
                      <a16:colId xmlns:a16="http://schemas.microsoft.com/office/drawing/2014/main" val="3456807709"/>
                    </a:ext>
                  </a:extLst>
                </a:gridCol>
                <a:gridCol w="2841429">
                  <a:extLst>
                    <a:ext uri="{9D8B030D-6E8A-4147-A177-3AD203B41FA5}">
                      <a16:colId xmlns:a16="http://schemas.microsoft.com/office/drawing/2014/main" val="1437026541"/>
                    </a:ext>
                  </a:extLst>
                </a:gridCol>
                <a:gridCol w="2243933">
                  <a:extLst>
                    <a:ext uri="{9D8B030D-6E8A-4147-A177-3AD203B41FA5}">
                      <a16:colId xmlns:a16="http://schemas.microsoft.com/office/drawing/2014/main" val="2186038987"/>
                    </a:ext>
                  </a:extLst>
                </a:gridCol>
                <a:gridCol w="2243933">
                  <a:extLst>
                    <a:ext uri="{9D8B030D-6E8A-4147-A177-3AD203B41FA5}">
                      <a16:colId xmlns:a16="http://schemas.microsoft.com/office/drawing/2014/main" val="3810301902"/>
                    </a:ext>
                  </a:extLst>
                </a:gridCol>
                <a:gridCol w="1521441">
                  <a:extLst>
                    <a:ext uri="{9D8B030D-6E8A-4147-A177-3AD203B41FA5}">
                      <a16:colId xmlns:a16="http://schemas.microsoft.com/office/drawing/2014/main" val="257090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Project Team</a:t>
                      </a: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Description</a:t>
                      </a: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Upcoming Milestones and Target Date</a:t>
                      </a: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Overall status</a:t>
                      </a: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5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Manager: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Manager: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Lead/Architect: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Description of the application</a:t>
                      </a:r>
                      <a:endParaRPr 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Milestone 1–  xx/</a:t>
                      </a:r>
                      <a:r>
                        <a:rPr lang="en-US" sz="110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yy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/ZZZZ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Milestone 2 –  xx/</a:t>
                      </a:r>
                      <a:r>
                        <a:rPr lang="en-US" sz="110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yy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/ZZZZ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Milestone 3 –  xx/</a:t>
                      </a:r>
                      <a:r>
                        <a:rPr lang="en-US" sz="110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yy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/ZZZZ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Member 1: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Member 2: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Member 3: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100" u="none" strike="noStrike" dirty="0">
                        <a:effectLst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504890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D4B178B9-5C83-4988-AE6E-903488EB8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36477"/>
              </p:ext>
            </p:extLst>
          </p:nvPr>
        </p:nvGraphicFramePr>
        <p:xfrm>
          <a:off x="329956" y="3115464"/>
          <a:ext cx="10677525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39683">
                  <a:extLst>
                    <a:ext uri="{9D8B030D-6E8A-4147-A177-3AD203B41FA5}">
                      <a16:colId xmlns:a16="http://schemas.microsoft.com/office/drawing/2014/main" val="2366879492"/>
                    </a:ext>
                  </a:extLst>
                </a:gridCol>
                <a:gridCol w="2241553">
                  <a:extLst>
                    <a:ext uri="{9D8B030D-6E8A-4147-A177-3AD203B41FA5}">
                      <a16:colId xmlns:a16="http://schemas.microsoft.com/office/drawing/2014/main" val="3969122048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1926717369"/>
                    </a:ext>
                  </a:extLst>
                </a:gridCol>
                <a:gridCol w="3905345">
                  <a:extLst>
                    <a:ext uri="{9D8B030D-6E8A-4147-A177-3AD203B41FA5}">
                      <a16:colId xmlns:a16="http://schemas.microsoft.com/office/drawing/2014/main" val="2432557172"/>
                    </a:ext>
                  </a:extLst>
                </a:gridCol>
              </a:tblGrid>
              <a:tr h="251914">
                <a:tc>
                  <a:txBody>
                    <a:bodyPr/>
                    <a:lstStyle/>
                    <a:p>
                      <a:r>
                        <a:rPr lang="en-US" sz="1100" b="0" dirty="0"/>
                        <a:t>Systems uptime (cumulative)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r>
                        <a:rPr lang="en-US" sz="1100" b="0" dirty="0"/>
                        <a:t> Days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 </a:t>
                      </a:r>
                      <a:r>
                        <a:rPr lang="en-US" sz="1100" b="0" dirty="0"/>
                        <a:t>Hours in calendar Year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No. Production Incidents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Prod Incidents in Cal. Month (</a:t>
                      </a: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r>
                        <a:rPr lang="en-US" sz="1100" dirty="0"/>
                        <a:t> in </a:t>
                      </a: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MMM</a:t>
                      </a:r>
                      <a:r>
                        <a:rPr lang="en-US" sz="1100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743568"/>
                  </a:ext>
                </a:extLst>
              </a:tr>
              <a:tr h="251914">
                <a:tc>
                  <a:txBody>
                    <a:bodyPr/>
                    <a:lstStyle/>
                    <a:p>
                      <a:r>
                        <a:rPr lang="en-US" sz="1100" dirty="0"/>
                        <a:t>Unit test coverage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XX</a:t>
                      </a:r>
                      <a:r>
                        <a:rPr lang="en-US" sz="1100" dirty="0"/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Defect Density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Defects / SLOC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73082"/>
                  </a:ext>
                </a:extLst>
              </a:tr>
              <a:tr h="251914">
                <a:tc>
                  <a:txBody>
                    <a:bodyPr/>
                    <a:lstStyle/>
                    <a:p>
                      <a:r>
                        <a:rPr lang="en-US" sz="1100" dirty="0"/>
                        <a:t>Build success/fail ratio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r>
                        <a:rPr lang="en-US" sz="1100" dirty="0"/>
                        <a:t>/</a:t>
                      </a: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Other Metrics?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730228"/>
                  </a:ext>
                </a:extLst>
              </a:tr>
              <a:tr h="251914">
                <a:tc>
                  <a:txBody>
                    <a:bodyPr/>
                    <a:lstStyle/>
                    <a:p>
                      <a:r>
                        <a:rPr lang="en-US" sz="1100" dirty="0"/>
                        <a:t>Integration Test coverage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XX</a:t>
                      </a:r>
                      <a:r>
                        <a:rPr lang="en-US" sz="1100" dirty="0"/>
                        <a:t>% Or </a:t>
                      </a: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Test Case </a:t>
                      </a:r>
                      <a:r>
                        <a:rPr lang="en-US" sz="1100" dirty="0"/>
                        <a:t>/</a:t>
                      </a: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 Case</a:t>
                      </a:r>
                      <a:endParaRPr 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Other Metrics?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825705"/>
                  </a:ext>
                </a:extLst>
              </a:tr>
              <a:tr h="251914">
                <a:tc>
                  <a:txBody>
                    <a:bodyPr/>
                    <a:lstStyle/>
                    <a:p>
                      <a:r>
                        <a:rPr lang="en-US" sz="1100" dirty="0"/>
                        <a:t>Other Metrics?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Other Metrics?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594192"/>
                  </a:ext>
                </a:extLst>
              </a:tr>
            </a:tbl>
          </a:graphicData>
        </a:graphic>
      </p:graphicFrame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F3B0B44-A4ED-4E18-88CE-04690023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2480" y="1729048"/>
            <a:ext cx="279645" cy="279645"/>
          </a:xfrm>
          <a:prstGeom prst="rect">
            <a:avLst/>
          </a:prstGeom>
        </p:spPr>
      </p:pic>
      <p:pic>
        <p:nvPicPr>
          <p:cNvPr id="8" name="Graphic 7" descr="Sad face with no fill">
            <a:extLst>
              <a:ext uri="{FF2B5EF4-FFF2-40B4-BE49-F238E27FC236}">
                <a16:creationId xmlns:a16="http://schemas.microsoft.com/office/drawing/2014/main" id="{AF270C37-552E-423D-B853-56BD40EE7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49504" y="6343650"/>
            <a:ext cx="299621" cy="299621"/>
          </a:xfrm>
          <a:prstGeom prst="rect">
            <a:avLst/>
          </a:prstGeom>
        </p:spPr>
      </p:pic>
      <p:pic>
        <p:nvPicPr>
          <p:cNvPr id="9" name="Graphic 8" descr="Nervous face with no fill">
            <a:extLst>
              <a:ext uri="{FF2B5EF4-FFF2-40B4-BE49-F238E27FC236}">
                <a16:creationId xmlns:a16="http://schemas.microsoft.com/office/drawing/2014/main" id="{B4746CA6-478D-4E58-935C-2A6438D2B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3326" y="6338472"/>
            <a:ext cx="299621" cy="304799"/>
          </a:xfrm>
          <a:prstGeom prst="rect">
            <a:avLst/>
          </a:prstGeom>
        </p:spPr>
      </p:pic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2E135EC9-1198-47F9-B4A6-0F0EE95E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7481" y="6347349"/>
            <a:ext cx="299621" cy="29962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5F101-82CB-4641-808A-D3165C5818FB}"/>
              </a:ext>
            </a:extLst>
          </p:cNvPr>
          <p:cNvCxnSpPr>
            <a:cxnSpLocks/>
          </p:cNvCxnSpPr>
          <p:nvPr/>
        </p:nvCxnSpPr>
        <p:spPr>
          <a:xfrm>
            <a:off x="457200" y="1019176"/>
            <a:ext cx="10687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AC054D-27C0-47C3-AAEF-665B900FA95C}"/>
              </a:ext>
            </a:extLst>
          </p:cNvPr>
          <p:cNvSpPr txBox="1"/>
          <p:nvPr/>
        </p:nvSpPr>
        <p:spPr>
          <a:xfrm>
            <a:off x="8172450" y="591218"/>
            <a:ext cx="294322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 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MM/DD/YYYY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36C171CB-E87E-4241-9844-0E3B90CA3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19208"/>
              </p:ext>
            </p:extLst>
          </p:nvPr>
        </p:nvGraphicFramePr>
        <p:xfrm>
          <a:off x="320337" y="4753689"/>
          <a:ext cx="10677525" cy="17669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39683">
                  <a:extLst>
                    <a:ext uri="{9D8B030D-6E8A-4147-A177-3AD203B41FA5}">
                      <a16:colId xmlns:a16="http://schemas.microsoft.com/office/drawing/2014/main" val="2366879492"/>
                    </a:ext>
                  </a:extLst>
                </a:gridCol>
                <a:gridCol w="3532517">
                  <a:extLst>
                    <a:ext uri="{9D8B030D-6E8A-4147-A177-3AD203B41FA5}">
                      <a16:colId xmlns:a16="http://schemas.microsoft.com/office/drawing/2014/main" val="3969122048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1926717369"/>
                    </a:ext>
                  </a:extLst>
                </a:gridCol>
              </a:tblGrid>
              <a:tr h="53991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Achieved since last 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Target Action for next period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Query, Issue, Risk, &amp; Customer Concern( QIRC)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20000"/>
                            <a:lumOff val="8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20000"/>
                            <a:lumOff val="8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20000"/>
                            <a:lumOff val="8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9438322"/>
                  </a:ext>
                </a:extLst>
              </a:tr>
              <a:tr h="1227083"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• Achievement and Progress 1</a:t>
                      </a:r>
                    </a:p>
                    <a:p>
                      <a:r>
                        <a:rPr lang="en-US" sz="11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• Achievement and Progress 1</a:t>
                      </a:r>
                    </a:p>
                    <a:p>
                      <a:r>
                        <a:rPr lang="en-US" sz="11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• Achievement and Progress 1</a:t>
                      </a:r>
                    </a:p>
                    <a:p>
                      <a:r>
                        <a:rPr lang="en-US" sz="11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• Achievement and Progress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Activity 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Activity 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Activity 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Activity 4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Activity 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(Q) Asking something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(I) Some issue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(R) Some other risk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(C) Business concerns (escalated)</a:t>
                      </a:r>
                    </a:p>
                    <a:p>
                      <a:r>
                        <a:rPr lang="en-US" sz="1100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743568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1DBB4D70-5A95-4C87-B8F1-E5984C2E9797}"/>
              </a:ext>
            </a:extLst>
          </p:cNvPr>
          <p:cNvSpPr txBox="1">
            <a:spLocks/>
          </p:cNvSpPr>
          <p:nvPr/>
        </p:nvSpPr>
        <p:spPr>
          <a:xfrm>
            <a:off x="258518" y="2757634"/>
            <a:ext cx="5410200" cy="313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Application Metrics (from 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MM/DD/YYY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MM/DD/YYY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4AE5779-E85A-4002-8F03-46B009AC2539}"/>
              </a:ext>
            </a:extLst>
          </p:cNvPr>
          <p:cNvSpPr txBox="1">
            <a:spLocks/>
          </p:cNvSpPr>
          <p:nvPr/>
        </p:nvSpPr>
        <p:spPr>
          <a:xfrm>
            <a:off x="258518" y="4440545"/>
            <a:ext cx="5410200" cy="313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Achievement, progress and upcoming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70887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8988</TotalTime>
  <Words>244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Masud</dc:creator>
  <cp:lastModifiedBy>Mohammad Masud</cp:lastModifiedBy>
  <cp:revision>33</cp:revision>
  <dcterms:created xsi:type="dcterms:W3CDTF">2021-05-12T18:30:17Z</dcterms:created>
  <dcterms:modified xsi:type="dcterms:W3CDTF">2025-02-18T15:02:25Z</dcterms:modified>
</cp:coreProperties>
</file>