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E00"/>
    <a:srgbClr val="CFED72"/>
    <a:srgbClr val="76B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B6CEA9-795D-4819-BFA9-7B43CF39D0FA}" v="118" dt="2022-02-28T03:49:02.457"/>
    <p1510:client id="{5B0A8544-EB56-4C5B-8D8F-43F13704771E}" v="3" dt="2022-02-28T03:49:53.245"/>
    <p1510:client id="{9310C37C-D4AA-4944-BAC4-5B4573FF962F}" v="47" dt="2022-02-28T03:51:12.242"/>
    <p1510:client id="{E8404FE8-576C-4BF8-8684-01C6F35660B2}" v="2" dt="2022-02-28T05:16:18.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558"/>
  </p:normalViewPr>
  <p:slideViewPr>
    <p:cSldViewPr snapToGrid="0">
      <p:cViewPr varScale="1">
        <p:scale>
          <a:sx n="82" d="100"/>
          <a:sy n="82" d="100"/>
        </p:scale>
        <p:origin x="3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A172B13D-754B-475F-B28C-75412953D485}" type="datetimeFigureOut">
              <a:rPr lang="en-US" smtClean="0"/>
              <a:t>3/2/23</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858406F4-5E88-48AF-A0DD-48552B94B4D4}" type="slidenum">
              <a:rPr lang="en-US" smtClean="0"/>
              <a:t>‹#›</a:t>
            </a:fld>
            <a:endParaRPr lang="en-US"/>
          </a:p>
        </p:txBody>
      </p:sp>
    </p:spTree>
    <p:extLst>
      <p:ext uri="{BB962C8B-B14F-4D97-AF65-F5344CB8AC3E}">
        <p14:creationId xmlns:p14="http://schemas.microsoft.com/office/powerpoint/2010/main" val="153273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8406F4-5E88-48AF-A0DD-48552B94B4D4}" type="slidenum">
              <a:rPr lang="en-US" smtClean="0"/>
              <a:t>1</a:t>
            </a:fld>
            <a:endParaRPr lang="en-US"/>
          </a:p>
        </p:txBody>
      </p:sp>
    </p:spTree>
    <p:extLst>
      <p:ext uri="{BB962C8B-B14F-4D97-AF65-F5344CB8AC3E}">
        <p14:creationId xmlns:p14="http://schemas.microsoft.com/office/powerpoint/2010/main" val="403201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D7041DD8-FFF6-4CB0-AAB7-7D3491ED379C}" type="datetimeFigureOut">
              <a:rPr lang="en-US" smtClean="0"/>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0551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16721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46600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63601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41DD8-FFF6-4CB0-AAB7-7D3491ED379C}" type="datetimeFigureOut">
              <a:rPr lang="en-US" smtClean="0"/>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57688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041DD8-FFF6-4CB0-AAB7-7D3491ED379C}" type="datetimeFigureOut">
              <a:rPr lang="en-US" smtClean="0"/>
              <a:t>3/2/23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74983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041DD8-FFF6-4CB0-AAB7-7D3491ED379C}" type="datetimeFigureOut">
              <a:rPr lang="en-US" smtClean="0"/>
              <a:t>3/2/23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44667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041DD8-FFF6-4CB0-AAB7-7D3491ED379C}" type="datetimeFigureOut">
              <a:rPr lang="en-US" smtClean="0"/>
              <a:t>3/2/23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2605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1DD8-FFF6-4CB0-AAB7-7D3491ED379C}" type="datetimeFigureOut">
              <a:rPr lang="en-US" smtClean="0"/>
              <a:t>3/2/23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53517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7041DD8-FFF6-4CB0-AAB7-7D3491ED379C}" type="datetimeFigureOut">
              <a:rPr lang="en-US" smtClean="0"/>
              <a:t>3/2/23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58569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7041DD8-FFF6-4CB0-AAB7-7D3491ED379C}" type="datetimeFigureOut">
              <a:rPr lang="en-US" smtClean="0"/>
              <a:t>3/2/23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311357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25000" t="35000" r="25000" b="3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7041DD8-FFF6-4CB0-AAB7-7D3491ED379C}" type="datetimeFigureOut">
              <a:rPr lang="en-US" smtClean="0"/>
              <a:t>3/2/23</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8B28001-729D-4E5E-BAFD-50AECBC843DB}" type="slidenum">
              <a:rPr lang="en-US" smtClean="0"/>
              <a:t>‹#›</a:t>
            </a:fld>
            <a:endParaRPr lang="en-US"/>
          </a:p>
        </p:txBody>
      </p:sp>
    </p:spTree>
    <p:extLst>
      <p:ext uri="{BB962C8B-B14F-4D97-AF65-F5344CB8AC3E}">
        <p14:creationId xmlns:p14="http://schemas.microsoft.com/office/powerpoint/2010/main" val="3860372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astate.zoom.us/j/92178103551?pwd=dlNCa2l0ckVBTEVyR1JEN2Y3b21XQT0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121857D-2D4B-4835-8BC7-88532AFFF957}"/>
              </a:ext>
            </a:extLst>
          </p:cNvPr>
          <p:cNvSpPr/>
          <p:nvPr/>
        </p:nvSpPr>
        <p:spPr>
          <a:xfrm>
            <a:off x="315745" y="250115"/>
            <a:ext cx="7140910" cy="9576996"/>
          </a:xfrm>
          <a:custGeom>
            <a:avLst/>
            <a:gdLst>
              <a:gd name="connsiteX0" fmla="*/ 0 w 7140910"/>
              <a:gd name="connsiteY0" fmla="*/ 248861 h 9576996"/>
              <a:gd name="connsiteX1" fmla="*/ 248861 w 7140910"/>
              <a:gd name="connsiteY1" fmla="*/ 0 h 9576996"/>
              <a:gd name="connsiteX2" fmla="*/ 603164 w 7140910"/>
              <a:gd name="connsiteY2" fmla="*/ 0 h 9576996"/>
              <a:gd name="connsiteX3" fmla="*/ 957468 w 7140910"/>
              <a:gd name="connsiteY3" fmla="*/ 0 h 9576996"/>
              <a:gd name="connsiteX4" fmla="*/ 1643930 w 7140910"/>
              <a:gd name="connsiteY4" fmla="*/ 0 h 9576996"/>
              <a:gd name="connsiteX5" fmla="*/ 2064666 w 7140910"/>
              <a:gd name="connsiteY5" fmla="*/ 0 h 9576996"/>
              <a:gd name="connsiteX6" fmla="*/ 2684697 w 7140910"/>
              <a:gd name="connsiteY6" fmla="*/ 0 h 9576996"/>
              <a:gd name="connsiteX7" fmla="*/ 3304727 w 7140910"/>
              <a:gd name="connsiteY7" fmla="*/ 0 h 9576996"/>
              <a:gd name="connsiteX8" fmla="*/ 3858326 w 7140910"/>
              <a:gd name="connsiteY8" fmla="*/ 0 h 9576996"/>
              <a:gd name="connsiteX9" fmla="*/ 4279062 w 7140910"/>
              <a:gd name="connsiteY9" fmla="*/ 0 h 9576996"/>
              <a:gd name="connsiteX10" fmla="*/ 4766229 w 7140910"/>
              <a:gd name="connsiteY10" fmla="*/ 0 h 9576996"/>
              <a:gd name="connsiteX11" fmla="*/ 5386260 w 7140910"/>
              <a:gd name="connsiteY11" fmla="*/ 0 h 9576996"/>
              <a:gd name="connsiteX12" fmla="*/ 5740563 w 7140910"/>
              <a:gd name="connsiteY12" fmla="*/ 0 h 9576996"/>
              <a:gd name="connsiteX13" fmla="*/ 6892049 w 7140910"/>
              <a:gd name="connsiteY13" fmla="*/ 0 h 9576996"/>
              <a:gd name="connsiteX14" fmla="*/ 7140910 w 7140910"/>
              <a:gd name="connsiteY14" fmla="*/ 248861 h 9576996"/>
              <a:gd name="connsiteX15" fmla="*/ 7140910 w 7140910"/>
              <a:gd name="connsiteY15" fmla="*/ 907108 h 9576996"/>
              <a:gd name="connsiteX16" fmla="*/ 7140910 w 7140910"/>
              <a:gd name="connsiteY16" fmla="*/ 1292978 h 9576996"/>
              <a:gd name="connsiteX17" fmla="*/ 7140910 w 7140910"/>
              <a:gd name="connsiteY17" fmla="*/ 2042018 h 9576996"/>
              <a:gd name="connsiteX18" fmla="*/ 7140910 w 7140910"/>
              <a:gd name="connsiteY18" fmla="*/ 2337094 h 9576996"/>
              <a:gd name="connsiteX19" fmla="*/ 7140910 w 7140910"/>
              <a:gd name="connsiteY19" fmla="*/ 2813756 h 9576996"/>
              <a:gd name="connsiteX20" fmla="*/ 7140910 w 7140910"/>
              <a:gd name="connsiteY20" fmla="*/ 3562796 h 9576996"/>
              <a:gd name="connsiteX21" fmla="*/ 7140910 w 7140910"/>
              <a:gd name="connsiteY21" fmla="*/ 4130251 h 9576996"/>
              <a:gd name="connsiteX22" fmla="*/ 7140910 w 7140910"/>
              <a:gd name="connsiteY22" fmla="*/ 4788498 h 9576996"/>
              <a:gd name="connsiteX23" fmla="*/ 7140910 w 7140910"/>
              <a:gd name="connsiteY23" fmla="*/ 5265160 h 9576996"/>
              <a:gd name="connsiteX24" fmla="*/ 7140910 w 7140910"/>
              <a:gd name="connsiteY24" fmla="*/ 5651029 h 9576996"/>
              <a:gd name="connsiteX25" fmla="*/ 7140910 w 7140910"/>
              <a:gd name="connsiteY25" fmla="*/ 6036898 h 9576996"/>
              <a:gd name="connsiteX26" fmla="*/ 7140910 w 7140910"/>
              <a:gd name="connsiteY26" fmla="*/ 6695146 h 9576996"/>
              <a:gd name="connsiteX27" fmla="*/ 7140910 w 7140910"/>
              <a:gd name="connsiteY27" fmla="*/ 6990222 h 9576996"/>
              <a:gd name="connsiteX28" fmla="*/ 7140910 w 7140910"/>
              <a:gd name="connsiteY28" fmla="*/ 7376091 h 9576996"/>
              <a:gd name="connsiteX29" fmla="*/ 7140910 w 7140910"/>
              <a:gd name="connsiteY29" fmla="*/ 8034338 h 9576996"/>
              <a:gd name="connsiteX30" fmla="*/ 7140910 w 7140910"/>
              <a:gd name="connsiteY30" fmla="*/ 8601793 h 9576996"/>
              <a:gd name="connsiteX31" fmla="*/ 7140910 w 7140910"/>
              <a:gd name="connsiteY31" fmla="*/ 9328135 h 9576996"/>
              <a:gd name="connsiteX32" fmla="*/ 6892049 w 7140910"/>
              <a:gd name="connsiteY32" fmla="*/ 9576996 h 9576996"/>
              <a:gd name="connsiteX33" fmla="*/ 6404882 w 7140910"/>
              <a:gd name="connsiteY33" fmla="*/ 9576996 h 9576996"/>
              <a:gd name="connsiteX34" fmla="*/ 5784851 w 7140910"/>
              <a:gd name="connsiteY34" fmla="*/ 9576996 h 9576996"/>
              <a:gd name="connsiteX35" fmla="*/ 5231252 w 7140910"/>
              <a:gd name="connsiteY35" fmla="*/ 9576996 h 9576996"/>
              <a:gd name="connsiteX36" fmla="*/ 4611221 w 7140910"/>
              <a:gd name="connsiteY36" fmla="*/ 9576996 h 9576996"/>
              <a:gd name="connsiteX37" fmla="*/ 3991190 w 7140910"/>
              <a:gd name="connsiteY37" fmla="*/ 9576996 h 9576996"/>
              <a:gd name="connsiteX38" fmla="*/ 3504023 w 7140910"/>
              <a:gd name="connsiteY38" fmla="*/ 9576996 h 9576996"/>
              <a:gd name="connsiteX39" fmla="*/ 2950424 w 7140910"/>
              <a:gd name="connsiteY39" fmla="*/ 9576996 h 9576996"/>
              <a:gd name="connsiteX40" fmla="*/ 2529689 w 7140910"/>
              <a:gd name="connsiteY40" fmla="*/ 9576996 h 9576996"/>
              <a:gd name="connsiteX41" fmla="*/ 2108954 w 7140910"/>
              <a:gd name="connsiteY41" fmla="*/ 9576996 h 9576996"/>
              <a:gd name="connsiteX42" fmla="*/ 1422491 w 7140910"/>
              <a:gd name="connsiteY42" fmla="*/ 9576996 h 9576996"/>
              <a:gd name="connsiteX43" fmla="*/ 935324 w 7140910"/>
              <a:gd name="connsiteY43" fmla="*/ 9576996 h 9576996"/>
              <a:gd name="connsiteX44" fmla="*/ 248861 w 7140910"/>
              <a:gd name="connsiteY44" fmla="*/ 9576996 h 9576996"/>
              <a:gd name="connsiteX45" fmla="*/ 0 w 7140910"/>
              <a:gd name="connsiteY45" fmla="*/ 9328135 h 9576996"/>
              <a:gd name="connsiteX46" fmla="*/ 0 w 7140910"/>
              <a:gd name="connsiteY46" fmla="*/ 8669888 h 9576996"/>
              <a:gd name="connsiteX47" fmla="*/ 0 w 7140910"/>
              <a:gd name="connsiteY47" fmla="*/ 8193226 h 9576996"/>
              <a:gd name="connsiteX48" fmla="*/ 0 w 7140910"/>
              <a:gd name="connsiteY48" fmla="*/ 7716564 h 9576996"/>
              <a:gd name="connsiteX49" fmla="*/ 0 w 7140910"/>
              <a:gd name="connsiteY49" fmla="*/ 6967524 h 9576996"/>
              <a:gd name="connsiteX50" fmla="*/ 0 w 7140910"/>
              <a:gd name="connsiteY50" fmla="*/ 6672447 h 9576996"/>
              <a:gd name="connsiteX51" fmla="*/ 0 w 7140910"/>
              <a:gd name="connsiteY51" fmla="*/ 6014200 h 9576996"/>
              <a:gd name="connsiteX52" fmla="*/ 0 w 7140910"/>
              <a:gd name="connsiteY52" fmla="*/ 5537538 h 9576996"/>
              <a:gd name="connsiteX53" fmla="*/ 0 w 7140910"/>
              <a:gd name="connsiteY53" fmla="*/ 4879291 h 9576996"/>
              <a:gd name="connsiteX54" fmla="*/ 0 w 7140910"/>
              <a:gd name="connsiteY54" fmla="*/ 4221043 h 9576996"/>
              <a:gd name="connsiteX55" fmla="*/ 0 w 7140910"/>
              <a:gd name="connsiteY55" fmla="*/ 3835174 h 9576996"/>
              <a:gd name="connsiteX56" fmla="*/ 0 w 7140910"/>
              <a:gd name="connsiteY56" fmla="*/ 3358512 h 9576996"/>
              <a:gd name="connsiteX57" fmla="*/ 0 w 7140910"/>
              <a:gd name="connsiteY57" fmla="*/ 3063436 h 9576996"/>
              <a:gd name="connsiteX58" fmla="*/ 0 w 7140910"/>
              <a:gd name="connsiteY58" fmla="*/ 2768360 h 9576996"/>
              <a:gd name="connsiteX59" fmla="*/ 0 w 7140910"/>
              <a:gd name="connsiteY59" fmla="*/ 2110112 h 9576996"/>
              <a:gd name="connsiteX60" fmla="*/ 0 w 7140910"/>
              <a:gd name="connsiteY60" fmla="*/ 1542658 h 9576996"/>
              <a:gd name="connsiteX61" fmla="*/ 0 w 7140910"/>
              <a:gd name="connsiteY61" fmla="*/ 1065996 h 9576996"/>
              <a:gd name="connsiteX62" fmla="*/ 0 w 7140910"/>
              <a:gd name="connsiteY62" fmla="*/ 248861 h 957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140910" h="9576996" fill="none" extrusionOk="0">
                <a:moveTo>
                  <a:pt x="0" y="248861"/>
                </a:moveTo>
                <a:cubicBezTo>
                  <a:pt x="12377" y="88980"/>
                  <a:pt x="78824" y="-4023"/>
                  <a:pt x="248861" y="0"/>
                </a:cubicBezTo>
                <a:cubicBezTo>
                  <a:pt x="354555" y="-21080"/>
                  <a:pt x="530456" y="3183"/>
                  <a:pt x="603164" y="0"/>
                </a:cubicBezTo>
                <a:cubicBezTo>
                  <a:pt x="675872" y="-3183"/>
                  <a:pt x="818960" y="18610"/>
                  <a:pt x="957468" y="0"/>
                </a:cubicBezTo>
                <a:cubicBezTo>
                  <a:pt x="1095976" y="-18610"/>
                  <a:pt x="1369961" y="20858"/>
                  <a:pt x="1643930" y="0"/>
                </a:cubicBezTo>
                <a:cubicBezTo>
                  <a:pt x="1917899" y="-20858"/>
                  <a:pt x="1940511" y="38687"/>
                  <a:pt x="2064666" y="0"/>
                </a:cubicBezTo>
                <a:cubicBezTo>
                  <a:pt x="2188821" y="-38687"/>
                  <a:pt x="2554775" y="6528"/>
                  <a:pt x="2684697" y="0"/>
                </a:cubicBezTo>
                <a:cubicBezTo>
                  <a:pt x="2814619" y="-6528"/>
                  <a:pt x="3166680" y="46432"/>
                  <a:pt x="3304727" y="0"/>
                </a:cubicBezTo>
                <a:cubicBezTo>
                  <a:pt x="3442774" y="-46432"/>
                  <a:pt x="3693586" y="54686"/>
                  <a:pt x="3858326" y="0"/>
                </a:cubicBezTo>
                <a:cubicBezTo>
                  <a:pt x="4023066" y="-54686"/>
                  <a:pt x="4140710" y="10379"/>
                  <a:pt x="4279062" y="0"/>
                </a:cubicBezTo>
                <a:cubicBezTo>
                  <a:pt x="4417414" y="-10379"/>
                  <a:pt x="4582867" y="27399"/>
                  <a:pt x="4766229" y="0"/>
                </a:cubicBezTo>
                <a:cubicBezTo>
                  <a:pt x="4949591" y="-27399"/>
                  <a:pt x="5236071" y="42142"/>
                  <a:pt x="5386260" y="0"/>
                </a:cubicBezTo>
                <a:cubicBezTo>
                  <a:pt x="5536449" y="-42142"/>
                  <a:pt x="5606380" y="6537"/>
                  <a:pt x="5740563" y="0"/>
                </a:cubicBezTo>
                <a:cubicBezTo>
                  <a:pt x="5874746" y="-6537"/>
                  <a:pt x="6622442" y="9706"/>
                  <a:pt x="6892049" y="0"/>
                </a:cubicBezTo>
                <a:cubicBezTo>
                  <a:pt x="6999192" y="20221"/>
                  <a:pt x="7120064" y="124852"/>
                  <a:pt x="7140910" y="248861"/>
                </a:cubicBezTo>
                <a:cubicBezTo>
                  <a:pt x="7173719" y="450809"/>
                  <a:pt x="7081482" y="685753"/>
                  <a:pt x="7140910" y="907108"/>
                </a:cubicBezTo>
                <a:cubicBezTo>
                  <a:pt x="7200338" y="1128463"/>
                  <a:pt x="7121025" y="1213624"/>
                  <a:pt x="7140910" y="1292978"/>
                </a:cubicBezTo>
                <a:cubicBezTo>
                  <a:pt x="7160795" y="1372332"/>
                  <a:pt x="7092760" y="1765954"/>
                  <a:pt x="7140910" y="2042018"/>
                </a:cubicBezTo>
                <a:cubicBezTo>
                  <a:pt x="7189060" y="2318082"/>
                  <a:pt x="7113783" y="2225266"/>
                  <a:pt x="7140910" y="2337094"/>
                </a:cubicBezTo>
                <a:cubicBezTo>
                  <a:pt x="7168037" y="2448922"/>
                  <a:pt x="7116785" y="2652457"/>
                  <a:pt x="7140910" y="2813756"/>
                </a:cubicBezTo>
                <a:cubicBezTo>
                  <a:pt x="7165035" y="2975055"/>
                  <a:pt x="7063711" y="3300368"/>
                  <a:pt x="7140910" y="3562796"/>
                </a:cubicBezTo>
                <a:cubicBezTo>
                  <a:pt x="7218109" y="3825224"/>
                  <a:pt x="7077268" y="3928042"/>
                  <a:pt x="7140910" y="4130251"/>
                </a:cubicBezTo>
                <a:cubicBezTo>
                  <a:pt x="7204552" y="4332460"/>
                  <a:pt x="7114308" y="4547740"/>
                  <a:pt x="7140910" y="4788498"/>
                </a:cubicBezTo>
                <a:cubicBezTo>
                  <a:pt x="7167512" y="5029256"/>
                  <a:pt x="7101238" y="5137889"/>
                  <a:pt x="7140910" y="5265160"/>
                </a:cubicBezTo>
                <a:cubicBezTo>
                  <a:pt x="7180582" y="5392431"/>
                  <a:pt x="7102619" y="5484154"/>
                  <a:pt x="7140910" y="5651029"/>
                </a:cubicBezTo>
                <a:cubicBezTo>
                  <a:pt x="7179201" y="5817904"/>
                  <a:pt x="7098298" y="5858576"/>
                  <a:pt x="7140910" y="6036898"/>
                </a:cubicBezTo>
                <a:cubicBezTo>
                  <a:pt x="7183522" y="6215220"/>
                  <a:pt x="7081680" y="6526590"/>
                  <a:pt x="7140910" y="6695146"/>
                </a:cubicBezTo>
                <a:cubicBezTo>
                  <a:pt x="7200140" y="6863702"/>
                  <a:pt x="7119965" y="6875676"/>
                  <a:pt x="7140910" y="6990222"/>
                </a:cubicBezTo>
                <a:cubicBezTo>
                  <a:pt x="7161855" y="7104768"/>
                  <a:pt x="7137522" y="7265757"/>
                  <a:pt x="7140910" y="7376091"/>
                </a:cubicBezTo>
                <a:cubicBezTo>
                  <a:pt x="7144298" y="7486425"/>
                  <a:pt x="7073351" y="7750072"/>
                  <a:pt x="7140910" y="8034338"/>
                </a:cubicBezTo>
                <a:cubicBezTo>
                  <a:pt x="7208469" y="8318604"/>
                  <a:pt x="7131910" y="8407421"/>
                  <a:pt x="7140910" y="8601793"/>
                </a:cubicBezTo>
                <a:cubicBezTo>
                  <a:pt x="7149910" y="8796166"/>
                  <a:pt x="7103421" y="9104641"/>
                  <a:pt x="7140910" y="9328135"/>
                </a:cubicBezTo>
                <a:cubicBezTo>
                  <a:pt x="7149578" y="9465533"/>
                  <a:pt x="7011482" y="9573452"/>
                  <a:pt x="6892049" y="9576996"/>
                </a:cubicBezTo>
                <a:cubicBezTo>
                  <a:pt x="6733604" y="9624640"/>
                  <a:pt x="6549034" y="9564994"/>
                  <a:pt x="6404882" y="9576996"/>
                </a:cubicBezTo>
                <a:cubicBezTo>
                  <a:pt x="6260730" y="9588998"/>
                  <a:pt x="6063980" y="9547930"/>
                  <a:pt x="5784851" y="9576996"/>
                </a:cubicBezTo>
                <a:cubicBezTo>
                  <a:pt x="5505722" y="9606062"/>
                  <a:pt x="5459765" y="9553334"/>
                  <a:pt x="5231252" y="9576996"/>
                </a:cubicBezTo>
                <a:cubicBezTo>
                  <a:pt x="5002739" y="9600658"/>
                  <a:pt x="4784437" y="9527101"/>
                  <a:pt x="4611221" y="9576996"/>
                </a:cubicBezTo>
                <a:cubicBezTo>
                  <a:pt x="4438005" y="9626891"/>
                  <a:pt x="4298463" y="9535075"/>
                  <a:pt x="3991190" y="9576996"/>
                </a:cubicBezTo>
                <a:cubicBezTo>
                  <a:pt x="3683917" y="9618917"/>
                  <a:pt x="3696218" y="9529499"/>
                  <a:pt x="3504023" y="9576996"/>
                </a:cubicBezTo>
                <a:cubicBezTo>
                  <a:pt x="3311828" y="9624493"/>
                  <a:pt x="3136744" y="9520892"/>
                  <a:pt x="2950424" y="9576996"/>
                </a:cubicBezTo>
                <a:cubicBezTo>
                  <a:pt x="2764104" y="9633100"/>
                  <a:pt x="2700304" y="9559051"/>
                  <a:pt x="2529689" y="9576996"/>
                </a:cubicBezTo>
                <a:cubicBezTo>
                  <a:pt x="2359075" y="9594941"/>
                  <a:pt x="2272924" y="9532796"/>
                  <a:pt x="2108954" y="9576996"/>
                </a:cubicBezTo>
                <a:cubicBezTo>
                  <a:pt x="1944984" y="9621196"/>
                  <a:pt x="1718117" y="9572078"/>
                  <a:pt x="1422491" y="9576996"/>
                </a:cubicBezTo>
                <a:cubicBezTo>
                  <a:pt x="1126865" y="9581914"/>
                  <a:pt x="1070721" y="9565906"/>
                  <a:pt x="935324" y="9576996"/>
                </a:cubicBezTo>
                <a:cubicBezTo>
                  <a:pt x="799927" y="9588086"/>
                  <a:pt x="419087" y="9496681"/>
                  <a:pt x="248861" y="9576996"/>
                </a:cubicBezTo>
                <a:cubicBezTo>
                  <a:pt x="120407" y="9553172"/>
                  <a:pt x="2538" y="9462112"/>
                  <a:pt x="0" y="9328135"/>
                </a:cubicBezTo>
                <a:cubicBezTo>
                  <a:pt x="-45484" y="9000949"/>
                  <a:pt x="52567" y="8947902"/>
                  <a:pt x="0" y="8669888"/>
                </a:cubicBezTo>
                <a:cubicBezTo>
                  <a:pt x="-52567" y="8391874"/>
                  <a:pt x="36166" y="8376351"/>
                  <a:pt x="0" y="8193226"/>
                </a:cubicBezTo>
                <a:cubicBezTo>
                  <a:pt x="-36166" y="8010101"/>
                  <a:pt x="38467" y="7869658"/>
                  <a:pt x="0" y="7716564"/>
                </a:cubicBezTo>
                <a:cubicBezTo>
                  <a:pt x="-38467" y="7563470"/>
                  <a:pt x="49816" y="7207718"/>
                  <a:pt x="0" y="6967524"/>
                </a:cubicBezTo>
                <a:cubicBezTo>
                  <a:pt x="-49816" y="6727330"/>
                  <a:pt x="17710" y="6761605"/>
                  <a:pt x="0" y="6672447"/>
                </a:cubicBezTo>
                <a:cubicBezTo>
                  <a:pt x="-17710" y="6583289"/>
                  <a:pt x="25224" y="6149594"/>
                  <a:pt x="0" y="6014200"/>
                </a:cubicBezTo>
                <a:cubicBezTo>
                  <a:pt x="-25224" y="5878806"/>
                  <a:pt x="26514" y="5671936"/>
                  <a:pt x="0" y="5537538"/>
                </a:cubicBezTo>
                <a:cubicBezTo>
                  <a:pt x="-26514" y="5403140"/>
                  <a:pt x="71241" y="5178963"/>
                  <a:pt x="0" y="4879291"/>
                </a:cubicBezTo>
                <a:cubicBezTo>
                  <a:pt x="-71241" y="4579619"/>
                  <a:pt x="65366" y="4422431"/>
                  <a:pt x="0" y="4221043"/>
                </a:cubicBezTo>
                <a:cubicBezTo>
                  <a:pt x="-65366" y="4019655"/>
                  <a:pt x="31997" y="3935884"/>
                  <a:pt x="0" y="3835174"/>
                </a:cubicBezTo>
                <a:cubicBezTo>
                  <a:pt x="-31997" y="3734464"/>
                  <a:pt x="3584" y="3576693"/>
                  <a:pt x="0" y="3358512"/>
                </a:cubicBezTo>
                <a:cubicBezTo>
                  <a:pt x="-3584" y="3140331"/>
                  <a:pt x="34281" y="3185844"/>
                  <a:pt x="0" y="3063436"/>
                </a:cubicBezTo>
                <a:cubicBezTo>
                  <a:pt x="-34281" y="2941028"/>
                  <a:pt x="28924" y="2834907"/>
                  <a:pt x="0" y="2768360"/>
                </a:cubicBezTo>
                <a:cubicBezTo>
                  <a:pt x="-28924" y="2701813"/>
                  <a:pt x="55560" y="2242593"/>
                  <a:pt x="0" y="2110112"/>
                </a:cubicBezTo>
                <a:cubicBezTo>
                  <a:pt x="-55560" y="1977631"/>
                  <a:pt x="60074" y="1760443"/>
                  <a:pt x="0" y="1542658"/>
                </a:cubicBezTo>
                <a:cubicBezTo>
                  <a:pt x="-60074" y="1324873"/>
                  <a:pt x="43698" y="1196101"/>
                  <a:pt x="0" y="1065996"/>
                </a:cubicBezTo>
                <a:cubicBezTo>
                  <a:pt x="-43698" y="935891"/>
                  <a:pt x="80580" y="442081"/>
                  <a:pt x="0" y="248861"/>
                </a:cubicBezTo>
                <a:close/>
              </a:path>
              <a:path w="7140910" h="9576996" stroke="0" extrusionOk="0">
                <a:moveTo>
                  <a:pt x="0" y="248861"/>
                </a:moveTo>
                <a:cubicBezTo>
                  <a:pt x="-5923" y="151868"/>
                  <a:pt x="118584" y="-10854"/>
                  <a:pt x="248861" y="0"/>
                </a:cubicBezTo>
                <a:cubicBezTo>
                  <a:pt x="336831" y="-9506"/>
                  <a:pt x="523951" y="19343"/>
                  <a:pt x="669596" y="0"/>
                </a:cubicBezTo>
                <a:cubicBezTo>
                  <a:pt x="815241" y="-19343"/>
                  <a:pt x="1184731" y="52223"/>
                  <a:pt x="1356059" y="0"/>
                </a:cubicBezTo>
                <a:cubicBezTo>
                  <a:pt x="1527387" y="-52223"/>
                  <a:pt x="1627991" y="35709"/>
                  <a:pt x="1776794" y="0"/>
                </a:cubicBezTo>
                <a:cubicBezTo>
                  <a:pt x="1925598" y="-35709"/>
                  <a:pt x="2043398" y="42201"/>
                  <a:pt x="2131098" y="0"/>
                </a:cubicBezTo>
                <a:cubicBezTo>
                  <a:pt x="2218798" y="-42201"/>
                  <a:pt x="2432441" y="64537"/>
                  <a:pt x="2684697" y="0"/>
                </a:cubicBezTo>
                <a:cubicBezTo>
                  <a:pt x="2936953" y="-64537"/>
                  <a:pt x="3070815" y="72448"/>
                  <a:pt x="3371159" y="0"/>
                </a:cubicBezTo>
                <a:cubicBezTo>
                  <a:pt x="3671503" y="-72448"/>
                  <a:pt x="3783331" y="22695"/>
                  <a:pt x="3924758" y="0"/>
                </a:cubicBezTo>
                <a:cubicBezTo>
                  <a:pt x="4066185" y="-22695"/>
                  <a:pt x="4273447" y="33967"/>
                  <a:pt x="4411925" y="0"/>
                </a:cubicBezTo>
                <a:cubicBezTo>
                  <a:pt x="4550403" y="-33967"/>
                  <a:pt x="4589191" y="25795"/>
                  <a:pt x="4766229" y="0"/>
                </a:cubicBezTo>
                <a:cubicBezTo>
                  <a:pt x="4943267" y="-25795"/>
                  <a:pt x="5191351" y="32597"/>
                  <a:pt x="5452692" y="0"/>
                </a:cubicBezTo>
                <a:cubicBezTo>
                  <a:pt x="5714033" y="-32597"/>
                  <a:pt x="5671121" y="2925"/>
                  <a:pt x="5873427" y="0"/>
                </a:cubicBezTo>
                <a:cubicBezTo>
                  <a:pt x="6075734" y="-2925"/>
                  <a:pt x="6137904" y="1041"/>
                  <a:pt x="6227730" y="0"/>
                </a:cubicBezTo>
                <a:cubicBezTo>
                  <a:pt x="6317556" y="-1041"/>
                  <a:pt x="6745776" y="26242"/>
                  <a:pt x="6892049" y="0"/>
                </a:cubicBezTo>
                <a:cubicBezTo>
                  <a:pt x="7028055" y="-34803"/>
                  <a:pt x="7148866" y="137171"/>
                  <a:pt x="7140910" y="248861"/>
                </a:cubicBezTo>
                <a:cubicBezTo>
                  <a:pt x="7186748" y="464658"/>
                  <a:pt x="7117793" y="515869"/>
                  <a:pt x="7140910" y="725523"/>
                </a:cubicBezTo>
                <a:cubicBezTo>
                  <a:pt x="7164027" y="935177"/>
                  <a:pt x="7101233" y="1076498"/>
                  <a:pt x="7140910" y="1202185"/>
                </a:cubicBezTo>
                <a:cubicBezTo>
                  <a:pt x="7180587" y="1327872"/>
                  <a:pt x="7123500" y="1683822"/>
                  <a:pt x="7140910" y="1860432"/>
                </a:cubicBezTo>
                <a:cubicBezTo>
                  <a:pt x="7158320" y="2037042"/>
                  <a:pt x="7106641" y="2046917"/>
                  <a:pt x="7140910" y="2155509"/>
                </a:cubicBezTo>
                <a:cubicBezTo>
                  <a:pt x="7175179" y="2264101"/>
                  <a:pt x="7133981" y="2323962"/>
                  <a:pt x="7140910" y="2450585"/>
                </a:cubicBezTo>
                <a:cubicBezTo>
                  <a:pt x="7147839" y="2577208"/>
                  <a:pt x="7095228" y="2782173"/>
                  <a:pt x="7140910" y="2927247"/>
                </a:cubicBezTo>
                <a:cubicBezTo>
                  <a:pt x="7186592" y="3072321"/>
                  <a:pt x="7134366" y="3439976"/>
                  <a:pt x="7140910" y="3676287"/>
                </a:cubicBezTo>
                <a:cubicBezTo>
                  <a:pt x="7147454" y="3912598"/>
                  <a:pt x="7134281" y="4075476"/>
                  <a:pt x="7140910" y="4425327"/>
                </a:cubicBezTo>
                <a:cubicBezTo>
                  <a:pt x="7147539" y="4775178"/>
                  <a:pt x="7114098" y="4740672"/>
                  <a:pt x="7140910" y="4992782"/>
                </a:cubicBezTo>
                <a:cubicBezTo>
                  <a:pt x="7167722" y="5244893"/>
                  <a:pt x="7134838" y="5171274"/>
                  <a:pt x="7140910" y="5287858"/>
                </a:cubicBezTo>
                <a:cubicBezTo>
                  <a:pt x="7146982" y="5404442"/>
                  <a:pt x="7113040" y="5528483"/>
                  <a:pt x="7140910" y="5673727"/>
                </a:cubicBezTo>
                <a:cubicBezTo>
                  <a:pt x="7168780" y="5818971"/>
                  <a:pt x="7140685" y="5886226"/>
                  <a:pt x="7140910" y="6059596"/>
                </a:cubicBezTo>
                <a:cubicBezTo>
                  <a:pt x="7141135" y="6232966"/>
                  <a:pt x="7077308" y="6369184"/>
                  <a:pt x="7140910" y="6627051"/>
                </a:cubicBezTo>
                <a:cubicBezTo>
                  <a:pt x="7204512" y="6884919"/>
                  <a:pt x="7136621" y="7136624"/>
                  <a:pt x="7140910" y="7285298"/>
                </a:cubicBezTo>
                <a:cubicBezTo>
                  <a:pt x="7145199" y="7433972"/>
                  <a:pt x="7097364" y="7617493"/>
                  <a:pt x="7140910" y="7943546"/>
                </a:cubicBezTo>
                <a:cubicBezTo>
                  <a:pt x="7184456" y="8269599"/>
                  <a:pt x="7078953" y="8364710"/>
                  <a:pt x="7140910" y="8511000"/>
                </a:cubicBezTo>
                <a:cubicBezTo>
                  <a:pt x="7202867" y="8657290"/>
                  <a:pt x="7064607" y="9078759"/>
                  <a:pt x="7140910" y="9328135"/>
                </a:cubicBezTo>
                <a:cubicBezTo>
                  <a:pt x="7142514" y="9424525"/>
                  <a:pt x="7027039" y="9597339"/>
                  <a:pt x="6892049" y="9576996"/>
                </a:cubicBezTo>
                <a:cubicBezTo>
                  <a:pt x="6730277" y="9613407"/>
                  <a:pt x="6609743" y="9555396"/>
                  <a:pt x="6404882" y="9576996"/>
                </a:cubicBezTo>
                <a:cubicBezTo>
                  <a:pt x="6200021" y="9598596"/>
                  <a:pt x="6186464" y="9576017"/>
                  <a:pt x="5984147" y="9576996"/>
                </a:cubicBezTo>
                <a:cubicBezTo>
                  <a:pt x="5781831" y="9577975"/>
                  <a:pt x="5640202" y="9511367"/>
                  <a:pt x="5430548" y="9576996"/>
                </a:cubicBezTo>
                <a:cubicBezTo>
                  <a:pt x="5220894" y="9642625"/>
                  <a:pt x="4947639" y="9510091"/>
                  <a:pt x="4744085" y="9576996"/>
                </a:cubicBezTo>
                <a:cubicBezTo>
                  <a:pt x="4540531" y="9643901"/>
                  <a:pt x="4463872" y="9532658"/>
                  <a:pt x="4323350" y="9576996"/>
                </a:cubicBezTo>
                <a:cubicBezTo>
                  <a:pt x="4182828" y="9621334"/>
                  <a:pt x="3831171" y="9554260"/>
                  <a:pt x="3636887" y="9576996"/>
                </a:cubicBezTo>
                <a:cubicBezTo>
                  <a:pt x="3442603" y="9599732"/>
                  <a:pt x="3387135" y="9573487"/>
                  <a:pt x="3282584" y="9576996"/>
                </a:cubicBezTo>
                <a:cubicBezTo>
                  <a:pt x="3178033" y="9580505"/>
                  <a:pt x="2931445" y="9512503"/>
                  <a:pt x="2728985" y="9576996"/>
                </a:cubicBezTo>
                <a:cubicBezTo>
                  <a:pt x="2526525" y="9641489"/>
                  <a:pt x="2310140" y="9512812"/>
                  <a:pt x="2108954" y="9576996"/>
                </a:cubicBezTo>
                <a:cubicBezTo>
                  <a:pt x="1907768" y="9641180"/>
                  <a:pt x="1849532" y="9536899"/>
                  <a:pt x="1688218" y="9576996"/>
                </a:cubicBezTo>
                <a:cubicBezTo>
                  <a:pt x="1526904" y="9617093"/>
                  <a:pt x="1307636" y="9544738"/>
                  <a:pt x="1134619" y="9576996"/>
                </a:cubicBezTo>
                <a:cubicBezTo>
                  <a:pt x="961602" y="9609254"/>
                  <a:pt x="462564" y="9549020"/>
                  <a:pt x="248861" y="9576996"/>
                </a:cubicBezTo>
                <a:cubicBezTo>
                  <a:pt x="103070" y="9572677"/>
                  <a:pt x="-16410" y="9482999"/>
                  <a:pt x="0" y="9328135"/>
                </a:cubicBezTo>
                <a:cubicBezTo>
                  <a:pt x="-37698" y="9090629"/>
                  <a:pt x="17799" y="8885228"/>
                  <a:pt x="0" y="8760680"/>
                </a:cubicBezTo>
                <a:cubicBezTo>
                  <a:pt x="-17799" y="8636133"/>
                  <a:pt x="28321" y="8388510"/>
                  <a:pt x="0" y="8284018"/>
                </a:cubicBezTo>
                <a:cubicBezTo>
                  <a:pt x="-28321" y="8179526"/>
                  <a:pt x="9320" y="7905497"/>
                  <a:pt x="0" y="7807357"/>
                </a:cubicBezTo>
                <a:cubicBezTo>
                  <a:pt x="-9320" y="7709217"/>
                  <a:pt x="27651" y="7287700"/>
                  <a:pt x="0" y="7058317"/>
                </a:cubicBezTo>
                <a:cubicBezTo>
                  <a:pt x="-27651" y="6828934"/>
                  <a:pt x="31290" y="6713165"/>
                  <a:pt x="0" y="6400069"/>
                </a:cubicBezTo>
                <a:cubicBezTo>
                  <a:pt x="-31290" y="6086973"/>
                  <a:pt x="19579" y="5878913"/>
                  <a:pt x="0" y="5741822"/>
                </a:cubicBezTo>
                <a:cubicBezTo>
                  <a:pt x="-19579" y="5604731"/>
                  <a:pt x="44311" y="5365200"/>
                  <a:pt x="0" y="5174367"/>
                </a:cubicBezTo>
                <a:cubicBezTo>
                  <a:pt x="-44311" y="4983535"/>
                  <a:pt x="30976" y="4884530"/>
                  <a:pt x="0" y="4606913"/>
                </a:cubicBezTo>
                <a:cubicBezTo>
                  <a:pt x="-30976" y="4329296"/>
                  <a:pt x="19718" y="4399840"/>
                  <a:pt x="0" y="4221043"/>
                </a:cubicBezTo>
                <a:cubicBezTo>
                  <a:pt x="-19718" y="4042246"/>
                  <a:pt x="39941" y="3768095"/>
                  <a:pt x="0" y="3653589"/>
                </a:cubicBezTo>
                <a:cubicBezTo>
                  <a:pt x="-39941" y="3539083"/>
                  <a:pt x="12788" y="3259296"/>
                  <a:pt x="0" y="2904549"/>
                </a:cubicBezTo>
                <a:cubicBezTo>
                  <a:pt x="-12788" y="2549802"/>
                  <a:pt x="6807" y="2730405"/>
                  <a:pt x="0" y="2609472"/>
                </a:cubicBezTo>
                <a:cubicBezTo>
                  <a:pt x="-6807" y="2488539"/>
                  <a:pt x="2767" y="2337773"/>
                  <a:pt x="0" y="2132810"/>
                </a:cubicBezTo>
                <a:cubicBezTo>
                  <a:pt x="-2767" y="1927847"/>
                  <a:pt x="79890" y="1637583"/>
                  <a:pt x="0" y="1383770"/>
                </a:cubicBezTo>
                <a:cubicBezTo>
                  <a:pt x="-79890" y="1129957"/>
                  <a:pt x="39254" y="1164724"/>
                  <a:pt x="0" y="997901"/>
                </a:cubicBezTo>
                <a:cubicBezTo>
                  <a:pt x="-39254" y="831078"/>
                  <a:pt x="33048" y="577269"/>
                  <a:pt x="0" y="248861"/>
                </a:cubicBezTo>
                <a:close/>
              </a:path>
            </a:pathLst>
          </a:custGeom>
          <a:solidFill>
            <a:schemeClr val="bg1">
              <a:alpha val="50000"/>
            </a:schemeClr>
          </a:solidFill>
          <a:ln w="57150">
            <a:solidFill>
              <a:schemeClr val="accent2"/>
            </a:solidFill>
            <a:extLst>
              <a:ext uri="{C807C97D-BFC1-408E-A445-0C87EB9F89A2}">
                <ask:lineSketchStyleProps xmlns:ask="http://schemas.microsoft.com/office/drawing/2018/sketchyshapes" sd="2269368255">
                  <a:prstGeom prst="roundRect">
                    <a:avLst>
                      <a:gd name="adj" fmla="val 3485"/>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a:solidFill>
                <a:schemeClr val="tx1"/>
              </a:solidFill>
              <a:latin typeface="Garamond" panose="02020404030301010803" pitchFamily="18" charset="0"/>
            </a:endParaRPr>
          </a:p>
        </p:txBody>
      </p:sp>
      <p:sp>
        <p:nvSpPr>
          <p:cNvPr id="5" name="TextBox 4">
            <a:extLst>
              <a:ext uri="{FF2B5EF4-FFF2-40B4-BE49-F238E27FC236}">
                <a16:creationId xmlns:a16="http://schemas.microsoft.com/office/drawing/2014/main" id="{4A0A1A0A-BF04-4AD7-A635-7F68AF88A149}"/>
              </a:ext>
            </a:extLst>
          </p:cNvPr>
          <p:cNvSpPr txBox="1"/>
          <p:nvPr/>
        </p:nvSpPr>
        <p:spPr>
          <a:xfrm>
            <a:off x="457200" y="1185201"/>
            <a:ext cx="6858000" cy="800219"/>
          </a:xfrm>
          <a:prstGeom prst="rect">
            <a:avLst/>
          </a:prstGeom>
          <a:noFill/>
        </p:spPr>
        <p:txBody>
          <a:bodyPr wrap="square" lIns="91440" tIns="45720" rIns="91440" bIns="45720" rtlCol="0" anchor="t">
            <a:spAutoFit/>
          </a:bodyPr>
          <a:lstStyle/>
          <a:p>
            <a:pPr algn="ctr"/>
            <a:r>
              <a:rPr lang="en-US" b="1" dirty="0">
                <a:solidFill>
                  <a:srgbClr val="C70710"/>
                </a:solidFill>
                <a:latin typeface="Arial"/>
                <a:cs typeface="Arial"/>
              </a:rPr>
              <a:t>Sean D. Mooney</a:t>
            </a:r>
          </a:p>
          <a:p>
            <a:pPr algn="ctr"/>
            <a:r>
              <a:rPr lang="en-US" sz="1600" b="1" dirty="0">
                <a:solidFill>
                  <a:srgbClr val="0000FF"/>
                </a:solidFill>
                <a:latin typeface="Arial" panose="020B0604020202020204" pitchFamily="34" charset="0"/>
                <a:cs typeface="Arial" panose="020B0604020202020204" pitchFamily="34" charset="0"/>
              </a:rPr>
              <a:t>March 3 at 12:00 noon (US Central Time)</a:t>
            </a:r>
          </a:p>
          <a:p>
            <a:pPr algn="ctr"/>
            <a:r>
              <a:rPr lang="en-US" sz="1200" b="1" dirty="0">
                <a:solidFill>
                  <a:srgbClr val="0000FF"/>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Zoom: https://iastate.zoom.us/j/92178103551?pwd=dlNCa2l0ckVBTEVyR1JEN2Y3b21XQT09</a:t>
            </a:r>
            <a:endParaRPr lang="en-US" sz="1200" b="1" dirty="0">
              <a:solidFill>
                <a:srgbClr val="0000FF"/>
              </a:solidFill>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8C119CDB-EB3C-4B65-8381-9C583F4B3A69}"/>
              </a:ext>
            </a:extLst>
          </p:cNvPr>
          <p:cNvSpPr/>
          <p:nvPr/>
        </p:nvSpPr>
        <p:spPr>
          <a:xfrm>
            <a:off x="457200" y="379207"/>
            <a:ext cx="6858000" cy="814072"/>
          </a:xfrm>
          <a:prstGeom prst="roundRect">
            <a:avLst/>
          </a:prstGeom>
          <a:solidFill>
            <a:srgbClr val="79BE00"/>
          </a:solidFill>
          <a:ln>
            <a:solidFill>
              <a:srgbClr val="CFED72"/>
            </a:solidFill>
          </a:ln>
        </p:spPr>
        <p:style>
          <a:lnRef idx="2">
            <a:schemeClr val="lt1">
              <a:hueOff val="0"/>
              <a:satOff val="0"/>
              <a:lumOff val="0"/>
              <a:alphaOff val="0"/>
            </a:schemeClr>
          </a:lnRef>
          <a:fillRef idx="1">
            <a:schemeClr val="accent5">
              <a:hueOff val="-1689636"/>
              <a:satOff val="-4355"/>
              <a:lumOff val="-2941"/>
              <a:alphaOff val="0"/>
            </a:schemeClr>
          </a:fillRef>
          <a:effectRef idx="0">
            <a:schemeClr val="accent5">
              <a:hueOff val="-1689636"/>
              <a:satOff val="-4355"/>
              <a:lumOff val="-2941"/>
              <a:alphaOff val="0"/>
            </a:schemeClr>
          </a:effectRef>
          <a:fontRef idx="minor">
            <a:schemeClr val="lt1"/>
          </a:fontRef>
        </p:style>
      </p:sp>
      <p:sp>
        <p:nvSpPr>
          <p:cNvPr id="13" name="Rectangle: Rounded Corners 4">
            <a:extLst>
              <a:ext uri="{FF2B5EF4-FFF2-40B4-BE49-F238E27FC236}">
                <a16:creationId xmlns:a16="http://schemas.microsoft.com/office/drawing/2014/main" id="{A2375D51-0A5C-4D2C-9615-A628F3B2B48A}"/>
              </a:ext>
            </a:extLst>
          </p:cNvPr>
          <p:cNvSpPr txBox="1"/>
          <p:nvPr/>
        </p:nvSpPr>
        <p:spPr>
          <a:xfrm>
            <a:off x="505991" y="418946"/>
            <a:ext cx="6760418" cy="7345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algn="ctr"/>
            <a:r>
              <a:rPr lang="en-US" sz="2400" b="1" dirty="0">
                <a:solidFill>
                  <a:schemeClr val="bg1">
                    <a:lumMod val="95000"/>
                  </a:schemeClr>
                </a:solidFill>
                <a:latin typeface="Arial Rounded MT Bold"/>
                <a:cs typeface="Arial"/>
              </a:rPr>
              <a:t>Translational AI Center (</a:t>
            </a:r>
            <a:r>
              <a:rPr lang="en-US" sz="2400" b="1" dirty="0" err="1">
                <a:solidFill>
                  <a:schemeClr val="bg1">
                    <a:lumMod val="95000"/>
                  </a:schemeClr>
                </a:solidFill>
                <a:latin typeface="Arial Rounded MT Bold"/>
                <a:cs typeface="Arial"/>
              </a:rPr>
              <a:t>TrAC</a:t>
            </a:r>
            <a:r>
              <a:rPr lang="en-US" sz="2400" b="1" dirty="0">
                <a:solidFill>
                  <a:schemeClr val="bg1">
                    <a:lumMod val="95000"/>
                  </a:schemeClr>
                </a:solidFill>
                <a:latin typeface="Arial Rounded MT Bold"/>
                <a:cs typeface="Arial"/>
              </a:rPr>
              <a:t>) Seminar</a:t>
            </a:r>
            <a:endParaRPr lang="en-US" sz="2400" b="1" dirty="0">
              <a:solidFill>
                <a:schemeClr val="bg1">
                  <a:lumMod val="95000"/>
                </a:schemeClr>
              </a:solidFill>
              <a:latin typeface="Arial Rounded MT Bold"/>
              <a:ea typeface="+mn-lt"/>
              <a:cs typeface="Arial"/>
            </a:endParaRPr>
          </a:p>
          <a:p>
            <a:pPr algn="ctr"/>
            <a:r>
              <a:rPr lang="en-US" sz="2400" b="1" dirty="0">
                <a:solidFill>
                  <a:schemeClr val="bg1">
                    <a:lumMod val="95000"/>
                  </a:schemeClr>
                </a:solidFill>
                <a:latin typeface="Arial Rounded MT Bold"/>
                <a:cs typeface="Arial"/>
              </a:rPr>
              <a:t>Spring 2023</a:t>
            </a:r>
            <a:endParaRPr lang="en-US" dirty="0">
              <a:solidFill>
                <a:schemeClr val="bg1">
                  <a:lumMod val="95000"/>
                </a:schemeClr>
              </a:solidFill>
              <a:latin typeface="Arial Rounded MT Bold"/>
              <a:cs typeface="Arial"/>
            </a:endParaRPr>
          </a:p>
        </p:txBody>
      </p:sp>
      <p:sp>
        <p:nvSpPr>
          <p:cNvPr id="11" name="TextBox 10">
            <a:extLst>
              <a:ext uri="{FF2B5EF4-FFF2-40B4-BE49-F238E27FC236}">
                <a16:creationId xmlns:a16="http://schemas.microsoft.com/office/drawing/2014/main" id="{3E03AFBE-FC1B-4750-92A0-B00EE25071D4}"/>
              </a:ext>
            </a:extLst>
          </p:cNvPr>
          <p:cNvSpPr txBox="1"/>
          <p:nvPr/>
        </p:nvSpPr>
        <p:spPr>
          <a:xfrm>
            <a:off x="457200" y="2357175"/>
            <a:ext cx="6858000" cy="7786747"/>
          </a:xfrm>
          <a:prstGeom prst="rect">
            <a:avLst/>
          </a:prstGeom>
          <a:noFill/>
        </p:spPr>
        <p:txBody>
          <a:bodyPr wrap="square">
            <a:spAutoFit/>
          </a:bodyPr>
          <a:lstStyle/>
          <a:p>
            <a:pPr algn="ctr"/>
            <a:r>
              <a:rPr lang="en-US" sz="1600" b="1" i="0" dirty="0">
                <a:solidFill>
                  <a:srgbClr val="000000"/>
                </a:solidFill>
                <a:effectLst/>
                <a:latin typeface="Arial" panose="020B0604020202020204" pitchFamily="34" charset="0"/>
                <a:cs typeface="Arial" panose="020B0604020202020204" pitchFamily="34" charset="0"/>
              </a:rPr>
              <a:t>Facilitating the use of artificial intelligence in healthcare at the University of Washington </a:t>
            </a:r>
            <a:endParaRPr lang="en-US" sz="1300" b="1" i="0" dirty="0">
              <a:solidFill>
                <a:srgbClr val="000000"/>
              </a:solidFill>
              <a:effectLst/>
              <a:latin typeface="Arial" panose="020B0604020202020204" pitchFamily="34" charset="0"/>
              <a:cs typeface="Arial" panose="020B0604020202020204" pitchFamily="34" charset="0"/>
            </a:endParaRPr>
          </a:p>
          <a:p>
            <a:r>
              <a:rPr lang="en-US" sz="1300" b="1" i="0" dirty="0">
                <a:solidFill>
                  <a:srgbClr val="000000"/>
                </a:solidFill>
                <a:effectLst/>
                <a:latin typeface="Arial" panose="020B0604020202020204" pitchFamily="34" charset="0"/>
                <a:cs typeface="Arial" panose="020B0604020202020204" pitchFamily="34" charset="0"/>
              </a:rPr>
              <a:t>Abstract</a:t>
            </a:r>
          </a:p>
          <a:p>
            <a:pPr algn="just"/>
            <a:endParaRPr lang="en-US" sz="1300" dirty="0">
              <a:solidFill>
                <a:srgbClr val="000000"/>
              </a:solidFill>
              <a:latin typeface="Garamond" panose="02020404030301010803" pitchFamily="18" charset="0"/>
            </a:endParaRPr>
          </a:p>
          <a:p>
            <a:pPr algn="just"/>
            <a:r>
              <a:rPr lang="en-US" sz="1300" dirty="0">
                <a:solidFill>
                  <a:srgbClr val="000000"/>
                </a:solidFill>
                <a:latin typeface="Garamond" panose="02020404030301010803" pitchFamily="18" charset="0"/>
              </a:rPr>
              <a:t>It is an opportune time to be engaged in the research and application of informatics in biomedicine.  The increased use of electronic and personal health records and personal mobile devices is creating many opportunities at research academic medical centers.  At the University of Washington, I believe, we are laying the groundwork to build the informatics and information technology infrastructure to support research on personalized approaches and the use of data science to enable them. We are beginning to see the early successes of these efforts and I will describe some of them. But there are many challenges, for example, we continue to generate massive amounts of data that is largely </a:t>
            </a:r>
            <a:r>
              <a:rPr lang="en-US" sz="1300" dirty="0" err="1">
                <a:solidFill>
                  <a:srgbClr val="000000"/>
                </a:solidFill>
                <a:latin typeface="Garamond" panose="02020404030301010803" pitchFamily="18" charset="0"/>
              </a:rPr>
              <a:t>uncurated</a:t>
            </a:r>
            <a:r>
              <a:rPr lang="en-US" sz="1300" dirty="0">
                <a:solidFill>
                  <a:srgbClr val="000000"/>
                </a:solidFill>
                <a:latin typeface="Garamond" panose="02020404030301010803" pitchFamily="18" charset="0"/>
              </a:rPr>
              <a:t>. This includes images, genomes and other -omics datasets, personal monitors, electronic health records, etc. In this presentation, I will discuss our support of data for research use within UW Medicine, our efforts to build new machine learning and data science approaches using clinical datasets, and our efforts to develop new machine learning methods and to implement them so that we can study the impacts of their use.    </a:t>
            </a:r>
          </a:p>
          <a:p>
            <a:pPr algn="just"/>
            <a:endParaRPr lang="en-US" sz="1300" dirty="0">
              <a:solidFill>
                <a:srgbClr val="000000"/>
              </a:solidFill>
              <a:latin typeface="Garamond" panose="02020404030301010803" pitchFamily="18" charset="0"/>
            </a:endParaRPr>
          </a:p>
          <a:p>
            <a:pPr algn="l"/>
            <a:r>
              <a:rPr lang="en-US" sz="1300" b="1" i="0" dirty="0">
                <a:solidFill>
                  <a:srgbClr val="000000"/>
                </a:solidFill>
                <a:effectLst/>
                <a:latin typeface="Arial" panose="020B0604020202020204" pitchFamily="34" charset="0"/>
                <a:cs typeface="Arial" panose="020B0604020202020204" pitchFamily="34" charset="0"/>
              </a:rPr>
              <a:t>Short Bio</a:t>
            </a:r>
          </a:p>
          <a:p>
            <a:pPr algn="l"/>
            <a:endParaRPr lang="en-US" sz="1300" b="0" i="0" dirty="0">
              <a:solidFill>
                <a:srgbClr val="000000"/>
              </a:solidFill>
              <a:effectLst/>
              <a:latin typeface="Garamond" panose="02020404030301010803" pitchFamily="18" charset="0"/>
            </a:endParaRPr>
          </a:p>
          <a:p>
            <a:pPr algn="just"/>
            <a:r>
              <a:rPr lang="en-US" sz="1300" b="0" i="0" dirty="0">
                <a:solidFill>
                  <a:srgbClr val="000000"/>
                </a:solidFill>
                <a:effectLst/>
                <a:latin typeface="Garamond" panose="02020404030301010803" pitchFamily="18" charset="0"/>
              </a:rPr>
              <a:t>Dr. Sean Mooney is the Chief Research Information Officer (CRIO) of UW Medicine, the Director of Informatics for the Institute of Translational Health Sciences, an Associate Director of the National </a:t>
            </a:r>
            <a:r>
              <a:rPr lang="en-US" sz="1300" b="0" i="0" dirty="0" err="1">
                <a:solidFill>
                  <a:srgbClr val="000000"/>
                </a:solidFill>
                <a:effectLst/>
                <a:latin typeface="Garamond" panose="02020404030301010803" pitchFamily="18" charset="0"/>
              </a:rPr>
              <a:t>Alzheimers</a:t>
            </a:r>
            <a:r>
              <a:rPr lang="en-US" sz="1300" b="0" i="0" dirty="0">
                <a:solidFill>
                  <a:srgbClr val="000000"/>
                </a:solidFill>
                <a:effectLst/>
                <a:latin typeface="Garamond" panose="02020404030301010803" pitchFamily="18" charset="0"/>
              </a:rPr>
              <a:t> Coordinating Center (NACC), and a Professor in the Department of Biomedical Informatics and Medical Education at the University of Washington. As CRIO, he leads the growing Research Information Technology team that contributes to a number of national research networks the National Kidney Precision Medicine Project, the National Alzheimer’s Coordinating Center, the UW Clear Center and others. Some notable efforts include leading the team that developed the open source Leaf application for clinical data querying and extraction, managed a </a:t>
            </a:r>
            <a:r>
              <a:rPr lang="en-US" sz="1300" b="0" i="0" dirty="0" err="1">
                <a:solidFill>
                  <a:srgbClr val="000000"/>
                </a:solidFill>
                <a:effectLst/>
                <a:latin typeface="Garamond" panose="02020404030301010803" pitchFamily="18" charset="0"/>
              </a:rPr>
              <a:t>REDCap</a:t>
            </a:r>
            <a:r>
              <a:rPr lang="en-US" sz="1300" b="0" i="0" dirty="0">
                <a:solidFill>
                  <a:srgbClr val="000000"/>
                </a:solidFill>
                <a:effectLst/>
                <a:latin typeface="Garamond" panose="02020404030301010803" pitchFamily="18" charset="0"/>
              </a:rPr>
              <a:t> instance with &gt;25k projects and &gt;15k active users, managing the FH, UW and Seattle Cancer Care Alliance joint CTMS application, and enhancing the UW Medicine EDW with advanced analytics including NLP.  Currently he is focusing on developing an Epic EHR Research team for supporting research in the EHR at UW Medicine and leading the newly founded UW Institute for Medical Data Science. His research interests focus on data science applications in biomedicine, particularly in understanding the underlying molecular causes of inherited genetic diseases and cancer.  A prolific speaker, he has given more than 150 invited seminars throughout the world. Dr. Mooney is a 4th generation Seattleite and in his spare time he is found in the outdoors having climbed Mt. Rainier and Mt. Baker and has bicycled across the United States twice.</a:t>
            </a:r>
          </a:p>
          <a:p>
            <a:pPr algn="just"/>
            <a:br>
              <a:rPr lang="en-US" sz="1300" b="0" i="0" dirty="0">
                <a:solidFill>
                  <a:srgbClr val="000000"/>
                </a:solidFill>
                <a:effectLst/>
                <a:latin typeface="Garamond" panose="02020404030301010803" pitchFamily="18" charset="0"/>
              </a:rPr>
            </a:br>
            <a:endParaRPr lang="en-US" sz="1300" b="0" i="0" dirty="0">
              <a:solidFill>
                <a:srgbClr val="000000"/>
              </a:solidFill>
              <a:effectLst/>
              <a:latin typeface="Garamond" panose="02020404030301010803" pitchFamily="18" charset="0"/>
            </a:endParaRPr>
          </a:p>
        </p:txBody>
      </p:sp>
    </p:spTree>
    <p:extLst>
      <p:ext uri="{BB962C8B-B14F-4D97-AF65-F5344CB8AC3E}">
        <p14:creationId xmlns:p14="http://schemas.microsoft.com/office/powerpoint/2010/main" val="181728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TotalTime>
  <Words>525</Words>
  <Application>Microsoft Macintosh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Sarkar, Soumik [M E]</dc:creator>
  <cp:lastModifiedBy>Balu, Aditya [TRAC]</cp:lastModifiedBy>
  <cp:revision>31</cp:revision>
  <cp:lastPrinted>2022-10-04T17:36:48Z</cp:lastPrinted>
  <dcterms:created xsi:type="dcterms:W3CDTF">2021-10-12T15:36:47Z</dcterms:created>
  <dcterms:modified xsi:type="dcterms:W3CDTF">2023-03-03T02:32:15Z</dcterms:modified>
</cp:coreProperties>
</file>