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6" r:id="rId4"/>
    <p:sldId id="268" r:id="rId5"/>
    <p:sldId id="270" r:id="rId6"/>
    <p:sldId id="269" r:id="rId7"/>
    <p:sldId id="271" r:id="rId8"/>
    <p:sldId id="265" r:id="rId9"/>
    <p:sldId id="272" r:id="rId10"/>
    <p:sldId id="273" r:id="rId11"/>
    <p:sldId id="274" r:id="rId12"/>
    <p:sldId id="259" r:id="rId13"/>
    <p:sldId id="275" r:id="rId14"/>
    <p:sldId id="277" r:id="rId15"/>
    <p:sldId id="279" r:id="rId16"/>
    <p:sldId id="280" r:id="rId17"/>
    <p:sldId id="260" r:id="rId18"/>
    <p:sldId id="281" r:id="rId19"/>
    <p:sldId id="283" r:id="rId20"/>
    <p:sldId id="282" r:id="rId21"/>
    <p:sldId id="261" r:id="rId22"/>
    <p:sldId id="284" r:id="rId23"/>
    <p:sldId id="285" r:id="rId24"/>
    <p:sldId id="286" r:id="rId25"/>
    <p:sldId id="291" r:id="rId26"/>
    <p:sldId id="290" r:id="rId27"/>
    <p:sldId id="293" r:id="rId28"/>
    <p:sldId id="287" r:id="rId29"/>
    <p:sldId id="292" r:id="rId3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6401"/>
  </p:normalViewPr>
  <p:slideViewPr>
    <p:cSldViewPr snapToGrid="0">
      <p:cViewPr varScale="1">
        <p:scale>
          <a:sx n="198" d="100"/>
          <a:sy n="198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01C3-F363-0B44-B96B-78F85DC81792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1E2B2-0D84-2245-9B8B-D4EB32F62CC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9109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SA" dirty="0"/>
              <a:t>an run at the same time indpendently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E2B2-0D84-2245-9B8B-D4EB32F62CC8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9136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0A3E-9B1A-E7BC-BA94-C93EA31F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043E7-5FD5-EE89-838A-7BADB6DDF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9AA5-D924-1E1A-60AF-589CCB33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29E2-55D4-3ABB-57ED-907AD30B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AB3A-DF12-B630-5529-732DAEED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0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3CAD-A2F4-614A-9D5F-01BFD41C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DFD3D-FA3B-291E-A4D3-BC9EEA59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99AC-9D6B-E295-A5BA-C0F6B2C5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DD1E-5BFD-D817-046D-F80E1292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1AE2-2B30-DA4C-8C54-72FC61CF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511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AAA36-FB47-0D2D-F988-966C60202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DC272-AB3E-FB05-16E1-719868AF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9A6D-A9F7-DEC7-7BB1-55AB6527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FBCB-94F2-83EE-10B6-59B88F2A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7267-1F75-9BE0-CC2D-146D184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7254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8EE2-E9D1-0D1D-B9C6-44A9FA2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2820-631E-436C-3C50-BDAFE416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3" y="1349507"/>
            <a:ext cx="11269134" cy="476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FFAD-D88F-56FC-E1BD-105EDCA5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8478-EC9A-9727-A9EB-B89BAB5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B7DB-F503-B30D-A0DF-4981EEC0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2292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BE8-8840-0799-1CEB-95011022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F053-E230-4F65-6237-BC041036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9D45-8820-BBCD-0A8F-C3FCE1D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2153-AD53-E499-38F5-3B6C54F7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A903-BD65-A006-05EA-A95201F8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890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2A0-6CAA-EC11-A04A-E9498CC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42DF-FE2E-7DF2-F90F-7C4022FA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E07EF-E803-420E-6F23-AA7CB07AE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D76C-3A30-97D2-8C5E-3A768997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75B4-DA87-CBC9-7530-4CB322EC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F11E3-0D05-4ACF-7F41-529FDBC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4411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A66-F48C-3D1E-694E-2DCF3E6B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D78E-D724-210D-4B32-4B3D3AC2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12E20-4F09-178F-D1DC-E41871E0E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F43C-6679-ACB4-C79C-A744C81DE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0E46F-7ED9-7067-C2DC-320BE6AE6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AA8AA-90B0-8888-4AB5-33B777B9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B8EE2-A0C6-5C82-24FC-425ED001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12900-3279-8F1A-F6FF-011DC5C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287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DDFC-42CE-FA26-339D-A4502A0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0FF20-2CD1-CBA1-9677-9151A352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671B3-FEF5-0E4E-967A-6B9A0376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60155-E027-D786-A22C-C43E069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944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D6E4B-2627-1E0B-BE66-4D697247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51725-C49F-BC43-2F5E-284EBC59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D4AB8-9622-D3D8-DADB-02227BE7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375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6527-8133-9A2F-0511-E8D9492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D1EC-D844-9558-A098-4CA58709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E6D77-6D93-8F36-7848-48F2343B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8147-4BE7-F30C-76CB-7E045CE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DB2E3-8FE8-A325-75E5-8B616683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5FDB-26CC-8F96-D286-F6D24CFC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598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AB37-78AC-BC48-386B-18E0B028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E3DD7-61D8-E6B1-77D6-4510933A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986E-2322-214A-F845-903F9ACD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414F-0370-ED83-51F7-A4B3B22C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DFFD-25D1-F7A1-69D2-BD70461B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5F2B-89FE-7155-7D32-FFC5966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6199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06E8E-57F6-456A-FB45-2BC55DEA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913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9749-268A-0323-CEF1-36165D74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3" y="1287196"/>
            <a:ext cx="11751734" cy="4766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2149-2BA8-6345-68B8-9E972F31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BFC5-2B74-A442-9353-EEB5CAA518E6}" type="datetimeFigureOut">
              <a:rPr lang="en-SA" smtClean="0"/>
              <a:t>12/02/2024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3A9C-36BF-C3C3-25F8-1F90C2F5A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E464-C70E-380D-9409-0B31838E5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E864-7A55-F34B-9CDC-44D3225A1DB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260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/sinanugur/cellsnak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www.hpc.kaust.edu.sa/sites/default/files/files/public/Cluster_training/07_03_2019/Containers%20On%20HPC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3B1A-1F4D-7B62-960F-B7E7225E7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3514"/>
            <a:ext cx="9144000" cy="1503362"/>
          </a:xfrm>
        </p:spPr>
        <p:txBody>
          <a:bodyPr>
            <a:normAutofit/>
          </a:bodyPr>
          <a:lstStyle/>
          <a:p>
            <a:r>
              <a:rPr lang="en-SA" sz="9600" b="1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A653-C1F9-D798-1695-64E70497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8724"/>
            <a:ext cx="9144000" cy="1655762"/>
          </a:xfrm>
        </p:spPr>
        <p:txBody>
          <a:bodyPr>
            <a:normAutofit/>
          </a:bodyPr>
          <a:lstStyle/>
          <a:p>
            <a:r>
              <a:rPr lang="en-SA" sz="1800" dirty="0"/>
              <a:t>Alberto Maillo</a:t>
            </a:r>
          </a:p>
          <a:p>
            <a:r>
              <a:rPr lang="en-SA" sz="1800" dirty="0"/>
              <a:t>08/02/2024</a:t>
            </a:r>
          </a:p>
        </p:txBody>
      </p:sp>
      <p:pic>
        <p:nvPicPr>
          <p:cNvPr id="2050" name="Picture 2" descr="Docker Hub">
            <a:extLst>
              <a:ext uri="{FF2B5EF4-FFF2-40B4-BE49-F238E27FC236}">
                <a16:creationId xmlns:a16="http://schemas.microsoft.com/office/drawing/2014/main" id="{4E13B9AC-322E-50A3-D0B9-DCDFC576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7" y="7937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TL to Dockerhub | Open-source Data Integration | Airbyte">
            <a:extLst>
              <a:ext uri="{FF2B5EF4-FFF2-40B4-BE49-F238E27FC236}">
                <a16:creationId xmlns:a16="http://schemas.microsoft.com/office/drawing/2014/main" id="{AFFB38F2-926A-A827-E44D-9DA6916B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0" y="0"/>
            <a:ext cx="2698750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9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56" y="1466248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72" y="3421457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10" y="1632101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83" y="993477"/>
            <a:ext cx="742047" cy="5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7728856" y="1328705"/>
            <a:ext cx="6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 rot="19574639">
            <a:off x="3143835" y="2689022"/>
            <a:ext cx="2207312" cy="39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9" name="Picture 16" descr="Download Package, Packaging, Pack. Royalty-Free Vector Graphic - Pixabay">
            <a:extLst>
              <a:ext uri="{FF2B5EF4-FFF2-40B4-BE49-F238E27FC236}">
                <a16:creationId xmlns:a16="http://schemas.microsoft.com/office/drawing/2014/main" id="{4EC9BDD0-94CD-18D9-0F3D-364A2D3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78" y="1137464"/>
            <a:ext cx="1196843" cy="13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cker Hub">
            <a:extLst>
              <a:ext uri="{FF2B5EF4-FFF2-40B4-BE49-F238E27FC236}">
                <a16:creationId xmlns:a16="http://schemas.microsoft.com/office/drawing/2014/main" id="{31D1C04F-BBB3-394F-4C87-48FEE4B0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080" y="0"/>
            <a:ext cx="1646509" cy="16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0062D-F2EF-5EA3-5E6A-04284C41A3C0}"/>
              </a:ext>
            </a:extLst>
          </p:cNvPr>
          <p:cNvSpPr txBox="1"/>
          <p:nvPr/>
        </p:nvSpPr>
        <p:spPr>
          <a:xfrm>
            <a:off x="10361775" y="1522710"/>
            <a:ext cx="1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docker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CE2CE-E7B3-7A63-73A6-696779016A71}"/>
              </a:ext>
            </a:extLst>
          </p:cNvPr>
          <p:cNvSpPr/>
          <p:nvPr/>
        </p:nvSpPr>
        <p:spPr>
          <a:xfrm rot="1780724">
            <a:off x="3114627" y="4187941"/>
            <a:ext cx="2207312" cy="39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4" name="Picture 16" descr="Download Package, Packaging, Pack. Royalty-Free Vector Graphic - Pixabay">
            <a:extLst>
              <a:ext uri="{FF2B5EF4-FFF2-40B4-BE49-F238E27FC236}">
                <a16:creationId xmlns:a16="http://schemas.microsoft.com/office/drawing/2014/main" id="{FA636EAA-B2B7-4AAF-3D33-4ABA6437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93" y="4016131"/>
            <a:ext cx="1196843" cy="13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C0DD910-DEDB-E293-6CD9-CCF911B8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37" y="3852732"/>
            <a:ext cx="769893" cy="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8F2150-C0ED-4235-9090-34AB5AA6E96F}"/>
              </a:ext>
            </a:extLst>
          </p:cNvPr>
          <p:cNvSpPr txBox="1"/>
          <p:nvPr/>
        </p:nvSpPr>
        <p:spPr>
          <a:xfrm>
            <a:off x="7749330" y="4369222"/>
            <a:ext cx="64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3.8.2</a:t>
            </a:r>
          </a:p>
        </p:txBody>
      </p:sp>
      <p:pic>
        <p:nvPicPr>
          <p:cNvPr id="11268" name="Picture 4" descr="Project Jupyter - Wikipedia">
            <a:extLst>
              <a:ext uri="{FF2B5EF4-FFF2-40B4-BE49-F238E27FC236}">
                <a16:creationId xmlns:a16="http://schemas.microsoft.com/office/drawing/2014/main" id="{96C02C3D-6D33-6B38-D961-99ABC07D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4839739"/>
            <a:ext cx="956601" cy="111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>
            <a:extLst>
              <a:ext uri="{FF2B5EF4-FFF2-40B4-BE49-F238E27FC236}">
                <a16:creationId xmlns:a16="http://schemas.microsoft.com/office/drawing/2014/main" id="{96FD0C23-ECF9-1066-42CE-963DD4E0398D}"/>
              </a:ext>
            </a:extLst>
          </p:cNvPr>
          <p:cNvSpPr/>
          <p:nvPr/>
        </p:nvSpPr>
        <p:spPr>
          <a:xfrm>
            <a:off x="3318933" y="3556000"/>
            <a:ext cx="1957006" cy="155123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9173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56" y="1466248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72" y="3421457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10" y="1632101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83" y="993477"/>
            <a:ext cx="742047" cy="5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7728856" y="1328705"/>
            <a:ext cx="6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 rot="19574639">
            <a:off x="3143835" y="2689022"/>
            <a:ext cx="2207312" cy="39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9" name="Picture 16" descr="Download Package, Packaging, Pack. Royalty-Free Vector Graphic - Pixabay">
            <a:extLst>
              <a:ext uri="{FF2B5EF4-FFF2-40B4-BE49-F238E27FC236}">
                <a16:creationId xmlns:a16="http://schemas.microsoft.com/office/drawing/2014/main" id="{4EC9BDD0-94CD-18D9-0F3D-364A2D3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78" y="1137464"/>
            <a:ext cx="1196843" cy="13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cker Hub">
            <a:extLst>
              <a:ext uri="{FF2B5EF4-FFF2-40B4-BE49-F238E27FC236}">
                <a16:creationId xmlns:a16="http://schemas.microsoft.com/office/drawing/2014/main" id="{31D1C04F-BBB3-394F-4C87-48FEE4B0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080" y="0"/>
            <a:ext cx="1646509" cy="16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0062D-F2EF-5EA3-5E6A-04284C41A3C0}"/>
              </a:ext>
            </a:extLst>
          </p:cNvPr>
          <p:cNvSpPr txBox="1"/>
          <p:nvPr/>
        </p:nvSpPr>
        <p:spPr>
          <a:xfrm>
            <a:off x="10361775" y="1522710"/>
            <a:ext cx="1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docker</a:t>
            </a:r>
          </a:p>
        </p:txBody>
      </p:sp>
      <p:pic>
        <p:nvPicPr>
          <p:cNvPr id="13314" name="Picture 2" descr="Completed, correct, done, green, tick icon - Download on Iconfinder">
            <a:extLst>
              <a:ext uri="{FF2B5EF4-FFF2-40B4-BE49-F238E27FC236}">
                <a16:creationId xmlns:a16="http://schemas.microsoft.com/office/drawing/2014/main" id="{267864B7-172F-8DA0-0271-E3E5A5D8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55" y="1144797"/>
            <a:ext cx="1247696" cy="12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dirty="0"/>
              <a:t>A platform for building, running, and shipping applications.</a:t>
            </a:r>
          </a:p>
          <a:p>
            <a:r>
              <a:rPr lang="en-SA" dirty="0"/>
              <a:t>Package your application with everything you need -&gt; isolate</a:t>
            </a:r>
          </a:p>
        </p:txBody>
      </p:sp>
    </p:spTree>
    <p:extLst>
      <p:ext uri="{BB962C8B-B14F-4D97-AF65-F5344CB8AC3E}">
        <p14:creationId xmlns:p14="http://schemas.microsoft.com/office/powerpoint/2010/main" val="222668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b="1" dirty="0"/>
              <a:t>Image</a:t>
            </a:r>
            <a:r>
              <a:rPr lang="en-SA" dirty="0"/>
              <a:t>:</a:t>
            </a:r>
          </a:p>
          <a:p>
            <a:pPr lvl="1"/>
            <a:r>
              <a:rPr lang="en-SA" dirty="0"/>
              <a:t>Contains everything to run the </a:t>
            </a:r>
            <a:r>
              <a:rPr lang="en-SA" i="1" dirty="0"/>
              <a:t>software</a:t>
            </a:r>
          </a:p>
          <a:p>
            <a:pPr lvl="2"/>
            <a:r>
              <a:rPr lang="en-US" dirty="0"/>
              <a:t>C</a:t>
            </a:r>
            <a:r>
              <a:rPr lang="en-SA" dirty="0"/>
              <a:t>ode, libraries, runtime, libraries, dependenci</a:t>
            </a:r>
            <a:r>
              <a:rPr lang="en-US" dirty="0"/>
              <a:t>e</a:t>
            </a:r>
            <a:r>
              <a:rPr lang="en-SA" dirty="0"/>
              <a:t>s, and configurattion files.</a:t>
            </a:r>
          </a:p>
          <a:p>
            <a:pPr lvl="1"/>
            <a:r>
              <a:rPr lang="en-SA" dirty="0"/>
              <a:t>Built from a Dockerfile -&gt; contains the instructions</a:t>
            </a:r>
          </a:p>
          <a:p>
            <a:pPr lvl="1"/>
            <a:r>
              <a:rPr lang="en-US" dirty="0"/>
              <a:t>A</a:t>
            </a:r>
            <a:r>
              <a:rPr lang="en-SA" dirty="0"/>
              <a:t>re immutable -&gt;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34462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b="1" dirty="0"/>
              <a:t>Container</a:t>
            </a:r>
            <a:r>
              <a:rPr lang="en-SA" dirty="0"/>
              <a:t>:</a:t>
            </a:r>
          </a:p>
          <a:p>
            <a:pPr lvl="1"/>
            <a:r>
              <a:rPr lang="en-US" dirty="0"/>
              <a:t>R</a:t>
            </a:r>
            <a:r>
              <a:rPr lang="en-SA" dirty="0"/>
              <a:t>un an instance of a Docker image</a:t>
            </a:r>
          </a:p>
          <a:p>
            <a:pPr lvl="1"/>
            <a:r>
              <a:rPr lang="en-SA" dirty="0"/>
              <a:t>Run isolated from each other and from the host system</a:t>
            </a:r>
          </a:p>
          <a:p>
            <a:pPr lvl="1"/>
            <a:r>
              <a:rPr lang="en-SA" dirty="0"/>
              <a:t>Can be started, stopped, deleted, and managed independently.</a:t>
            </a:r>
          </a:p>
          <a:p>
            <a:pPr lvl="1"/>
            <a:r>
              <a:rPr lang="en-SA" dirty="0"/>
              <a:t>Created from docker images</a:t>
            </a:r>
          </a:p>
        </p:txBody>
      </p:sp>
    </p:spTree>
    <p:extLst>
      <p:ext uri="{BB962C8B-B14F-4D97-AF65-F5344CB8AC3E}">
        <p14:creationId xmlns:p14="http://schemas.microsoft.com/office/powerpoint/2010/main" val="199874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b="1" dirty="0"/>
              <a:t>Docker engine:</a:t>
            </a:r>
          </a:p>
          <a:p>
            <a:pPr lvl="1"/>
            <a:r>
              <a:rPr lang="en-US" dirty="0"/>
              <a:t>T</a:t>
            </a:r>
            <a:r>
              <a:rPr lang="en-SA" dirty="0"/>
              <a:t>he core component of the Docker platform</a:t>
            </a:r>
          </a:p>
          <a:p>
            <a:pPr lvl="1"/>
            <a:r>
              <a:rPr lang="en-SA" dirty="0"/>
              <a:t>Manage Docker containers, storage volumes…</a:t>
            </a:r>
          </a:p>
          <a:p>
            <a:pPr lvl="1"/>
            <a:r>
              <a:rPr lang="en-SA" dirty="0"/>
              <a:t>Build and manage Docker images</a:t>
            </a:r>
          </a:p>
        </p:txBody>
      </p:sp>
    </p:spTree>
    <p:extLst>
      <p:ext uri="{BB962C8B-B14F-4D97-AF65-F5344CB8AC3E}">
        <p14:creationId xmlns:p14="http://schemas.microsoft.com/office/powerpoint/2010/main" val="6933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b="1" dirty="0"/>
              <a:t>Docker </a:t>
            </a:r>
            <a:r>
              <a:rPr lang="en-US" b="1" dirty="0"/>
              <a:t>hub:</a:t>
            </a:r>
          </a:p>
          <a:p>
            <a:pPr lvl="1"/>
            <a:r>
              <a:rPr lang="en-US" dirty="0"/>
              <a:t>A cloud-based registry service</a:t>
            </a:r>
          </a:p>
          <a:p>
            <a:pPr lvl="1"/>
            <a:r>
              <a:rPr lang="en-US" dirty="0"/>
              <a:t>Central repository for Docker images</a:t>
            </a:r>
          </a:p>
          <a:p>
            <a:pPr lvl="2"/>
            <a:r>
              <a:rPr lang="en-US" dirty="0"/>
              <a:t>Store, share, and distribute publicly or privately</a:t>
            </a:r>
          </a:p>
          <a:p>
            <a:pPr lvl="2"/>
            <a:r>
              <a:rPr lang="en-US" dirty="0"/>
              <a:t>Official images</a:t>
            </a:r>
          </a:p>
          <a:p>
            <a:pPr lvl="1"/>
            <a:r>
              <a:rPr lang="en-US" dirty="0"/>
              <a:t>Command line interface</a:t>
            </a:r>
            <a:r>
              <a:rPr lang="en-SA" dirty="0"/>
              <a:t> -&gt; </a:t>
            </a:r>
            <a:r>
              <a:rPr lang="en-SA" i="1" dirty="0"/>
              <a:t>push</a:t>
            </a:r>
            <a:r>
              <a:rPr lang="en-SA" dirty="0"/>
              <a:t> and </a:t>
            </a:r>
            <a:r>
              <a:rPr lang="en-SA" i="1" dirty="0"/>
              <a:t>pull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51BC4-6486-3AC5-D02F-F00D1761CEE8}"/>
              </a:ext>
            </a:extLst>
          </p:cNvPr>
          <p:cNvSpPr txBox="1"/>
          <p:nvPr/>
        </p:nvSpPr>
        <p:spPr>
          <a:xfrm>
            <a:off x="5655734" y="5435337"/>
            <a:ext cx="28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hub.docker.com</a:t>
            </a:r>
            <a:r>
              <a:rPr lang="en-US" dirty="0">
                <a:hlinkClick r:id="rId2"/>
              </a:rPr>
              <a:t>/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6496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/engine/install/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115CC-DDC7-B463-6DE9-B6D74FA2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417232"/>
            <a:ext cx="8607668" cy="33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Example1. Creating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dirty="0"/>
              <a:t>Commands: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–a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show containers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rm 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container_id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remove container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images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show images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image rm &lt;</a:t>
            </a: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image_id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build -t 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the “.” specify where the docker file is store: “.”=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build -t 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&gt; --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progress=plain . &amp;&gt;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build.log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saving log output</a:t>
            </a:r>
          </a:p>
          <a:p>
            <a:pPr marL="457200" lvl="1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docker run (-v) 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run image (doesn’t matter directory). –v bind mount a volume</a:t>
            </a:r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28433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Example1. Connection DockerHub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SA" dirty="0"/>
              <a:t>Need to si</a:t>
            </a:r>
            <a:r>
              <a:rPr lang="en-US" dirty="0" err="1"/>
              <a:t>gn</a:t>
            </a:r>
            <a:r>
              <a:rPr lang="en-SA" dirty="0"/>
              <a:t> up in </a:t>
            </a:r>
            <a:r>
              <a:rPr lang="en-US" dirty="0"/>
              <a:t>the </a:t>
            </a:r>
            <a:r>
              <a:rPr lang="en-SA" dirty="0"/>
              <a:t>docker hub </a:t>
            </a:r>
            <a:r>
              <a:rPr lang="en-US" sz="1800" dirty="0"/>
              <a:t>https://</a:t>
            </a:r>
            <a:r>
              <a:rPr lang="en-US" sz="1800" dirty="0" err="1"/>
              <a:t>hub.docker.com</a:t>
            </a:r>
            <a:r>
              <a:rPr lang="en-US" sz="1800" dirty="0"/>
              <a:t>/</a:t>
            </a:r>
            <a:endParaRPr lang="en-SA" sz="1800" dirty="0"/>
          </a:p>
          <a:p>
            <a:r>
              <a:rPr lang="en-SA" dirty="0"/>
              <a:t>Commands:</a:t>
            </a:r>
          </a:p>
          <a:p>
            <a:pPr marL="457200" lvl="1" indent="0">
              <a:buNone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docker tag &lt;</a:t>
            </a:r>
            <a:r>
              <a:rPr lang="en-US" sz="16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image_id</a:t>
            </a: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&lt;username&gt;/&lt;</a:t>
            </a:r>
            <a:r>
              <a:rPr lang="en-US" sz="16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repository_name</a:t>
            </a: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&gt;:&lt;tag&gt;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 tag your image to docker hub</a:t>
            </a:r>
          </a:p>
          <a:p>
            <a:pPr marL="457200" lvl="1" indent="0">
              <a:buNone/>
            </a:pPr>
            <a:r>
              <a:rPr lang="en-US" sz="1600" b="1" kern="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docker login </a:t>
            </a:r>
            <a:r>
              <a:rPr lang="en-US" sz="1600" kern="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 register to docker hub with your credentials</a:t>
            </a:r>
            <a:endParaRPr lang="en-SA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docker push &lt;username&gt;/&lt;</a:t>
            </a:r>
            <a:r>
              <a:rPr lang="en-US" sz="16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repository_name</a:t>
            </a: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&gt;:&lt;tag&gt;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 upload image to docker hub</a:t>
            </a:r>
          </a:p>
          <a:p>
            <a:pPr marL="457200" lvl="1" indent="0">
              <a:buNone/>
            </a:pPr>
            <a:r>
              <a:rPr lang="en-US" sz="1600" b="1" kern="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&lt;username&gt;/&lt;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repository_name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 download image from docker hub</a:t>
            </a:r>
            <a:endParaRPr lang="en-SA" sz="1600" b="1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03191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6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Example1. Creating Dockerfile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E804-946B-780C-BBBD-0335F960BD8B}"/>
              </a:ext>
            </a:extLst>
          </p:cNvPr>
          <p:cNvSpPr txBox="1"/>
          <p:nvPr/>
        </p:nvSpPr>
        <p:spPr>
          <a:xfrm>
            <a:off x="220133" y="1202267"/>
            <a:ext cx="644313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USE AN OFFICIAL PUBLIC R IMAGE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r-base:4.2.2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SET WORK DIR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/app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COPY FILES -&gt; DIRECTORY APP IN THE IMAGE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dockerExercise1.R /app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Install dependencies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apt-get update &amp;&amp; apt-get install -y \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libcurl4-gnutls-dev \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libssl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-dev \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libxml2-dev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INSTALL R PACKAGES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', repos='http://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cran.r-project.org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')"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::install('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limma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')"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::install('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GEOquery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')"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R -e 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::install('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edgeR</a:t>
            </a:r>
            <a:r>
              <a:rPr lang="en-U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')"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COMMAND TO RUN THE R SCRIPT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dockerExercise1.R</a:t>
            </a:r>
          </a:p>
          <a:p>
            <a:endParaRPr lang="en-SA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6CA821D-AADD-8DDD-EEE8-8C728A82BA67}"/>
              </a:ext>
            </a:extLst>
          </p:cNvPr>
          <p:cNvSpPr/>
          <p:nvPr/>
        </p:nvSpPr>
        <p:spPr>
          <a:xfrm>
            <a:off x="3716867" y="1205469"/>
            <a:ext cx="491067" cy="499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B6CB1-AAF4-23B8-8BA2-8960563C1745}"/>
              </a:ext>
            </a:extLst>
          </p:cNvPr>
          <p:cNvSpPr txBox="1"/>
          <p:nvPr/>
        </p:nvSpPr>
        <p:spPr>
          <a:xfrm>
            <a:off x="4309534" y="127056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o</a:t>
            </a:r>
            <a:r>
              <a:rPr lang="en-SA" dirty="0"/>
              <a:t>fficial i</a:t>
            </a:r>
            <a:r>
              <a:rPr lang="en-US" dirty="0"/>
              <a:t>ma</a:t>
            </a:r>
            <a:r>
              <a:rPr lang="en-SA" dirty="0"/>
              <a:t>ge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0641E75-E84B-5402-C231-FDE188395C68}"/>
              </a:ext>
            </a:extLst>
          </p:cNvPr>
          <p:cNvSpPr/>
          <p:nvPr/>
        </p:nvSpPr>
        <p:spPr>
          <a:xfrm>
            <a:off x="2082800" y="1871134"/>
            <a:ext cx="491067" cy="499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97FB7-F658-AEC6-D45C-59B521C6AA48}"/>
              </a:ext>
            </a:extLst>
          </p:cNvPr>
          <p:cNvSpPr txBox="1"/>
          <p:nvPr/>
        </p:nvSpPr>
        <p:spPr>
          <a:xfrm>
            <a:off x="2675467" y="19362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work directory</a:t>
            </a:r>
            <a:endParaRPr lang="en-SA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AD246D-395D-F0C2-F669-D67364E02383}"/>
              </a:ext>
            </a:extLst>
          </p:cNvPr>
          <p:cNvSpPr/>
          <p:nvPr/>
        </p:nvSpPr>
        <p:spPr>
          <a:xfrm>
            <a:off x="4885267" y="2497668"/>
            <a:ext cx="491067" cy="499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8E41D-A460-B273-9B02-0690E7AF193C}"/>
              </a:ext>
            </a:extLst>
          </p:cNvPr>
          <p:cNvSpPr txBox="1"/>
          <p:nvPr/>
        </p:nvSpPr>
        <p:spPr>
          <a:xfrm>
            <a:off x="5477934" y="25627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relevant files</a:t>
            </a:r>
            <a:endParaRPr lang="en-SA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876810A-E11E-2363-EA9D-539768CFC08F}"/>
              </a:ext>
            </a:extLst>
          </p:cNvPr>
          <p:cNvSpPr/>
          <p:nvPr/>
        </p:nvSpPr>
        <p:spPr>
          <a:xfrm>
            <a:off x="4885267" y="3253679"/>
            <a:ext cx="491067" cy="2882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B9286-B3D2-43C1-59E3-09C8AEB4299A}"/>
              </a:ext>
            </a:extLst>
          </p:cNvPr>
          <p:cNvSpPr txBox="1"/>
          <p:nvPr/>
        </p:nvSpPr>
        <p:spPr>
          <a:xfrm>
            <a:off x="5376334" y="42010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dependencies and packages</a:t>
            </a:r>
            <a:endParaRPr lang="en-SA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0C56664-F3B3-67CE-7D02-E275D94CB0A2}"/>
              </a:ext>
            </a:extLst>
          </p:cNvPr>
          <p:cNvSpPr/>
          <p:nvPr/>
        </p:nvSpPr>
        <p:spPr>
          <a:xfrm>
            <a:off x="3522134" y="6143290"/>
            <a:ext cx="491067" cy="499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D1F4B-94EA-E27B-94E4-3212DE8ECDB8}"/>
              </a:ext>
            </a:extLst>
          </p:cNvPr>
          <p:cNvSpPr txBox="1"/>
          <p:nvPr/>
        </p:nvSpPr>
        <p:spPr>
          <a:xfrm>
            <a:off x="4114801" y="620839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command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9036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</a:t>
            </a:r>
            <a:r>
              <a:rPr lang="en-US" dirty="0"/>
              <a:t>Existing example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FCF07-D63C-F0ED-01CC-A1E75441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6" y="1109135"/>
            <a:ext cx="5215383" cy="57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7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</a:t>
            </a:r>
            <a:r>
              <a:rPr lang="en-US" dirty="0"/>
              <a:t>Existing example</a:t>
            </a:r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2522-69F9-C79D-1EFE-3AB87648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2" y="1193799"/>
            <a:ext cx="5317970" cy="5596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4CA168-66F5-78FD-2F6C-0F178B6E53DD}"/>
              </a:ext>
            </a:extLst>
          </p:cNvPr>
          <p:cNvSpPr/>
          <p:nvPr/>
        </p:nvSpPr>
        <p:spPr>
          <a:xfrm>
            <a:off x="220133" y="3657600"/>
            <a:ext cx="5647267" cy="334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AEAEB-387D-8AC5-B241-1225066B937C}"/>
              </a:ext>
            </a:extLst>
          </p:cNvPr>
          <p:cNvSpPr txBox="1"/>
          <p:nvPr/>
        </p:nvSpPr>
        <p:spPr>
          <a:xfrm>
            <a:off x="6680200" y="119379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SA" dirty="0"/>
              <a:t>ocker 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266F2-163A-1B1C-DE63-C47C6948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00" y="1678684"/>
            <a:ext cx="5266867" cy="3957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AB3BA-9543-A780-CD9A-2AFBB43020F6}"/>
              </a:ext>
            </a:extLst>
          </p:cNvPr>
          <p:cNvSpPr txBox="1"/>
          <p:nvPr/>
        </p:nvSpPr>
        <p:spPr>
          <a:xfrm>
            <a:off x="7222066" y="5752069"/>
            <a:ext cx="314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pull </a:t>
            </a:r>
            <a:r>
              <a:rPr lang="en-US" dirty="0" err="1"/>
              <a:t>sinanugur</a:t>
            </a:r>
            <a:r>
              <a:rPr lang="en-US" dirty="0"/>
              <a:t>/</a:t>
            </a:r>
            <a:r>
              <a:rPr lang="en-US" dirty="0" err="1"/>
              <a:t>cellsnake</a:t>
            </a:r>
            <a:endParaRPr lang="en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5F033-78BA-9E70-0DAC-6B1D1464757C}"/>
              </a:ext>
            </a:extLst>
          </p:cNvPr>
          <p:cNvSpPr txBox="1"/>
          <p:nvPr/>
        </p:nvSpPr>
        <p:spPr>
          <a:xfrm>
            <a:off x="7222066" y="6236954"/>
            <a:ext cx="3559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hub.docker.com</a:t>
            </a:r>
            <a:r>
              <a:rPr lang="en-US" sz="1400" dirty="0">
                <a:hlinkClick r:id="rId4"/>
              </a:rPr>
              <a:t>/r/</a:t>
            </a:r>
            <a:r>
              <a:rPr lang="en-US" sz="1400" dirty="0" err="1">
                <a:hlinkClick r:id="rId4"/>
              </a:rPr>
              <a:t>sinanugur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cellsnake</a:t>
            </a:r>
            <a:endParaRPr lang="en-SA" sz="1400" dirty="0"/>
          </a:p>
        </p:txBody>
      </p:sp>
    </p:spTree>
    <p:extLst>
      <p:ext uri="{BB962C8B-B14F-4D97-AF65-F5344CB8AC3E}">
        <p14:creationId xmlns:p14="http://schemas.microsoft.com/office/powerpoint/2010/main" val="344653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DOCKER. </a:t>
            </a:r>
            <a:r>
              <a:rPr lang="en-US" dirty="0"/>
              <a:t>Existing example</a:t>
            </a:r>
            <a:endParaRPr lang="en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72AB3-22F1-DFEF-82AB-25CEF52E033B}"/>
              </a:ext>
            </a:extLst>
          </p:cNvPr>
          <p:cNvSpPr txBox="1"/>
          <p:nvPr/>
        </p:nvSpPr>
        <p:spPr>
          <a:xfrm>
            <a:off x="6502400" y="2165720"/>
            <a:ext cx="39684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</a:rPr>
              <a:t>1-ENV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Set environment variables within the Docker image.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These variables can be accessed by any process running inside the container. </a:t>
            </a:r>
            <a:endParaRPr lang="en-S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9871C-6D5A-274D-8EF8-1D38937E7A28}"/>
              </a:ext>
            </a:extLst>
          </p:cNvPr>
          <p:cNvSpPr txBox="1"/>
          <p:nvPr/>
        </p:nvSpPr>
        <p:spPr>
          <a:xfrm>
            <a:off x="6570134" y="4233805"/>
            <a:ext cx="396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</a:rPr>
              <a:t>2-SHELL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</a:rPr>
              <a:t>Specify the default shell for running commands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SA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9DB50-FF58-E704-64C8-0B710A2C9ED0}"/>
              </a:ext>
            </a:extLst>
          </p:cNvPr>
          <p:cNvSpPr txBox="1"/>
          <p:nvPr/>
        </p:nvSpPr>
        <p:spPr>
          <a:xfrm>
            <a:off x="6570134" y="5852820"/>
            <a:ext cx="396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74151"/>
                </a:solidFill>
              </a:rPr>
              <a:t>3-</a:t>
            </a:r>
            <a:r>
              <a:rPr lang="en-SA" b="1" dirty="0"/>
              <a:t>ENTRYPOINT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solidFill>
                  <a:srgbClr val="374151"/>
                </a:solidFill>
              </a:rPr>
              <a:t>Set the process to run by default.</a:t>
            </a:r>
            <a:endParaRPr lang="en-SA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47B4DB-F689-B1E5-F8CF-37828132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5" y="1158187"/>
            <a:ext cx="4999462" cy="56557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65D439-4F72-4FB0-FF0F-6481C8B16DFE}"/>
              </a:ext>
            </a:extLst>
          </p:cNvPr>
          <p:cNvSpPr/>
          <p:nvPr/>
        </p:nvSpPr>
        <p:spPr>
          <a:xfrm>
            <a:off x="622405" y="3047999"/>
            <a:ext cx="3382328" cy="4329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2894C3-42DA-0744-C573-67DD4BC841A4}"/>
              </a:ext>
            </a:extLst>
          </p:cNvPr>
          <p:cNvSpPr/>
          <p:nvPr/>
        </p:nvSpPr>
        <p:spPr>
          <a:xfrm>
            <a:off x="622405" y="4526191"/>
            <a:ext cx="3445934" cy="359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66E0F2-DA32-AB38-B5D7-2B1B9D666642}"/>
              </a:ext>
            </a:extLst>
          </p:cNvPr>
          <p:cNvSpPr/>
          <p:nvPr/>
        </p:nvSpPr>
        <p:spPr>
          <a:xfrm>
            <a:off x="681671" y="6170606"/>
            <a:ext cx="3720995" cy="359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13C27-E512-19BB-BF58-03EFFB83E7DE}"/>
              </a:ext>
            </a:extLst>
          </p:cNvPr>
          <p:cNvSpPr txBox="1"/>
          <p:nvPr/>
        </p:nvSpPr>
        <p:spPr>
          <a:xfrm>
            <a:off x="285799" y="3079821"/>
            <a:ext cx="4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1-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AFB32-C4A4-E629-6D17-FE29AAFDFD82}"/>
              </a:ext>
            </a:extLst>
          </p:cNvPr>
          <p:cNvSpPr txBox="1"/>
          <p:nvPr/>
        </p:nvSpPr>
        <p:spPr>
          <a:xfrm>
            <a:off x="306967" y="4526191"/>
            <a:ext cx="4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2-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052B6-F9FD-C312-285B-78C6B7741D36}"/>
              </a:ext>
            </a:extLst>
          </p:cNvPr>
          <p:cNvSpPr txBox="1"/>
          <p:nvPr/>
        </p:nvSpPr>
        <p:spPr>
          <a:xfrm>
            <a:off x="334432" y="6145207"/>
            <a:ext cx="4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3-</a:t>
            </a:r>
          </a:p>
        </p:txBody>
      </p:sp>
    </p:spTree>
    <p:extLst>
      <p:ext uri="{BB962C8B-B14F-4D97-AF65-F5344CB8AC3E}">
        <p14:creationId xmlns:p14="http://schemas.microsoft.com/office/powerpoint/2010/main" val="377258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SA" dirty="0"/>
              <a:t>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US" dirty="0"/>
              <a:t>Containerization platform</a:t>
            </a:r>
          </a:p>
          <a:p>
            <a:r>
              <a:rPr lang="en-US" dirty="0"/>
              <a:t>Specifically designed for high-performance computing (HPC)</a:t>
            </a:r>
          </a:p>
          <a:p>
            <a:pPr lvl="1"/>
            <a:r>
              <a:rPr lang="en-US" dirty="0"/>
              <a:t>Run through SLURM</a:t>
            </a:r>
          </a:p>
          <a:p>
            <a:r>
              <a:rPr lang="en-US" dirty="0"/>
              <a:t>Image format -&gt; Singularity Image Format</a:t>
            </a:r>
          </a:p>
        </p:txBody>
      </p:sp>
    </p:spTree>
    <p:extLst>
      <p:ext uri="{BB962C8B-B14F-4D97-AF65-F5344CB8AC3E}">
        <p14:creationId xmlns:p14="http://schemas.microsoft.com/office/powerpoint/2010/main" val="208687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SA" dirty="0"/>
              <a:t>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US" dirty="0"/>
              <a:t>Containerization platform</a:t>
            </a:r>
          </a:p>
          <a:p>
            <a:r>
              <a:rPr lang="en-US" dirty="0"/>
              <a:t>Specifically designed for high-performance computing (HPC)</a:t>
            </a:r>
          </a:p>
          <a:p>
            <a:pPr lvl="1"/>
            <a:r>
              <a:rPr lang="en-US" dirty="0"/>
              <a:t>Run through SLURM</a:t>
            </a:r>
          </a:p>
          <a:p>
            <a:r>
              <a:rPr lang="en-US" dirty="0"/>
              <a:t>Image format -&gt; Singularity Image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F49F9-14E4-E648-3A67-2A98D8981B3D}"/>
              </a:ext>
            </a:extLst>
          </p:cNvPr>
          <p:cNvSpPr txBox="1"/>
          <p:nvPr/>
        </p:nvSpPr>
        <p:spPr>
          <a:xfrm>
            <a:off x="1557866" y="5367866"/>
            <a:ext cx="95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SA" dirty="0"/>
              <a:t>bex manual: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www.hpc.kaust.edu.sa</a:t>
            </a:r>
            <a:r>
              <a:rPr lang="en-US" sz="1200" dirty="0">
                <a:hlinkClick r:id="rId2"/>
              </a:rPr>
              <a:t>/sites/default/files/files/public/</a:t>
            </a:r>
            <a:r>
              <a:rPr lang="en-US" sz="1200" dirty="0" err="1">
                <a:hlinkClick r:id="rId2"/>
              </a:rPr>
              <a:t>Cluster_training</a:t>
            </a:r>
            <a:r>
              <a:rPr lang="en-US" sz="1200" dirty="0">
                <a:hlinkClick r:id="rId2"/>
              </a:rPr>
              <a:t>/07_03_2019/Containers%20On%20HPC.pdf</a:t>
            </a:r>
            <a:r>
              <a:rPr lang="en-SA" sz="1200" dirty="0">
                <a:hlinkClick r:id="rId2"/>
              </a:rPr>
              <a:t> </a:t>
            </a:r>
            <a:endParaRPr lang="en-SA" sz="1200" dirty="0"/>
          </a:p>
        </p:txBody>
      </p:sp>
    </p:spTree>
    <p:extLst>
      <p:ext uri="{BB962C8B-B14F-4D97-AF65-F5344CB8AC3E}">
        <p14:creationId xmlns:p14="http://schemas.microsoft.com/office/powerpoint/2010/main" val="3547876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SA" dirty="0"/>
              <a:t>SINGULARITY.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US" dirty="0"/>
              <a:t>Login in </a:t>
            </a:r>
            <a:r>
              <a:rPr lang="en-US" i="1" dirty="0" err="1"/>
              <a:t>ilogin</a:t>
            </a:r>
            <a:endParaRPr lang="en-US" i="1" dirty="0"/>
          </a:p>
          <a:p>
            <a:r>
              <a:rPr lang="en-US" i="1" dirty="0"/>
              <a:t>module load singularity</a:t>
            </a:r>
          </a:p>
          <a:p>
            <a:r>
              <a:rPr lang="en-US" dirty="0"/>
              <a:t>Commands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singularity build –</a:t>
            </a:r>
            <a:r>
              <a:rPr lang="en-US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fakeroot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--force &lt;image&gt;.</a:t>
            </a:r>
            <a:r>
              <a:rPr lang="en-US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sif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&lt;file&gt;.def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build image</a:t>
            </a:r>
          </a:p>
          <a:p>
            <a:pPr marL="457200" lvl="1" indent="0">
              <a:buNone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singularity run &lt;image&gt;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sif</a:t>
            </a:r>
            <a:r>
              <a:rPr lang="en-SA" sz="1600" b="1" kern="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run image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D1C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singularity build --sandbox &lt;apps name&gt; docker://&lt;repo&gt;/&lt;apps name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-&gt; docker image </a:t>
            </a:r>
            <a:r>
              <a:rPr lang="en-US" sz="1600" dirty="0">
                <a:solidFill>
                  <a:srgbClr val="1D1C1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 into singularity</a:t>
            </a:r>
            <a:endParaRPr 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SA" dirty="0"/>
              <a:t>SINGULARITY.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66F3-4024-0A9A-7E89-B5479B60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663"/>
            <a:ext cx="11751734" cy="4766469"/>
          </a:xfrm>
        </p:spPr>
        <p:txBody>
          <a:bodyPr/>
          <a:lstStyle/>
          <a:p>
            <a:r>
              <a:rPr lang="en-US" dirty="0"/>
              <a:t>Login in </a:t>
            </a:r>
            <a:r>
              <a:rPr lang="en-US" i="1" dirty="0" err="1"/>
              <a:t>glogin</a:t>
            </a:r>
            <a:endParaRPr lang="en-US" i="1" dirty="0"/>
          </a:p>
          <a:p>
            <a:r>
              <a:rPr lang="en-US" i="1" dirty="0"/>
              <a:t>module load singularity</a:t>
            </a:r>
          </a:p>
          <a:p>
            <a:r>
              <a:rPr lang="en-US" dirty="0"/>
              <a:t>Commands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singularity build –</a:t>
            </a:r>
            <a:r>
              <a:rPr lang="en-US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fakeroot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--force &lt;image&gt;.</a:t>
            </a:r>
            <a:r>
              <a:rPr lang="en-US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sif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&lt;file&gt;.def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login credentials and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 image</a:t>
            </a:r>
          </a:p>
          <a:p>
            <a:pPr marL="457200" lvl="1" indent="0">
              <a:buNone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singularity run &lt;image&gt;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sif</a:t>
            </a:r>
            <a:r>
              <a:rPr lang="en-SA" sz="1600" b="1" kern="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run image</a:t>
            </a:r>
          </a:p>
          <a:p>
            <a:pPr marL="457200" lvl="1" indent="0">
              <a:buNone/>
            </a:pPr>
            <a:r>
              <a:rPr lang="en-US" sz="1600" b="1" i="0" dirty="0">
                <a:solidFill>
                  <a:srgbClr val="1D1C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singularity build --sandbox &lt;apps name&gt; docker://&lt;repo&gt;/&lt;apps name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-&gt; docker image </a:t>
            </a:r>
            <a:r>
              <a:rPr lang="en-US" sz="1600" dirty="0">
                <a:solidFill>
                  <a:srgbClr val="1D1C1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 into singularity</a:t>
            </a:r>
            <a:endParaRPr 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748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ACB0-D1C2-17C3-89FA-5C458D8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SA" dirty="0"/>
              <a:t>SINGULARITY.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9F40B-118A-C7B0-9D00-9C3695E41FF2}"/>
              </a:ext>
            </a:extLst>
          </p:cNvPr>
          <p:cNvSpPr txBox="1"/>
          <p:nvPr/>
        </p:nvSpPr>
        <p:spPr>
          <a:xfrm>
            <a:off x="389466" y="1244600"/>
            <a:ext cx="6756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Bootstrap: docker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OFICIAL IMAGE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From: ubuntu:20.04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INSTALL DEPENDENCIES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%post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1777 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apt-get update &amp;&amp; apt-get install -y libsm6 libxext6 vim git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curl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apt-get install -y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libxrender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-dev python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RUN SCRIPT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runscript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"Hello, world!"</a:t>
            </a:r>
            <a:endParaRPr lang="en-S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6194DC7-F0A5-ED06-202D-BB8044393118}"/>
              </a:ext>
            </a:extLst>
          </p:cNvPr>
          <p:cNvSpPr/>
          <p:nvPr/>
        </p:nvSpPr>
        <p:spPr>
          <a:xfrm>
            <a:off x="2223316" y="1484440"/>
            <a:ext cx="491067" cy="499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6C230-5292-34EB-8BF9-292360CB3BBC}"/>
              </a:ext>
            </a:extLst>
          </p:cNvPr>
          <p:cNvSpPr txBox="1"/>
          <p:nvPr/>
        </p:nvSpPr>
        <p:spPr>
          <a:xfrm>
            <a:off x="2714383" y="15495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o</a:t>
            </a:r>
            <a:r>
              <a:rPr lang="en-SA" dirty="0"/>
              <a:t>fficial i</a:t>
            </a:r>
            <a:r>
              <a:rPr lang="en-US" dirty="0"/>
              <a:t>ma</a:t>
            </a:r>
            <a:r>
              <a:rPr lang="en-SA" dirty="0"/>
              <a:t>ge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9A45DB0-3AD3-53BA-C19C-C1CB8C05DFDB}"/>
              </a:ext>
            </a:extLst>
          </p:cNvPr>
          <p:cNvSpPr/>
          <p:nvPr/>
        </p:nvSpPr>
        <p:spPr>
          <a:xfrm>
            <a:off x="6729135" y="2518458"/>
            <a:ext cx="491067" cy="13859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AF17-58F5-88E0-DC1C-169828A235DE}"/>
              </a:ext>
            </a:extLst>
          </p:cNvPr>
          <p:cNvSpPr txBox="1"/>
          <p:nvPr/>
        </p:nvSpPr>
        <p:spPr>
          <a:xfrm>
            <a:off x="7280091" y="301431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SA" dirty="0"/>
              <a:t>nstalldependencies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EE02464-2EF7-3D2E-8E5E-B73A2AB88D8A}"/>
              </a:ext>
            </a:extLst>
          </p:cNvPr>
          <p:cNvSpPr/>
          <p:nvPr/>
        </p:nvSpPr>
        <p:spPr>
          <a:xfrm>
            <a:off x="2791514" y="4170394"/>
            <a:ext cx="550334" cy="678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B2D1A-0499-20D7-A2BC-643459C526D3}"/>
              </a:ext>
            </a:extLst>
          </p:cNvPr>
          <p:cNvSpPr txBox="1"/>
          <p:nvPr/>
        </p:nvSpPr>
        <p:spPr>
          <a:xfrm>
            <a:off x="3413815" y="432509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script</a:t>
            </a:r>
            <a:endParaRPr lang="en-S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F15C6-9335-BCBF-F382-EAA5797F31AE}"/>
              </a:ext>
            </a:extLst>
          </p:cNvPr>
          <p:cNvSpPr txBox="1"/>
          <p:nvPr/>
        </p:nvSpPr>
        <p:spPr>
          <a:xfrm>
            <a:off x="9067800" y="1438818"/>
            <a:ext cx="112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SA" i="1" dirty="0"/>
              <a:t>ile.</a:t>
            </a:r>
            <a:r>
              <a:rPr lang="en-SA" b="1" i="1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2596567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3DFB9-29CD-4219-282E-554177C6E5C1}"/>
              </a:ext>
            </a:extLst>
          </p:cNvPr>
          <p:cNvSpPr txBox="1"/>
          <p:nvPr/>
        </p:nvSpPr>
        <p:spPr>
          <a:xfrm>
            <a:off x="2793999" y="2887133"/>
            <a:ext cx="660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8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3822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458751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B0B24C7A-ECC3-2B5C-1B3A-C6BC183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3" y="3697478"/>
            <a:ext cx="1196843" cy="8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697478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776189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2391662" y="5126738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45F4-DABE-DA57-6339-17F3121C5A9C}"/>
              </a:ext>
            </a:extLst>
          </p:cNvPr>
          <p:cNvSpPr txBox="1"/>
          <p:nvPr/>
        </p:nvSpPr>
        <p:spPr>
          <a:xfrm>
            <a:off x="668032" y="27053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O.S.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03F1F-3F90-D7CC-9E9A-670786AE50DF}"/>
              </a:ext>
            </a:extLst>
          </p:cNvPr>
          <p:cNvSpPr txBox="1"/>
          <p:nvPr/>
        </p:nvSpPr>
        <p:spPr>
          <a:xfrm>
            <a:off x="115888" y="3841586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SA" dirty="0"/>
              <a:t>cripts, files,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5F2C7-B11E-9652-81C8-EE96757E3204}"/>
              </a:ext>
            </a:extLst>
          </p:cNvPr>
          <p:cNvSpPr txBox="1"/>
          <p:nvPr/>
        </p:nvSpPr>
        <p:spPr>
          <a:xfrm>
            <a:off x="65080" y="4909069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0970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458751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B0B24C7A-ECC3-2B5C-1B3A-C6BC183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3" y="3697478"/>
            <a:ext cx="1196843" cy="8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697478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776189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2391662" y="5126738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45F4-DABE-DA57-6339-17F3121C5A9C}"/>
              </a:ext>
            </a:extLst>
          </p:cNvPr>
          <p:cNvSpPr txBox="1"/>
          <p:nvPr/>
        </p:nvSpPr>
        <p:spPr>
          <a:xfrm>
            <a:off x="668032" y="27053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O.S.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03F1F-3F90-D7CC-9E9A-670786AE50DF}"/>
              </a:ext>
            </a:extLst>
          </p:cNvPr>
          <p:cNvSpPr txBox="1"/>
          <p:nvPr/>
        </p:nvSpPr>
        <p:spPr>
          <a:xfrm>
            <a:off x="115888" y="3841586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SA" dirty="0"/>
              <a:t>cripts, files,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5F2C7-B11E-9652-81C8-EE96757E3204}"/>
              </a:ext>
            </a:extLst>
          </p:cNvPr>
          <p:cNvSpPr txBox="1"/>
          <p:nvPr/>
        </p:nvSpPr>
        <p:spPr>
          <a:xfrm>
            <a:off x="65080" y="4909069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  <a:endParaRPr lang="en-SA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>
            <a:off x="4796056" y="3171889"/>
            <a:ext cx="2328333" cy="86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4" descr="User - Free user icons">
            <a:extLst>
              <a:ext uri="{FF2B5EF4-FFF2-40B4-BE49-F238E27FC236}">
                <a16:creationId xmlns:a16="http://schemas.microsoft.com/office/drawing/2014/main" id="{6D3BE08A-6AA0-DCB4-3912-C601B2C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0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458751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B0B24C7A-ECC3-2B5C-1B3A-C6BC183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3" y="3697478"/>
            <a:ext cx="1196843" cy="8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697478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776189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2391662" y="5126738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45F4-DABE-DA57-6339-17F3121C5A9C}"/>
              </a:ext>
            </a:extLst>
          </p:cNvPr>
          <p:cNvSpPr txBox="1"/>
          <p:nvPr/>
        </p:nvSpPr>
        <p:spPr>
          <a:xfrm>
            <a:off x="668032" y="27053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O.S.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03F1F-3F90-D7CC-9E9A-670786AE50DF}"/>
              </a:ext>
            </a:extLst>
          </p:cNvPr>
          <p:cNvSpPr txBox="1"/>
          <p:nvPr/>
        </p:nvSpPr>
        <p:spPr>
          <a:xfrm>
            <a:off x="115888" y="3841586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SA" dirty="0"/>
              <a:t>cripts, files,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5F2C7-B11E-9652-81C8-EE96757E3204}"/>
              </a:ext>
            </a:extLst>
          </p:cNvPr>
          <p:cNvSpPr txBox="1"/>
          <p:nvPr/>
        </p:nvSpPr>
        <p:spPr>
          <a:xfrm>
            <a:off x="65080" y="4909069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  <a:endParaRPr lang="en-SA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>
            <a:off x="4796056" y="3171889"/>
            <a:ext cx="2328333" cy="86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4" descr="User - Free user icons">
            <a:extLst>
              <a:ext uri="{FF2B5EF4-FFF2-40B4-BE49-F238E27FC236}">
                <a16:creationId xmlns:a16="http://schemas.microsoft.com/office/drawing/2014/main" id="{6D3BE08A-6AA0-DCB4-3912-C601B2C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0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esktop Computer Cartoon Images – Browse 65,846 Stock Photos, Vectors, and  Video | Adobe Stock">
            <a:extLst>
              <a:ext uri="{FF2B5EF4-FFF2-40B4-BE49-F238E27FC236}">
                <a16:creationId xmlns:a16="http://schemas.microsoft.com/office/drawing/2014/main" id="{315741A6-17FE-8565-810F-793AE220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17" y="2079885"/>
            <a:ext cx="162560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AC0E3C2A-0C3B-068A-206D-971A3F3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73" y="3429000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: The R Project for Statistical Computing">
            <a:extLst>
              <a:ext uri="{FF2B5EF4-FFF2-40B4-BE49-F238E27FC236}">
                <a16:creationId xmlns:a16="http://schemas.microsoft.com/office/drawing/2014/main" id="{6E011D00-4FA6-5E91-F479-8C335289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0" y="4547064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5D2333-59C1-FBC9-6E0F-3BD9EAC7D4A9}"/>
              </a:ext>
            </a:extLst>
          </p:cNvPr>
          <p:cNvSpPr txBox="1"/>
          <p:nvPr/>
        </p:nvSpPr>
        <p:spPr>
          <a:xfrm>
            <a:off x="9058651" y="4897613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4.2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6DB9A-17ED-972F-4CDA-F98F0C368F53}"/>
              </a:ext>
            </a:extLst>
          </p:cNvPr>
          <p:cNvSpPr txBox="1"/>
          <p:nvPr/>
        </p:nvSpPr>
        <p:spPr>
          <a:xfrm>
            <a:off x="9496069" y="2490765"/>
            <a:ext cx="102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Another O.S.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E5DB1-E703-20F4-96E9-12A66EA5D9C5}"/>
              </a:ext>
            </a:extLst>
          </p:cNvPr>
          <p:cNvSpPr txBox="1"/>
          <p:nvPr/>
        </p:nvSpPr>
        <p:spPr>
          <a:xfrm>
            <a:off x="9495732" y="3564762"/>
            <a:ext cx="12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Missing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5B597-331D-59CC-B47E-CF6719B90667}"/>
              </a:ext>
            </a:extLst>
          </p:cNvPr>
          <p:cNvSpPr txBox="1"/>
          <p:nvPr/>
        </p:nvSpPr>
        <p:spPr>
          <a:xfrm>
            <a:off x="9669510" y="4794251"/>
            <a:ext cx="16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Conflict dependencies</a:t>
            </a:r>
            <a:endParaRPr lang="en-S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458751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B0B24C7A-ECC3-2B5C-1B3A-C6BC183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3" y="3697478"/>
            <a:ext cx="1196843" cy="8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697478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776189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2391662" y="5126738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45F4-DABE-DA57-6339-17F3121C5A9C}"/>
              </a:ext>
            </a:extLst>
          </p:cNvPr>
          <p:cNvSpPr txBox="1"/>
          <p:nvPr/>
        </p:nvSpPr>
        <p:spPr>
          <a:xfrm>
            <a:off x="668032" y="27053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O.S.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03F1F-3F90-D7CC-9E9A-670786AE50DF}"/>
              </a:ext>
            </a:extLst>
          </p:cNvPr>
          <p:cNvSpPr txBox="1"/>
          <p:nvPr/>
        </p:nvSpPr>
        <p:spPr>
          <a:xfrm>
            <a:off x="115888" y="3841586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SA" dirty="0"/>
              <a:t>cripts, files,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5F2C7-B11E-9652-81C8-EE96757E3204}"/>
              </a:ext>
            </a:extLst>
          </p:cNvPr>
          <p:cNvSpPr txBox="1"/>
          <p:nvPr/>
        </p:nvSpPr>
        <p:spPr>
          <a:xfrm>
            <a:off x="65080" y="4909069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  <a:endParaRPr lang="en-SA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>
            <a:off x="4796056" y="3171889"/>
            <a:ext cx="2328333" cy="86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9" name="Picture 8" descr="Desktop Computer Cartoon Images – Browse 65,846 Stock Photos, Vectors, and  Video | Adobe Stock">
            <a:extLst>
              <a:ext uri="{FF2B5EF4-FFF2-40B4-BE49-F238E27FC236}">
                <a16:creationId xmlns:a16="http://schemas.microsoft.com/office/drawing/2014/main" id="{315741A6-17FE-8565-810F-793AE220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17" y="2079885"/>
            <a:ext cx="162560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AC0E3C2A-0C3B-068A-206D-971A3F3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73" y="3429000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: The R Project for Statistical Computing">
            <a:extLst>
              <a:ext uri="{FF2B5EF4-FFF2-40B4-BE49-F238E27FC236}">
                <a16:creationId xmlns:a16="http://schemas.microsoft.com/office/drawing/2014/main" id="{6E011D00-4FA6-5E91-F479-8C335289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0" y="4547064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5D2333-59C1-FBC9-6E0F-3BD9EAC7D4A9}"/>
              </a:ext>
            </a:extLst>
          </p:cNvPr>
          <p:cNvSpPr txBox="1"/>
          <p:nvPr/>
        </p:nvSpPr>
        <p:spPr>
          <a:xfrm>
            <a:off x="9058651" y="4897613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4.2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6DB9A-17ED-972F-4CDA-F98F0C368F53}"/>
              </a:ext>
            </a:extLst>
          </p:cNvPr>
          <p:cNvSpPr txBox="1"/>
          <p:nvPr/>
        </p:nvSpPr>
        <p:spPr>
          <a:xfrm>
            <a:off x="9496069" y="2490765"/>
            <a:ext cx="102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Another O.S.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E5DB1-E703-20F4-96E9-12A66EA5D9C5}"/>
              </a:ext>
            </a:extLst>
          </p:cNvPr>
          <p:cNvSpPr txBox="1"/>
          <p:nvPr/>
        </p:nvSpPr>
        <p:spPr>
          <a:xfrm>
            <a:off x="9495732" y="3564762"/>
            <a:ext cx="12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Missing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5B597-331D-59CC-B47E-CF6719B90667}"/>
              </a:ext>
            </a:extLst>
          </p:cNvPr>
          <p:cNvSpPr txBox="1"/>
          <p:nvPr/>
        </p:nvSpPr>
        <p:spPr>
          <a:xfrm>
            <a:off x="9669510" y="4794251"/>
            <a:ext cx="16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Conflict dependencies</a:t>
            </a:r>
            <a:endParaRPr lang="en-SA" dirty="0">
              <a:solidFill>
                <a:srgbClr val="FF0000"/>
              </a:solidFill>
            </a:endParaRPr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D9B639F1-8864-8C8A-C9D7-80F052DC893E}"/>
              </a:ext>
            </a:extLst>
          </p:cNvPr>
          <p:cNvSpPr/>
          <p:nvPr/>
        </p:nvSpPr>
        <p:spPr>
          <a:xfrm>
            <a:off x="4613431" y="2709798"/>
            <a:ext cx="2328333" cy="18372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7170" name="Picture 2" descr="39,800+ Panic Face Stock Photos, Pictures &amp; Royalty-Free Images - iStock |  Woman panic face">
            <a:extLst>
              <a:ext uri="{FF2B5EF4-FFF2-40B4-BE49-F238E27FC236}">
                <a16:creationId xmlns:a16="http://schemas.microsoft.com/office/drawing/2014/main" id="{04D7E455-423A-D70D-55CF-611E0D43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13" y="517748"/>
            <a:ext cx="1860876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4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458751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B0B24C7A-ECC3-2B5C-1B3A-C6BC183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3" y="3697478"/>
            <a:ext cx="1196843" cy="8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697478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776189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2391662" y="5126738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45F4-DABE-DA57-6339-17F3121C5A9C}"/>
              </a:ext>
            </a:extLst>
          </p:cNvPr>
          <p:cNvSpPr txBox="1"/>
          <p:nvPr/>
        </p:nvSpPr>
        <p:spPr>
          <a:xfrm>
            <a:off x="668032" y="27053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O.S.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03F1F-3F90-D7CC-9E9A-670786AE50DF}"/>
              </a:ext>
            </a:extLst>
          </p:cNvPr>
          <p:cNvSpPr txBox="1"/>
          <p:nvPr/>
        </p:nvSpPr>
        <p:spPr>
          <a:xfrm>
            <a:off x="115888" y="3841586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SA" dirty="0"/>
              <a:t>cripts, files,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5F2C7-B11E-9652-81C8-EE96757E3204}"/>
              </a:ext>
            </a:extLst>
          </p:cNvPr>
          <p:cNvSpPr txBox="1"/>
          <p:nvPr/>
        </p:nvSpPr>
        <p:spPr>
          <a:xfrm>
            <a:off x="65080" y="4909069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  <a:endParaRPr lang="en-SA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>
            <a:off x="4796056" y="3171889"/>
            <a:ext cx="2328333" cy="86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9" name="Picture 8" descr="Desktop Computer Cartoon Images – Browse 65,846 Stock Photos, Vectors, and  Video | Adobe Stock">
            <a:extLst>
              <a:ext uri="{FF2B5EF4-FFF2-40B4-BE49-F238E27FC236}">
                <a16:creationId xmlns:a16="http://schemas.microsoft.com/office/drawing/2014/main" id="{315741A6-17FE-8565-810F-793AE220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17" y="2079885"/>
            <a:ext cx="162560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AC0E3C2A-0C3B-068A-206D-971A3F3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73" y="3429000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: The R Project for Statistical Computing">
            <a:extLst>
              <a:ext uri="{FF2B5EF4-FFF2-40B4-BE49-F238E27FC236}">
                <a16:creationId xmlns:a16="http://schemas.microsoft.com/office/drawing/2014/main" id="{6E011D00-4FA6-5E91-F479-8C335289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0" y="4547064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5D2333-59C1-FBC9-6E0F-3BD9EAC7D4A9}"/>
              </a:ext>
            </a:extLst>
          </p:cNvPr>
          <p:cNvSpPr txBox="1"/>
          <p:nvPr/>
        </p:nvSpPr>
        <p:spPr>
          <a:xfrm>
            <a:off x="9058651" y="4897613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accent6"/>
                </a:solidFill>
              </a:rPr>
              <a:t>4.1.2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6DB9A-17ED-972F-4CDA-F98F0C368F53}"/>
              </a:ext>
            </a:extLst>
          </p:cNvPr>
          <p:cNvSpPr txBox="1"/>
          <p:nvPr/>
        </p:nvSpPr>
        <p:spPr>
          <a:xfrm>
            <a:off x="9496069" y="2490765"/>
            <a:ext cx="102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accent6"/>
                </a:solidFill>
              </a:rPr>
              <a:t>Another O.S.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E5DB1-E703-20F4-96E9-12A66EA5D9C5}"/>
              </a:ext>
            </a:extLst>
          </p:cNvPr>
          <p:cNvSpPr txBox="1"/>
          <p:nvPr/>
        </p:nvSpPr>
        <p:spPr>
          <a:xfrm>
            <a:off x="9495732" y="3564762"/>
            <a:ext cx="12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accent6"/>
                </a:solidFill>
              </a:rPr>
              <a:t>No Missing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5B597-331D-59CC-B47E-CF6719B90667}"/>
              </a:ext>
            </a:extLst>
          </p:cNvPr>
          <p:cNvSpPr txBox="1"/>
          <p:nvPr/>
        </p:nvSpPr>
        <p:spPr>
          <a:xfrm>
            <a:off x="9669510" y="4794251"/>
            <a:ext cx="16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 conflict dependencies</a:t>
            </a:r>
            <a:endParaRPr lang="en-SA" dirty="0">
              <a:solidFill>
                <a:schemeClr val="accent6"/>
              </a:solidFill>
            </a:endParaRPr>
          </a:p>
        </p:txBody>
      </p:sp>
      <p:pic>
        <p:nvPicPr>
          <p:cNvPr id="13" name="Picture 2" descr="Docker Hub">
            <a:extLst>
              <a:ext uri="{FF2B5EF4-FFF2-40B4-BE49-F238E27FC236}">
                <a16:creationId xmlns:a16="http://schemas.microsoft.com/office/drawing/2014/main" id="{17A08E02-2570-5575-57F9-A03F25B3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0"/>
            <a:ext cx="1646509" cy="16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55EC42-45CB-CABA-1A30-EC96F0468ED8}"/>
              </a:ext>
            </a:extLst>
          </p:cNvPr>
          <p:cNvSpPr txBox="1"/>
          <p:nvPr/>
        </p:nvSpPr>
        <p:spPr>
          <a:xfrm>
            <a:off x="5092414" y="1380067"/>
            <a:ext cx="1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docker</a:t>
            </a:r>
          </a:p>
        </p:txBody>
      </p:sp>
      <p:pic>
        <p:nvPicPr>
          <p:cNvPr id="17" name="Picture 4" descr="User - Free user icons">
            <a:extLst>
              <a:ext uri="{FF2B5EF4-FFF2-40B4-BE49-F238E27FC236}">
                <a16:creationId xmlns:a16="http://schemas.microsoft.com/office/drawing/2014/main" id="{06ECE484-ABD3-A542-AB4F-AD035BE8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0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32" y="50354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8" y="2458751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B0B24C7A-ECC3-2B5C-1B3A-C6BC183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3" y="3697478"/>
            <a:ext cx="1196843" cy="8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2" y="3697478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1" y="4776189"/>
            <a:ext cx="904642" cy="7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2391662" y="5126738"/>
            <a:ext cx="78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45F4-DABE-DA57-6339-17F3121C5A9C}"/>
              </a:ext>
            </a:extLst>
          </p:cNvPr>
          <p:cNvSpPr txBox="1"/>
          <p:nvPr/>
        </p:nvSpPr>
        <p:spPr>
          <a:xfrm>
            <a:off x="668032" y="270536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O.S.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03F1F-3F90-D7CC-9E9A-670786AE50DF}"/>
              </a:ext>
            </a:extLst>
          </p:cNvPr>
          <p:cNvSpPr txBox="1"/>
          <p:nvPr/>
        </p:nvSpPr>
        <p:spPr>
          <a:xfrm>
            <a:off x="115888" y="3841586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SA" dirty="0"/>
              <a:t>cripts, files,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5F2C7-B11E-9652-81C8-EE96757E3204}"/>
              </a:ext>
            </a:extLst>
          </p:cNvPr>
          <p:cNvSpPr txBox="1"/>
          <p:nvPr/>
        </p:nvSpPr>
        <p:spPr>
          <a:xfrm>
            <a:off x="65080" y="4909069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  <a:endParaRPr lang="en-SA" dirty="0"/>
          </a:p>
        </p:txBody>
      </p:sp>
      <p:pic>
        <p:nvPicPr>
          <p:cNvPr id="2" name="Picture 4" descr="User - Free user icons">
            <a:extLst>
              <a:ext uri="{FF2B5EF4-FFF2-40B4-BE49-F238E27FC236}">
                <a16:creationId xmlns:a16="http://schemas.microsoft.com/office/drawing/2014/main" id="{727E65E0-F010-B1E9-2EE4-D6FF68B1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08" y="1197792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 rot="20305632">
            <a:off x="3435064" y="3246729"/>
            <a:ext cx="1378922" cy="51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8" descr="Desktop Computer Cartoon Images – Browse 65,846 Stock Photos, Vectors, and  Video | Adobe Stock">
            <a:extLst>
              <a:ext uri="{FF2B5EF4-FFF2-40B4-BE49-F238E27FC236}">
                <a16:creationId xmlns:a16="http://schemas.microsoft.com/office/drawing/2014/main" id="{3DE09324-2148-819C-398C-4AC6A458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58" y="2982348"/>
            <a:ext cx="162560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Download Package, Packaging, Pack. Royalty-Free Vector Graphic - Pixabay">
            <a:extLst>
              <a:ext uri="{FF2B5EF4-FFF2-40B4-BE49-F238E27FC236}">
                <a16:creationId xmlns:a16="http://schemas.microsoft.com/office/drawing/2014/main" id="{4EC9BDD0-94CD-18D9-0F3D-364A2D3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69" y="2384646"/>
            <a:ext cx="1196843" cy="13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C925C63-F828-5ABD-4993-52CF556DA8FF}"/>
              </a:ext>
            </a:extLst>
          </p:cNvPr>
          <p:cNvSpPr/>
          <p:nvPr/>
        </p:nvSpPr>
        <p:spPr>
          <a:xfrm>
            <a:off x="7059547" y="2855598"/>
            <a:ext cx="1380786" cy="5130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1" name="Picture 2" descr="Docker Hub">
            <a:extLst>
              <a:ext uri="{FF2B5EF4-FFF2-40B4-BE49-F238E27FC236}">
                <a16:creationId xmlns:a16="http://schemas.microsoft.com/office/drawing/2014/main" id="{31D1C04F-BBB3-394F-4C87-48FEE4B0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0"/>
            <a:ext cx="1646509" cy="16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0062D-F2EF-5EA3-5E6A-04284C41A3C0}"/>
              </a:ext>
            </a:extLst>
          </p:cNvPr>
          <p:cNvSpPr txBox="1"/>
          <p:nvPr/>
        </p:nvSpPr>
        <p:spPr>
          <a:xfrm>
            <a:off x="5092414" y="1380067"/>
            <a:ext cx="1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22976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B829E423-4E10-25C2-649D-190739D1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56" y="1466248"/>
            <a:ext cx="1388500" cy="1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Cartoon Computer Png, Download Free Cartoon Computer Png png images,  Free ClipArts on Clipart Library">
            <a:extLst>
              <a:ext uri="{FF2B5EF4-FFF2-40B4-BE49-F238E27FC236}">
                <a16:creationId xmlns:a16="http://schemas.microsoft.com/office/drawing/2014/main" id="{95AAAEBF-6136-2B32-D91D-E40B830A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72" y="3421457"/>
            <a:ext cx="851101" cy="8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Vector | Computer folder in flat style vector illustration in  modern design on white background">
            <a:extLst>
              <a:ext uri="{FF2B5EF4-FFF2-40B4-BE49-F238E27FC236}">
                <a16:creationId xmlns:a16="http://schemas.microsoft.com/office/drawing/2014/main" id="{19C9A6D2-F13C-7066-51C2-98E157B8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10" y="1632101"/>
            <a:ext cx="1301858" cy="8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: The R Project for Statistical Computing">
            <a:extLst>
              <a:ext uri="{FF2B5EF4-FFF2-40B4-BE49-F238E27FC236}">
                <a16:creationId xmlns:a16="http://schemas.microsoft.com/office/drawing/2014/main" id="{5A856A99-DAA7-B477-CEAE-230C2F82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83" y="993477"/>
            <a:ext cx="742047" cy="5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59C9-E821-EB26-1A62-28FEF5908110}"/>
              </a:ext>
            </a:extLst>
          </p:cNvPr>
          <p:cNvSpPr txBox="1"/>
          <p:nvPr/>
        </p:nvSpPr>
        <p:spPr>
          <a:xfrm>
            <a:off x="7728856" y="1328705"/>
            <a:ext cx="6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4.1.2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321163B-FB4C-6573-35B8-8B41038EF8B0}"/>
              </a:ext>
            </a:extLst>
          </p:cNvPr>
          <p:cNvSpPr/>
          <p:nvPr/>
        </p:nvSpPr>
        <p:spPr>
          <a:xfrm rot="19574639">
            <a:off x="3143835" y="2689022"/>
            <a:ext cx="2207312" cy="39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9" name="Picture 16" descr="Download Package, Packaging, Pack. Royalty-Free Vector Graphic - Pixabay">
            <a:extLst>
              <a:ext uri="{FF2B5EF4-FFF2-40B4-BE49-F238E27FC236}">
                <a16:creationId xmlns:a16="http://schemas.microsoft.com/office/drawing/2014/main" id="{4EC9BDD0-94CD-18D9-0F3D-364A2D39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78" y="1137464"/>
            <a:ext cx="1196843" cy="13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cker Hub">
            <a:extLst>
              <a:ext uri="{FF2B5EF4-FFF2-40B4-BE49-F238E27FC236}">
                <a16:creationId xmlns:a16="http://schemas.microsoft.com/office/drawing/2014/main" id="{31D1C04F-BBB3-394F-4C87-48FEE4B0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080" y="0"/>
            <a:ext cx="1646509" cy="16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0062D-F2EF-5EA3-5E6A-04284C41A3C0}"/>
              </a:ext>
            </a:extLst>
          </p:cNvPr>
          <p:cNvSpPr txBox="1"/>
          <p:nvPr/>
        </p:nvSpPr>
        <p:spPr>
          <a:xfrm>
            <a:off x="10361775" y="1522710"/>
            <a:ext cx="1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docker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CE2CE-E7B3-7A63-73A6-696779016A71}"/>
              </a:ext>
            </a:extLst>
          </p:cNvPr>
          <p:cNvSpPr/>
          <p:nvPr/>
        </p:nvSpPr>
        <p:spPr>
          <a:xfrm rot="1780724">
            <a:off x="3114627" y="4187941"/>
            <a:ext cx="2207312" cy="39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4" name="Picture 16" descr="Download Package, Packaging, Pack. Royalty-Free Vector Graphic - Pixabay">
            <a:extLst>
              <a:ext uri="{FF2B5EF4-FFF2-40B4-BE49-F238E27FC236}">
                <a16:creationId xmlns:a16="http://schemas.microsoft.com/office/drawing/2014/main" id="{FA636EAA-B2B7-4AAF-3D33-4ABA6437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93" y="4016131"/>
            <a:ext cx="1196843" cy="13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C0DD910-DEDB-E293-6CD9-CCF911B8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37" y="3852732"/>
            <a:ext cx="769893" cy="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8F2150-C0ED-4235-9090-34AB5AA6E96F}"/>
              </a:ext>
            </a:extLst>
          </p:cNvPr>
          <p:cNvSpPr txBox="1"/>
          <p:nvPr/>
        </p:nvSpPr>
        <p:spPr>
          <a:xfrm>
            <a:off x="7749330" y="4369222"/>
            <a:ext cx="64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3.8.2</a:t>
            </a:r>
          </a:p>
        </p:txBody>
      </p:sp>
      <p:pic>
        <p:nvPicPr>
          <p:cNvPr id="11268" name="Picture 4" descr="Project Jupyter - Wikipedia">
            <a:extLst>
              <a:ext uri="{FF2B5EF4-FFF2-40B4-BE49-F238E27FC236}">
                <a16:creationId xmlns:a16="http://schemas.microsoft.com/office/drawing/2014/main" id="{96C02C3D-6D33-6B38-D961-99ABC07D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4839739"/>
            <a:ext cx="956601" cy="111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52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1024</Words>
  <Application>Microsoft Macintosh PowerPoint</Application>
  <PresentationFormat>Widescreen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Menlo</vt:lpstr>
      <vt:lpstr>Söhne</vt:lpstr>
      <vt:lpstr>Wingdings</vt:lpstr>
      <vt:lpstr>Office Theme</vt:lpstr>
      <vt:lpstr>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DOCKER. Definition</vt:lpstr>
      <vt:lpstr>DOCKER. Concepts</vt:lpstr>
      <vt:lpstr>DOCKER. Concepts</vt:lpstr>
      <vt:lpstr>DOCKER. Concepts</vt:lpstr>
      <vt:lpstr>DOCKER. Concepts</vt:lpstr>
      <vt:lpstr>DOCKER. Installation</vt:lpstr>
      <vt:lpstr>DOCKER. Example1. Creating an image</vt:lpstr>
      <vt:lpstr>DOCKER. Example1. Connection DockerHub</vt:lpstr>
      <vt:lpstr>DOCKER. Example1. Creating Dockerfile</vt:lpstr>
      <vt:lpstr>DOCKER. Existing example</vt:lpstr>
      <vt:lpstr>DOCKER. Existing example</vt:lpstr>
      <vt:lpstr>DOCKER. Existing example</vt:lpstr>
      <vt:lpstr>SINGULARITY</vt:lpstr>
      <vt:lpstr>SINGULARITY</vt:lpstr>
      <vt:lpstr>SINGULARITY. Commands</vt:lpstr>
      <vt:lpstr>SINGULARITY. Commands</vt:lpstr>
      <vt:lpstr>SINGULARITY. 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2024-02-07T11:19:34Z</dcterms:created>
  <dcterms:modified xsi:type="dcterms:W3CDTF">2024-02-12T06:22:19Z</dcterms:modified>
</cp:coreProperties>
</file>