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y="5143500" cx="9144000"/>
  <p:notesSz cx="6858000" cy="9144000"/>
  <p:embeddedFontLst>
    <p:embeddedFont>
      <p:font typeface="Nunito"/>
      <p:regular r:id="rId24"/>
      <p:bold r:id="rId25"/>
      <p:italic r:id="rId26"/>
      <p:boldItalic r:id="rId27"/>
    </p:embeddedFont>
    <p:embeddedFont>
      <p:font typeface="Lato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591C754-73D8-4DD7-9625-983026846FA1}">
  <a:tblStyle styleId="{2591C754-73D8-4DD7-9625-983026846FA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Nunito-regular.fntdata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Nunito-italic.fntdata"/><Relationship Id="rId25" Type="http://schemas.openxmlformats.org/officeDocument/2006/relationships/font" Target="fonts/Nunito-bold.fntdata"/><Relationship Id="rId28" Type="http://schemas.openxmlformats.org/officeDocument/2006/relationships/font" Target="fonts/Lato-regular.fntdata"/><Relationship Id="rId27" Type="http://schemas.openxmlformats.org/officeDocument/2006/relationships/font" Target="fonts/Nunito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Lato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Lato-boldItalic.fntdata"/><Relationship Id="rId30" Type="http://schemas.openxmlformats.org/officeDocument/2006/relationships/font" Target="fonts/Lato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6f956798a_5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6f956798a_5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cf49645842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cf49645842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cf1f402619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cf1f402619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cf4964584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cf4964584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cc5b86d0a0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cc5b86d0a0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cc5b86d0a0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cc5b86d0a0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cf1f402619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cf1f402619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c76da71285_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c76da71285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c754a8398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c754a8398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Bleu - for accuracy</a:t>
            </a:r>
            <a:endParaRPr b="1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c63549d4fe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c63549d4f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6d6dc136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6d6dc136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c6f956798a_5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c6f956798a_5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c6d6dc136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c6d6dc136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cf370cbc6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cf370cbc6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cf1f402619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cf1f402619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cf1f402619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cf1f402619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cf49645842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cf49645842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jpg"/><Relationship Id="rId4" Type="http://schemas.openxmlformats.org/officeDocument/2006/relationships/image" Target="../media/image8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jpg"/><Relationship Id="rId4" Type="http://schemas.openxmlformats.org/officeDocument/2006/relationships/image" Target="../media/image10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www.researchgate.net/publication/327717152_Neural_Machine_Translation_for_English_to_Hindi" TargetMode="External"/><Relationship Id="rId4" Type="http://schemas.openxmlformats.org/officeDocument/2006/relationships/hyperlink" Target="https://ieeexplore.ieee.org/abstract/document/8003957" TargetMode="External"/><Relationship Id="rId5" Type="http://schemas.openxmlformats.org/officeDocument/2006/relationships/hyperlink" Target="https://www.kaggle.com/aiswaryaramachandran/hindienglish-corpora" TargetMode="External"/><Relationship Id="rId6" Type="http://schemas.openxmlformats.org/officeDocument/2006/relationships/hyperlink" Target="https://towardsdatascience.com/word-level-english-to-marathi-neural-machine-translation-using-seq2seq-encoder-decoder-lstm-model-1a913f2dc4a7" TargetMode="External"/><Relationship Id="rId7" Type="http://schemas.openxmlformats.org/officeDocument/2006/relationships/hyperlink" Target="https://medium.com/analytics-vidhya/understanding-encoder-decoder-sequence-to-sequence-architecture-in-deep-learning-ffafe365ef11#:~:text=The%20Encoder%20will%20convert%20the,sequence%20given%20the%20input%20sequence" TargetMode="External"/><Relationship Id="rId8" Type="http://schemas.openxmlformats.org/officeDocument/2006/relationships/hyperlink" Target="https://towardsdatascience.com/a-comparison-of-dnn-cnn-and-lstm-using-tf-keras-2191f8c77bbe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en.wikipedia.org/wiki/Transcription_(linguistics)" TargetMode="External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lindat.mff.cuni.cz/repository/xmlui/handle/11858/00-097C-0000-0023-625F-0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4D4D4D"/>
            </a:gs>
            <a:gs pos="100000">
              <a:srgbClr val="00000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165100" y="1360700"/>
            <a:ext cx="4149600" cy="178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" sz="5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Translatish</a:t>
            </a:r>
            <a:endParaRPr sz="5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NLP Project</a:t>
            </a:r>
            <a:endParaRPr sz="29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(CSC306)</a:t>
            </a:r>
            <a:endParaRPr sz="5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752825" y="3149000"/>
            <a:ext cx="2853600" cy="10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3F3F3"/>
                </a:solidFill>
                <a:latin typeface="Lato"/>
                <a:ea typeface="Lato"/>
                <a:cs typeface="Lato"/>
                <a:sym typeface="Lato"/>
              </a:rPr>
              <a:t>Guided by </a:t>
            </a:r>
            <a:endParaRPr sz="1200">
              <a:solidFill>
                <a:srgbClr val="F3F3F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3F3F3"/>
                </a:solidFill>
                <a:latin typeface="Lato"/>
                <a:ea typeface="Lato"/>
                <a:cs typeface="Lato"/>
                <a:sym typeface="Lato"/>
              </a:rPr>
              <a:t>Prof. Jaideep Raulji</a:t>
            </a:r>
            <a:endParaRPr sz="1200">
              <a:solidFill>
                <a:srgbClr val="F3F3F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3F3F3"/>
                </a:solidFill>
                <a:latin typeface="Lato"/>
                <a:ea typeface="Lato"/>
                <a:cs typeface="Lato"/>
                <a:sym typeface="Lato"/>
              </a:rPr>
              <a:t>Prof. Vinay Vachharajani</a:t>
            </a:r>
            <a:endParaRPr sz="1200">
              <a:solidFill>
                <a:srgbClr val="F3F3F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rgbClr val="F3F3F3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150" y="121300"/>
            <a:ext cx="8653225" cy="490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4D4D4D"/>
            </a:gs>
            <a:gs pos="100000">
              <a:srgbClr val="00000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/>
          <p:nvPr/>
        </p:nvSpPr>
        <p:spPr>
          <a:xfrm>
            <a:off x="662400" y="646725"/>
            <a:ext cx="6270300" cy="40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Structure of LSTM Decoder</a:t>
            </a:r>
            <a:endParaRPr b="1"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12" name="Google Shape;11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1150" y="1281625"/>
            <a:ext cx="4319749" cy="2962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2" title="Training Decoder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7125" y="1246475"/>
            <a:ext cx="4168899" cy="296275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2"/>
          <p:cNvSpPr txBox="1"/>
          <p:nvPr/>
        </p:nvSpPr>
        <p:spPr>
          <a:xfrm>
            <a:off x="207175" y="4400675"/>
            <a:ext cx="416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Training Decoder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5" name="Google Shape;115;p22"/>
          <p:cNvSpPr txBox="1"/>
          <p:nvPr/>
        </p:nvSpPr>
        <p:spPr>
          <a:xfrm>
            <a:off x="4810000" y="4400675"/>
            <a:ext cx="406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Testing Decoder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4D4D4D"/>
            </a:gs>
            <a:gs pos="100000">
              <a:srgbClr val="00000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/>
        </p:nvSpPr>
        <p:spPr>
          <a:xfrm>
            <a:off x="662400" y="646725"/>
            <a:ext cx="6270300" cy="40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Results</a:t>
            </a:r>
            <a:endParaRPr b="1" sz="18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21" name="Google Shape;121;p23"/>
          <p:cNvSpPr txBox="1"/>
          <p:nvPr/>
        </p:nvSpPr>
        <p:spPr>
          <a:xfrm>
            <a:off x="662400" y="1175775"/>
            <a:ext cx="7092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Lato"/>
              <a:buChar char="❖"/>
            </a:pPr>
            <a:r>
              <a:rPr lang="en" sz="1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Output</a:t>
            </a:r>
            <a:r>
              <a:rPr lang="en" sz="1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data after </a:t>
            </a:r>
            <a:r>
              <a:rPr lang="en" sz="1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Cleaning and Preprocessing</a:t>
            </a:r>
            <a:endParaRPr sz="16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2" name="Google Shape;12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2400" y="1859725"/>
            <a:ext cx="8245438" cy="307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4D4D4D"/>
            </a:gs>
            <a:gs pos="100000">
              <a:srgbClr val="00000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/>
          <p:nvPr/>
        </p:nvSpPr>
        <p:spPr>
          <a:xfrm>
            <a:off x="662400" y="646725"/>
            <a:ext cx="6270300" cy="40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Results</a:t>
            </a:r>
            <a:endParaRPr b="1" sz="18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28" name="Google Shape;128;p24"/>
          <p:cNvSpPr txBox="1"/>
          <p:nvPr/>
        </p:nvSpPr>
        <p:spPr>
          <a:xfrm>
            <a:off x="662400" y="1175775"/>
            <a:ext cx="7092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Lato"/>
              <a:buChar char="❖"/>
            </a:pPr>
            <a:r>
              <a:rPr lang="en" sz="1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Model Summary</a:t>
            </a:r>
            <a:endParaRPr sz="16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9" name="Google Shape;12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7300" y="1686900"/>
            <a:ext cx="7002288" cy="323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4D4D4D"/>
            </a:gs>
            <a:gs pos="100000">
              <a:srgbClr val="00000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5"/>
          <p:cNvSpPr txBox="1"/>
          <p:nvPr/>
        </p:nvSpPr>
        <p:spPr>
          <a:xfrm>
            <a:off x="662400" y="646725"/>
            <a:ext cx="6270300" cy="40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Results</a:t>
            </a:r>
            <a:endParaRPr b="1" sz="18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35" name="Google Shape;135;p25"/>
          <p:cNvSpPr txBox="1"/>
          <p:nvPr/>
        </p:nvSpPr>
        <p:spPr>
          <a:xfrm>
            <a:off x="612175" y="1155675"/>
            <a:ext cx="4190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Model Training-Validation:</a:t>
            </a:r>
            <a:endParaRPr sz="16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6" name="Google Shape;13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0050" y="1258150"/>
            <a:ext cx="3489051" cy="328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1050" y="2059350"/>
            <a:ext cx="4811999" cy="255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4D4D4D"/>
            </a:gs>
            <a:gs pos="100000">
              <a:srgbClr val="00000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 txBox="1"/>
          <p:nvPr/>
        </p:nvSpPr>
        <p:spPr>
          <a:xfrm>
            <a:off x="662400" y="646725"/>
            <a:ext cx="6270300" cy="40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Results</a:t>
            </a:r>
            <a:endParaRPr b="1" sz="18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43" name="Google Shape;143;p26"/>
          <p:cNvSpPr txBox="1"/>
          <p:nvPr/>
        </p:nvSpPr>
        <p:spPr>
          <a:xfrm>
            <a:off x="662400" y="1236225"/>
            <a:ext cx="4190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Model Testing:</a:t>
            </a:r>
            <a:endParaRPr sz="16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4" name="Google Shape;144;p26"/>
          <p:cNvPicPr preferRelativeResize="0"/>
          <p:nvPr/>
        </p:nvPicPr>
        <p:blipFill rotWithShape="1">
          <a:blip r:embed="rId3">
            <a:alphaModFix/>
          </a:blip>
          <a:srcRect b="3553" l="0" r="38957" t="84219"/>
          <a:stretch/>
        </p:blipFill>
        <p:spPr>
          <a:xfrm>
            <a:off x="865925" y="1848525"/>
            <a:ext cx="7412149" cy="9743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6"/>
          <p:cNvPicPr preferRelativeResize="0"/>
          <p:nvPr/>
        </p:nvPicPr>
        <p:blipFill rotWithShape="1">
          <a:blip r:embed="rId4">
            <a:alphaModFix/>
          </a:blip>
          <a:srcRect b="57258" l="0" r="39766" t="30107"/>
          <a:stretch/>
        </p:blipFill>
        <p:spPr>
          <a:xfrm>
            <a:off x="823775" y="3368800"/>
            <a:ext cx="7504275" cy="1119725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6"/>
          <p:cNvSpPr txBox="1"/>
          <p:nvPr/>
        </p:nvSpPr>
        <p:spPr>
          <a:xfrm>
            <a:off x="865925" y="2722425"/>
            <a:ext cx="7032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Image 1</a:t>
            </a:r>
            <a:endParaRPr sz="1100">
              <a:solidFill>
                <a:srgbClr val="FFFFFF"/>
              </a:solidFill>
            </a:endParaRPr>
          </a:p>
        </p:txBody>
      </p:sp>
      <p:sp>
        <p:nvSpPr>
          <p:cNvPr id="147" name="Google Shape;147;p26"/>
          <p:cNvSpPr txBox="1"/>
          <p:nvPr/>
        </p:nvSpPr>
        <p:spPr>
          <a:xfrm>
            <a:off x="865925" y="4421900"/>
            <a:ext cx="7032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Image 2</a:t>
            </a:r>
            <a:endParaRPr sz="11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4D4D4D"/>
            </a:gs>
            <a:gs pos="100000">
              <a:srgbClr val="00000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7"/>
          <p:cNvSpPr txBox="1"/>
          <p:nvPr/>
        </p:nvSpPr>
        <p:spPr>
          <a:xfrm>
            <a:off x="662400" y="646725"/>
            <a:ext cx="6270300" cy="40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Future work</a:t>
            </a:r>
            <a:endParaRPr b="1" sz="18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53" name="Google Shape;153;p27"/>
          <p:cNvSpPr txBox="1"/>
          <p:nvPr/>
        </p:nvSpPr>
        <p:spPr>
          <a:xfrm>
            <a:off x="662400" y="1288425"/>
            <a:ext cx="7688700" cy="34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❖"/>
            </a:pPr>
            <a:r>
              <a:rPr lang="en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Optimization of Model</a:t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❖"/>
            </a:pPr>
            <a:r>
              <a:rPr lang="en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Speech to text using inbuilt library</a:t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❖"/>
            </a:pPr>
            <a:r>
              <a:rPr lang="en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Text to speech using inbuilt library</a:t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❖"/>
            </a:pPr>
            <a:r>
              <a:rPr lang="en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Web app development (End to End product)</a:t>
            </a:r>
            <a:endParaRPr sz="16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4D4D4D"/>
            </a:gs>
            <a:gs pos="100000">
              <a:srgbClr val="00000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8"/>
          <p:cNvSpPr txBox="1"/>
          <p:nvPr/>
        </p:nvSpPr>
        <p:spPr>
          <a:xfrm>
            <a:off x="763500" y="646725"/>
            <a:ext cx="6169200" cy="40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References</a:t>
            </a:r>
            <a:endParaRPr b="1"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9" name="Google Shape;159;p28"/>
          <p:cNvSpPr txBox="1"/>
          <p:nvPr/>
        </p:nvSpPr>
        <p:spPr>
          <a:xfrm>
            <a:off x="642325" y="1175575"/>
            <a:ext cx="7688700" cy="37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❖"/>
            </a:pPr>
            <a:r>
              <a:rPr lang="en" sz="13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3"/>
              </a:rPr>
              <a:t>Neural Machine Translation For English To Hindi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❖"/>
            </a:pPr>
            <a:r>
              <a:rPr lang="en" sz="13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4"/>
              </a:rPr>
              <a:t>Machine Learning Translation using Deep Learning: An Overview</a:t>
            </a: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❖"/>
            </a:pPr>
            <a:r>
              <a:rPr lang="en" sz="13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5"/>
              </a:rPr>
              <a:t>Dataset 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❖"/>
            </a:pPr>
            <a:r>
              <a:rPr lang="en" sz="13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6"/>
              </a:rPr>
              <a:t>seq2seq LSTM model</a:t>
            </a: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❖"/>
            </a:pPr>
            <a:r>
              <a:rPr lang="en" sz="13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7"/>
              </a:rPr>
              <a:t>Encoder-Decoder LSTM model explanation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❖"/>
            </a:pPr>
            <a:r>
              <a:rPr lang="en" sz="13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8"/>
              </a:rPr>
              <a:t>LSTM using TF Keras</a:t>
            </a:r>
            <a:endParaRPr sz="1300" u="sng">
              <a:solidFill>
                <a:schemeClr val="accent5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4D4D4D"/>
            </a:gs>
            <a:gs pos="100000">
              <a:srgbClr val="00000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9"/>
          <p:cNvSpPr txBox="1"/>
          <p:nvPr/>
        </p:nvSpPr>
        <p:spPr>
          <a:xfrm>
            <a:off x="727650" y="2190000"/>
            <a:ext cx="7688700" cy="9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Thank you!</a:t>
            </a:r>
            <a:r>
              <a:rPr b="1" lang="en" sz="2600">
                <a:solidFill>
                  <a:srgbClr val="1A1A1A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b="1" sz="2600">
              <a:solidFill>
                <a:srgbClr val="1A1A1A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4D4D4D"/>
            </a:gs>
            <a:gs pos="100000">
              <a:srgbClr val="00000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/>
        </p:nvSpPr>
        <p:spPr>
          <a:xfrm>
            <a:off x="763500" y="646725"/>
            <a:ext cx="6169200" cy="40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Team Members</a:t>
            </a:r>
            <a:endParaRPr b="1"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62" name="Google Shape;62;p14"/>
          <p:cNvGraphicFramePr/>
          <p:nvPr/>
        </p:nvGraphicFramePr>
        <p:xfrm>
          <a:off x="727650" y="141336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{2591C754-73D8-4DD7-9625-983026846FA1}</a:tableStyleId>
              </a:tblPr>
              <a:tblGrid>
                <a:gridCol w="3718800"/>
                <a:gridCol w="4004550"/>
              </a:tblGrid>
              <a:tr h="45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9E9E9E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Enrollment No.</a:t>
                      </a:r>
                      <a:endParaRPr sz="1600">
                        <a:solidFill>
                          <a:srgbClr val="9E9E9E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9E9E9E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Name </a:t>
                      </a:r>
                      <a:endParaRPr sz="1600">
                        <a:solidFill>
                          <a:srgbClr val="9E9E9E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AU1841004</a:t>
                      </a:r>
                      <a:endParaRPr sz="16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Aanshi Patwari</a:t>
                      </a:r>
                      <a:endParaRPr sz="16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AU1841052</a:t>
                      </a:r>
                      <a:endParaRPr sz="16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Dipika Pawar</a:t>
                      </a:r>
                      <a:endParaRPr sz="16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AU1841057</a:t>
                      </a:r>
                      <a:endParaRPr sz="16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Mayankkumar Tank</a:t>
                      </a:r>
                      <a:endParaRPr sz="16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AU1841076</a:t>
                      </a:r>
                      <a:endParaRPr sz="16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Rahul Chocha</a:t>
                      </a:r>
                      <a:endParaRPr sz="16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AU1841125</a:t>
                      </a:r>
                      <a:endParaRPr sz="16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Yash Patel</a:t>
                      </a:r>
                      <a:endParaRPr sz="16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4D4D4D"/>
            </a:gs>
            <a:gs pos="100000">
              <a:srgbClr val="00000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/>
        </p:nvSpPr>
        <p:spPr>
          <a:xfrm>
            <a:off x="702600" y="526175"/>
            <a:ext cx="6270300" cy="40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Introduction</a:t>
            </a:r>
            <a:endParaRPr b="1"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8" name="Google Shape;68;p15"/>
          <p:cNvSpPr txBox="1"/>
          <p:nvPr/>
        </p:nvSpPr>
        <p:spPr>
          <a:xfrm>
            <a:off x="662400" y="1055025"/>
            <a:ext cx="7688700" cy="397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Lato"/>
              <a:buChar char="❖"/>
            </a:pPr>
            <a:r>
              <a:rPr lang="en" sz="1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As in our country India, the national language is considered to be Hindi and it is spoken all over the country, translation of any videos into Hindi can help reach maximum audience.</a:t>
            </a:r>
            <a:endParaRPr sz="16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Lato"/>
              <a:buChar char="❖"/>
            </a:pPr>
            <a:r>
              <a:rPr lang="en" sz="1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Most of the population of our country is unable to communicate in English, they cannot understand English language videos. So, translation of such video becomes necessary.</a:t>
            </a:r>
            <a:endParaRPr sz="16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Lato"/>
              <a:buChar char="❖"/>
            </a:pPr>
            <a:r>
              <a:rPr lang="en" sz="1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So, to reach a wider audience and make videos available in other languages, we decided to translate the English language videos into Hindi </a:t>
            </a:r>
            <a:endParaRPr sz="16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l</a:t>
            </a:r>
            <a:r>
              <a:rPr lang="en" sz="1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anguage.</a:t>
            </a:r>
            <a:endParaRPr sz="16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Lato"/>
              <a:buChar char="❖"/>
            </a:pPr>
            <a:r>
              <a:rPr lang="en" sz="1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Video translation includes </a:t>
            </a:r>
            <a:r>
              <a:rPr lang="en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r>
              <a:rPr lang="en" sz="1600">
                <a:solidFill>
                  <a:schemeClr val="lt1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ranscription</a:t>
            </a:r>
            <a:r>
              <a:rPr lang="en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,  translation, </a:t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          subtitling, and voice-overs. </a:t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37175" y="3264925"/>
            <a:ext cx="3007301" cy="200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4D4D4D"/>
            </a:gs>
            <a:gs pos="100000">
              <a:srgbClr val="00000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/>
        </p:nvSpPr>
        <p:spPr>
          <a:xfrm>
            <a:off x="662400" y="646725"/>
            <a:ext cx="6270300" cy="40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Steps involved</a:t>
            </a:r>
            <a:endParaRPr b="1"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5" name="Google Shape;75;p16"/>
          <p:cNvSpPr txBox="1"/>
          <p:nvPr/>
        </p:nvSpPr>
        <p:spPr>
          <a:xfrm>
            <a:off x="662400" y="1285875"/>
            <a:ext cx="7688700" cy="36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Lato"/>
              <a:buChar char="❖"/>
            </a:pPr>
            <a:r>
              <a:rPr lang="en" sz="1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Extract</a:t>
            </a:r>
            <a:r>
              <a:rPr lang="en" sz="1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the audio from video</a:t>
            </a:r>
            <a:endParaRPr sz="16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Lato"/>
              <a:buChar char="❖"/>
            </a:pPr>
            <a:r>
              <a:rPr lang="en" sz="1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Convert the audio into text using API</a:t>
            </a:r>
            <a:endParaRPr sz="16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Lato"/>
              <a:buChar char="❖"/>
            </a:pPr>
            <a:r>
              <a:rPr lang="en" sz="1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Convert the </a:t>
            </a:r>
            <a:r>
              <a:rPr lang="en" sz="1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language</a:t>
            </a:r>
            <a:r>
              <a:rPr lang="en" sz="1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from English to Hindi</a:t>
            </a:r>
            <a:endParaRPr sz="16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Lato"/>
              <a:buChar char="❖"/>
            </a:pPr>
            <a:r>
              <a:rPr lang="en" sz="1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Main </a:t>
            </a:r>
            <a:r>
              <a:rPr lang="en" sz="1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focus areas</a:t>
            </a:r>
            <a:r>
              <a:rPr lang="en" sz="1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of </a:t>
            </a:r>
            <a:r>
              <a:rPr lang="en" sz="1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project are:</a:t>
            </a:r>
            <a:endParaRPr sz="16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2" marL="685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Lato"/>
              <a:buChar char="■"/>
            </a:pPr>
            <a:r>
              <a:rPr lang="en" sz="1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Preprocess the data</a:t>
            </a:r>
            <a:endParaRPr sz="16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2" marL="685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Lato"/>
              <a:buChar char="■"/>
            </a:pPr>
            <a:r>
              <a:rPr lang="en" sz="1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Train the model</a:t>
            </a:r>
            <a:endParaRPr sz="16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2" marL="685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Lato"/>
              <a:buChar char="■"/>
            </a:pPr>
            <a:r>
              <a:rPr lang="en" sz="1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Test the model ( </a:t>
            </a:r>
            <a:r>
              <a:rPr lang="en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Actual conversion of the input )</a:t>
            </a:r>
            <a:endParaRPr sz="16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2" marL="685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Lato"/>
              <a:buChar char="■"/>
            </a:pPr>
            <a:r>
              <a:rPr lang="en" sz="1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Performance measure</a:t>
            </a:r>
            <a:endParaRPr sz="16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4D4D4D"/>
            </a:gs>
            <a:gs pos="100000">
              <a:srgbClr val="00000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/>
        </p:nvSpPr>
        <p:spPr>
          <a:xfrm>
            <a:off x="662400" y="646725"/>
            <a:ext cx="6270300" cy="40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b="1" lang="en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Existing Status of Project</a:t>
            </a:r>
            <a:endParaRPr b="1"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1" name="Google Shape;81;p17"/>
          <p:cNvSpPr txBox="1"/>
          <p:nvPr/>
        </p:nvSpPr>
        <p:spPr>
          <a:xfrm>
            <a:off x="662400" y="1412100"/>
            <a:ext cx="7688700" cy="34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Lato"/>
              <a:buChar char="❖"/>
            </a:pPr>
            <a:r>
              <a:rPr lang="en" sz="1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Dataset Collection  </a:t>
            </a:r>
            <a:r>
              <a:rPr lang="en" sz="18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✔</a:t>
            </a:r>
            <a:endParaRPr sz="18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30200" lvl="1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Lato"/>
              <a:buChar char="➢"/>
            </a:pPr>
            <a:r>
              <a:rPr lang="en" sz="16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3"/>
              </a:rPr>
              <a:t>HindiEnglishCorpora</a:t>
            </a:r>
            <a:r>
              <a:rPr lang="en" sz="1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- containing TED talks, news articles and wikipedia articles</a:t>
            </a:r>
            <a:endParaRPr sz="16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Lato"/>
              <a:buChar char="❖"/>
            </a:pPr>
            <a:r>
              <a:rPr lang="en" sz="1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Data preprocessing  </a:t>
            </a:r>
            <a:r>
              <a:rPr lang="en" sz="1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✔</a:t>
            </a:r>
            <a:endParaRPr sz="16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1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Lato"/>
              <a:buChar char="➢"/>
            </a:pPr>
            <a:r>
              <a:rPr lang="en" sz="1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Removal of duplicate and null </a:t>
            </a:r>
            <a:r>
              <a:rPr lang="en" sz="1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records </a:t>
            </a:r>
            <a:r>
              <a:rPr lang="en" sz="18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✔</a:t>
            </a:r>
            <a:endParaRPr sz="16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1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Lato"/>
              <a:buChar char="➢"/>
            </a:pPr>
            <a:r>
              <a:rPr lang="en" sz="1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Conversion to </a:t>
            </a:r>
            <a:r>
              <a:rPr lang="en" sz="1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lowercase </a:t>
            </a:r>
            <a:r>
              <a:rPr lang="en" sz="18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✔</a:t>
            </a:r>
            <a:endParaRPr sz="16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1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Lato"/>
              <a:buChar char="➢"/>
            </a:pPr>
            <a:r>
              <a:rPr lang="en" sz="1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Removal of Quotes, Special characters, digits and extra spaces. </a:t>
            </a:r>
            <a:r>
              <a:rPr lang="en" sz="18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✔</a:t>
            </a:r>
            <a:endParaRPr sz="18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Lato"/>
              <a:buChar char="❖"/>
            </a:pPr>
            <a:r>
              <a:rPr lang="en" sz="1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Model implementation </a:t>
            </a:r>
            <a:r>
              <a:rPr lang="en" sz="18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✔</a:t>
            </a:r>
            <a:endParaRPr sz="16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4D4D4D"/>
            </a:gs>
            <a:gs pos="100000">
              <a:srgbClr val="00000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/>
        </p:nvSpPr>
        <p:spPr>
          <a:xfrm>
            <a:off x="662400" y="646725"/>
            <a:ext cx="6270300" cy="40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Literature Review</a:t>
            </a:r>
            <a:endParaRPr b="1"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7" name="Google Shape;87;p18"/>
          <p:cNvSpPr txBox="1"/>
          <p:nvPr/>
        </p:nvSpPr>
        <p:spPr>
          <a:xfrm>
            <a:off x="662400" y="1055025"/>
            <a:ext cx="7688700" cy="36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Comparison of LSTM and RNN</a:t>
            </a:r>
            <a:endParaRPr sz="1600" u="sng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 u="sng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Lato"/>
              <a:buChar char="❖"/>
            </a:pPr>
            <a:r>
              <a:rPr lang="en" sz="1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GRU values are also close to LSTM values with lesser run time in comparison to RNN.</a:t>
            </a:r>
            <a:endParaRPr sz="16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Lato"/>
              <a:buChar char="❖"/>
            </a:pPr>
            <a:r>
              <a:rPr lang="en" sz="1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The LSTM layer architecture is instead built in such a way the the network “decides” whether to modify its “internal memory” at each step.</a:t>
            </a:r>
            <a:endParaRPr sz="16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Lato"/>
              <a:buChar char="❖"/>
            </a:pPr>
            <a:r>
              <a:rPr lang="en" sz="1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Doing so, and if properly trained, the layer can keep track of important events from further in the past, allowing for much richer inference.</a:t>
            </a:r>
            <a:endParaRPr sz="16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Lato"/>
              <a:buChar char="❖"/>
            </a:pPr>
            <a:r>
              <a:rPr lang="en" sz="1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LSTM networks were made with one purpose in mind — to solve long term dependency problems that traditional RNNs have. </a:t>
            </a:r>
            <a:endParaRPr sz="16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Lato"/>
              <a:buChar char="❖"/>
            </a:pPr>
            <a:r>
              <a:rPr lang="en" sz="1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LSTM networks are specially made to solve long-term dependency problems in RNNs and they are super good at making use of data from a while ago (inherent in its nature) by using cell states and RNN has a complex structure which in turn has more computations therefore making LSTM more preferred over RNN. </a:t>
            </a:r>
            <a:endParaRPr sz="16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 u="sng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4D4D4D"/>
            </a:gs>
            <a:gs pos="100000">
              <a:srgbClr val="00000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/>
        </p:nvSpPr>
        <p:spPr>
          <a:xfrm>
            <a:off x="662400" y="646725"/>
            <a:ext cx="7866600" cy="40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Challenges and solutions to the problems faced during project</a:t>
            </a:r>
            <a:endParaRPr b="1" sz="18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93" name="Google Shape;93;p19"/>
          <p:cNvSpPr txBox="1"/>
          <p:nvPr/>
        </p:nvSpPr>
        <p:spPr>
          <a:xfrm>
            <a:off x="662400" y="1288425"/>
            <a:ext cx="7688700" cy="34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Lato"/>
              <a:buChar char="❖"/>
            </a:pPr>
            <a:r>
              <a:rPr lang="en" sz="1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Different versions not supporting each other’s versions so had to rebase all to a common version adaptable and </a:t>
            </a:r>
            <a:r>
              <a:rPr lang="en" sz="1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working</a:t>
            </a:r>
            <a:r>
              <a:rPr lang="en" sz="1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for all.(E.g:- TF=2.0.0, Keras=2.1.5)</a:t>
            </a:r>
            <a:endParaRPr sz="16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Lato"/>
              <a:buChar char="❖"/>
            </a:pPr>
            <a:r>
              <a:rPr lang="en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Setting the parameters for the  model(for speeding up the model building process)</a:t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Lato"/>
              <a:buChar char="❖"/>
            </a:pPr>
            <a:r>
              <a:rPr lang="en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RAM crash error due to running the code onto the whole dataset. So we tried to implement the code on a part of the dataset.</a:t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❖"/>
            </a:pPr>
            <a:r>
              <a:rPr lang="en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Shift from the Google Colab to Kaggle Notebook as it provides more space and RAM as compared to colab which increased the computation speed to a larger extent.</a:t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4D4D4D"/>
            </a:gs>
            <a:gs pos="100000">
              <a:srgbClr val="00000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/>
        </p:nvSpPr>
        <p:spPr>
          <a:xfrm>
            <a:off x="662400" y="646725"/>
            <a:ext cx="6270300" cy="40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Word embedding</a:t>
            </a:r>
            <a:endParaRPr b="1" sz="18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99" name="Google Shape;9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5163" y="1324050"/>
            <a:ext cx="6433674" cy="2719475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20"/>
          <p:cNvSpPr txBox="1"/>
          <p:nvPr/>
        </p:nvSpPr>
        <p:spPr>
          <a:xfrm>
            <a:off x="2831250" y="4168625"/>
            <a:ext cx="34815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">
                <a:solidFill>
                  <a:srgbClr val="FFFFFF"/>
                </a:solidFill>
              </a:rPr>
              <a:t>Source : https://medium.com/analytics-vidhya/neural-machine-translation-for-hindi-english-sequence-to-sequence-learning-1298655e334a </a:t>
            </a:r>
            <a:endParaRPr sz="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4D4D4D"/>
            </a:gs>
            <a:gs pos="100000">
              <a:srgbClr val="00000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/>
        </p:nvSpPr>
        <p:spPr>
          <a:xfrm>
            <a:off x="662400" y="646725"/>
            <a:ext cx="6270300" cy="40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Structure of </a:t>
            </a:r>
            <a:r>
              <a:rPr b="1" lang="en" sz="18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LSTM Encoder</a:t>
            </a:r>
            <a:endParaRPr b="1"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6" name="Google Shape;10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6600" y="1360450"/>
            <a:ext cx="5582200" cy="328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