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D3A287-CE7A-4BAF-A8C1-A54E537506E8}">
  <a:tblStyle styleId="{26D3A287-CE7A-4BAF-A8C1-A54E53750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56798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56798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56798a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56798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6da7128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6da7128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54a83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54a83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3549d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3549d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d6dc13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d6dc13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d6dc1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d6dc1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56798a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56798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6798a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6798a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0a0942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0a0942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54a8304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54a8304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56798a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56798a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earchgate.net/publication/327717152_Neural_Machine_Translation_for_English_to_Hindi" TargetMode="External"/><Relationship Id="rId4" Type="http://schemas.openxmlformats.org/officeDocument/2006/relationships/hyperlink" Target="https://ieeexplore.ieee.org/abstract/document/8003957" TargetMode="External"/><Relationship Id="rId9" Type="http://schemas.openxmlformats.org/officeDocument/2006/relationships/hyperlink" Target="https://medium.datadriveninvestor.com/how-do-lstm-networks-solve-the-problem-of-vanishing-gradients-a6784971a577" TargetMode="External"/><Relationship Id="rId5" Type="http://schemas.openxmlformats.org/officeDocument/2006/relationships/hyperlink" Target="https://www.kaggle.com/aiswaryaramachandran/hindienglish-corpora" TargetMode="External"/><Relationship Id="rId6" Type="http://schemas.openxmlformats.org/officeDocument/2006/relationships/hyperlink" Target="https://medium.com/analytics-vidhya/understanding-encoder-decoder-sequence-to-sequence-architecture-in-deep-learning-ffafe365ef11#:~:text=The%20Encoder%20will%20convert%20the,sequence%20given%20the%20input%20sequence" TargetMode="External"/><Relationship Id="rId7" Type="http://schemas.openxmlformats.org/officeDocument/2006/relationships/hyperlink" Target="https://towardsdatascience.com/understanding-bidirectional-rnn-in-pytorch-5bd25a5dd66" TargetMode="External"/><Relationship Id="rId8" Type="http://schemas.openxmlformats.org/officeDocument/2006/relationships/hyperlink" Target="https://towardsdatascience.com/a-comparison-of-dnn-cnn-and-lstm-using-tf-keras-2191f8c77bb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ranscription_(linguistics)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indat.mff.cuni.cz/repository/xmlui/handle/11858/00-097C-0000-0023-625F-0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5100" y="1360700"/>
            <a:ext cx="41496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Translatish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NLP Project</a:t>
            </a:r>
            <a:endParaRPr sz="2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(CSC306)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52825" y="3149000"/>
            <a:ext cx="28536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Guided by 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Prof. Jaideep Raulji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Prof. Vinay Vachharajani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50" y="121300"/>
            <a:ext cx="8653225" cy="4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763500" y="646725"/>
            <a:ext cx="616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TOOLS AND TECHNOLOGY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6624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3.7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Tensorflow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Speech to text API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etc..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00" y="1982925"/>
            <a:ext cx="5542550" cy="31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763500" y="646725"/>
            <a:ext cx="616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62400" y="1055025"/>
            <a:ext cx="76887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https://www.researchgate.net/publication/327717152_Neural_Machine_Translation_for_English_to_Hindi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https://ieeexplore.ieee.org/abstract/document/8003957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https://www.kaggle.com/aiswaryaramachandran/hindienglish-corpora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https://medium.com/analytics-vidhya/understanding-encoder-decoder-sequence-to-sequence-architecture-in-deep-learning-ffafe365ef11#:~:text=The%20Encoder%20will%20convert%20the,sequence%20given%20the%20input%20sequence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https://towardsdatascience.com/understanding-bidirectional-rnn-in-pytorch-5bd25a5dd66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https://towardsdatascience.com/a-comparison-of-dnn-cnn-and-lstm-using-tf-keras-2191f8c77bbe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https://medium.datadriveninvestor.com/how-do-lstm-networks-solve-the-problem-of-vanishing-gradients-a6784971a577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727650" y="2190000"/>
            <a:ext cx="7688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r>
              <a:rPr b="1" lang="en" sz="2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63500" y="646725"/>
            <a:ext cx="616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27650" y="1413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{26D3A287-CE7A-4BAF-A8C1-A54E537506E8}</a:tableStyleId>
              </a:tblPr>
              <a:tblGrid>
                <a:gridCol w="3718800"/>
                <a:gridCol w="4004550"/>
              </a:tblGrid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E9E9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Enrollment No.</a:t>
                      </a:r>
                      <a:endParaRPr sz="1600">
                        <a:solidFill>
                          <a:srgbClr val="9E9E9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E9E9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 </a:t>
                      </a:r>
                      <a:endParaRPr sz="1600">
                        <a:solidFill>
                          <a:srgbClr val="9E9E9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AU1841004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Aanshi Patwari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AU1841052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Dipika Pawar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AU1841057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Mayankkumar Tank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AU1841076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Rahul Chocha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AU1841125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Yash Patel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62400" y="1336100"/>
            <a:ext cx="76887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in today’s world, most of the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viewers are also less likely to share your content if you haven’t translated and localized your content.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So, in order to get more reach of videos, people have started to work on providing their videos in multiple languages.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 translation has been a tedious task since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past decades as it includes steps such as t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ranscription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translation, subtitling, and voice-overs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translation process applications can help in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making this task simpler and easier.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100" y="2571750"/>
            <a:ext cx="3685426" cy="24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IS IT REQUIRED?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62400" y="1441200"/>
            <a:ext cx="76887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main purpose of this to translate spoken audio into viewer’s language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helps audience to understand and contextualize the video content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Helpful for deaf and hard of hearing people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Helps people remain updated with the latest trends across the globe by providing it in native language.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can act as a resource for the non-native speaker public who want to use it to practice their vocal skills in their language.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62400" y="1285875"/>
            <a:ext cx="7688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Extract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audio from video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the audio into text using API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the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language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from English to Hindi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focus areas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are: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 the data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 the model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the model (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Actual conversion of the input 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■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 measure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62400" y="1316025"/>
            <a:ext cx="76887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Article 1:-  Machine Translation using Deep Learning : An Overview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of RNN(Recurrent Neural Network) to reordering for source to target language by the use of semi-supervised learning methods.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 embedding is used to generate the vector value of the words which can be used for translation purpose.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of binary tree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mapping the word in the target language with the vector values of the source language.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But RNN has a complex structure which  turn in more computations so LSTM is more preferred over RNN.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75" y="3640396"/>
            <a:ext cx="2660600" cy="1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62400" y="1275825"/>
            <a:ext cx="7688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Article 2:- Neural Machine Translation for English to Hindi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Sequence by sequence learning using LSTM.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Proposed NMT (neural network based machine translation) which has eight layers of encoders and decoders, Core Idea of NMT is to use Deep leading ideas.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NMT ? because it requires fraction of a memory compared to conventional models.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Bidirectional RNN  as Encoder and Decoder.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Decoder used to predict words in a target sentences.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Encoder-Decoder models are jointly trained to maximize the conditional probabilities of the target sequence given the input sequence.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62400" y="646725"/>
            <a:ext cx="6270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62400" y="1055025"/>
            <a:ext cx="76887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Comparison of LSTM and RNN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GRU values are also close to LSTM values with lesser run time in comparison to RNN.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LSTM layer architecture is instead built in such a way the the network “decides” whether to modify its “internal memory” at each step.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Doing so, and if properly trained, the layer can keep track of important events from further in the past, allowing for much richer inference.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LSTM networks were made with one purpose in mind — to solve long term dependency problems that traditional RNNs have.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LSTM networks are specially made to solve long-term dependency problems in RNNs and they are super good at making use of data from a while ago (inherent in its nature) by using cell states and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RNN has a complex structure which in turn has more computations therefore making LSTM more preferred over RNN.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602750" y="626625"/>
            <a:ext cx="6330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ABOUT PROJECT CORPUS - HindiEnglishCorpora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62400" y="1115100"/>
            <a:ext cx="76887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Bilingual corpora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 of parallel corpora which contains multiple corporas.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Taken from about 37726 TED talks, news articles, Wikipedia articles.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 unique 1,24,318 english records and 9,7662 hindi records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Corpus link: </a:t>
            </a: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HindiEnglishCorpora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Cleaned dataset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sentence tokenized (sentence aligned)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625" y="2884700"/>
            <a:ext cx="3630875" cy="22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425" y="3787300"/>
            <a:ext cx="4308275" cy="1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