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Nunito"/>
      <p:regular r:id="rId35"/>
      <p:bold r:id="rId36"/>
      <p:italic r:id="rId37"/>
      <p:boldItalic r:id="rId38"/>
    </p:embeddedFont>
    <p:embeddedFont>
      <p:font typeface="Lato"/>
      <p:regular r:id="rId39"/>
      <p:bold r:id="rId40"/>
      <p:italic r:id="rId41"/>
      <p:boldItalic r:id="rId42"/>
    </p:embeddedFont>
    <p:embeddedFont>
      <p:font typeface="Fira Sans Extra Condensed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88F47C-64C6-413C-AEBC-5FD33835E2FB}">
  <a:tblStyle styleId="{FF88F47C-64C6-413C-AEBC-5FD33835E2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44" Type="http://schemas.openxmlformats.org/officeDocument/2006/relationships/font" Target="fonts/FiraSansExtraCondensedMedium-bold.fntdata"/><Relationship Id="rId21" Type="http://schemas.openxmlformats.org/officeDocument/2006/relationships/slide" Target="slides/slide15.xml"/><Relationship Id="rId43" Type="http://schemas.openxmlformats.org/officeDocument/2006/relationships/font" Target="fonts/FiraSansExtraCondensedMedium-regular.fntdata"/><Relationship Id="rId24" Type="http://schemas.openxmlformats.org/officeDocument/2006/relationships/slide" Target="slides/slide18.xml"/><Relationship Id="rId46" Type="http://schemas.openxmlformats.org/officeDocument/2006/relationships/font" Target="fonts/FiraSansExtraCondensedMedium-boldItalic.fntdata"/><Relationship Id="rId23" Type="http://schemas.openxmlformats.org/officeDocument/2006/relationships/slide" Target="slides/slide17.xml"/><Relationship Id="rId45" Type="http://schemas.openxmlformats.org/officeDocument/2006/relationships/font" Target="fonts/FiraSansExtraCondensed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769bb55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769bb55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769bb5541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769bb5541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769bb5541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769bb5541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769bb55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769bb55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769bb554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769bb554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769bb554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769bb554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769bb5541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769bb5541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769bb5541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769bb5541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769bb5541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769bb5541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769bb5541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769bb5541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769bb5541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769bb5541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769bb554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769bb554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769bb5541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769bb5541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769bb5541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769bb5541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769bb5541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769bb5541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76c0cd44f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76c0cd44f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769bb5541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769bb5541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Bleu - for accuracy</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769bb554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769bb554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76c0cd44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76c0cd44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769bb554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769bb554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769bb5541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769bb5541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769bb5541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769bb5541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769bb5541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769bb5541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769bb5541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769bb5541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lindat.mff.cuni.cz/repository/xmlui/handle/11858/00-097C-0000-0023-625F-0" TargetMode="External"/><Relationship Id="rId4" Type="http://schemas.openxmlformats.org/officeDocument/2006/relationships/image" Target="../media/image2.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jp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5.jpg"/><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drive.google.com/file/d/1LqKTRH2gtvK0BtpaXjyiq9N7CcbGUEQS/view" TargetMode="External"/><Relationship Id="rId4"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www.researchgate.net/publication/327717152_Neural_Machine_Translation_for_English_to_Hindi" TargetMode="External"/><Relationship Id="rId4" Type="http://schemas.openxmlformats.org/officeDocument/2006/relationships/hyperlink" Target="https://ieeexplore.ieee.org/abstract/document/8003957" TargetMode="External"/><Relationship Id="rId5" Type="http://schemas.openxmlformats.org/officeDocument/2006/relationships/hyperlink" Target="https://www.kaggle.com/aiswaryaramachandran/hindienglish-corpora" TargetMode="External"/><Relationship Id="rId6" Type="http://schemas.openxmlformats.org/officeDocument/2006/relationships/hyperlink" Target="https://towardsdatascience.com/word-level-english-to-marathi-neural-machine-translation-using-seq2seq-encoder-decoder-lstm-model-1a913f2dc4a7" TargetMode="External"/><Relationship Id="rId7" Type="http://schemas.openxmlformats.org/officeDocument/2006/relationships/hyperlink" Target="https://medium.com/analytics-vidhya/understanding-encoder-decoder-sequence-to-sequence-architecture-in-deep-learning-ffafe365ef11#:~:text=The%20Encoder%20will%20convert%20the,sequence%20given%20the%20input%20sequence" TargetMode="External"/><Relationship Id="rId8" Type="http://schemas.openxmlformats.org/officeDocument/2006/relationships/hyperlink" Target="https://towardsdatascience.com/a-comparison-of-dnn-cnn-and-lstm-using-tf-keras-2191f8c77bb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en.wikipedia.org/wiki/Transcription_(linguistics)"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nvSpPr>
        <p:spPr>
          <a:xfrm>
            <a:off x="165100" y="1360700"/>
            <a:ext cx="4149600" cy="1788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FFFFFF"/>
                </a:solidFill>
                <a:latin typeface="Nunito"/>
                <a:ea typeface="Nunito"/>
                <a:cs typeface="Nunito"/>
                <a:sym typeface="Nunito"/>
              </a:rPr>
              <a:t> </a:t>
            </a:r>
            <a:r>
              <a:rPr lang="en" sz="5200">
                <a:solidFill>
                  <a:srgbClr val="FFFFFF"/>
                </a:solidFill>
                <a:latin typeface="Lato"/>
                <a:ea typeface="Lato"/>
                <a:cs typeface="Lato"/>
                <a:sym typeface="Lato"/>
              </a:rPr>
              <a:t>Translatish</a:t>
            </a:r>
            <a:endParaRPr sz="5200">
              <a:solidFill>
                <a:srgbClr val="FFFFFF"/>
              </a:solidFill>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n" sz="2900">
                <a:solidFill>
                  <a:srgbClr val="FFFFFF"/>
                </a:solidFill>
                <a:latin typeface="Lato"/>
                <a:ea typeface="Lato"/>
                <a:cs typeface="Lato"/>
                <a:sym typeface="Lato"/>
              </a:rPr>
              <a:t>NLP Project</a:t>
            </a:r>
            <a:endParaRPr sz="2900">
              <a:solidFill>
                <a:srgbClr val="FFFFFF"/>
              </a:solidFill>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n" sz="2900">
                <a:solidFill>
                  <a:srgbClr val="FFFFFF"/>
                </a:solidFill>
                <a:latin typeface="Lato"/>
                <a:ea typeface="Lato"/>
                <a:cs typeface="Lato"/>
                <a:sym typeface="Lato"/>
              </a:rPr>
              <a:t>(CSC306)</a:t>
            </a:r>
            <a:endParaRPr sz="5200">
              <a:solidFill>
                <a:srgbClr val="FFFFFF"/>
              </a:solidFill>
              <a:latin typeface="Lato"/>
              <a:ea typeface="Lato"/>
              <a:cs typeface="Lato"/>
              <a:sym typeface="Lato"/>
            </a:endParaRPr>
          </a:p>
          <a:p>
            <a:pPr indent="0" lvl="0" marL="0" rtl="0" algn="ctr">
              <a:lnSpc>
                <a:spcPct val="115000"/>
              </a:lnSpc>
              <a:spcBef>
                <a:spcPts val="0"/>
              </a:spcBef>
              <a:spcAft>
                <a:spcPts val="0"/>
              </a:spcAft>
              <a:buNone/>
            </a:pPr>
            <a:r>
              <a:t/>
            </a:r>
            <a:endParaRPr b="1" sz="1800">
              <a:solidFill>
                <a:srgbClr val="FFFFFF"/>
              </a:solidFill>
              <a:latin typeface="Lato"/>
              <a:ea typeface="Lato"/>
              <a:cs typeface="Lato"/>
              <a:sym typeface="Lato"/>
            </a:endParaRPr>
          </a:p>
        </p:txBody>
      </p:sp>
      <p:sp>
        <p:nvSpPr>
          <p:cNvPr id="55" name="Google Shape;55;p13"/>
          <p:cNvSpPr txBox="1"/>
          <p:nvPr/>
        </p:nvSpPr>
        <p:spPr>
          <a:xfrm>
            <a:off x="752825" y="3149000"/>
            <a:ext cx="2853600" cy="10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rgbClr val="F3F3F3"/>
                </a:solidFill>
                <a:latin typeface="Lato"/>
                <a:ea typeface="Lato"/>
                <a:cs typeface="Lato"/>
                <a:sym typeface="Lato"/>
              </a:rPr>
              <a:t>Guided by </a:t>
            </a:r>
            <a:endParaRPr sz="1200">
              <a:solidFill>
                <a:srgbClr val="F3F3F3"/>
              </a:solidFill>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n" sz="1200">
                <a:solidFill>
                  <a:srgbClr val="F3F3F3"/>
                </a:solidFill>
                <a:latin typeface="Lato"/>
                <a:ea typeface="Lato"/>
                <a:cs typeface="Lato"/>
                <a:sym typeface="Lato"/>
              </a:rPr>
              <a:t>Prof. Jaideep Raulji</a:t>
            </a:r>
            <a:endParaRPr sz="1200">
              <a:solidFill>
                <a:srgbClr val="F3F3F3"/>
              </a:solidFill>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n" sz="1200">
                <a:solidFill>
                  <a:srgbClr val="F3F3F3"/>
                </a:solidFill>
                <a:latin typeface="Lato"/>
                <a:ea typeface="Lato"/>
                <a:cs typeface="Lato"/>
                <a:sym typeface="Lato"/>
              </a:rPr>
              <a:t>Prof. Vinay Vachharajani</a:t>
            </a:r>
            <a:endParaRPr sz="1200">
              <a:solidFill>
                <a:srgbClr val="F3F3F3"/>
              </a:solidFill>
              <a:latin typeface="Lato"/>
              <a:ea typeface="Lato"/>
              <a:cs typeface="Lato"/>
              <a:sym typeface="Lato"/>
            </a:endParaRPr>
          </a:p>
          <a:p>
            <a:pPr indent="0" lvl="0" marL="914400" rtl="0" algn="l">
              <a:lnSpc>
                <a:spcPct val="150000"/>
              </a:lnSpc>
              <a:spcBef>
                <a:spcPts val="0"/>
              </a:spcBef>
              <a:spcAft>
                <a:spcPts val="1600"/>
              </a:spcAft>
              <a:buNone/>
            </a:pPr>
            <a:r>
              <a:t/>
            </a:r>
            <a:endParaRPr sz="1200">
              <a:solidFill>
                <a:srgbClr val="F3F3F3"/>
              </a:solidFill>
              <a:latin typeface="Lato"/>
              <a:ea typeface="Lato"/>
              <a:cs typeface="Lato"/>
              <a:sym typeface="Lato"/>
            </a:endParaRPr>
          </a:p>
        </p:txBody>
      </p:sp>
      <p:pic>
        <p:nvPicPr>
          <p:cNvPr id="56" name="Google Shape;56;p13"/>
          <p:cNvPicPr preferRelativeResize="0"/>
          <p:nvPr/>
        </p:nvPicPr>
        <p:blipFill>
          <a:blip r:embed="rId3">
            <a:alphaModFix/>
          </a:blip>
          <a:stretch>
            <a:fillRect/>
          </a:stretch>
        </p:blipFill>
        <p:spPr>
          <a:xfrm>
            <a:off x="1297150" y="121300"/>
            <a:ext cx="8653225" cy="4900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165" name="Shape 165"/>
        <p:cNvGrpSpPr/>
        <p:nvPr/>
      </p:nvGrpSpPr>
      <p:grpSpPr>
        <a:xfrm>
          <a:off x="0" y="0"/>
          <a:ext cx="0" cy="0"/>
          <a:chOff x="0" y="0"/>
          <a:chExt cx="0" cy="0"/>
        </a:xfrm>
      </p:grpSpPr>
      <p:sp>
        <p:nvSpPr>
          <p:cNvPr id="166" name="Google Shape;166;p22"/>
          <p:cNvSpPr txBox="1"/>
          <p:nvPr/>
        </p:nvSpPr>
        <p:spPr>
          <a:xfrm>
            <a:off x="662400" y="646725"/>
            <a:ext cx="62703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Literature Review</a:t>
            </a:r>
            <a:endParaRPr b="1" sz="2000">
              <a:solidFill>
                <a:srgbClr val="FFFFFF"/>
              </a:solidFill>
              <a:latin typeface="Lato"/>
              <a:ea typeface="Lato"/>
              <a:cs typeface="Lato"/>
              <a:sym typeface="Lato"/>
            </a:endParaRPr>
          </a:p>
        </p:txBody>
      </p:sp>
      <p:sp>
        <p:nvSpPr>
          <p:cNvPr id="167" name="Google Shape;167;p22"/>
          <p:cNvSpPr txBox="1"/>
          <p:nvPr/>
        </p:nvSpPr>
        <p:spPr>
          <a:xfrm>
            <a:off x="662400" y="1055025"/>
            <a:ext cx="7688700" cy="368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u="sng">
                <a:solidFill>
                  <a:srgbClr val="FFFFFF"/>
                </a:solidFill>
                <a:latin typeface="Lato"/>
                <a:ea typeface="Lato"/>
                <a:cs typeface="Lato"/>
                <a:sym typeface="Lato"/>
              </a:rPr>
              <a:t>Comparison of LSTM and RNN</a:t>
            </a:r>
            <a:endParaRPr sz="1600" u="sng">
              <a:solidFill>
                <a:srgbClr val="FFFFFF"/>
              </a:solidFill>
              <a:latin typeface="Lato"/>
              <a:ea typeface="Lato"/>
              <a:cs typeface="Lato"/>
              <a:sym typeface="Lato"/>
            </a:endParaRPr>
          </a:p>
          <a:p>
            <a:pPr indent="0" lvl="0" marL="0" rtl="0" algn="l">
              <a:lnSpc>
                <a:spcPct val="100000"/>
              </a:lnSpc>
              <a:spcBef>
                <a:spcPts val="0"/>
              </a:spcBef>
              <a:spcAft>
                <a:spcPts val="0"/>
              </a:spcAft>
              <a:buNone/>
            </a:pPr>
            <a:r>
              <a:t/>
            </a:r>
            <a:endParaRPr sz="1600" u="sng">
              <a:solidFill>
                <a:srgbClr val="FFFFFF"/>
              </a:solidFill>
              <a:latin typeface="Lato"/>
              <a:ea typeface="Lato"/>
              <a:cs typeface="Lato"/>
              <a:sym typeface="Lato"/>
            </a:endParaRPr>
          </a:p>
          <a:p>
            <a:pPr indent="-330200" lvl="0" marL="457200" rtl="0" algn="l">
              <a:lnSpc>
                <a:spcPct val="10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 GRU values are also close to LSTM values with lesser run time in comparison to RNN.</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The LSTM layer architecture is instead built in such a way the the network “decides” whether to modify its “internal memory” at each step.</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Doing so, and if properly trained, the layer can keep track of important events from further in the past, allowing for much richer inference.</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LSTM networks were made with one purpose in mind — to solve long term dependency problems that traditional RNNs have. </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LSTM networks are specially made to solve long-term dependency problems in RNNs and they are super good at making use of data from a while ago (inherent in its nature) by using cell states and RNN has a complex structure which in turn has more computations therefore making LSTM more preferred over RNN. </a:t>
            </a:r>
            <a:endParaRPr sz="1600">
              <a:solidFill>
                <a:srgbClr val="FFFFFF"/>
              </a:solidFill>
              <a:latin typeface="Lato"/>
              <a:ea typeface="Lato"/>
              <a:cs typeface="Lato"/>
              <a:sym typeface="Lato"/>
            </a:endParaRPr>
          </a:p>
          <a:p>
            <a:pPr indent="0" lvl="0" marL="0" rtl="0" algn="l">
              <a:lnSpc>
                <a:spcPct val="100000"/>
              </a:lnSpc>
              <a:spcBef>
                <a:spcPts val="0"/>
              </a:spcBef>
              <a:spcAft>
                <a:spcPts val="0"/>
              </a:spcAft>
              <a:buNone/>
            </a:pPr>
            <a:r>
              <a:t/>
            </a:r>
            <a:endParaRPr sz="1600" u="sng">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171" name="Shape 171"/>
        <p:cNvGrpSpPr/>
        <p:nvPr/>
      </p:nvGrpSpPr>
      <p:grpSpPr>
        <a:xfrm>
          <a:off x="0" y="0"/>
          <a:ext cx="0" cy="0"/>
          <a:chOff x="0" y="0"/>
          <a:chExt cx="0" cy="0"/>
        </a:xfrm>
      </p:grpSpPr>
      <p:sp>
        <p:nvSpPr>
          <p:cNvPr id="172" name="Google Shape;172;p23"/>
          <p:cNvSpPr txBox="1"/>
          <p:nvPr/>
        </p:nvSpPr>
        <p:spPr>
          <a:xfrm>
            <a:off x="602750" y="626625"/>
            <a:ext cx="63300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Nunito"/>
                <a:ea typeface="Nunito"/>
                <a:cs typeface="Nunito"/>
                <a:sym typeface="Nunito"/>
              </a:rPr>
              <a:t> </a:t>
            </a:r>
            <a:r>
              <a:rPr b="1" lang="en" sz="2000">
                <a:solidFill>
                  <a:srgbClr val="FFFFFF"/>
                </a:solidFill>
                <a:latin typeface="Lato"/>
                <a:ea typeface="Lato"/>
                <a:cs typeface="Lato"/>
                <a:sym typeface="Lato"/>
              </a:rPr>
              <a:t>About Project Corpus - HindiEnglishCorpora</a:t>
            </a:r>
            <a:endParaRPr b="1" sz="2000">
              <a:solidFill>
                <a:srgbClr val="FFFFFF"/>
              </a:solidFill>
              <a:latin typeface="Lato"/>
              <a:ea typeface="Lato"/>
              <a:cs typeface="Lato"/>
              <a:sym typeface="Lato"/>
            </a:endParaRPr>
          </a:p>
        </p:txBody>
      </p:sp>
      <p:sp>
        <p:nvSpPr>
          <p:cNvPr id="173" name="Google Shape;173;p23"/>
          <p:cNvSpPr txBox="1"/>
          <p:nvPr/>
        </p:nvSpPr>
        <p:spPr>
          <a:xfrm>
            <a:off x="662400" y="1115100"/>
            <a:ext cx="7688700" cy="2769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Bilingual corpora</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Part of parallel corpora which contains multiple corporas.</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Taken from about 37726 TED talks, news articles, Wikipedia articles.</a:t>
            </a:r>
            <a:endParaRPr sz="1600" u="sng">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Has unique 1,24,318 english records and 9,7662 hindi records</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Corpus link: </a:t>
            </a:r>
            <a:r>
              <a:rPr lang="en" sz="1600" u="sng">
                <a:solidFill>
                  <a:schemeClr val="hlink"/>
                </a:solidFill>
                <a:latin typeface="Lato"/>
                <a:ea typeface="Lato"/>
                <a:cs typeface="Lato"/>
                <a:sym typeface="Lato"/>
                <a:hlinkClick r:id="rId3"/>
              </a:rPr>
              <a:t>HindiEnglishCorpora</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Cleaned dataset </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It is sentence tokenized (sentence aligned)</a:t>
            </a:r>
            <a:endParaRPr sz="1600">
              <a:solidFill>
                <a:srgbClr val="FFFFFF"/>
              </a:solidFill>
              <a:latin typeface="Lato"/>
              <a:ea typeface="Lato"/>
              <a:cs typeface="Lato"/>
              <a:sym typeface="Lato"/>
            </a:endParaRPr>
          </a:p>
        </p:txBody>
      </p:sp>
      <p:pic>
        <p:nvPicPr>
          <p:cNvPr id="174" name="Google Shape;174;p23"/>
          <p:cNvPicPr preferRelativeResize="0"/>
          <p:nvPr/>
        </p:nvPicPr>
        <p:blipFill>
          <a:blip r:embed="rId4">
            <a:alphaModFix/>
          </a:blip>
          <a:stretch>
            <a:fillRect/>
          </a:stretch>
        </p:blipFill>
        <p:spPr>
          <a:xfrm>
            <a:off x="5951625" y="2884700"/>
            <a:ext cx="3630875" cy="2212575"/>
          </a:xfrm>
          <a:prstGeom prst="rect">
            <a:avLst/>
          </a:prstGeom>
          <a:noFill/>
          <a:ln>
            <a:noFill/>
          </a:ln>
        </p:spPr>
      </p:pic>
      <p:pic>
        <p:nvPicPr>
          <p:cNvPr id="175" name="Google Shape;175;p23"/>
          <p:cNvPicPr preferRelativeResize="0"/>
          <p:nvPr/>
        </p:nvPicPr>
        <p:blipFill>
          <a:blip r:embed="rId5">
            <a:alphaModFix/>
          </a:blip>
          <a:stretch>
            <a:fillRect/>
          </a:stretch>
        </p:blipFill>
        <p:spPr>
          <a:xfrm>
            <a:off x="1096425" y="3787300"/>
            <a:ext cx="4308275" cy="123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179" name="Shape 179"/>
        <p:cNvGrpSpPr/>
        <p:nvPr/>
      </p:nvGrpSpPr>
      <p:grpSpPr>
        <a:xfrm>
          <a:off x="0" y="0"/>
          <a:ext cx="0" cy="0"/>
          <a:chOff x="0" y="0"/>
          <a:chExt cx="0" cy="0"/>
        </a:xfrm>
      </p:grpSpPr>
      <p:sp>
        <p:nvSpPr>
          <p:cNvPr id="180" name="Google Shape;180;p24"/>
          <p:cNvSpPr txBox="1"/>
          <p:nvPr/>
        </p:nvSpPr>
        <p:spPr>
          <a:xfrm>
            <a:off x="662400" y="646725"/>
            <a:ext cx="62703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Word embedding</a:t>
            </a:r>
            <a:endParaRPr b="1" sz="2000">
              <a:solidFill>
                <a:srgbClr val="FFFFFF"/>
              </a:solidFill>
              <a:latin typeface="Lato"/>
              <a:ea typeface="Lato"/>
              <a:cs typeface="Lato"/>
              <a:sym typeface="Lato"/>
            </a:endParaRPr>
          </a:p>
        </p:txBody>
      </p:sp>
      <p:pic>
        <p:nvPicPr>
          <p:cNvPr id="181" name="Google Shape;181;p24"/>
          <p:cNvPicPr preferRelativeResize="0"/>
          <p:nvPr/>
        </p:nvPicPr>
        <p:blipFill>
          <a:blip r:embed="rId3">
            <a:alphaModFix/>
          </a:blip>
          <a:stretch>
            <a:fillRect/>
          </a:stretch>
        </p:blipFill>
        <p:spPr>
          <a:xfrm>
            <a:off x="1355163" y="1324050"/>
            <a:ext cx="6433674" cy="2719475"/>
          </a:xfrm>
          <a:prstGeom prst="rect">
            <a:avLst/>
          </a:prstGeom>
          <a:noFill/>
          <a:ln>
            <a:noFill/>
          </a:ln>
        </p:spPr>
      </p:pic>
      <p:sp>
        <p:nvSpPr>
          <p:cNvPr id="182" name="Google Shape;182;p24"/>
          <p:cNvSpPr txBox="1"/>
          <p:nvPr/>
        </p:nvSpPr>
        <p:spPr>
          <a:xfrm>
            <a:off x="2831250" y="4168625"/>
            <a:ext cx="34815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solidFill>
                  <a:srgbClr val="FFFFFF"/>
                </a:solidFill>
              </a:rPr>
              <a:t>Source : https://medium.com/analytics-vidhya/neural-machine-translation-for-hindi-english-sequence-to-sequence-learning-1298655e334a </a:t>
            </a:r>
            <a:endParaRPr sz="4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186" name="Shape 186"/>
        <p:cNvGrpSpPr/>
        <p:nvPr/>
      </p:nvGrpSpPr>
      <p:grpSpPr>
        <a:xfrm>
          <a:off x="0" y="0"/>
          <a:ext cx="0" cy="0"/>
          <a:chOff x="0" y="0"/>
          <a:chExt cx="0" cy="0"/>
        </a:xfrm>
      </p:grpSpPr>
      <p:sp>
        <p:nvSpPr>
          <p:cNvPr id="187" name="Google Shape;187;p25"/>
          <p:cNvSpPr txBox="1"/>
          <p:nvPr/>
        </p:nvSpPr>
        <p:spPr>
          <a:xfrm>
            <a:off x="662400" y="646725"/>
            <a:ext cx="62703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Structure of LSTM Encoder</a:t>
            </a:r>
            <a:endParaRPr b="1" sz="2000">
              <a:solidFill>
                <a:srgbClr val="FFFFFF"/>
              </a:solidFill>
              <a:latin typeface="Lato"/>
              <a:ea typeface="Lato"/>
              <a:cs typeface="Lato"/>
              <a:sym typeface="Lato"/>
            </a:endParaRPr>
          </a:p>
        </p:txBody>
      </p:sp>
      <p:pic>
        <p:nvPicPr>
          <p:cNvPr id="188" name="Google Shape;188;p25"/>
          <p:cNvPicPr preferRelativeResize="0"/>
          <p:nvPr/>
        </p:nvPicPr>
        <p:blipFill>
          <a:blip r:embed="rId3">
            <a:alphaModFix/>
          </a:blip>
          <a:stretch>
            <a:fillRect/>
          </a:stretch>
        </p:blipFill>
        <p:spPr>
          <a:xfrm>
            <a:off x="1646600" y="1360450"/>
            <a:ext cx="5582200" cy="3281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192" name="Shape 192"/>
        <p:cNvGrpSpPr/>
        <p:nvPr/>
      </p:nvGrpSpPr>
      <p:grpSpPr>
        <a:xfrm>
          <a:off x="0" y="0"/>
          <a:ext cx="0" cy="0"/>
          <a:chOff x="0" y="0"/>
          <a:chExt cx="0" cy="0"/>
        </a:xfrm>
      </p:grpSpPr>
      <p:sp>
        <p:nvSpPr>
          <p:cNvPr id="193" name="Google Shape;193;p26"/>
          <p:cNvSpPr txBox="1"/>
          <p:nvPr/>
        </p:nvSpPr>
        <p:spPr>
          <a:xfrm>
            <a:off x="662400" y="646725"/>
            <a:ext cx="62703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Structure of LSTM Decoder</a:t>
            </a:r>
            <a:endParaRPr b="1" sz="2000">
              <a:solidFill>
                <a:srgbClr val="FFFFFF"/>
              </a:solidFill>
              <a:latin typeface="Lato"/>
              <a:ea typeface="Lato"/>
              <a:cs typeface="Lato"/>
              <a:sym typeface="Lato"/>
            </a:endParaRPr>
          </a:p>
        </p:txBody>
      </p:sp>
      <p:pic>
        <p:nvPicPr>
          <p:cNvPr id="194" name="Google Shape;194;p26"/>
          <p:cNvPicPr preferRelativeResize="0"/>
          <p:nvPr/>
        </p:nvPicPr>
        <p:blipFill>
          <a:blip r:embed="rId3">
            <a:alphaModFix/>
          </a:blip>
          <a:stretch>
            <a:fillRect/>
          </a:stretch>
        </p:blipFill>
        <p:spPr>
          <a:xfrm>
            <a:off x="4631150" y="1281625"/>
            <a:ext cx="4319749" cy="2962750"/>
          </a:xfrm>
          <a:prstGeom prst="rect">
            <a:avLst/>
          </a:prstGeom>
          <a:noFill/>
          <a:ln>
            <a:noFill/>
          </a:ln>
        </p:spPr>
      </p:pic>
      <p:pic>
        <p:nvPicPr>
          <p:cNvPr id="195" name="Google Shape;195;p26" title="Training Decoder"/>
          <p:cNvPicPr preferRelativeResize="0"/>
          <p:nvPr/>
        </p:nvPicPr>
        <p:blipFill>
          <a:blip r:embed="rId4">
            <a:alphaModFix/>
          </a:blip>
          <a:stretch>
            <a:fillRect/>
          </a:stretch>
        </p:blipFill>
        <p:spPr>
          <a:xfrm>
            <a:off x="207125" y="1246475"/>
            <a:ext cx="4168899" cy="2962750"/>
          </a:xfrm>
          <a:prstGeom prst="rect">
            <a:avLst/>
          </a:prstGeom>
          <a:noFill/>
          <a:ln>
            <a:noFill/>
          </a:ln>
        </p:spPr>
      </p:pic>
      <p:sp>
        <p:nvSpPr>
          <p:cNvPr id="196" name="Google Shape;196;p26"/>
          <p:cNvSpPr txBox="1"/>
          <p:nvPr/>
        </p:nvSpPr>
        <p:spPr>
          <a:xfrm>
            <a:off x="207175" y="4400675"/>
            <a:ext cx="416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rPr>
              <a:t>Training Decoder</a:t>
            </a:r>
            <a:endParaRPr>
              <a:solidFill>
                <a:srgbClr val="FFFFFF"/>
              </a:solidFill>
            </a:endParaRPr>
          </a:p>
        </p:txBody>
      </p:sp>
      <p:sp>
        <p:nvSpPr>
          <p:cNvPr id="197" name="Google Shape;197;p26"/>
          <p:cNvSpPr txBox="1"/>
          <p:nvPr/>
        </p:nvSpPr>
        <p:spPr>
          <a:xfrm>
            <a:off x="4810000" y="4400675"/>
            <a:ext cx="406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rPr>
              <a:t>Testing Decoder</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201" name="Shape 201"/>
        <p:cNvGrpSpPr/>
        <p:nvPr/>
      </p:nvGrpSpPr>
      <p:grpSpPr>
        <a:xfrm>
          <a:off x="0" y="0"/>
          <a:ext cx="0" cy="0"/>
          <a:chOff x="0" y="0"/>
          <a:chExt cx="0" cy="0"/>
        </a:xfrm>
      </p:grpSpPr>
      <p:sp>
        <p:nvSpPr>
          <p:cNvPr id="202" name="Google Shape;202;p27"/>
          <p:cNvSpPr txBox="1"/>
          <p:nvPr/>
        </p:nvSpPr>
        <p:spPr>
          <a:xfrm>
            <a:off x="662400" y="646725"/>
            <a:ext cx="62703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Results</a:t>
            </a:r>
            <a:endParaRPr b="1" sz="2000">
              <a:solidFill>
                <a:srgbClr val="FFFFFF"/>
              </a:solidFill>
              <a:latin typeface="Lato"/>
              <a:ea typeface="Lato"/>
              <a:cs typeface="Lato"/>
              <a:sym typeface="Lato"/>
            </a:endParaRPr>
          </a:p>
        </p:txBody>
      </p:sp>
      <p:sp>
        <p:nvSpPr>
          <p:cNvPr id="203" name="Google Shape;203;p27"/>
          <p:cNvSpPr txBox="1"/>
          <p:nvPr/>
        </p:nvSpPr>
        <p:spPr>
          <a:xfrm>
            <a:off x="662400" y="1175775"/>
            <a:ext cx="70929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Output data after Cleaning and Preprocessing</a:t>
            </a:r>
            <a:endParaRPr sz="1600">
              <a:solidFill>
                <a:srgbClr val="FFFFFF"/>
              </a:solidFill>
              <a:latin typeface="Lato"/>
              <a:ea typeface="Lato"/>
              <a:cs typeface="Lato"/>
              <a:sym typeface="Lato"/>
            </a:endParaRPr>
          </a:p>
        </p:txBody>
      </p:sp>
      <p:pic>
        <p:nvPicPr>
          <p:cNvPr id="204" name="Google Shape;204;p27"/>
          <p:cNvPicPr preferRelativeResize="0"/>
          <p:nvPr/>
        </p:nvPicPr>
        <p:blipFill>
          <a:blip r:embed="rId3">
            <a:alphaModFix/>
          </a:blip>
          <a:stretch>
            <a:fillRect/>
          </a:stretch>
        </p:blipFill>
        <p:spPr>
          <a:xfrm>
            <a:off x="662400" y="1859725"/>
            <a:ext cx="8245438" cy="307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208" name="Shape 208"/>
        <p:cNvGrpSpPr/>
        <p:nvPr/>
      </p:nvGrpSpPr>
      <p:grpSpPr>
        <a:xfrm>
          <a:off x="0" y="0"/>
          <a:ext cx="0" cy="0"/>
          <a:chOff x="0" y="0"/>
          <a:chExt cx="0" cy="0"/>
        </a:xfrm>
      </p:grpSpPr>
      <p:sp>
        <p:nvSpPr>
          <p:cNvPr id="209" name="Google Shape;209;p28"/>
          <p:cNvSpPr txBox="1"/>
          <p:nvPr/>
        </p:nvSpPr>
        <p:spPr>
          <a:xfrm>
            <a:off x="662400" y="646725"/>
            <a:ext cx="62703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Results</a:t>
            </a:r>
            <a:endParaRPr b="1" sz="2000">
              <a:solidFill>
                <a:srgbClr val="FFFFFF"/>
              </a:solidFill>
              <a:latin typeface="Lato"/>
              <a:ea typeface="Lato"/>
              <a:cs typeface="Lato"/>
              <a:sym typeface="Lato"/>
            </a:endParaRPr>
          </a:p>
        </p:txBody>
      </p:sp>
      <p:sp>
        <p:nvSpPr>
          <p:cNvPr id="210" name="Google Shape;210;p28"/>
          <p:cNvSpPr txBox="1"/>
          <p:nvPr/>
        </p:nvSpPr>
        <p:spPr>
          <a:xfrm>
            <a:off x="662400" y="1175775"/>
            <a:ext cx="70929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Model Summary</a:t>
            </a:r>
            <a:endParaRPr sz="1600">
              <a:solidFill>
                <a:srgbClr val="FFFFFF"/>
              </a:solidFill>
              <a:latin typeface="Lato"/>
              <a:ea typeface="Lato"/>
              <a:cs typeface="Lato"/>
              <a:sym typeface="Lato"/>
            </a:endParaRPr>
          </a:p>
        </p:txBody>
      </p:sp>
      <p:pic>
        <p:nvPicPr>
          <p:cNvPr id="211" name="Google Shape;211;p28"/>
          <p:cNvPicPr preferRelativeResize="0"/>
          <p:nvPr/>
        </p:nvPicPr>
        <p:blipFill>
          <a:blip r:embed="rId3">
            <a:alphaModFix/>
          </a:blip>
          <a:stretch>
            <a:fillRect/>
          </a:stretch>
        </p:blipFill>
        <p:spPr>
          <a:xfrm>
            <a:off x="1287300" y="1686900"/>
            <a:ext cx="7002288" cy="3231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215" name="Shape 215"/>
        <p:cNvGrpSpPr/>
        <p:nvPr/>
      </p:nvGrpSpPr>
      <p:grpSpPr>
        <a:xfrm>
          <a:off x="0" y="0"/>
          <a:ext cx="0" cy="0"/>
          <a:chOff x="0" y="0"/>
          <a:chExt cx="0" cy="0"/>
        </a:xfrm>
      </p:grpSpPr>
      <p:sp>
        <p:nvSpPr>
          <p:cNvPr id="216" name="Google Shape;216;p29"/>
          <p:cNvSpPr txBox="1"/>
          <p:nvPr/>
        </p:nvSpPr>
        <p:spPr>
          <a:xfrm>
            <a:off x="662400" y="646725"/>
            <a:ext cx="62703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Results</a:t>
            </a:r>
            <a:endParaRPr b="1" sz="2000">
              <a:solidFill>
                <a:srgbClr val="FFFFFF"/>
              </a:solidFill>
              <a:latin typeface="Lato"/>
              <a:ea typeface="Lato"/>
              <a:cs typeface="Lato"/>
              <a:sym typeface="Lato"/>
            </a:endParaRPr>
          </a:p>
        </p:txBody>
      </p:sp>
      <p:sp>
        <p:nvSpPr>
          <p:cNvPr id="217" name="Google Shape;217;p29"/>
          <p:cNvSpPr txBox="1"/>
          <p:nvPr/>
        </p:nvSpPr>
        <p:spPr>
          <a:xfrm>
            <a:off x="612175" y="1155675"/>
            <a:ext cx="419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Lato"/>
                <a:ea typeface="Lato"/>
                <a:cs typeface="Lato"/>
                <a:sym typeface="Lato"/>
              </a:rPr>
              <a:t>Model Training-Validation:</a:t>
            </a:r>
            <a:endParaRPr sz="1600">
              <a:solidFill>
                <a:srgbClr val="FFFFFF"/>
              </a:solidFill>
              <a:latin typeface="Lato"/>
              <a:ea typeface="Lato"/>
              <a:cs typeface="Lato"/>
              <a:sym typeface="Lato"/>
            </a:endParaRPr>
          </a:p>
        </p:txBody>
      </p:sp>
      <p:pic>
        <p:nvPicPr>
          <p:cNvPr id="218" name="Google Shape;218;p29"/>
          <p:cNvPicPr preferRelativeResize="0"/>
          <p:nvPr/>
        </p:nvPicPr>
        <p:blipFill>
          <a:blip r:embed="rId3">
            <a:alphaModFix/>
          </a:blip>
          <a:stretch>
            <a:fillRect/>
          </a:stretch>
        </p:blipFill>
        <p:spPr>
          <a:xfrm>
            <a:off x="5330050" y="1258150"/>
            <a:ext cx="3489051" cy="3282575"/>
          </a:xfrm>
          <a:prstGeom prst="rect">
            <a:avLst/>
          </a:prstGeom>
          <a:noFill/>
          <a:ln>
            <a:noFill/>
          </a:ln>
        </p:spPr>
      </p:pic>
      <p:pic>
        <p:nvPicPr>
          <p:cNvPr id="219" name="Google Shape;219;p29"/>
          <p:cNvPicPr preferRelativeResize="0"/>
          <p:nvPr/>
        </p:nvPicPr>
        <p:blipFill>
          <a:blip r:embed="rId4">
            <a:alphaModFix/>
          </a:blip>
          <a:stretch>
            <a:fillRect/>
          </a:stretch>
        </p:blipFill>
        <p:spPr>
          <a:xfrm>
            <a:off x="231050" y="2059350"/>
            <a:ext cx="4811999" cy="2550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223" name="Shape 223"/>
        <p:cNvGrpSpPr/>
        <p:nvPr/>
      </p:nvGrpSpPr>
      <p:grpSpPr>
        <a:xfrm>
          <a:off x="0" y="0"/>
          <a:ext cx="0" cy="0"/>
          <a:chOff x="0" y="0"/>
          <a:chExt cx="0" cy="0"/>
        </a:xfrm>
      </p:grpSpPr>
      <p:sp>
        <p:nvSpPr>
          <p:cNvPr id="224" name="Google Shape;224;p30"/>
          <p:cNvSpPr txBox="1"/>
          <p:nvPr/>
        </p:nvSpPr>
        <p:spPr>
          <a:xfrm>
            <a:off x="662400" y="646725"/>
            <a:ext cx="62703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Results</a:t>
            </a:r>
            <a:endParaRPr b="1" sz="2000">
              <a:solidFill>
                <a:srgbClr val="FFFFFF"/>
              </a:solidFill>
              <a:latin typeface="Lato"/>
              <a:ea typeface="Lato"/>
              <a:cs typeface="Lato"/>
              <a:sym typeface="Lato"/>
            </a:endParaRPr>
          </a:p>
        </p:txBody>
      </p:sp>
      <p:sp>
        <p:nvSpPr>
          <p:cNvPr id="225" name="Google Shape;225;p30"/>
          <p:cNvSpPr txBox="1"/>
          <p:nvPr/>
        </p:nvSpPr>
        <p:spPr>
          <a:xfrm>
            <a:off x="662400" y="1236225"/>
            <a:ext cx="419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Lato"/>
                <a:ea typeface="Lato"/>
                <a:cs typeface="Lato"/>
                <a:sym typeface="Lato"/>
              </a:rPr>
              <a:t>Model Testing:</a:t>
            </a:r>
            <a:endParaRPr sz="1600">
              <a:solidFill>
                <a:srgbClr val="FFFFFF"/>
              </a:solidFill>
              <a:latin typeface="Lato"/>
              <a:ea typeface="Lato"/>
              <a:cs typeface="Lato"/>
              <a:sym typeface="Lato"/>
            </a:endParaRPr>
          </a:p>
        </p:txBody>
      </p:sp>
      <p:pic>
        <p:nvPicPr>
          <p:cNvPr id="226" name="Google Shape;226;p30"/>
          <p:cNvPicPr preferRelativeResize="0"/>
          <p:nvPr/>
        </p:nvPicPr>
        <p:blipFill rotWithShape="1">
          <a:blip r:embed="rId3">
            <a:alphaModFix/>
          </a:blip>
          <a:srcRect b="3553" l="0" r="38957" t="84219"/>
          <a:stretch/>
        </p:blipFill>
        <p:spPr>
          <a:xfrm>
            <a:off x="865925" y="1848525"/>
            <a:ext cx="7412149" cy="974376"/>
          </a:xfrm>
          <a:prstGeom prst="rect">
            <a:avLst/>
          </a:prstGeom>
          <a:noFill/>
          <a:ln>
            <a:noFill/>
          </a:ln>
        </p:spPr>
      </p:pic>
      <p:pic>
        <p:nvPicPr>
          <p:cNvPr id="227" name="Google Shape;227;p30"/>
          <p:cNvPicPr preferRelativeResize="0"/>
          <p:nvPr/>
        </p:nvPicPr>
        <p:blipFill rotWithShape="1">
          <a:blip r:embed="rId4">
            <a:alphaModFix/>
          </a:blip>
          <a:srcRect b="57258" l="0" r="39766" t="30107"/>
          <a:stretch/>
        </p:blipFill>
        <p:spPr>
          <a:xfrm>
            <a:off x="823775" y="3368800"/>
            <a:ext cx="7504275" cy="1119725"/>
          </a:xfrm>
          <a:prstGeom prst="rect">
            <a:avLst/>
          </a:prstGeom>
          <a:noFill/>
          <a:ln>
            <a:noFill/>
          </a:ln>
        </p:spPr>
      </p:pic>
      <p:sp>
        <p:nvSpPr>
          <p:cNvPr id="228" name="Google Shape;228;p30"/>
          <p:cNvSpPr txBox="1"/>
          <p:nvPr/>
        </p:nvSpPr>
        <p:spPr>
          <a:xfrm>
            <a:off x="4224300" y="2732475"/>
            <a:ext cx="703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rPr>
              <a:t>Image 1</a:t>
            </a:r>
            <a:endParaRPr sz="1100">
              <a:solidFill>
                <a:srgbClr val="FFFFFF"/>
              </a:solidFill>
            </a:endParaRPr>
          </a:p>
        </p:txBody>
      </p:sp>
      <p:sp>
        <p:nvSpPr>
          <p:cNvPr id="229" name="Google Shape;229;p30"/>
          <p:cNvSpPr txBox="1"/>
          <p:nvPr/>
        </p:nvSpPr>
        <p:spPr>
          <a:xfrm>
            <a:off x="4220400" y="4371675"/>
            <a:ext cx="703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rPr>
              <a:t>Image 2</a:t>
            </a:r>
            <a:endParaRPr sz="11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233" name="Shape 233"/>
        <p:cNvGrpSpPr/>
        <p:nvPr/>
      </p:nvGrpSpPr>
      <p:grpSpPr>
        <a:xfrm>
          <a:off x="0" y="0"/>
          <a:ext cx="0" cy="0"/>
          <a:chOff x="0" y="0"/>
          <a:chExt cx="0" cy="0"/>
        </a:xfrm>
      </p:grpSpPr>
      <p:sp>
        <p:nvSpPr>
          <p:cNvPr id="234" name="Google Shape;234;p31"/>
          <p:cNvSpPr txBox="1"/>
          <p:nvPr/>
        </p:nvSpPr>
        <p:spPr>
          <a:xfrm>
            <a:off x="662400" y="646725"/>
            <a:ext cx="62703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Nunito"/>
                <a:ea typeface="Nunito"/>
                <a:cs typeface="Nunito"/>
                <a:sym typeface="Nunito"/>
              </a:rPr>
              <a:t> </a:t>
            </a:r>
            <a:r>
              <a:rPr b="1" lang="en" sz="2000">
                <a:solidFill>
                  <a:srgbClr val="FFFFFF"/>
                </a:solidFill>
                <a:latin typeface="Lato"/>
                <a:ea typeface="Lato"/>
                <a:cs typeface="Lato"/>
                <a:sym typeface="Lato"/>
              </a:rPr>
              <a:t>Results</a:t>
            </a:r>
            <a:endParaRPr b="1" sz="2000">
              <a:solidFill>
                <a:srgbClr val="FFFFFF"/>
              </a:solidFill>
              <a:latin typeface="Lato"/>
              <a:ea typeface="Lato"/>
              <a:cs typeface="Lato"/>
              <a:sym typeface="Lato"/>
            </a:endParaRPr>
          </a:p>
        </p:txBody>
      </p:sp>
      <p:sp>
        <p:nvSpPr>
          <p:cNvPr id="235" name="Google Shape;235;p31"/>
          <p:cNvSpPr txBox="1"/>
          <p:nvPr/>
        </p:nvSpPr>
        <p:spPr>
          <a:xfrm>
            <a:off x="662400" y="1412100"/>
            <a:ext cx="7688700" cy="34695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Bleu Score Computation  with different dataset</a:t>
            </a:r>
            <a:endParaRPr sz="1800">
              <a:solidFill>
                <a:srgbClr val="FFFFFF"/>
              </a:solidFill>
              <a:latin typeface="Nunito"/>
              <a:ea typeface="Nunito"/>
              <a:cs typeface="Nunito"/>
              <a:sym typeface="Nunito"/>
            </a:endParaRPr>
          </a:p>
          <a:p>
            <a:pPr indent="0" lvl="0" marL="0" rtl="0" algn="l">
              <a:lnSpc>
                <a:spcPct val="150000"/>
              </a:lnSpc>
              <a:spcBef>
                <a:spcPts val="1600"/>
              </a:spcBef>
              <a:spcAft>
                <a:spcPts val="0"/>
              </a:spcAft>
              <a:buNone/>
            </a:pPr>
            <a:r>
              <a:t/>
            </a:r>
            <a:endParaRPr sz="1800">
              <a:solidFill>
                <a:srgbClr val="FFFFFF"/>
              </a:solidFill>
              <a:latin typeface="Nunito"/>
              <a:ea typeface="Nunito"/>
              <a:cs typeface="Nunito"/>
              <a:sym typeface="Nunito"/>
            </a:endParaRPr>
          </a:p>
          <a:p>
            <a:pPr indent="0" lvl="0" marL="0" rtl="0" algn="l">
              <a:lnSpc>
                <a:spcPct val="150000"/>
              </a:lnSpc>
              <a:spcBef>
                <a:spcPts val="1600"/>
              </a:spcBef>
              <a:spcAft>
                <a:spcPts val="0"/>
              </a:spcAft>
              <a:buNone/>
            </a:pPr>
            <a:r>
              <a:t/>
            </a:r>
            <a:endParaRPr sz="1800">
              <a:solidFill>
                <a:srgbClr val="FFFFFF"/>
              </a:solidFill>
              <a:latin typeface="Nunito"/>
              <a:ea typeface="Nunito"/>
              <a:cs typeface="Nunito"/>
              <a:sym typeface="Nunito"/>
            </a:endParaRPr>
          </a:p>
          <a:p>
            <a:pPr indent="0" lvl="0" marL="0" rtl="0" algn="l">
              <a:lnSpc>
                <a:spcPct val="150000"/>
              </a:lnSpc>
              <a:spcBef>
                <a:spcPts val="1600"/>
              </a:spcBef>
              <a:spcAft>
                <a:spcPts val="0"/>
              </a:spcAft>
              <a:buNone/>
            </a:pPr>
            <a:r>
              <a:t/>
            </a:r>
            <a:endParaRPr sz="1800">
              <a:solidFill>
                <a:srgbClr val="FFFFFF"/>
              </a:solidFill>
              <a:latin typeface="Nunito"/>
              <a:ea typeface="Nunito"/>
              <a:cs typeface="Nunito"/>
              <a:sym typeface="Nunito"/>
            </a:endParaRPr>
          </a:p>
          <a:p>
            <a:pPr indent="0" lvl="0" marL="0" rtl="0" algn="l">
              <a:lnSpc>
                <a:spcPct val="150000"/>
              </a:lnSpc>
              <a:spcBef>
                <a:spcPts val="1600"/>
              </a:spcBef>
              <a:spcAft>
                <a:spcPts val="0"/>
              </a:spcAft>
              <a:buNone/>
            </a:pPr>
            <a:r>
              <a:t/>
            </a:r>
            <a:endParaRPr sz="1800">
              <a:solidFill>
                <a:srgbClr val="FFFFFF"/>
              </a:solidFill>
              <a:latin typeface="Nunito"/>
              <a:ea typeface="Nunito"/>
              <a:cs typeface="Nunito"/>
              <a:sym typeface="Nunito"/>
            </a:endParaRPr>
          </a:p>
          <a:p>
            <a:pPr indent="0" lvl="0" marL="914400" rtl="0" algn="l">
              <a:lnSpc>
                <a:spcPct val="150000"/>
              </a:lnSpc>
              <a:spcBef>
                <a:spcPts val="1600"/>
              </a:spcBef>
              <a:spcAft>
                <a:spcPts val="0"/>
              </a:spcAft>
              <a:buNone/>
            </a:pPr>
            <a:r>
              <a:t/>
            </a:r>
            <a:endParaRPr sz="1800">
              <a:solidFill>
                <a:srgbClr val="FFFFFF"/>
              </a:solidFill>
              <a:latin typeface="Nunito"/>
              <a:ea typeface="Nunito"/>
              <a:cs typeface="Nunito"/>
              <a:sym typeface="Nunito"/>
            </a:endParaRPr>
          </a:p>
          <a:p>
            <a:pPr indent="0" lvl="0" marL="914400" rtl="0" algn="l">
              <a:lnSpc>
                <a:spcPct val="150000"/>
              </a:lnSpc>
              <a:spcBef>
                <a:spcPts val="1600"/>
              </a:spcBef>
              <a:spcAft>
                <a:spcPts val="1600"/>
              </a:spcAft>
              <a:buNone/>
            </a:pPr>
            <a:r>
              <a:t/>
            </a:r>
            <a:endParaRPr sz="1600">
              <a:solidFill>
                <a:srgbClr val="FFFFFF"/>
              </a:solidFill>
              <a:latin typeface="Lato"/>
              <a:ea typeface="Lato"/>
              <a:cs typeface="Lato"/>
              <a:sym typeface="Lato"/>
            </a:endParaRPr>
          </a:p>
        </p:txBody>
      </p:sp>
      <p:pic>
        <p:nvPicPr>
          <p:cNvPr id="236" name="Google Shape;236;p31"/>
          <p:cNvPicPr preferRelativeResize="0"/>
          <p:nvPr/>
        </p:nvPicPr>
        <p:blipFill>
          <a:blip r:embed="rId3">
            <a:alphaModFix/>
          </a:blip>
          <a:stretch>
            <a:fillRect/>
          </a:stretch>
        </p:blipFill>
        <p:spPr>
          <a:xfrm>
            <a:off x="1600200" y="1923600"/>
            <a:ext cx="5943600" cy="203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60" name="Shape 60"/>
        <p:cNvGrpSpPr/>
        <p:nvPr/>
      </p:nvGrpSpPr>
      <p:grpSpPr>
        <a:xfrm>
          <a:off x="0" y="0"/>
          <a:ext cx="0" cy="0"/>
          <a:chOff x="0" y="0"/>
          <a:chExt cx="0" cy="0"/>
        </a:xfrm>
      </p:grpSpPr>
      <p:sp>
        <p:nvSpPr>
          <p:cNvPr id="61" name="Google Shape;61;p14"/>
          <p:cNvSpPr txBox="1"/>
          <p:nvPr/>
        </p:nvSpPr>
        <p:spPr>
          <a:xfrm>
            <a:off x="763500" y="646725"/>
            <a:ext cx="61692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Team Members</a:t>
            </a:r>
            <a:endParaRPr b="1" sz="2000">
              <a:solidFill>
                <a:srgbClr val="FFFFFF"/>
              </a:solidFill>
              <a:latin typeface="Lato"/>
              <a:ea typeface="Lato"/>
              <a:cs typeface="Lato"/>
              <a:sym typeface="Lato"/>
            </a:endParaRPr>
          </a:p>
        </p:txBody>
      </p:sp>
      <p:graphicFrame>
        <p:nvGraphicFramePr>
          <p:cNvPr id="62" name="Google Shape;62;p14"/>
          <p:cNvGraphicFramePr/>
          <p:nvPr/>
        </p:nvGraphicFramePr>
        <p:xfrm>
          <a:off x="727650" y="1413365"/>
          <a:ext cx="3000000" cy="3000000"/>
        </p:xfrm>
        <a:graphic>
          <a:graphicData uri="http://schemas.openxmlformats.org/drawingml/2006/table">
            <a:tbl>
              <a:tblPr>
                <a:noFill/>
                <a:tableStyleId>{FF88F47C-64C6-413C-AEBC-5FD33835E2FB}</a:tableStyleId>
              </a:tblPr>
              <a:tblGrid>
                <a:gridCol w="3718800"/>
                <a:gridCol w="4004550"/>
              </a:tblGrid>
              <a:tr h="457000">
                <a:tc>
                  <a:txBody>
                    <a:bodyPr/>
                    <a:lstStyle/>
                    <a:p>
                      <a:pPr indent="0" lvl="0" marL="0" rtl="0" algn="ctr">
                        <a:spcBef>
                          <a:spcPts val="0"/>
                        </a:spcBef>
                        <a:spcAft>
                          <a:spcPts val="0"/>
                        </a:spcAft>
                        <a:buNone/>
                      </a:pPr>
                      <a:r>
                        <a:rPr lang="en" sz="1600">
                          <a:solidFill>
                            <a:srgbClr val="9E9E9E"/>
                          </a:solidFill>
                          <a:latin typeface="Lato"/>
                          <a:ea typeface="Lato"/>
                          <a:cs typeface="Lato"/>
                          <a:sym typeface="Lato"/>
                        </a:rPr>
                        <a:t>Enrollment No.</a:t>
                      </a:r>
                      <a:endParaRPr sz="1600">
                        <a:solidFill>
                          <a:srgbClr val="9E9E9E"/>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9E9E9E"/>
                          </a:solidFill>
                          <a:latin typeface="Lato"/>
                          <a:ea typeface="Lato"/>
                          <a:cs typeface="Lato"/>
                          <a:sym typeface="Lato"/>
                        </a:rPr>
                        <a:t>Name </a:t>
                      </a:r>
                      <a:endParaRPr sz="1600">
                        <a:solidFill>
                          <a:srgbClr val="9E9E9E"/>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57000">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AU1841004</a:t>
                      </a:r>
                      <a:endParaRPr sz="16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Aanshi Patwari</a:t>
                      </a:r>
                      <a:endParaRPr sz="16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57000">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AU1841052</a:t>
                      </a:r>
                      <a:endParaRPr sz="16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Dipika Pawar</a:t>
                      </a:r>
                      <a:endParaRPr sz="16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57000">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AU1841057</a:t>
                      </a:r>
                      <a:endParaRPr sz="16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Mayankkumar Tank</a:t>
                      </a:r>
                      <a:endParaRPr sz="16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57000">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AU1841076</a:t>
                      </a:r>
                      <a:endParaRPr sz="16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Rahul Chocha</a:t>
                      </a:r>
                      <a:endParaRPr sz="16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57000">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AU1841125</a:t>
                      </a:r>
                      <a:endParaRPr sz="16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Yash Patel</a:t>
                      </a:r>
                      <a:endParaRPr sz="16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240" name="Shape 240"/>
        <p:cNvGrpSpPr/>
        <p:nvPr/>
      </p:nvGrpSpPr>
      <p:grpSpPr>
        <a:xfrm>
          <a:off x="0" y="0"/>
          <a:ext cx="0" cy="0"/>
          <a:chOff x="0" y="0"/>
          <a:chExt cx="0" cy="0"/>
        </a:xfrm>
      </p:grpSpPr>
      <p:sp>
        <p:nvSpPr>
          <p:cNvPr id="241" name="Google Shape;241;p32"/>
          <p:cNvSpPr txBox="1"/>
          <p:nvPr/>
        </p:nvSpPr>
        <p:spPr>
          <a:xfrm>
            <a:off x="662400" y="252375"/>
            <a:ext cx="62703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Nunito"/>
                <a:ea typeface="Nunito"/>
                <a:cs typeface="Nunito"/>
                <a:sym typeface="Nunito"/>
              </a:rPr>
              <a:t> </a:t>
            </a:r>
            <a:r>
              <a:rPr b="1" lang="en" sz="1800">
                <a:solidFill>
                  <a:srgbClr val="FFFFFF"/>
                </a:solidFill>
                <a:latin typeface="Lato"/>
                <a:ea typeface="Lato"/>
                <a:cs typeface="Lato"/>
                <a:sym typeface="Lato"/>
              </a:rPr>
              <a:t>Results</a:t>
            </a:r>
            <a:endParaRPr b="1" sz="1800">
              <a:solidFill>
                <a:srgbClr val="FFFFFF"/>
              </a:solidFill>
              <a:latin typeface="Lato"/>
              <a:ea typeface="Lato"/>
              <a:cs typeface="Lato"/>
              <a:sym typeface="Lato"/>
            </a:endParaRPr>
          </a:p>
        </p:txBody>
      </p:sp>
      <p:sp>
        <p:nvSpPr>
          <p:cNvPr id="242" name="Google Shape;242;p32"/>
          <p:cNvSpPr txBox="1"/>
          <p:nvPr/>
        </p:nvSpPr>
        <p:spPr>
          <a:xfrm>
            <a:off x="662400" y="500475"/>
            <a:ext cx="7688700" cy="3469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Char char="❖"/>
            </a:pPr>
            <a:r>
              <a:rPr lang="en" sz="1600">
                <a:solidFill>
                  <a:srgbClr val="FFFFFF"/>
                </a:solidFill>
                <a:latin typeface="Lato"/>
                <a:ea typeface="Lato"/>
                <a:cs typeface="Lato"/>
                <a:sym typeface="Lato"/>
              </a:rPr>
              <a:t>Working end product (Web-app) </a:t>
            </a:r>
            <a:endParaRPr sz="1800">
              <a:solidFill>
                <a:srgbClr val="FFFFFF"/>
              </a:solidFill>
              <a:latin typeface="Nunito"/>
              <a:ea typeface="Nunito"/>
              <a:cs typeface="Nunito"/>
              <a:sym typeface="Nunito"/>
            </a:endParaRPr>
          </a:p>
          <a:p>
            <a:pPr indent="0" lvl="0" marL="0" rtl="0" algn="l">
              <a:lnSpc>
                <a:spcPct val="150000"/>
              </a:lnSpc>
              <a:spcBef>
                <a:spcPts val="1600"/>
              </a:spcBef>
              <a:spcAft>
                <a:spcPts val="0"/>
              </a:spcAft>
              <a:buNone/>
            </a:pPr>
            <a:r>
              <a:t/>
            </a:r>
            <a:endParaRPr sz="1600">
              <a:solidFill>
                <a:srgbClr val="FFFFFF"/>
              </a:solidFill>
              <a:latin typeface="Lato"/>
              <a:ea typeface="Lato"/>
              <a:cs typeface="Lato"/>
              <a:sym typeface="Lato"/>
            </a:endParaRPr>
          </a:p>
          <a:p>
            <a:pPr indent="0" lvl="0" marL="914400" rtl="0" algn="l">
              <a:lnSpc>
                <a:spcPct val="150000"/>
              </a:lnSpc>
              <a:spcBef>
                <a:spcPts val="0"/>
              </a:spcBef>
              <a:spcAft>
                <a:spcPts val="1600"/>
              </a:spcAft>
              <a:buNone/>
            </a:pPr>
            <a:r>
              <a:t/>
            </a:r>
            <a:endParaRPr sz="1600">
              <a:solidFill>
                <a:srgbClr val="FFFFFF"/>
              </a:solidFill>
              <a:latin typeface="Lato"/>
              <a:ea typeface="Lato"/>
              <a:cs typeface="Lato"/>
              <a:sym typeface="Lato"/>
            </a:endParaRPr>
          </a:p>
        </p:txBody>
      </p:sp>
      <p:pic>
        <p:nvPicPr>
          <p:cNvPr id="243" name="Google Shape;243;p32" title="demo0.mp4">
            <a:hlinkClick r:id="rId3"/>
          </p:cNvPr>
          <p:cNvPicPr preferRelativeResize="0"/>
          <p:nvPr/>
        </p:nvPicPr>
        <p:blipFill>
          <a:blip r:embed="rId4">
            <a:alphaModFix/>
          </a:blip>
          <a:stretch>
            <a:fillRect/>
          </a:stretch>
        </p:blipFill>
        <p:spPr>
          <a:xfrm>
            <a:off x="995674" y="940115"/>
            <a:ext cx="7203024" cy="40497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247" name="Shape 247"/>
        <p:cNvGrpSpPr/>
        <p:nvPr/>
      </p:nvGrpSpPr>
      <p:grpSpPr>
        <a:xfrm>
          <a:off x="0" y="0"/>
          <a:ext cx="0" cy="0"/>
          <a:chOff x="0" y="0"/>
          <a:chExt cx="0" cy="0"/>
        </a:xfrm>
      </p:grpSpPr>
      <p:sp>
        <p:nvSpPr>
          <p:cNvPr id="248" name="Google Shape;248;p33"/>
          <p:cNvSpPr txBox="1"/>
          <p:nvPr/>
        </p:nvSpPr>
        <p:spPr>
          <a:xfrm>
            <a:off x="662400" y="646725"/>
            <a:ext cx="62703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Nunito"/>
                <a:ea typeface="Nunito"/>
                <a:cs typeface="Nunito"/>
                <a:sym typeface="Nunito"/>
              </a:rPr>
              <a:t> </a:t>
            </a:r>
            <a:r>
              <a:rPr b="1" lang="en" sz="2000">
                <a:solidFill>
                  <a:srgbClr val="FFFFFF"/>
                </a:solidFill>
                <a:latin typeface="Lato"/>
                <a:ea typeface="Lato"/>
                <a:cs typeface="Lato"/>
                <a:sym typeface="Lato"/>
              </a:rPr>
              <a:t>Future Work</a:t>
            </a:r>
            <a:endParaRPr b="1" sz="2000">
              <a:solidFill>
                <a:srgbClr val="FFFFFF"/>
              </a:solidFill>
              <a:latin typeface="Lato"/>
              <a:ea typeface="Lato"/>
              <a:cs typeface="Lato"/>
              <a:sym typeface="Lato"/>
            </a:endParaRPr>
          </a:p>
        </p:txBody>
      </p:sp>
      <p:sp>
        <p:nvSpPr>
          <p:cNvPr id="249" name="Google Shape;249;p33"/>
          <p:cNvSpPr txBox="1"/>
          <p:nvPr/>
        </p:nvSpPr>
        <p:spPr>
          <a:xfrm>
            <a:off x="662400" y="1255725"/>
            <a:ext cx="7688700" cy="36258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Try to more optimize the model</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Implementation of proposed model on different datasets</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Try out translation into other languages</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Train the model on dataset for variety of sentences from different videos  </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Conversion of the translated sentences into video format</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Improve the model performance by implementing it on super computers which can provide more efficient results and computation power</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Change the speech to text conversion </a:t>
            </a:r>
            <a:r>
              <a:rPr lang="en" sz="1600">
                <a:solidFill>
                  <a:srgbClr val="FFFFFF"/>
                </a:solidFill>
                <a:latin typeface="Lato"/>
                <a:ea typeface="Lato"/>
                <a:cs typeface="Lato"/>
                <a:sym typeface="Lato"/>
              </a:rPr>
              <a:t>strategy</a:t>
            </a:r>
            <a:endParaRPr sz="1600">
              <a:solidFill>
                <a:srgbClr val="FFFFFF"/>
              </a:solidFill>
              <a:latin typeface="Lato"/>
              <a:ea typeface="Lato"/>
              <a:cs typeface="Lato"/>
              <a:sym typeface="Lato"/>
            </a:endParaRPr>
          </a:p>
          <a:p>
            <a:pPr indent="0" lvl="0" marL="0" rtl="0" algn="l">
              <a:lnSpc>
                <a:spcPct val="150000"/>
              </a:lnSpc>
              <a:spcBef>
                <a:spcPts val="0"/>
              </a:spcBef>
              <a:spcAft>
                <a:spcPts val="1600"/>
              </a:spcAft>
              <a:buNone/>
            </a:pPr>
            <a:r>
              <a:t/>
            </a:r>
            <a:endParaRPr sz="1600">
              <a:solidFill>
                <a:srgbClr val="FFFF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253" name="Shape 253"/>
        <p:cNvGrpSpPr/>
        <p:nvPr/>
      </p:nvGrpSpPr>
      <p:grpSpPr>
        <a:xfrm>
          <a:off x="0" y="0"/>
          <a:ext cx="0" cy="0"/>
          <a:chOff x="0" y="0"/>
          <a:chExt cx="0" cy="0"/>
        </a:xfrm>
      </p:grpSpPr>
      <p:sp>
        <p:nvSpPr>
          <p:cNvPr id="254" name="Google Shape;254;p34"/>
          <p:cNvSpPr txBox="1"/>
          <p:nvPr/>
        </p:nvSpPr>
        <p:spPr>
          <a:xfrm>
            <a:off x="510475" y="344550"/>
            <a:ext cx="6270300" cy="44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Contributions</a:t>
            </a:r>
            <a:endParaRPr b="1" sz="2000">
              <a:solidFill>
                <a:srgbClr val="FFFFFF"/>
              </a:solidFill>
              <a:latin typeface="Lato"/>
              <a:ea typeface="Lato"/>
              <a:cs typeface="Lato"/>
              <a:sym typeface="Lato"/>
            </a:endParaRPr>
          </a:p>
        </p:txBody>
      </p:sp>
      <p:graphicFrame>
        <p:nvGraphicFramePr>
          <p:cNvPr id="255" name="Google Shape;255;p34"/>
          <p:cNvGraphicFramePr/>
          <p:nvPr/>
        </p:nvGraphicFramePr>
        <p:xfrm>
          <a:off x="952500" y="786450"/>
          <a:ext cx="3000000" cy="3000000"/>
        </p:xfrm>
        <a:graphic>
          <a:graphicData uri="http://schemas.openxmlformats.org/drawingml/2006/table">
            <a:tbl>
              <a:tblPr>
                <a:noFill/>
                <a:tableStyleId>{FF88F47C-64C6-413C-AEBC-5FD33835E2FB}</a:tableStyleId>
              </a:tblPr>
              <a:tblGrid>
                <a:gridCol w="1206500"/>
                <a:gridCol w="1206500"/>
                <a:gridCol w="1206500"/>
                <a:gridCol w="1206500"/>
                <a:gridCol w="1206500"/>
                <a:gridCol w="1206500"/>
              </a:tblGrid>
              <a:tr h="311700">
                <a:tc>
                  <a:txBody>
                    <a:bodyPr/>
                    <a:lstStyle/>
                    <a:p>
                      <a:pPr indent="0" lvl="0" marL="0" rtl="0" algn="ctr">
                        <a:spcBef>
                          <a:spcPts val="0"/>
                        </a:spcBef>
                        <a:spcAft>
                          <a:spcPts val="0"/>
                        </a:spcAft>
                        <a:buNone/>
                      </a:pPr>
                      <a:r>
                        <a:rPr b="1" lang="en" sz="1200">
                          <a:solidFill>
                            <a:schemeClr val="lt1"/>
                          </a:solidFill>
                          <a:latin typeface="Lato"/>
                          <a:ea typeface="Lato"/>
                          <a:cs typeface="Lato"/>
                          <a:sym typeface="Lato"/>
                        </a:rPr>
                        <a:t>Task/Name</a:t>
                      </a:r>
                      <a:endParaRPr b="1" sz="1200">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FFFFFF"/>
                          </a:solidFill>
                          <a:latin typeface="Lato"/>
                          <a:ea typeface="Lato"/>
                          <a:cs typeface="Lato"/>
                          <a:sym typeface="Lato"/>
                        </a:rPr>
                        <a:t>Aanshi</a:t>
                      </a:r>
                      <a:endParaRPr b="1" sz="12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FFFFFF"/>
                          </a:solidFill>
                          <a:latin typeface="Lato"/>
                          <a:ea typeface="Lato"/>
                          <a:cs typeface="Lato"/>
                          <a:sym typeface="Lato"/>
                        </a:rPr>
                        <a:t>Dipika</a:t>
                      </a:r>
                      <a:endParaRPr b="1" sz="12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FFFFFF"/>
                          </a:solidFill>
                          <a:latin typeface="Lato"/>
                          <a:ea typeface="Lato"/>
                          <a:cs typeface="Lato"/>
                          <a:sym typeface="Lato"/>
                        </a:rPr>
                        <a:t>Mayankkumar</a:t>
                      </a:r>
                      <a:endParaRPr b="1" sz="12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FFFFFF"/>
                          </a:solidFill>
                          <a:latin typeface="Lato"/>
                          <a:ea typeface="Lato"/>
                          <a:cs typeface="Lato"/>
                          <a:sym typeface="Lato"/>
                        </a:rPr>
                        <a:t>Rahul</a:t>
                      </a:r>
                      <a:endParaRPr b="1" sz="12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FFFFFF"/>
                          </a:solidFill>
                          <a:latin typeface="Lato"/>
                          <a:ea typeface="Lato"/>
                          <a:cs typeface="Lato"/>
                          <a:sym typeface="Lato"/>
                        </a:rPr>
                        <a:t>Yash</a:t>
                      </a:r>
                      <a:endParaRPr b="1" sz="12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19500">
                <a:tc>
                  <a:txBody>
                    <a:bodyPr/>
                    <a:lstStyle/>
                    <a:p>
                      <a:pPr indent="0" lvl="0" marL="0" rtl="0" algn="l">
                        <a:spcBef>
                          <a:spcPts val="0"/>
                        </a:spcBef>
                        <a:spcAft>
                          <a:spcPts val="0"/>
                        </a:spcAft>
                        <a:buClr>
                          <a:schemeClr val="dk1"/>
                        </a:buClr>
                        <a:buSzPts val="1100"/>
                        <a:buFont typeface="Arial"/>
                        <a:buNone/>
                      </a:pPr>
                      <a:r>
                        <a:rPr b="1" lang="en" sz="1000">
                          <a:solidFill>
                            <a:srgbClr val="FFFFFF"/>
                          </a:solidFill>
                          <a:latin typeface="Lato"/>
                          <a:ea typeface="Lato"/>
                          <a:cs typeface="Lato"/>
                          <a:sym typeface="Lato"/>
                        </a:rPr>
                        <a:t>Literature Survey</a:t>
                      </a:r>
                      <a:endParaRPr b="1" sz="10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32050">
                <a:tc>
                  <a:txBody>
                    <a:bodyPr/>
                    <a:lstStyle/>
                    <a:p>
                      <a:pPr indent="0" lvl="0" marL="0" rtl="0" algn="l">
                        <a:spcBef>
                          <a:spcPts val="0"/>
                        </a:spcBef>
                        <a:spcAft>
                          <a:spcPts val="0"/>
                        </a:spcAft>
                        <a:buNone/>
                      </a:pPr>
                      <a:r>
                        <a:rPr b="1" lang="en" sz="1000">
                          <a:solidFill>
                            <a:srgbClr val="FFFFFF"/>
                          </a:solidFill>
                          <a:latin typeface="Lato"/>
                          <a:ea typeface="Lato"/>
                          <a:cs typeface="Lato"/>
                          <a:sym typeface="Lato"/>
                        </a:rPr>
                        <a:t>Data Collection and Preprocessing</a:t>
                      </a:r>
                      <a:endParaRPr b="1" sz="10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58275">
                <a:tc>
                  <a:txBody>
                    <a:bodyPr/>
                    <a:lstStyle/>
                    <a:p>
                      <a:pPr indent="0" lvl="0" marL="0" rtl="0" algn="l">
                        <a:spcBef>
                          <a:spcPts val="0"/>
                        </a:spcBef>
                        <a:spcAft>
                          <a:spcPts val="0"/>
                        </a:spcAft>
                        <a:buClr>
                          <a:schemeClr val="dk1"/>
                        </a:buClr>
                        <a:buSzPts val="1100"/>
                        <a:buFont typeface="Arial"/>
                        <a:buNone/>
                      </a:pPr>
                      <a:r>
                        <a:rPr b="1" lang="en" sz="1000">
                          <a:solidFill>
                            <a:srgbClr val="FFFFFF"/>
                          </a:solidFill>
                          <a:latin typeface="Lato"/>
                          <a:ea typeface="Lato"/>
                          <a:cs typeface="Lato"/>
                          <a:sym typeface="Lato"/>
                        </a:rPr>
                        <a:t>Model Implementation</a:t>
                      </a:r>
                      <a:endParaRPr b="1" sz="10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757600">
                <a:tc>
                  <a:txBody>
                    <a:bodyPr/>
                    <a:lstStyle/>
                    <a:p>
                      <a:pPr indent="0" lvl="0" marL="0" rtl="0" algn="l">
                        <a:spcBef>
                          <a:spcPts val="0"/>
                        </a:spcBef>
                        <a:spcAft>
                          <a:spcPts val="0"/>
                        </a:spcAft>
                        <a:buClr>
                          <a:schemeClr val="dk1"/>
                        </a:buClr>
                        <a:buSzPts val="1100"/>
                        <a:buFont typeface="Arial"/>
                        <a:buNone/>
                      </a:pPr>
                      <a:r>
                        <a:rPr b="1" lang="en" sz="1000">
                          <a:solidFill>
                            <a:srgbClr val="FFFFFF"/>
                          </a:solidFill>
                          <a:latin typeface="Lato"/>
                          <a:ea typeface="Lato"/>
                          <a:cs typeface="Lato"/>
                          <a:sym typeface="Lato"/>
                        </a:rPr>
                        <a:t>Error Solving and Model Optimization and evaluation</a:t>
                      </a:r>
                      <a:endParaRPr b="1" sz="10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11700">
                <a:tc>
                  <a:txBody>
                    <a:bodyPr/>
                    <a:lstStyle/>
                    <a:p>
                      <a:pPr indent="0" lvl="0" marL="0" rtl="0" algn="l">
                        <a:spcBef>
                          <a:spcPts val="0"/>
                        </a:spcBef>
                        <a:spcAft>
                          <a:spcPts val="0"/>
                        </a:spcAft>
                        <a:buNone/>
                      </a:pPr>
                      <a:r>
                        <a:rPr b="1" lang="en" sz="1000">
                          <a:solidFill>
                            <a:srgbClr val="FFFFFF"/>
                          </a:solidFill>
                          <a:latin typeface="Lato"/>
                          <a:ea typeface="Lato"/>
                          <a:cs typeface="Lato"/>
                          <a:sym typeface="Lato"/>
                        </a:rPr>
                        <a:t>Model Testing</a:t>
                      </a:r>
                      <a:endParaRPr b="1" sz="10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30725">
                <a:tc>
                  <a:txBody>
                    <a:bodyPr/>
                    <a:lstStyle/>
                    <a:p>
                      <a:pPr indent="0" lvl="0" marL="0" rtl="0" algn="l">
                        <a:spcBef>
                          <a:spcPts val="0"/>
                        </a:spcBef>
                        <a:spcAft>
                          <a:spcPts val="0"/>
                        </a:spcAft>
                        <a:buNone/>
                      </a:pPr>
                      <a:r>
                        <a:rPr b="1" lang="en" sz="1000">
                          <a:solidFill>
                            <a:srgbClr val="FFFFFF"/>
                          </a:solidFill>
                          <a:latin typeface="Lato"/>
                          <a:ea typeface="Lato"/>
                          <a:cs typeface="Lato"/>
                          <a:sym typeface="Lato"/>
                        </a:rPr>
                        <a:t>Frontend</a:t>
                      </a:r>
                      <a:r>
                        <a:rPr b="1" lang="en" sz="1000">
                          <a:solidFill>
                            <a:srgbClr val="FFFFFF"/>
                          </a:solidFill>
                          <a:latin typeface="Lato"/>
                          <a:ea typeface="Lato"/>
                          <a:cs typeface="Lato"/>
                          <a:sym typeface="Lato"/>
                        </a:rPr>
                        <a:t> </a:t>
                      </a:r>
                      <a:endParaRPr b="1" sz="10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11700">
                <a:tc>
                  <a:txBody>
                    <a:bodyPr/>
                    <a:lstStyle/>
                    <a:p>
                      <a:pPr indent="0" lvl="0" marL="0" rtl="0" algn="l">
                        <a:spcBef>
                          <a:spcPts val="0"/>
                        </a:spcBef>
                        <a:spcAft>
                          <a:spcPts val="0"/>
                        </a:spcAft>
                        <a:buNone/>
                      </a:pPr>
                      <a:r>
                        <a:rPr b="1" lang="en" sz="1000">
                          <a:solidFill>
                            <a:srgbClr val="FFFFFF"/>
                          </a:solidFill>
                          <a:latin typeface="Lato"/>
                          <a:ea typeface="Lato"/>
                          <a:cs typeface="Lato"/>
                          <a:sym typeface="Lato"/>
                        </a:rPr>
                        <a:t>Backend</a:t>
                      </a:r>
                      <a:endParaRPr b="1" sz="10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11700">
                <a:tc>
                  <a:txBody>
                    <a:bodyPr/>
                    <a:lstStyle/>
                    <a:p>
                      <a:pPr indent="0" lvl="0" marL="0" rtl="0" algn="l">
                        <a:spcBef>
                          <a:spcPts val="0"/>
                        </a:spcBef>
                        <a:spcAft>
                          <a:spcPts val="0"/>
                        </a:spcAft>
                        <a:buNone/>
                      </a:pPr>
                      <a:r>
                        <a:rPr b="1" lang="en" sz="1000">
                          <a:solidFill>
                            <a:srgbClr val="FFFFFF"/>
                          </a:solidFill>
                          <a:latin typeface="Lato"/>
                          <a:ea typeface="Lato"/>
                          <a:cs typeface="Lato"/>
                          <a:sym typeface="Lato"/>
                        </a:rPr>
                        <a:t>Documentation</a:t>
                      </a:r>
                      <a:endParaRPr b="1" sz="1000">
                        <a:solidFill>
                          <a:srgbClr val="FFFFFF"/>
                        </a:solidFill>
                        <a:latin typeface="Lato"/>
                        <a:ea typeface="Lato"/>
                        <a:cs typeface="Lato"/>
                        <a:sym typeface="Lato"/>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50000"/>
                        </a:lnSpc>
                        <a:spcBef>
                          <a:spcPts val="0"/>
                        </a:spcBef>
                        <a:spcAft>
                          <a:spcPts val="1600"/>
                        </a:spcAft>
                        <a:buClr>
                          <a:schemeClr val="dk1"/>
                        </a:buClr>
                        <a:buSzPts val="1100"/>
                        <a:buFont typeface="Arial"/>
                        <a:buNone/>
                      </a:pPr>
                      <a:r>
                        <a:rPr lang="en" sz="1200">
                          <a:solidFill>
                            <a:schemeClr val="lt1"/>
                          </a:solidFill>
                          <a:latin typeface="Nunito"/>
                          <a:ea typeface="Nunito"/>
                          <a:cs typeface="Nunito"/>
                          <a:sym typeface="Nunito"/>
                        </a:rPr>
                        <a:t>✔</a:t>
                      </a:r>
                      <a:endParaRPr sz="12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259" name="Shape 259"/>
        <p:cNvGrpSpPr/>
        <p:nvPr/>
      </p:nvGrpSpPr>
      <p:grpSpPr>
        <a:xfrm>
          <a:off x="0" y="0"/>
          <a:ext cx="0" cy="0"/>
          <a:chOff x="0" y="0"/>
          <a:chExt cx="0" cy="0"/>
        </a:xfrm>
      </p:grpSpPr>
      <p:sp>
        <p:nvSpPr>
          <p:cNvPr id="260" name="Google Shape;260;p35"/>
          <p:cNvSpPr txBox="1"/>
          <p:nvPr/>
        </p:nvSpPr>
        <p:spPr>
          <a:xfrm>
            <a:off x="763500" y="646725"/>
            <a:ext cx="61692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References</a:t>
            </a:r>
            <a:endParaRPr b="1" sz="1800">
              <a:solidFill>
                <a:srgbClr val="FFFFFF"/>
              </a:solidFill>
              <a:latin typeface="Lato"/>
              <a:ea typeface="Lato"/>
              <a:cs typeface="Lato"/>
              <a:sym typeface="Lato"/>
            </a:endParaRPr>
          </a:p>
        </p:txBody>
      </p:sp>
      <p:sp>
        <p:nvSpPr>
          <p:cNvPr id="261" name="Google Shape;261;p35"/>
          <p:cNvSpPr txBox="1"/>
          <p:nvPr/>
        </p:nvSpPr>
        <p:spPr>
          <a:xfrm>
            <a:off x="642325" y="1175575"/>
            <a:ext cx="7688700" cy="37611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FFFFFF"/>
              </a:buClr>
              <a:buSzPts val="1300"/>
              <a:buFont typeface="Lato"/>
              <a:buChar char="❖"/>
            </a:pPr>
            <a:r>
              <a:rPr lang="en" sz="1300" u="sng">
                <a:solidFill>
                  <a:schemeClr val="hlink"/>
                </a:solidFill>
                <a:latin typeface="Lato"/>
                <a:ea typeface="Lato"/>
                <a:cs typeface="Lato"/>
                <a:sym typeface="Lato"/>
                <a:hlinkClick r:id="rId3"/>
              </a:rPr>
              <a:t>Neural Machine Translation For English To Hindi</a:t>
            </a:r>
            <a:endParaRPr sz="1300">
              <a:solidFill>
                <a:schemeClr val="lt1"/>
              </a:solidFill>
              <a:latin typeface="Lato"/>
              <a:ea typeface="Lato"/>
              <a:cs typeface="Lato"/>
              <a:sym typeface="Lato"/>
            </a:endParaRPr>
          </a:p>
          <a:p>
            <a:pPr indent="-311150" lvl="0" marL="457200" rtl="0" algn="l">
              <a:lnSpc>
                <a:spcPct val="150000"/>
              </a:lnSpc>
              <a:spcBef>
                <a:spcPts val="0"/>
              </a:spcBef>
              <a:spcAft>
                <a:spcPts val="0"/>
              </a:spcAft>
              <a:buClr>
                <a:srgbClr val="FFFFFF"/>
              </a:buClr>
              <a:buSzPts val="1300"/>
              <a:buFont typeface="Lato"/>
              <a:buChar char="❖"/>
            </a:pPr>
            <a:r>
              <a:rPr lang="en" sz="1300" u="sng">
                <a:solidFill>
                  <a:schemeClr val="hlink"/>
                </a:solidFill>
                <a:latin typeface="Lato"/>
                <a:ea typeface="Lato"/>
                <a:cs typeface="Lato"/>
                <a:sym typeface="Lato"/>
                <a:hlinkClick r:id="rId4"/>
              </a:rPr>
              <a:t>Machine Learning Translation using Deep Learning: An Overview</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a:p>
            <a:pPr indent="-311150" lvl="0" marL="457200" rtl="0" algn="l">
              <a:lnSpc>
                <a:spcPct val="150000"/>
              </a:lnSpc>
              <a:spcBef>
                <a:spcPts val="0"/>
              </a:spcBef>
              <a:spcAft>
                <a:spcPts val="0"/>
              </a:spcAft>
              <a:buClr>
                <a:srgbClr val="FFFFFF"/>
              </a:buClr>
              <a:buSzPts val="1300"/>
              <a:buFont typeface="Lato"/>
              <a:buChar char="❖"/>
            </a:pPr>
            <a:r>
              <a:rPr lang="en" sz="1300" u="sng">
                <a:solidFill>
                  <a:schemeClr val="hlink"/>
                </a:solidFill>
                <a:latin typeface="Lato"/>
                <a:ea typeface="Lato"/>
                <a:cs typeface="Lato"/>
                <a:sym typeface="Lato"/>
                <a:hlinkClick r:id="rId5"/>
              </a:rPr>
              <a:t>Dataset </a:t>
            </a:r>
            <a:endParaRPr sz="1300">
              <a:solidFill>
                <a:schemeClr val="lt1"/>
              </a:solidFill>
              <a:latin typeface="Lato"/>
              <a:ea typeface="Lato"/>
              <a:cs typeface="Lato"/>
              <a:sym typeface="Lato"/>
            </a:endParaRPr>
          </a:p>
          <a:p>
            <a:pPr indent="-311150" lvl="0" marL="457200" rtl="0" algn="l">
              <a:lnSpc>
                <a:spcPct val="150000"/>
              </a:lnSpc>
              <a:spcBef>
                <a:spcPts val="0"/>
              </a:spcBef>
              <a:spcAft>
                <a:spcPts val="0"/>
              </a:spcAft>
              <a:buClr>
                <a:srgbClr val="FFFFFF"/>
              </a:buClr>
              <a:buSzPts val="1300"/>
              <a:buFont typeface="Lato"/>
              <a:buChar char="❖"/>
            </a:pPr>
            <a:r>
              <a:rPr lang="en" sz="1300" u="sng">
                <a:solidFill>
                  <a:schemeClr val="hlink"/>
                </a:solidFill>
                <a:latin typeface="Lato"/>
                <a:ea typeface="Lato"/>
                <a:cs typeface="Lato"/>
                <a:sym typeface="Lato"/>
                <a:hlinkClick r:id="rId6"/>
              </a:rPr>
              <a:t>seq2seq LSTM model</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a:p>
            <a:pPr indent="-311150" lvl="0" marL="457200" rtl="0" algn="l">
              <a:lnSpc>
                <a:spcPct val="150000"/>
              </a:lnSpc>
              <a:spcBef>
                <a:spcPts val="0"/>
              </a:spcBef>
              <a:spcAft>
                <a:spcPts val="0"/>
              </a:spcAft>
              <a:buClr>
                <a:srgbClr val="FFFFFF"/>
              </a:buClr>
              <a:buSzPts val="1300"/>
              <a:buFont typeface="Lato"/>
              <a:buChar char="❖"/>
            </a:pPr>
            <a:r>
              <a:rPr lang="en" sz="1300" u="sng">
                <a:solidFill>
                  <a:schemeClr val="hlink"/>
                </a:solidFill>
                <a:latin typeface="Lato"/>
                <a:ea typeface="Lato"/>
                <a:cs typeface="Lato"/>
                <a:sym typeface="Lato"/>
                <a:hlinkClick r:id="rId7"/>
              </a:rPr>
              <a:t>Encoder-Decoder LSTM model explanation</a:t>
            </a:r>
            <a:endParaRPr sz="1300">
              <a:solidFill>
                <a:schemeClr val="lt1"/>
              </a:solidFill>
              <a:latin typeface="Lato"/>
              <a:ea typeface="Lato"/>
              <a:cs typeface="Lato"/>
              <a:sym typeface="Lato"/>
            </a:endParaRPr>
          </a:p>
          <a:p>
            <a:pPr indent="-311150" lvl="0" marL="457200" rtl="0" algn="l">
              <a:lnSpc>
                <a:spcPct val="150000"/>
              </a:lnSpc>
              <a:spcBef>
                <a:spcPts val="0"/>
              </a:spcBef>
              <a:spcAft>
                <a:spcPts val="0"/>
              </a:spcAft>
              <a:buClr>
                <a:srgbClr val="FFFFFF"/>
              </a:buClr>
              <a:buSzPts val="1300"/>
              <a:buFont typeface="Lato"/>
              <a:buChar char="❖"/>
            </a:pPr>
            <a:r>
              <a:rPr lang="en" sz="1300" u="sng">
                <a:solidFill>
                  <a:schemeClr val="hlink"/>
                </a:solidFill>
                <a:latin typeface="Lato"/>
                <a:ea typeface="Lato"/>
                <a:cs typeface="Lato"/>
                <a:sym typeface="Lato"/>
                <a:hlinkClick r:id="rId8"/>
              </a:rPr>
              <a:t>LSTM using TF Keras</a:t>
            </a:r>
            <a:endParaRPr sz="1300" u="sng">
              <a:solidFill>
                <a:schemeClr val="accent5"/>
              </a:solidFill>
              <a:latin typeface="Lato"/>
              <a:ea typeface="Lato"/>
              <a:cs typeface="Lato"/>
              <a:sym typeface="Lato"/>
            </a:endParaRPr>
          </a:p>
          <a:p>
            <a:pPr indent="-311150" lvl="0" marL="457200" rtl="0" algn="l">
              <a:lnSpc>
                <a:spcPct val="150000"/>
              </a:lnSpc>
              <a:spcBef>
                <a:spcPts val="0"/>
              </a:spcBef>
              <a:spcAft>
                <a:spcPts val="0"/>
              </a:spcAft>
              <a:buClr>
                <a:srgbClr val="FFFFFF"/>
              </a:buClr>
              <a:buSzPts val="1300"/>
              <a:buFont typeface="Lato"/>
              <a:buChar char="❖"/>
            </a:pPr>
            <a:r>
              <a:rPr lang="en" sz="1300" u="sng">
                <a:solidFill>
                  <a:schemeClr val="accent5"/>
                </a:solidFill>
                <a:latin typeface="Lato"/>
                <a:ea typeface="Lato"/>
                <a:cs typeface="Lato"/>
                <a:sym typeface="Lato"/>
              </a:rPr>
              <a:t>Deployment</a:t>
            </a:r>
            <a:endParaRPr sz="1300" u="sng">
              <a:solidFill>
                <a:schemeClr val="accent5"/>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265" name="Shape 265"/>
        <p:cNvGrpSpPr/>
        <p:nvPr/>
      </p:nvGrpSpPr>
      <p:grpSpPr>
        <a:xfrm>
          <a:off x="0" y="0"/>
          <a:ext cx="0" cy="0"/>
          <a:chOff x="0" y="0"/>
          <a:chExt cx="0" cy="0"/>
        </a:xfrm>
      </p:grpSpPr>
      <p:sp>
        <p:nvSpPr>
          <p:cNvPr id="266" name="Google Shape;266;p36"/>
          <p:cNvSpPr txBox="1"/>
          <p:nvPr/>
        </p:nvSpPr>
        <p:spPr>
          <a:xfrm>
            <a:off x="727650" y="2190000"/>
            <a:ext cx="7688700" cy="9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Lato"/>
                <a:ea typeface="Lato"/>
                <a:cs typeface="Lato"/>
                <a:sym typeface="Lato"/>
              </a:rPr>
              <a:t>Thank you!</a:t>
            </a:r>
            <a:r>
              <a:rPr b="1" lang="en" sz="2600">
                <a:solidFill>
                  <a:srgbClr val="1A1A1A"/>
                </a:solidFill>
                <a:latin typeface="Lato"/>
                <a:ea typeface="Lato"/>
                <a:cs typeface="Lato"/>
                <a:sym typeface="Lato"/>
              </a:rPr>
              <a:t> </a:t>
            </a:r>
            <a:endParaRPr b="1" sz="2600">
              <a:solidFill>
                <a:srgbClr val="1A1A1A"/>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5"/>
          <p:cNvSpPr txBox="1"/>
          <p:nvPr/>
        </p:nvSpPr>
        <p:spPr>
          <a:xfrm>
            <a:off x="702600" y="526175"/>
            <a:ext cx="62703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Introduction</a:t>
            </a:r>
            <a:endParaRPr b="1" sz="2000">
              <a:solidFill>
                <a:srgbClr val="FFFFFF"/>
              </a:solidFill>
              <a:latin typeface="Lato"/>
              <a:ea typeface="Lato"/>
              <a:cs typeface="Lato"/>
              <a:sym typeface="Lato"/>
            </a:endParaRPr>
          </a:p>
        </p:txBody>
      </p:sp>
      <p:sp>
        <p:nvSpPr>
          <p:cNvPr id="68" name="Google Shape;68;p15"/>
          <p:cNvSpPr txBox="1"/>
          <p:nvPr/>
        </p:nvSpPr>
        <p:spPr>
          <a:xfrm>
            <a:off x="662400" y="1055025"/>
            <a:ext cx="7688700" cy="39738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As in our country India, the national language is considered to be Hindi and it is spoken all over the country, translation of any videos into Hindi can help reach maximum audience.</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So, to reach a wider audience and make videos available in other languages, we decided to translate the English language videos into Hindi </a:t>
            </a:r>
            <a:endParaRPr sz="16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600">
                <a:solidFill>
                  <a:srgbClr val="FFFFFF"/>
                </a:solidFill>
                <a:latin typeface="Lato"/>
                <a:ea typeface="Lato"/>
                <a:cs typeface="Lato"/>
                <a:sym typeface="Lato"/>
              </a:rPr>
              <a:t>language.</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Video translation includes </a:t>
            </a:r>
            <a:r>
              <a:rPr lang="en" sz="1600">
                <a:solidFill>
                  <a:schemeClr val="lt1"/>
                </a:solidFill>
                <a:latin typeface="Lato"/>
                <a:ea typeface="Lato"/>
                <a:cs typeface="Lato"/>
                <a:sym typeface="Lato"/>
              </a:rPr>
              <a:t>t</a:t>
            </a:r>
            <a:r>
              <a:rPr lang="en" sz="1600">
                <a:solidFill>
                  <a:schemeClr val="lt1"/>
                </a:solidFill>
                <a:uFill>
                  <a:noFill/>
                </a:uFill>
                <a:latin typeface="Lato"/>
                <a:ea typeface="Lato"/>
                <a:cs typeface="Lato"/>
                <a:sym typeface="Lato"/>
                <a:hlinkClick r:id="rId3">
                  <a:extLst>
                    <a:ext uri="{A12FA001-AC4F-418D-AE19-62706E023703}">
                      <ahyp:hlinkClr val="tx"/>
                    </a:ext>
                  </a:extLst>
                </a:hlinkClick>
              </a:rPr>
              <a:t>ranscription</a:t>
            </a:r>
            <a:r>
              <a:rPr lang="en" sz="1600">
                <a:solidFill>
                  <a:schemeClr val="lt1"/>
                </a:solidFill>
                <a:latin typeface="Lato"/>
                <a:ea typeface="Lato"/>
                <a:cs typeface="Lato"/>
                <a:sym typeface="Lato"/>
              </a:rPr>
              <a:t>,  translation, </a:t>
            </a:r>
            <a:endParaRPr sz="1600">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sz="1600">
                <a:solidFill>
                  <a:schemeClr val="lt1"/>
                </a:solidFill>
                <a:latin typeface="Lato"/>
                <a:ea typeface="Lato"/>
                <a:cs typeface="Lato"/>
                <a:sym typeface="Lato"/>
              </a:rPr>
              <a:t>            subtitling, and voice-overs. </a:t>
            </a:r>
            <a:endParaRPr sz="1600">
              <a:solidFill>
                <a:schemeClr val="lt1"/>
              </a:solidFill>
              <a:latin typeface="Lato"/>
              <a:ea typeface="Lato"/>
              <a:cs typeface="Lato"/>
              <a:sym typeface="Lato"/>
            </a:endParaRPr>
          </a:p>
          <a:p>
            <a:pPr indent="0" lvl="0" marL="914400" rtl="0" algn="l">
              <a:lnSpc>
                <a:spcPct val="150000"/>
              </a:lnSpc>
              <a:spcBef>
                <a:spcPts val="0"/>
              </a:spcBef>
              <a:spcAft>
                <a:spcPts val="0"/>
              </a:spcAft>
              <a:buNone/>
            </a:pPr>
            <a:r>
              <a:t/>
            </a:r>
            <a:endParaRPr sz="1600">
              <a:solidFill>
                <a:srgbClr val="FFFFFF"/>
              </a:solidFill>
              <a:latin typeface="Lato"/>
              <a:ea typeface="Lato"/>
              <a:cs typeface="Lato"/>
              <a:sym typeface="Lato"/>
            </a:endParaRPr>
          </a:p>
        </p:txBody>
      </p:sp>
      <p:pic>
        <p:nvPicPr>
          <p:cNvPr id="69" name="Google Shape;69;p15"/>
          <p:cNvPicPr preferRelativeResize="0"/>
          <p:nvPr/>
        </p:nvPicPr>
        <p:blipFill>
          <a:blip r:embed="rId4">
            <a:alphaModFix/>
          </a:blip>
          <a:stretch>
            <a:fillRect/>
          </a:stretch>
        </p:blipFill>
        <p:spPr>
          <a:xfrm>
            <a:off x="6037175" y="3264925"/>
            <a:ext cx="3007301" cy="200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16"/>
          <p:cNvSpPr txBox="1"/>
          <p:nvPr/>
        </p:nvSpPr>
        <p:spPr>
          <a:xfrm>
            <a:off x="669675" y="492250"/>
            <a:ext cx="62703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Steps involved</a:t>
            </a:r>
            <a:endParaRPr b="1" sz="2000">
              <a:solidFill>
                <a:srgbClr val="FFFFFF"/>
              </a:solidFill>
              <a:latin typeface="Lato"/>
              <a:ea typeface="Lato"/>
              <a:cs typeface="Lato"/>
              <a:sym typeface="Lato"/>
            </a:endParaRPr>
          </a:p>
        </p:txBody>
      </p:sp>
      <p:sp>
        <p:nvSpPr>
          <p:cNvPr id="75" name="Google Shape;75;p16"/>
          <p:cNvSpPr/>
          <p:nvPr/>
        </p:nvSpPr>
        <p:spPr>
          <a:xfrm>
            <a:off x="0" y="3866368"/>
            <a:ext cx="9144032" cy="20608"/>
          </a:xfrm>
          <a:custGeom>
            <a:rect b="b" l="l" r="r" t="t"/>
            <a:pathLst>
              <a:path extrusionOk="0" h="644" w="285751">
                <a:moveTo>
                  <a:pt x="0" y="1"/>
                </a:moveTo>
                <a:lnTo>
                  <a:pt x="0" y="644"/>
                </a:lnTo>
                <a:lnTo>
                  <a:pt x="285750" y="644"/>
                </a:lnTo>
                <a:lnTo>
                  <a:pt x="285750"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16"/>
          <p:cNvGrpSpPr/>
          <p:nvPr/>
        </p:nvGrpSpPr>
        <p:grpSpPr>
          <a:xfrm>
            <a:off x="1124671" y="1532850"/>
            <a:ext cx="1330879" cy="2442898"/>
            <a:chOff x="1124671" y="1532850"/>
            <a:chExt cx="1330879" cy="2442898"/>
          </a:xfrm>
        </p:grpSpPr>
        <p:sp>
          <p:nvSpPr>
            <p:cNvPr id="77" name="Google Shape;77;p16"/>
            <p:cNvSpPr/>
            <p:nvPr/>
          </p:nvSpPr>
          <p:spPr>
            <a:xfrm>
              <a:off x="1125055" y="1791529"/>
              <a:ext cx="1330464" cy="1700416"/>
            </a:xfrm>
            <a:custGeom>
              <a:rect b="b" l="l" r="r" t="t"/>
              <a:pathLst>
                <a:path extrusionOk="0" h="53138" w="41577">
                  <a:moveTo>
                    <a:pt x="2334" y="0"/>
                  </a:moveTo>
                  <a:cubicBezTo>
                    <a:pt x="1048" y="0"/>
                    <a:pt x="0" y="1036"/>
                    <a:pt x="0" y="2322"/>
                  </a:cubicBezTo>
                  <a:lnTo>
                    <a:pt x="0" y="50804"/>
                  </a:lnTo>
                  <a:cubicBezTo>
                    <a:pt x="0" y="50899"/>
                    <a:pt x="12" y="50983"/>
                    <a:pt x="12" y="51066"/>
                  </a:cubicBezTo>
                  <a:cubicBezTo>
                    <a:pt x="36" y="51280"/>
                    <a:pt x="96" y="51495"/>
                    <a:pt x="179" y="51697"/>
                  </a:cubicBezTo>
                  <a:cubicBezTo>
                    <a:pt x="524" y="52543"/>
                    <a:pt x="1358" y="53138"/>
                    <a:pt x="2334" y="53138"/>
                  </a:cubicBezTo>
                  <a:lnTo>
                    <a:pt x="39255" y="53138"/>
                  </a:lnTo>
                  <a:cubicBezTo>
                    <a:pt x="40541" y="53138"/>
                    <a:pt x="41577" y="52090"/>
                    <a:pt x="41577" y="50804"/>
                  </a:cubicBezTo>
                  <a:lnTo>
                    <a:pt x="41577" y="2322"/>
                  </a:lnTo>
                  <a:cubicBezTo>
                    <a:pt x="41577" y="1036"/>
                    <a:pt x="40541" y="0"/>
                    <a:pt x="39255"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1125055" y="3383281"/>
              <a:ext cx="1330464" cy="108608"/>
            </a:xfrm>
            <a:custGeom>
              <a:rect b="b" l="l" r="r" t="t"/>
              <a:pathLst>
                <a:path extrusionOk="0" h="3394" w="41577">
                  <a:moveTo>
                    <a:pt x="0" y="1"/>
                  </a:moveTo>
                  <a:lnTo>
                    <a:pt x="0" y="1060"/>
                  </a:lnTo>
                  <a:cubicBezTo>
                    <a:pt x="0" y="1155"/>
                    <a:pt x="12" y="1239"/>
                    <a:pt x="12" y="1322"/>
                  </a:cubicBezTo>
                  <a:cubicBezTo>
                    <a:pt x="36" y="1536"/>
                    <a:pt x="96" y="1751"/>
                    <a:pt x="179" y="1953"/>
                  </a:cubicBezTo>
                  <a:cubicBezTo>
                    <a:pt x="524" y="2799"/>
                    <a:pt x="1358" y="3394"/>
                    <a:pt x="2334" y="3394"/>
                  </a:cubicBezTo>
                  <a:lnTo>
                    <a:pt x="39255" y="3394"/>
                  </a:lnTo>
                  <a:cubicBezTo>
                    <a:pt x="40541" y="3394"/>
                    <a:pt x="41577" y="2346"/>
                    <a:pt x="41577" y="1060"/>
                  </a:cubicBezTo>
                  <a:lnTo>
                    <a:pt x="41577" y="1"/>
                  </a:lnTo>
                  <a:cubicBezTo>
                    <a:pt x="41577" y="1286"/>
                    <a:pt x="40541" y="2322"/>
                    <a:pt x="39255" y="2322"/>
                  </a:cubicBezTo>
                  <a:lnTo>
                    <a:pt x="2334" y="2322"/>
                  </a:lnTo>
                  <a:cubicBezTo>
                    <a:pt x="1358" y="2322"/>
                    <a:pt x="524" y="1727"/>
                    <a:pt x="179" y="882"/>
                  </a:cubicBezTo>
                  <a:cubicBezTo>
                    <a:pt x="96" y="691"/>
                    <a:pt x="36" y="477"/>
                    <a:pt x="12" y="263"/>
                  </a:cubicBezTo>
                  <a:cubicBezTo>
                    <a:pt x="12" y="167"/>
                    <a:pt x="0" y="84"/>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1125055" y="1757610"/>
              <a:ext cx="917472" cy="472864"/>
            </a:xfrm>
            <a:custGeom>
              <a:rect b="b" l="l" r="r" t="t"/>
              <a:pathLst>
                <a:path extrusionOk="0" h="14777" w="28671">
                  <a:moveTo>
                    <a:pt x="84" y="1"/>
                  </a:moveTo>
                  <a:cubicBezTo>
                    <a:pt x="60" y="167"/>
                    <a:pt x="48" y="322"/>
                    <a:pt x="36" y="489"/>
                  </a:cubicBezTo>
                  <a:cubicBezTo>
                    <a:pt x="12" y="727"/>
                    <a:pt x="0" y="965"/>
                    <a:pt x="0" y="1203"/>
                  </a:cubicBezTo>
                  <a:lnTo>
                    <a:pt x="0" y="13693"/>
                  </a:lnTo>
                  <a:lnTo>
                    <a:pt x="0" y="13967"/>
                  </a:lnTo>
                  <a:cubicBezTo>
                    <a:pt x="0" y="13967"/>
                    <a:pt x="0" y="14550"/>
                    <a:pt x="0" y="14776"/>
                  </a:cubicBezTo>
                  <a:cubicBezTo>
                    <a:pt x="1286" y="9716"/>
                    <a:pt x="9561" y="8835"/>
                    <a:pt x="12680" y="8764"/>
                  </a:cubicBezTo>
                  <a:cubicBezTo>
                    <a:pt x="12930" y="8756"/>
                    <a:pt x="13149" y="8753"/>
                    <a:pt x="13329" y="8753"/>
                  </a:cubicBezTo>
                  <a:cubicBezTo>
                    <a:pt x="13689" y="8753"/>
                    <a:pt x="13895" y="8764"/>
                    <a:pt x="13895" y="8764"/>
                  </a:cubicBezTo>
                  <a:lnTo>
                    <a:pt x="21241" y="8764"/>
                  </a:lnTo>
                  <a:cubicBezTo>
                    <a:pt x="25265" y="8764"/>
                    <a:pt x="28623" y="5311"/>
                    <a:pt x="28671" y="977"/>
                  </a:cubicBezTo>
                  <a:cubicBezTo>
                    <a:pt x="28671" y="846"/>
                    <a:pt x="28671" y="715"/>
                    <a:pt x="28671" y="584"/>
                  </a:cubicBezTo>
                  <a:lnTo>
                    <a:pt x="28671" y="572"/>
                  </a:lnTo>
                  <a:cubicBezTo>
                    <a:pt x="28671" y="548"/>
                    <a:pt x="28671" y="513"/>
                    <a:pt x="28671" y="489"/>
                  </a:cubicBezTo>
                  <a:cubicBezTo>
                    <a:pt x="28659" y="394"/>
                    <a:pt x="28659" y="298"/>
                    <a:pt x="28647" y="215"/>
                  </a:cubicBezTo>
                  <a:cubicBezTo>
                    <a:pt x="28647" y="144"/>
                    <a:pt x="28635" y="72"/>
                    <a:pt x="28635"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1124671" y="1532850"/>
              <a:ext cx="917856" cy="671328"/>
            </a:xfrm>
            <a:custGeom>
              <a:rect b="b" l="l" r="r" t="t"/>
              <a:pathLst>
                <a:path extrusionOk="0" h="20979" w="28683">
                  <a:moveTo>
                    <a:pt x="7644" y="0"/>
                  </a:moveTo>
                  <a:cubicBezTo>
                    <a:pt x="3656" y="0"/>
                    <a:pt x="381" y="3060"/>
                    <a:pt x="48" y="6965"/>
                  </a:cubicBezTo>
                  <a:cubicBezTo>
                    <a:pt x="24" y="7179"/>
                    <a:pt x="12" y="7406"/>
                    <a:pt x="12" y="7632"/>
                  </a:cubicBezTo>
                  <a:lnTo>
                    <a:pt x="12" y="20717"/>
                  </a:lnTo>
                  <a:cubicBezTo>
                    <a:pt x="12" y="20800"/>
                    <a:pt x="0" y="20895"/>
                    <a:pt x="12" y="20979"/>
                  </a:cubicBezTo>
                  <a:cubicBezTo>
                    <a:pt x="417" y="15431"/>
                    <a:pt x="9371" y="14716"/>
                    <a:pt x="12692" y="14633"/>
                  </a:cubicBezTo>
                  <a:cubicBezTo>
                    <a:pt x="12942" y="14629"/>
                    <a:pt x="13161" y="14627"/>
                    <a:pt x="13341" y="14627"/>
                  </a:cubicBezTo>
                  <a:cubicBezTo>
                    <a:pt x="13701" y="14627"/>
                    <a:pt x="13907" y="14633"/>
                    <a:pt x="13907" y="14633"/>
                  </a:cubicBezTo>
                  <a:lnTo>
                    <a:pt x="21253" y="14633"/>
                  </a:lnTo>
                  <a:cubicBezTo>
                    <a:pt x="25218" y="14633"/>
                    <a:pt x="28528" y="11537"/>
                    <a:pt x="28683" y="7608"/>
                  </a:cubicBezTo>
                  <a:lnTo>
                    <a:pt x="28683" y="7596"/>
                  </a:lnTo>
                  <a:cubicBezTo>
                    <a:pt x="28683" y="7537"/>
                    <a:pt x="28683" y="7477"/>
                    <a:pt x="28683" y="7418"/>
                  </a:cubicBezTo>
                  <a:cubicBezTo>
                    <a:pt x="28683" y="7287"/>
                    <a:pt x="28683" y="7156"/>
                    <a:pt x="28683" y="7025"/>
                  </a:cubicBezTo>
                  <a:cubicBezTo>
                    <a:pt x="28683" y="7013"/>
                    <a:pt x="28683" y="6989"/>
                    <a:pt x="28683" y="6965"/>
                  </a:cubicBezTo>
                  <a:cubicBezTo>
                    <a:pt x="28492" y="3084"/>
                    <a:pt x="25289" y="0"/>
                    <a:pt x="21372" y="0"/>
                  </a:cubicBezTo>
                  <a:close/>
                </a:path>
              </a:pathLst>
            </a:custGeom>
            <a:solidFill>
              <a:srgbClr val="EC3A3B"/>
            </a:solidFill>
            <a:ln>
              <a:noFill/>
            </a:ln>
          </p:spPr>
          <p:txBody>
            <a:bodyPr anchorCtr="0" anchor="ctr" bIns="228600" lIns="91425" spcFirstLastPara="1" rIns="91425" wrap="square" tIns="91425">
              <a:noAutofit/>
            </a:bodyPr>
            <a:lstStyle/>
            <a:p>
              <a:pPr indent="0" lvl="0" marL="0" rtl="0" algn="ctr">
                <a:spcBef>
                  <a:spcPts val="0"/>
                </a:spcBef>
                <a:spcAft>
                  <a:spcPts val="0"/>
                </a:spcAft>
                <a:buNone/>
              </a:pPr>
              <a:r>
                <a:rPr lang="en" sz="1500">
                  <a:solidFill>
                    <a:srgbClr val="FFFFFF"/>
                  </a:solidFill>
                  <a:latin typeface="Fira Sans Extra Condensed Medium"/>
                  <a:ea typeface="Fira Sans Extra Condensed Medium"/>
                  <a:cs typeface="Fira Sans Extra Condensed Medium"/>
                  <a:sym typeface="Fira Sans Extra Condensed Medium"/>
                </a:rPr>
                <a:t>Step</a:t>
              </a:r>
              <a:r>
                <a:rPr lang="en" sz="1500">
                  <a:solidFill>
                    <a:srgbClr val="FFFFFF"/>
                  </a:solidFill>
                  <a:latin typeface="Fira Sans Extra Condensed Medium"/>
                  <a:ea typeface="Fira Sans Extra Condensed Medium"/>
                  <a:cs typeface="Fira Sans Extra Condensed Medium"/>
                  <a:sym typeface="Fira Sans Extra Condensed Medium"/>
                </a:rPr>
                <a:t> 01</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81" name="Google Shape;81;p16"/>
            <p:cNvSpPr/>
            <p:nvPr/>
          </p:nvSpPr>
          <p:spPr>
            <a:xfrm>
              <a:off x="1197821" y="3491853"/>
              <a:ext cx="1185312" cy="95680"/>
            </a:xfrm>
            <a:custGeom>
              <a:rect b="b" l="l" r="r" t="t"/>
              <a:pathLst>
                <a:path extrusionOk="0" h="2990" w="37041">
                  <a:moveTo>
                    <a:pt x="0" y="1"/>
                  </a:moveTo>
                  <a:cubicBezTo>
                    <a:pt x="0" y="1656"/>
                    <a:pt x="1334" y="2989"/>
                    <a:pt x="2989" y="2989"/>
                  </a:cubicBezTo>
                  <a:lnTo>
                    <a:pt x="34040" y="2989"/>
                  </a:lnTo>
                  <a:cubicBezTo>
                    <a:pt x="35695" y="2989"/>
                    <a:pt x="37041" y="1656"/>
                    <a:pt x="37041" y="1"/>
                  </a:cubicBezTo>
                  <a:close/>
                </a:path>
              </a:pathLst>
            </a:custGeom>
            <a:solidFill>
              <a:srgbClr val="EC3A3B"/>
            </a:solidFill>
            <a:ln cap="flat" cmpd="sng" w="9525">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1670639" y="3736068"/>
              <a:ext cx="239296" cy="239680"/>
            </a:xfrm>
            <a:custGeom>
              <a:rect b="b" l="l" r="r" t="t"/>
              <a:pathLst>
                <a:path extrusionOk="0" h="7490" w="7478">
                  <a:moveTo>
                    <a:pt x="3739" y="1"/>
                  </a:moveTo>
                  <a:cubicBezTo>
                    <a:pt x="1667" y="1"/>
                    <a:pt x="0" y="1680"/>
                    <a:pt x="0" y="3751"/>
                  </a:cubicBezTo>
                  <a:cubicBezTo>
                    <a:pt x="0" y="5811"/>
                    <a:pt x="1667" y="7490"/>
                    <a:pt x="3739" y="7490"/>
                  </a:cubicBezTo>
                  <a:cubicBezTo>
                    <a:pt x="5810" y="7490"/>
                    <a:pt x="7477" y="5811"/>
                    <a:pt x="7477" y="3751"/>
                  </a:cubicBezTo>
                  <a:cubicBezTo>
                    <a:pt x="7477" y="1680"/>
                    <a:pt x="5810" y="1"/>
                    <a:pt x="373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1712142" y="3777603"/>
              <a:ext cx="156256" cy="156608"/>
            </a:xfrm>
            <a:custGeom>
              <a:rect b="b" l="l" r="r" t="t"/>
              <a:pathLst>
                <a:path extrusionOk="0" h="4894" w="4883">
                  <a:moveTo>
                    <a:pt x="2442" y="1"/>
                  </a:moveTo>
                  <a:cubicBezTo>
                    <a:pt x="1096" y="1"/>
                    <a:pt x="1" y="1096"/>
                    <a:pt x="1" y="2453"/>
                  </a:cubicBezTo>
                  <a:cubicBezTo>
                    <a:pt x="1" y="3799"/>
                    <a:pt x="1096" y="4894"/>
                    <a:pt x="2442" y="4894"/>
                  </a:cubicBezTo>
                  <a:cubicBezTo>
                    <a:pt x="3787" y="4894"/>
                    <a:pt x="4882" y="3799"/>
                    <a:pt x="4882" y="2453"/>
                  </a:cubicBezTo>
                  <a:cubicBezTo>
                    <a:pt x="4882" y="1096"/>
                    <a:pt x="3787" y="1"/>
                    <a:pt x="2442" y="1"/>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1678639" y="3587497"/>
              <a:ext cx="223680" cy="214912"/>
            </a:xfrm>
            <a:custGeom>
              <a:rect b="b" l="l" r="r" t="t"/>
              <a:pathLst>
                <a:path extrusionOk="0" h="6716" w="6990">
                  <a:moveTo>
                    <a:pt x="0" y="0"/>
                  </a:moveTo>
                  <a:lnTo>
                    <a:pt x="3489" y="6715"/>
                  </a:lnTo>
                  <a:lnTo>
                    <a:pt x="6989" y="0"/>
                  </a:lnTo>
                  <a:close/>
                </a:path>
              </a:pathLst>
            </a:custGeom>
            <a:solidFill>
              <a:srgbClr val="EC3A3B"/>
            </a:solidFill>
            <a:ln cap="flat" cmpd="sng" w="9525">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1125050" y="2132613"/>
              <a:ext cx="1330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EC3A3B"/>
                  </a:solidFill>
                  <a:latin typeface="Fira Sans Extra Condensed Medium"/>
                  <a:ea typeface="Fira Sans Extra Condensed Medium"/>
                  <a:cs typeface="Fira Sans Extra Condensed Medium"/>
                  <a:sym typeface="Fira Sans Extra Condensed Medium"/>
                </a:rPr>
                <a:t>Upload Video</a:t>
              </a:r>
              <a:endParaRPr sz="1700">
                <a:solidFill>
                  <a:srgbClr val="EC3A3B"/>
                </a:solidFill>
                <a:latin typeface="Fira Sans Extra Condensed Medium"/>
                <a:ea typeface="Fira Sans Extra Condensed Medium"/>
                <a:cs typeface="Fira Sans Extra Condensed Medium"/>
                <a:sym typeface="Fira Sans Extra Condensed Medium"/>
              </a:endParaRPr>
            </a:p>
          </p:txBody>
        </p:sp>
        <p:sp>
          <p:nvSpPr>
            <p:cNvPr id="86" name="Google Shape;86;p16"/>
            <p:cNvSpPr txBox="1"/>
            <p:nvPr/>
          </p:nvSpPr>
          <p:spPr>
            <a:xfrm>
              <a:off x="1125050" y="2479447"/>
              <a:ext cx="1330500" cy="6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434343"/>
                </a:solidFill>
                <a:latin typeface="Roboto"/>
                <a:ea typeface="Roboto"/>
                <a:cs typeface="Roboto"/>
                <a:sym typeface="Roboto"/>
              </a:endParaRPr>
            </a:p>
            <a:p>
              <a:pPr indent="0" lvl="0" marL="0" rtl="0" algn="ctr">
                <a:spcBef>
                  <a:spcPts val="0"/>
                </a:spcBef>
                <a:spcAft>
                  <a:spcPts val="0"/>
                </a:spcAft>
                <a:buNone/>
              </a:pPr>
              <a:r>
                <a:rPr lang="en" sz="1200">
                  <a:solidFill>
                    <a:srgbClr val="434343"/>
                  </a:solidFill>
                  <a:latin typeface="Roboto"/>
                  <a:ea typeface="Roboto"/>
                  <a:cs typeface="Roboto"/>
                  <a:sym typeface="Roboto"/>
                </a:rPr>
                <a:t>Upload video in English language</a:t>
              </a:r>
              <a:endParaRPr sz="1200">
                <a:solidFill>
                  <a:srgbClr val="434343"/>
                </a:solidFill>
                <a:latin typeface="Roboto"/>
                <a:ea typeface="Roboto"/>
                <a:cs typeface="Roboto"/>
                <a:sym typeface="Roboto"/>
              </a:endParaRPr>
            </a:p>
          </p:txBody>
        </p:sp>
      </p:grpSp>
      <p:grpSp>
        <p:nvGrpSpPr>
          <p:cNvPr id="87" name="Google Shape;87;p16"/>
          <p:cNvGrpSpPr/>
          <p:nvPr/>
        </p:nvGrpSpPr>
        <p:grpSpPr>
          <a:xfrm>
            <a:off x="2594888" y="1532850"/>
            <a:ext cx="1330509" cy="2442898"/>
            <a:chOff x="2594888" y="1532850"/>
            <a:chExt cx="1330509" cy="2442898"/>
          </a:xfrm>
        </p:grpSpPr>
        <p:sp>
          <p:nvSpPr>
            <p:cNvPr id="88" name="Google Shape;88;p16"/>
            <p:cNvSpPr/>
            <p:nvPr/>
          </p:nvSpPr>
          <p:spPr>
            <a:xfrm>
              <a:off x="3140485" y="3736068"/>
              <a:ext cx="239680" cy="239680"/>
            </a:xfrm>
            <a:custGeom>
              <a:rect b="b" l="l" r="r" t="t"/>
              <a:pathLst>
                <a:path extrusionOk="0" h="7490" w="7490">
                  <a:moveTo>
                    <a:pt x="3739" y="1"/>
                  </a:moveTo>
                  <a:cubicBezTo>
                    <a:pt x="1679" y="1"/>
                    <a:pt x="0" y="1680"/>
                    <a:pt x="0" y="3751"/>
                  </a:cubicBezTo>
                  <a:cubicBezTo>
                    <a:pt x="0" y="5811"/>
                    <a:pt x="1679" y="7490"/>
                    <a:pt x="3739" y="7490"/>
                  </a:cubicBezTo>
                  <a:cubicBezTo>
                    <a:pt x="5811" y="7490"/>
                    <a:pt x="7489" y="5811"/>
                    <a:pt x="7489" y="3751"/>
                  </a:cubicBezTo>
                  <a:cubicBezTo>
                    <a:pt x="7489" y="1680"/>
                    <a:pt x="5811" y="1"/>
                    <a:pt x="373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3182019" y="3777603"/>
              <a:ext cx="156608" cy="156608"/>
            </a:xfrm>
            <a:custGeom>
              <a:rect b="b" l="l" r="r" t="t"/>
              <a:pathLst>
                <a:path extrusionOk="0" h="4894" w="4894">
                  <a:moveTo>
                    <a:pt x="2441" y="1"/>
                  </a:moveTo>
                  <a:cubicBezTo>
                    <a:pt x="1096" y="1"/>
                    <a:pt x="0" y="1096"/>
                    <a:pt x="0" y="2453"/>
                  </a:cubicBezTo>
                  <a:cubicBezTo>
                    <a:pt x="0" y="3799"/>
                    <a:pt x="1096" y="4894"/>
                    <a:pt x="2441" y="4894"/>
                  </a:cubicBezTo>
                  <a:cubicBezTo>
                    <a:pt x="3798" y="4894"/>
                    <a:pt x="4894" y="3799"/>
                    <a:pt x="4894" y="2453"/>
                  </a:cubicBezTo>
                  <a:cubicBezTo>
                    <a:pt x="4894" y="1096"/>
                    <a:pt x="3798" y="1"/>
                    <a:pt x="2441"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2594901" y="1791529"/>
              <a:ext cx="1330496" cy="1700416"/>
            </a:xfrm>
            <a:custGeom>
              <a:rect b="b" l="l" r="r" t="t"/>
              <a:pathLst>
                <a:path extrusionOk="0" h="53138" w="41578">
                  <a:moveTo>
                    <a:pt x="2334" y="0"/>
                  </a:moveTo>
                  <a:cubicBezTo>
                    <a:pt x="1048" y="0"/>
                    <a:pt x="1" y="1036"/>
                    <a:pt x="1" y="2322"/>
                  </a:cubicBezTo>
                  <a:lnTo>
                    <a:pt x="1" y="50804"/>
                  </a:lnTo>
                  <a:cubicBezTo>
                    <a:pt x="1" y="50899"/>
                    <a:pt x="13" y="50983"/>
                    <a:pt x="24" y="51066"/>
                  </a:cubicBezTo>
                  <a:cubicBezTo>
                    <a:pt x="48" y="51280"/>
                    <a:pt x="96" y="51495"/>
                    <a:pt x="179" y="51697"/>
                  </a:cubicBezTo>
                  <a:cubicBezTo>
                    <a:pt x="524" y="52543"/>
                    <a:pt x="1358" y="53138"/>
                    <a:pt x="2334" y="53138"/>
                  </a:cubicBezTo>
                  <a:lnTo>
                    <a:pt x="39256" y="53138"/>
                  </a:lnTo>
                  <a:cubicBezTo>
                    <a:pt x="40541" y="53138"/>
                    <a:pt x="41577" y="52090"/>
                    <a:pt x="41577" y="50804"/>
                  </a:cubicBezTo>
                  <a:lnTo>
                    <a:pt x="41577" y="2322"/>
                  </a:lnTo>
                  <a:cubicBezTo>
                    <a:pt x="41577" y="1036"/>
                    <a:pt x="40541" y="0"/>
                    <a:pt x="39256"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2594901" y="3383281"/>
              <a:ext cx="1330496" cy="108608"/>
            </a:xfrm>
            <a:custGeom>
              <a:rect b="b" l="l" r="r" t="t"/>
              <a:pathLst>
                <a:path extrusionOk="0" h="3394" w="41578">
                  <a:moveTo>
                    <a:pt x="1" y="1"/>
                  </a:moveTo>
                  <a:lnTo>
                    <a:pt x="1" y="1060"/>
                  </a:lnTo>
                  <a:cubicBezTo>
                    <a:pt x="1" y="1155"/>
                    <a:pt x="13" y="1239"/>
                    <a:pt x="24" y="1322"/>
                  </a:cubicBezTo>
                  <a:cubicBezTo>
                    <a:pt x="48" y="1536"/>
                    <a:pt x="96" y="1751"/>
                    <a:pt x="179" y="1953"/>
                  </a:cubicBezTo>
                  <a:cubicBezTo>
                    <a:pt x="524" y="2799"/>
                    <a:pt x="1358" y="3394"/>
                    <a:pt x="2334" y="3394"/>
                  </a:cubicBezTo>
                  <a:lnTo>
                    <a:pt x="39256" y="3394"/>
                  </a:lnTo>
                  <a:cubicBezTo>
                    <a:pt x="40541" y="3394"/>
                    <a:pt x="41577" y="2346"/>
                    <a:pt x="41577" y="1060"/>
                  </a:cubicBezTo>
                  <a:lnTo>
                    <a:pt x="41577" y="1"/>
                  </a:lnTo>
                  <a:cubicBezTo>
                    <a:pt x="41577" y="1286"/>
                    <a:pt x="40541" y="2322"/>
                    <a:pt x="39256" y="2322"/>
                  </a:cubicBezTo>
                  <a:lnTo>
                    <a:pt x="2334" y="2322"/>
                  </a:lnTo>
                  <a:cubicBezTo>
                    <a:pt x="1358" y="2322"/>
                    <a:pt x="524" y="1727"/>
                    <a:pt x="179" y="882"/>
                  </a:cubicBezTo>
                  <a:cubicBezTo>
                    <a:pt x="96" y="691"/>
                    <a:pt x="48" y="477"/>
                    <a:pt x="24" y="263"/>
                  </a:cubicBezTo>
                  <a:cubicBezTo>
                    <a:pt x="13" y="167"/>
                    <a:pt x="1" y="84"/>
                    <a:pt x="1"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2594901" y="1757610"/>
              <a:ext cx="917856" cy="472864"/>
            </a:xfrm>
            <a:custGeom>
              <a:rect b="b" l="l" r="r" t="t"/>
              <a:pathLst>
                <a:path extrusionOk="0" h="14777" w="28683">
                  <a:moveTo>
                    <a:pt x="84" y="1"/>
                  </a:moveTo>
                  <a:cubicBezTo>
                    <a:pt x="60" y="167"/>
                    <a:pt x="48" y="322"/>
                    <a:pt x="36" y="489"/>
                  </a:cubicBezTo>
                  <a:cubicBezTo>
                    <a:pt x="13" y="727"/>
                    <a:pt x="1" y="965"/>
                    <a:pt x="1" y="1203"/>
                  </a:cubicBezTo>
                  <a:lnTo>
                    <a:pt x="1" y="13693"/>
                  </a:lnTo>
                  <a:lnTo>
                    <a:pt x="1" y="13967"/>
                  </a:lnTo>
                  <a:cubicBezTo>
                    <a:pt x="1" y="13967"/>
                    <a:pt x="1" y="14550"/>
                    <a:pt x="1" y="14776"/>
                  </a:cubicBezTo>
                  <a:cubicBezTo>
                    <a:pt x="1298" y="9716"/>
                    <a:pt x="9561" y="8835"/>
                    <a:pt x="12681" y="8764"/>
                  </a:cubicBezTo>
                  <a:cubicBezTo>
                    <a:pt x="12935" y="8756"/>
                    <a:pt x="13156" y="8753"/>
                    <a:pt x="13337" y="8753"/>
                  </a:cubicBezTo>
                  <a:cubicBezTo>
                    <a:pt x="13701" y="8753"/>
                    <a:pt x="13907" y="8764"/>
                    <a:pt x="13907" y="8764"/>
                  </a:cubicBezTo>
                  <a:lnTo>
                    <a:pt x="21253" y="8764"/>
                  </a:lnTo>
                  <a:cubicBezTo>
                    <a:pt x="25278" y="8764"/>
                    <a:pt x="28623" y="5311"/>
                    <a:pt x="28671" y="977"/>
                  </a:cubicBezTo>
                  <a:cubicBezTo>
                    <a:pt x="28683" y="846"/>
                    <a:pt x="28683" y="715"/>
                    <a:pt x="28671" y="584"/>
                  </a:cubicBezTo>
                  <a:lnTo>
                    <a:pt x="28671" y="572"/>
                  </a:lnTo>
                  <a:cubicBezTo>
                    <a:pt x="28671" y="548"/>
                    <a:pt x="28671" y="513"/>
                    <a:pt x="28671" y="489"/>
                  </a:cubicBezTo>
                  <a:cubicBezTo>
                    <a:pt x="28671" y="394"/>
                    <a:pt x="28659" y="298"/>
                    <a:pt x="28647" y="215"/>
                  </a:cubicBezTo>
                  <a:cubicBezTo>
                    <a:pt x="28647" y="144"/>
                    <a:pt x="28635" y="72"/>
                    <a:pt x="28635"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2594901" y="1532850"/>
              <a:ext cx="917856" cy="671328"/>
            </a:xfrm>
            <a:custGeom>
              <a:rect b="b" l="l" r="r" t="t"/>
              <a:pathLst>
                <a:path extrusionOk="0" h="20979" w="28683">
                  <a:moveTo>
                    <a:pt x="7633" y="0"/>
                  </a:moveTo>
                  <a:cubicBezTo>
                    <a:pt x="3644" y="0"/>
                    <a:pt x="370" y="3060"/>
                    <a:pt x="36" y="6965"/>
                  </a:cubicBezTo>
                  <a:cubicBezTo>
                    <a:pt x="13" y="7179"/>
                    <a:pt x="1" y="7406"/>
                    <a:pt x="1" y="7632"/>
                  </a:cubicBezTo>
                  <a:lnTo>
                    <a:pt x="1" y="20717"/>
                  </a:lnTo>
                  <a:cubicBezTo>
                    <a:pt x="1" y="20800"/>
                    <a:pt x="1" y="20895"/>
                    <a:pt x="1" y="20979"/>
                  </a:cubicBezTo>
                  <a:cubicBezTo>
                    <a:pt x="405" y="15431"/>
                    <a:pt x="9359" y="14716"/>
                    <a:pt x="12681" y="14633"/>
                  </a:cubicBezTo>
                  <a:cubicBezTo>
                    <a:pt x="12935" y="14629"/>
                    <a:pt x="13156" y="14627"/>
                    <a:pt x="13337" y="14627"/>
                  </a:cubicBezTo>
                  <a:cubicBezTo>
                    <a:pt x="13701" y="14627"/>
                    <a:pt x="13907" y="14633"/>
                    <a:pt x="13907" y="14633"/>
                  </a:cubicBezTo>
                  <a:lnTo>
                    <a:pt x="21253" y="14633"/>
                  </a:lnTo>
                  <a:cubicBezTo>
                    <a:pt x="25206" y="14633"/>
                    <a:pt x="28516" y="11537"/>
                    <a:pt x="28671" y="7608"/>
                  </a:cubicBezTo>
                  <a:lnTo>
                    <a:pt x="28671" y="7596"/>
                  </a:lnTo>
                  <a:cubicBezTo>
                    <a:pt x="28671" y="7537"/>
                    <a:pt x="28671" y="7477"/>
                    <a:pt x="28671" y="7418"/>
                  </a:cubicBezTo>
                  <a:cubicBezTo>
                    <a:pt x="28683" y="7287"/>
                    <a:pt x="28671" y="7156"/>
                    <a:pt x="28671" y="7025"/>
                  </a:cubicBezTo>
                  <a:cubicBezTo>
                    <a:pt x="28671" y="7013"/>
                    <a:pt x="28671" y="6989"/>
                    <a:pt x="28671" y="6965"/>
                  </a:cubicBezTo>
                  <a:cubicBezTo>
                    <a:pt x="28492" y="3084"/>
                    <a:pt x="25289" y="0"/>
                    <a:pt x="21360" y="0"/>
                  </a:cubicBezTo>
                  <a:close/>
                </a:path>
              </a:pathLst>
            </a:custGeom>
            <a:solidFill>
              <a:srgbClr val="FCBD24"/>
            </a:solidFill>
            <a:ln>
              <a:noFill/>
            </a:ln>
          </p:spPr>
          <p:txBody>
            <a:bodyPr anchorCtr="0" anchor="ctr" bIns="228600"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500">
                  <a:solidFill>
                    <a:srgbClr val="FFFFFF"/>
                  </a:solidFill>
                  <a:latin typeface="Fira Sans Extra Condensed Medium"/>
                  <a:ea typeface="Fira Sans Extra Condensed Medium"/>
                  <a:cs typeface="Fira Sans Extra Condensed Medium"/>
                  <a:sym typeface="Fira Sans Extra Condensed Medium"/>
                </a:rPr>
                <a:t>Step </a:t>
              </a:r>
              <a:r>
                <a:rPr lang="en" sz="1500">
                  <a:solidFill>
                    <a:srgbClr val="FFFFFF"/>
                  </a:solidFill>
                  <a:latin typeface="Fira Sans Extra Condensed Medium"/>
                  <a:ea typeface="Fira Sans Extra Condensed Medium"/>
                  <a:cs typeface="Fira Sans Extra Condensed Medium"/>
                  <a:sym typeface="Fira Sans Extra Condensed Medium"/>
                </a:rPr>
                <a:t>02</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94" name="Google Shape;94;p16"/>
            <p:cNvSpPr/>
            <p:nvPr/>
          </p:nvSpPr>
          <p:spPr>
            <a:xfrm>
              <a:off x="2667666" y="3491853"/>
              <a:ext cx="1185344" cy="95680"/>
            </a:xfrm>
            <a:custGeom>
              <a:rect b="b" l="l" r="r" t="t"/>
              <a:pathLst>
                <a:path extrusionOk="0" h="2990" w="37042">
                  <a:moveTo>
                    <a:pt x="1" y="1"/>
                  </a:moveTo>
                  <a:cubicBezTo>
                    <a:pt x="1" y="1656"/>
                    <a:pt x="1334" y="2989"/>
                    <a:pt x="2989" y="2989"/>
                  </a:cubicBezTo>
                  <a:lnTo>
                    <a:pt x="34041" y="2989"/>
                  </a:lnTo>
                  <a:cubicBezTo>
                    <a:pt x="35696" y="2989"/>
                    <a:pt x="37041" y="1656"/>
                    <a:pt x="37041" y="1"/>
                  </a:cubicBezTo>
                  <a:close/>
                </a:path>
              </a:pathLst>
            </a:custGeom>
            <a:solidFill>
              <a:srgbClr val="FCBD24"/>
            </a:solidFill>
            <a:ln cap="flat" cmpd="sng" w="9525">
              <a:solidFill>
                <a:srgbClr val="FCBD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3148484" y="3587497"/>
              <a:ext cx="223680" cy="214912"/>
            </a:xfrm>
            <a:custGeom>
              <a:rect b="b" l="l" r="r" t="t"/>
              <a:pathLst>
                <a:path extrusionOk="0" h="6716" w="6990">
                  <a:moveTo>
                    <a:pt x="0" y="0"/>
                  </a:moveTo>
                  <a:lnTo>
                    <a:pt x="3489" y="6715"/>
                  </a:lnTo>
                  <a:lnTo>
                    <a:pt x="6989" y="0"/>
                  </a:lnTo>
                  <a:close/>
                </a:path>
              </a:pathLst>
            </a:custGeom>
            <a:solidFill>
              <a:srgbClr val="FCBD24"/>
            </a:solidFill>
            <a:ln cap="flat" cmpd="sng" w="9525">
              <a:solidFill>
                <a:srgbClr val="FCBD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2594888" y="2132613"/>
              <a:ext cx="1330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CBD24"/>
                  </a:solidFill>
                  <a:latin typeface="Fira Sans Extra Condensed Medium"/>
                  <a:ea typeface="Fira Sans Extra Condensed Medium"/>
                  <a:cs typeface="Fira Sans Extra Condensed Medium"/>
                  <a:sym typeface="Fira Sans Extra Condensed Medium"/>
                </a:rPr>
                <a:t>V/A conversion</a:t>
              </a:r>
              <a:endParaRPr sz="1700">
                <a:solidFill>
                  <a:srgbClr val="FCBD24"/>
                </a:solidFill>
                <a:latin typeface="Fira Sans Extra Condensed Medium"/>
                <a:ea typeface="Fira Sans Extra Condensed Medium"/>
                <a:cs typeface="Fira Sans Extra Condensed Medium"/>
                <a:sym typeface="Fira Sans Extra Condensed Medium"/>
              </a:endParaRPr>
            </a:p>
          </p:txBody>
        </p:sp>
        <p:sp>
          <p:nvSpPr>
            <p:cNvPr id="97" name="Google Shape;97;p16"/>
            <p:cNvSpPr txBox="1"/>
            <p:nvPr/>
          </p:nvSpPr>
          <p:spPr>
            <a:xfrm>
              <a:off x="2594888" y="2479447"/>
              <a:ext cx="1330500" cy="6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434343"/>
                </a:solidFill>
                <a:latin typeface="Roboto"/>
                <a:ea typeface="Roboto"/>
                <a:cs typeface="Roboto"/>
                <a:sym typeface="Roboto"/>
              </a:endParaRPr>
            </a:p>
            <a:p>
              <a:pPr indent="0" lvl="0" marL="0" rtl="0" algn="ctr">
                <a:spcBef>
                  <a:spcPts val="0"/>
                </a:spcBef>
                <a:spcAft>
                  <a:spcPts val="0"/>
                </a:spcAft>
                <a:buNone/>
              </a:pPr>
              <a:r>
                <a:rPr lang="en" sz="1200">
                  <a:solidFill>
                    <a:srgbClr val="434343"/>
                  </a:solidFill>
                  <a:latin typeface="Roboto"/>
                  <a:ea typeface="Roboto"/>
                  <a:cs typeface="Roboto"/>
                  <a:sym typeface="Roboto"/>
                </a:rPr>
                <a:t>Input video is converted to audio form</a:t>
              </a:r>
              <a:endParaRPr sz="1200">
                <a:solidFill>
                  <a:srgbClr val="434343"/>
                </a:solidFill>
                <a:latin typeface="Roboto"/>
                <a:ea typeface="Roboto"/>
                <a:cs typeface="Roboto"/>
                <a:sym typeface="Roboto"/>
              </a:endParaRPr>
            </a:p>
          </p:txBody>
        </p:sp>
      </p:grpSp>
      <p:grpSp>
        <p:nvGrpSpPr>
          <p:cNvPr id="98" name="Google Shape;98;p16"/>
          <p:cNvGrpSpPr/>
          <p:nvPr/>
        </p:nvGrpSpPr>
        <p:grpSpPr>
          <a:xfrm>
            <a:off x="4064746" y="1532850"/>
            <a:ext cx="1330880" cy="2442898"/>
            <a:chOff x="4064746" y="1532850"/>
            <a:chExt cx="1330880" cy="2442898"/>
          </a:xfrm>
        </p:grpSpPr>
        <p:sp>
          <p:nvSpPr>
            <p:cNvPr id="99" name="Google Shape;99;p16"/>
            <p:cNvSpPr/>
            <p:nvPr/>
          </p:nvSpPr>
          <p:spPr>
            <a:xfrm>
              <a:off x="4065130" y="1791529"/>
              <a:ext cx="1330496" cy="1700416"/>
            </a:xfrm>
            <a:custGeom>
              <a:rect b="b" l="l" r="r" t="t"/>
              <a:pathLst>
                <a:path extrusionOk="0" h="53138" w="41578">
                  <a:moveTo>
                    <a:pt x="2323" y="0"/>
                  </a:moveTo>
                  <a:cubicBezTo>
                    <a:pt x="1037" y="0"/>
                    <a:pt x="1" y="1036"/>
                    <a:pt x="1" y="2322"/>
                  </a:cubicBezTo>
                  <a:lnTo>
                    <a:pt x="1" y="50804"/>
                  </a:lnTo>
                  <a:cubicBezTo>
                    <a:pt x="1" y="50899"/>
                    <a:pt x="1" y="50983"/>
                    <a:pt x="13" y="51066"/>
                  </a:cubicBezTo>
                  <a:cubicBezTo>
                    <a:pt x="37" y="51280"/>
                    <a:pt x="84" y="51495"/>
                    <a:pt x="168" y="51697"/>
                  </a:cubicBezTo>
                  <a:cubicBezTo>
                    <a:pt x="525" y="52543"/>
                    <a:pt x="1346" y="53138"/>
                    <a:pt x="2323" y="53138"/>
                  </a:cubicBezTo>
                  <a:lnTo>
                    <a:pt x="39244" y="53138"/>
                  </a:lnTo>
                  <a:cubicBezTo>
                    <a:pt x="40530" y="53138"/>
                    <a:pt x="41577" y="52090"/>
                    <a:pt x="41577" y="50804"/>
                  </a:cubicBezTo>
                  <a:lnTo>
                    <a:pt x="41577" y="2322"/>
                  </a:lnTo>
                  <a:cubicBezTo>
                    <a:pt x="41577" y="1036"/>
                    <a:pt x="40530" y="0"/>
                    <a:pt x="39244"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4065130" y="3383281"/>
              <a:ext cx="1330496" cy="108608"/>
            </a:xfrm>
            <a:custGeom>
              <a:rect b="b" l="l" r="r" t="t"/>
              <a:pathLst>
                <a:path extrusionOk="0" h="3394" w="41578">
                  <a:moveTo>
                    <a:pt x="1" y="1"/>
                  </a:moveTo>
                  <a:lnTo>
                    <a:pt x="1" y="1060"/>
                  </a:lnTo>
                  <a:cubicBezTo>
                    <a:pt x="1" y="1155"/>
                    <a:pt x="1" y="1239"/>
                    <a:pt x="13" y="1322"/>
                  </a:cubicBezTo>
                  <a:cubicBezTo>
                    <a:pt x="37" y="1536"/>
                    <a:pt x="84" y="1751"/>
                    <a:pt x="168" y="1953"/>
                  </a:cubicBezTo>
                  <a:cubicBezTo>
                    <a:pt x="525" y="2799"/>
                    <a:pt x="1346" y="3394"/>
                    <a:pt x="2323" y="3394"/>
                  </a:cubicBezTo>
                  <a:lnTo>
                    <a:pt x="39244" y="3394"/>
                  </a:lnTo>
                  <a:cubicBezTo>
                    <a:pt x="40530" y="3394"/>
                    <a:pt x="41577" y="2346"/>
                    <a:pt x="41577" y="1060"/>
                  </a:cubicBezTo>
                  <a:lnTo>
                    <a:pt x="41577" y="1"/>
                  </a:lnTo>
                  <a:cubicBezTo>
                    <a:pt x="41577" y="1286"/>
                    <a:pt x="40530" y="2322"/>
                    <a:pt x="39244" y="2322"/>
                  </a:cubicBezTo>
                  <a:lnTo>
                    <a:pt x="2323" y="2322"/>
                  </a:lnTo>
                  <a:cubicBezTo>
                    <a:pt x="1346" y="2322"/>
                    <a:pt x="525" y="1727"/>
                    <a:pt x="168" y="882"/>
                  </a:cubicBezTo>
                  <a:cubicBezTo>
                    <a:pt x="84" y="691"/>
                    <a:pt x="37" y="477"/>
                    <a:pt x="13" y="263"/>
                  </a:cubicBezTo>
                  <a:cubicBezTo>
                    <a:pt x="1" y="167"/>
                    <a:pt x="1" y="84"/>
                    <a:pt x="1"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4065130" y="1757610"/>
              <a:ext cx="917504" cy="472864"/>
            </a:xfrm>
            <a:custGeom>
              <a:rect b="b" l="l" r="r" t="t"/>
              <a:pathLst>
                <a:path extrusionOk="0" h="14777" w="28672">
                  <a:moveTo>
                    <a:pt x="72" y="1"/>
                  </a:moveTo>
                  <a:cubicBezTo>
                    <a:pt x="60" y="167"/>
                    <a:pt x="37" y="322"/>
                    <a:pt x="25" y="489"/>
                  </a:cubicBezTo>
                  <a:cubicBezTo>
                    <a:pt x="1" y="727"/>
                    <a:pt x="1" y="965"/>
                    <a:pt x="1" y="1203"/>
                  </a:cubicBezTo>
                  <a:lnTo>
                    <a:pt x="1" y="13693"/>
                  </a:lnTo>
                  <a:lnTo>
                    <a:pt x="1" y="13967"/>
                  </a:lnTo>
                  <a:cubicBezTo>
                    <a:pt x="1" y="13967"/>
                    <a:pt x="1" y="14550"/>
                    <a:pt x="1" y="14776"/>
                  </a:cubicBezTo>
                  <a:cubicBezTo>
                    <a:pt x="1287" y="9716"/>
                    <a:pt x="9550" y="8835"/>
                    <a:pt x="12669" y="8764"/>
                  </a:cubicBezTo>
                  <a:cubicBezTo>
                    <a:pt x="12923" y="8756"/>
                    <a:pt x="13144" y="8753"/>
                    <a:pt x="13326" y="8753"/>
                  </a:cubicBezTo>
                  <a:cubicBezTo>
                    <a:pt x="13689" y="8753"/>
                    <a:pt x="13895" y="8764"/>
                    <a:pt x="13895" y="8764"/>
                  </a:cubicBezTo>
                  <a:lnTo>
                    <a:pt x="21242" y="8764"/>
                  </a:lnTo>
                  <a:cubicBezTo>
                    <a:pt x="25266" y="8764"/>
                    <a:pt x="28612" y="5311"/>
                    <a:pt x="28671" y="977"/>
                  </a:cubicBezTo>
                  <a:cubicBezTo>
                    <a:pt x="28671" y="846"/>
                    <a:pt x="28671" y="715"/>
                    <a:pt x="28659" y="584"/>
                  </a:cubicBezTo>
                  <a:lnTo>
                    <a:pt x="28659" y="572"/>
                  </a:lnTo>
                  <a:cubicBezTo>
                    <a:pt x="28659" y="548"/>
                    <a:pt x="28659" y="513"/>
                    <a:pt x="28659" y="489"/>
                  </a:cubicBezTo>
                  <a:cubicBezTo>
                    <a:pt x="28659" y="394"/>
                    <a:pt x="28647" y="298"/>
                    <a:pt x="28647" y="215"/>
                  </a:cubicBezTo>
                  <a:cubicBezTo>
                    <a:pt x="28635" y="144"/>
                    <a:pt x="28635" y="72"/>
                    <a:pt x="28623"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4064746" y="1532850"/>
              <a:ext cx="917888" cy="671328"/>
            </a:xfrm>
            <a:custGeom>
              <a:rect b="b" l="l" r="r" t="t"/>
              <a:pathLst>
                <a:path extrusionOk="0" h="20979" w="28684">
                  <a:moveTo>
                    <a:pt x="7633" y="0"/>
                  </a:moveTo>
                  <a:cubicBezTo>
                    <a:pt x="3644" y="0"/>
                    <a:pt x="370" y="3060"/>
                    <a:pt x="37" y="6965"/>
                  </a:cubicBezTo>
                  <a:cubicBezTo>
                    <a:pt x="13" y="7179"/>
                    <a:pt x="13" y="7406"/>
                    <a:pt x="13" y="7632"/>
                  </a:cubicBezTo>
                  <a:lnTo>
                    <a:pt x="13" y="20717"/>
                  </a:lnTo>
                  <a:cubicBezTo>
                    <a:pt x="13" y="20800"/>
                    <a:pt x="1" y="20895"/>
                    <a:pt x="13" y="20979"/>
                  </a:cubicBezTo>
                  <a:cubicBezTo>
                    <a:pt x="406" y="15431"/>
                    <a:pt x="9371" y="14716"/>
                    <a:pt x="12681" y="14633"/>
                  </a:cubicBezTo>
                  <a:cubicBezTo>
                    <a:pt x="12935" y="14629"/>
                    <a:pt x="13156" y="14627"/>
                    <a:pt x="13338" y="14627"/>
                  </a:cubicBezTo>
                  <a:cubicBezTo>
                    <a:pt x="13701" y="14627"/>
                    <a:pt x="13907" y="14633"/>
                    <a:pt x="13907" y="14633"/>
                  </a:cubicBezTo>
                  <a:lnTo>
                    <a:pt x="21254" y="14633"/>
                  </a:lnTo>
                  <a:cubicBezTo>
                    <a:pt x="25218" y="14633"/>
                    <a:pt x="28528" y="11537"/>
                    <a:pt x="28671" y="7608"/>
                  </a:cubicBezTo>
                  <a:lnTo>
                    <a:pt x="28671" y="7596"/>
                  </a:lnTo>
                  <a:cubicBezTo>
                    <a:pt x="28683" y="7537"/>
                    <a:pt x="28683" y="7477"/>
                    <a:pt x="28683" y="7418"/>
                  </a:cubicBezTo>
                  <a:cubicBezTo>
                    <a:pt x="28683" y="7287"/>
                    <a:pt x="28683" y="7156"/>
                    <a:pt x="28671" y="7025"/>
                  </a:cubicBezTo>
                  <a:cubicBezTo>
                    <a:pt x="28671" y="7013"/>
                    <a:pt x="28671" y="6989"/>
                    <a:pt x="28671" y="6965"/>
                  </a:cubicBezTo>
                  <a:cubicBezTo>
                    <a:pt x="28493" y="3084"/>
                    <a:pt x="25290" y="0"/>
                    <a:pt x="21361" y="0"/>
                  </a:cubicBezTo>
                  <a:close/>
                </a:path>
              </a:pathLst>
            </a:custGeom>
            <a:solidFill>
              <a:srgbClr val="69E781"/>
            </a:solidFill>
            <a:ln>
              <a:noFill/>
            </a:ln>
          </p:spPr>
          <p:txBody>
            <a:bodyPr anchorCtr="0" anchor="ctr" bIns="228600"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500">
                  <a:solidFill>
                    <a:srgbClr val="FFFFFF"/>
                  </a:solidFill>
                  <a:latin typeface="Fira Sans Extra Condensed Medium"/>
                  <a:ea typeface="Fira Sans Extra Condensed Medium"/>
                  <a:cs typeface="Fira Sans Extra Condensed Medium"/>
                  <a:sym typeface="Fira Sans Extra Condensed Medium"/>
                </a:rPr>
                <a:t>Step </a:t>
              </a:r>
              <a:r>
                <a:rPr lang="en" sz="1500">
                  <a:solidFill>
                    <a:srgbClr val="FFFFFF"/>
                  </a:solidFill>
                  <a:latin typeface="Fira Sans Extra Condensed Medium"/>
                  <a:ea typeface="Fira Sans Extra Condensed Medium"/>
                  <a:cs typeface="Fira Sans Extra Condensed Medium"/>
                  <a:sym typeface="Fira Sans Extra Condensed Medium"/>
                </a:rPr>
                <a:t>03</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103" name="Google Shape;103;p16"/>
            <p:cNvSpPr/>
            <p:nvPr/>
          </p:nvSpPr>
          <p:spPr>
            <a:xfrm>
              <a:off x="4137544" y="3491853"/>
              <a:ext cx="1185312" cy="95680"/>
            </a:xfrm>
            <a:custGeom>
              <a:rect b="b" l="l" r="r" t="t"/>
              <a:pathLst>
                <a:path extrusionOk="0" h="2990" w="37041">
                  <a:moveTo>
                    <a:pt x="0" y="1"/>
                  </a:moveTo>
                  <a:cubicBezTo>
                    <a:pt x="0" y="1656"/>
                    <a:pt x="1345" y="2989"/>
                    <a:pt x="3000" y="2989"/>
                  </a:cubicBezTo>
                  <a:lnTo>
                    <a:pt x="34052" y="2989"/>
                  </a:lnTo>
                  <a:cubicBezTo>
                    <a:pt x="35707" y="2989"/>
                    <a:pt x="37040" y="1656"/>
                    <a:pt x="37040" y="1"/>
                  </a:cubicBezTo>
                  <a:close/>
                </a:path>
              </a:pathLst>
            </a:custGeom>
            <a:solidFill>
              <a:srgbClr val="69E781"/>
            </a:solidFill>
            <a:ln cap="flat" cmpd="sng" w="9525">
              <a:solidFill>
                <a:srgbClr val="69E78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4610330" y="3736068"/>
              <a:ext cx="239680" cy="239680"/>
            </a:xfrm>
            <a:custGeom>
              <a:rect b="b" l="l" r="r" t="t"/>
              <a:pathLst>
                <a:path extrusionOk="0" h="7490" w="7490">
                  <a:moveTo>
                    <a:pt x="3751" y="1"/>
                  </a:moveTo>
                  <a:cubicBezTo>
                    <a:pt x="1679" y="1"/>
                    <a:pt x="1" y="1680"/>
                    <a:pt x="1" y="3751"/>
                  </a:cubicBezTo>
                  <a:cubicBezTo>
                    <a:pt x="1" y="5811"/>
                    <a:pt x="1679" y="7490"/>
                    <a:pt x="3751" y="7490"/>
                  </a:cubicBezTo>
                  <a:cubicBezTo>
                    <a:pt x="5811" y="7490"/>
                    <a:pt x="7490" y="5811"/>
                    <a:pt x="7490" y="3751"/>
                  </a:cubicBezTo>
                  <a:cubicBezTo>
                    <a:pt x="7490" y="1680"/>
                    <a:pt x="5811" y="1"/>
                    <a:pt x="3751"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4651865" y="3777603"/>
              <a:ext cx="156608" cy="156608"/>
            </a:xfrm>
            <a:custGeom>
              <a:rect b="b" l="l" r="r" t="t"/>
              <a:pathLst>
                <a:path extrusionOk="0" h="4894" w="4894">
                  <a:moveTo>
                    <a:pt x="2453" y="1"/>
                  </a:moveTo>
                  <a:cubicBezTo>
                    <a:pt x="1096" y="1"/>
                    <a:pt x="0" y="1096"/>
                    <a:pt x="0" y="2453"/>
                  </a:cubicBezTo>
                  <a:cubicBezTo>
                    <a:pt x="0" y="3799"/>
                    <a:pt x="1096" y="4894"/>
                    <a:pt x="2453" y="4894"/>
                  </a:cubicBezTo>
                  <a:cubicBezTo>
                    <a:pt x="3799" y="4894"/>
                    <a:pt x="4894" y="3799"/>
                    <a:pt x="4894" y="2453"/>
                  </a:cubicBezTo>
                  <a:cubicBezTo>
                    <a:pt x="4894" y="1096"/>
                    <a:pt x="3799" y="1"/>
                    <a:pt x="2453" y="1"/>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4618330" y="3587497"/>
              <a:ext cx="223680" cy="214912"/>
            </a:xfrm>
            <a:custGeom>
              <a:rect b="b" l="l" r="r" t="t"/>
              <a:pathLst>
                <a:path extrusionOk="0" h="6716" w="6990">
                  <a:moveTo>
                    <a:pt x="1" y="0"/>
                  </a:moveTo>
                  <a:lnTo>
                    <a:pt x="3501" y="6715"/>
                  </a:lnTo>
                  <a:lnTo>
                    <a:pt x="6990" y="0"/>
                  </a:lnTo>
                  <a:close/>
                </a:path>
              </a:pathLst>
            </a:custGeom>
            <a:solidFill>
              <a:srgbClr val="69E781"/>
            </a:solidFill>
            <a:ln cap="flat" cmpd="sng" w="9525">
              <a:solidFill>
                <a:srgbClr val="69E78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txBox="1"/>
            <p:nvPr/>
          </p:nvSpPr>
          <p:spPr>
            <a:xfrm>
              <a:off x="4064750" y="2132613"/>
              <a:ext cx="1330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69E781"/>
                  </a:solidFill>
                  <a:latin typeface="Fira Sans Extra Condensed Medium"/>
                  <a:ea typeface="Fira Sans Extra Condensed Medium"/>
                  <a:cs typeface="Fira Sans Extra Condensed Medium"/>
                  <a:sym typeface="Fira Sans Extra Condensed Medium"/>
                </a:rPr>
                <a:t>A/T extraction</a:t>
              </a:r>
              <a:endParaRPr sz="1700">
                <a:solidFill>
                  <a:srgbClr val="69E781"/>
                </a:solidFill>
                <a:latin typeface="Fira Sans Extra Condensed Medium"/>
                <a:ea typeface="Fira Sans Extra Condensed Medium"/>
                <a:cs typeface="Fira Sans Extra Condensed Medium"/>
                <a:sym typeface="Fira Sans Extra Condensed Medium"/>
              </a:endParaRPr>
            </a:p>
          </p:txBody>
        </p:sp>
        <p:sp>
          <p:nvSpPr>
            <p:cNvPr id="108" name="Google Shape;108;p16"/>
            <p:cNvSpPr txBox="1"/>
            <p:nvPr/>
          </p:nvSpPr>
          <p:spPr>
            <a:xfrm>
              <a:off x="4064750" y="2479447"/>
              <a:ext cx="1330500" cy="6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434343"/>
                </a:solidFill>
                <a:latin typeface="Roboto"/>
                <a:ea typeface="Roboto"/>
                <a:cs typeface="Roboto"/>
                <a:sym typeface="Roboto"/>
              </a:endParaRPr>
            </a:p>
            <a:p>
              <a:pPr indent="0" lvl="0" marL="0" rtl="0" algn="ctr">
                <a:spcBef>
                  <a:spcPts val="0"/>
                </a:spcBef>
                <a:spcAft>
                  <a:spcPts val="0"/>
                </a:spcAft>
                <a:buNone/>
              </a:pPr>
              <a:r>
                <a:rPr lang="en" sz="1200">
                  <a:solidFill>
                    <a:srgbClr val="434343"/>
                  </a:solidFill>
                  <a:latin typeface="Roboto"/>
                  <a:ea typeface="Roboto"/>
                  <a:cs typeface="Roboto"/>
                  <a:sym typeface="Roboto"/>
                </a:rPr>
                <a:t>Text is extracted from the audio</a:t>
              </a:r>
              <a:endParaRPr sz="1200">
                <a:solidFill>
                  <a:srgbClr val="434343"/>
                </a:solidFill>
                <a:latin typeface="Roboto"/>
                <a:ea typeface="Roboto"/>
                <a:cs typeface="Roboto"/>
                <a:sym typeface="Roboto"/>
              </a:endParaRPr>
            </a:p>
          </p:txBody>
        </p:sp>
      </p:grpSp>
      <p:grpSp>
        <p:nvGrpSpPr>
          <p:cNvPr id="109" name="Google Shape;109;p16"/>
          <p:cNvGrpSpPr/>
          <p:nvPr/>
        </p:nvGrpSpPr>
        <p:grpSpPr>
          <a:xfrm>
            <a:off x="5534613" y="1532850"/>
            <a:ext cx="1330859" cy="2442898"/>
            <a:chOff x="5534613" y="1532850"/>
            <a:chExt cx="1330859" cy="2442898"/>
          </a:xfrm>
        </p:grpSpPr>
        <p:sp>
          <p:nvSpPr>
            <p:cNvPr id="110" name="Google Shape;110;p16"/>
            <p:cNvSpPr/>
            <p:nvPr/>
          </p:nvSpPr>
          <p:spPr>
            <a:xfrm>
              <a:off x="6080559" y="3736068"/>
              <a:ext cx="239296" cy="239680"/>
            </a:xfrm>
            <a:custGeom>
              <a:rect b="b" l="l" r="r" t="t"/>
              <a:pathLst>
                <a:path extrusionOk="0" h="7490" w="7478">
                  <a:moveTo>
                    <a:pt x="3739" y="1"/>
                  </a:moveTo>
                  <a:cubicBezTo>
                    <a:pt x="1668" y="1"/>
                    <a:pt x="1" y="1680"/>
                    <a:pt x="1" y="3751"/>
                  </a:cubicBezTo>
                  <a:cubicBezTo>
                    <a:pt x="1" y="5811"/>
                    <a:pt x="1668" y="7490"/>
                    <a:pt x="3739" y="7490"/>
                  </a:cubicBezTo>
                  <a:cubicBezTo>
                    <a:pt x="5799" y="7490"/>
                    <a:pt x="7478" y="5811"/>
                    <a:pt x="7478" y="3751"/>
                  </a:cubicBezTo>
                  <a:cubicBezTo>
                    <a:pt x="7478" y="1680"/>
                    <a:pt x="5799" y="1"/>
                    <a:pt x="373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6122094" y="3777603"/>
              <a:ext cx="156256" cy="156608"/>
            </a:xfrm>
            <a:custGeom>
              <a:rect b="b" l="l" r="r" t="t"/>
              <a:pathLst>
                <a:path extrusionOk="0" h="4894" w="4883">
                  <a:moveTo>
                    <a:pt x="2441" y="1"/>
                  </a:moveTo>
                  <a:cubicBezTo>
                    <a:pt x="1084" y="1"/>
                    <a:pt x="1" y="1096"/>
                    <a:pt x="1" y="2453"/>
                  </a:cubicBezTo>
                  <a:cubicBezTo>
                    <a:pt x="1" y="3799"/>
                    <a:pt x="1084" y="4894"/>
                    <a:pt x="2441" y="4894"/>
                  </a:cubicBezTo>
                  <a:cubicBezTo>
                    <a:pt x="3787" y="4894"/>
                    <a:pt x="4882" y="3799"/>
                    <a:pt x="4882" y="2453"/>
                  </a:cubicBezTo>
                  <a:cubicBezTo>
                    <a:pt x="4882" y="1096"/>
                    <a:pt x="3787" y="1"/>
                    <a:pt x="2441"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5535007" y="1791529"/>
              <a:ext cx="1330464" cy="1700416"/>
            </a:xfrm>
            <a:custGeom>
              <a:rect b="b" l="l" r="r" t="t"/>
              <a:pathLst>
                <a:path extrusionOk="0" h="53138" w="41577">
                  <a:moveTo>
                    <a:pt x="2322" y="0"/>
                  </a:moveTo>
                  <a:cubicBezTo>
                    <a:pt x="1036" y="0"/>
                    <a:pt x="0" y="1036"/>
                    <a:pt x="0" y="2322"/>
                  </a:cubicBezTo>
                  <a:lnTo>
                    <a:pt x="0" y="50804"/>
                  </a:lnTo>
                  <a:cubicBezTo>
                    <a:pt x="0" y="50899"/>
                    <a:pt x="0" y="50983"/>
                    <a:pt x="12" y="51066"/>
                  </a:cubicBezTo>
                  <a:cubicBezTo>
                    <a:pt x="36" y="51280"/>
                    <a:pt x="95" y="51495"/>
                    <a:pt x="179" y="51697"/>
                  </a:cubicBezTo>
                  <a:cubicBezTo>
                    <a:pt x="524" y="52543"/>
                    <a:pt x="1357" y="53138"/>
                    <a:pt x="2322" y="53138"/>
                  </a:cubicBezTo>
                  <a:lnTo>
                    <a:pt x="39243" y="53138"/>
                  </a:lnTo>
                  <a:cubicBezTo>
                    <a:pt x="40529" y="53138"/>
                    <a:pt x="41577" y="52090"/>
                    <a:pt x="41577" y="50804"/>
                  </a:cubicBezTo>
                  <a:lnTo>
                    <a:pt x="41577" y="2322"/>
                  </a:lnTo>
                  <a:cubicBezTo>
                    <a:pt x="41577" y="1036"/>
                    <a:pt x="40529" y="0"/>
                    <a:pt x="39243"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5535007" y="3383281"/>
              <a:ext cx="1330464" cy="108608"/>
            </a:xfrm>
            <a:custGeom>
              <a:rect b="b" l="l" r="r" t="t"/>
              <a:pathLst>
                <a:path extrusionOk="0" h="3394" w="41577">
                  <a:moveTo>
                    <a:pt x="0" y="1"/>
                  </a:moveTo>
                  <a:lnTo>
                    <a:pt x="0" y="1060"/>
                  </a:lnTo>
                  <a:cubicBezTo>
                    <a:pt x="0" y="1155"/>
                    <a:pt x="0" y="1239"/>
                    <a:pt x="12" y="1322"/>
                  </a:cubicBezTo>
                  <a:cubicBezTo>
                    <a:pt x="36" y="1536"/>
                    <a:pt x="95" y="1751"/>
                    <a:pt x="179" y="1953"/>
                  </a:cubicBezTo>
                  <a:cubicBezTo>
                    <a:pt x="524" y="2799"/>
                    <a:pt x="1357" y="3394"/>
                    <a:pt x="2322" y="3394"/>
                  </a:cubicBezTo>
                  <a:lnTo>
                    <a:pt x="39243" y="3394"/>
                  </a:lnTo>
                  <a:cubicBezTo>
                    <a:pt x="40529" y="3394"/>
                    <a:pt x="41577" y="2346"/>
                    <a:pt x="41577" y="1060"/>
                  </a:cubicBezTo>
                  <a:lnTo>
                    <a:pt x="41577" y="1"/>
                  </a:lnTo>
                  <a:cubicBezTo>
                    <a:pt x="41577" y="1286"/>
                    <a:pt x="40529" y="2322"/>
                    <a:pt x="39243" y="2322"/>
                  </a:cubicBezTo>
                  <a:lnTo>
                    <a:pt x="2322" y="2322"/>
                  </a:lnTo>
                  <a:cubicBezTo>
                    <a:pt x="1357" y="2322"/>
                    <a:pt x="524" y="1727"/>
                    <a:pt x="179" y="882"/>
                  </a:cubicBezTo>
                  <a:cubicBezTo>
                    <a:pt x="95" y="691"/>
                    <a:pt x="36" y="477"/>
                    <a:pt x="12" y="263"/>
                  </a:cubicBezTo>
                  <a:cubicBezTo>
                    <a:pt x="0" y="167"/>
                    <a:pt x="0" y="84"/>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5535007" y="1757610"/>
              <a:ext cx="917472" cy="472864"/>
            </a:xfrm>
            <a:custGeom>
              <a:rect b="b" l="l" r="r" t="t"/>
              <a:pathLst>
                <a:path extrusionOk="0" h="14777" w="28671">
                  <a:moveTo>
                    <a:pt x="83" y="1"/>
                  </a:moveTo>
                  <a:cubicBezTo>
                    <a:pt x="60" y="167"/>
                    <a:pt x="36" y="322"/>
                    <a:pt x="24" y="489"/>
                  </a:cubicBezTo>
                  <a:cubicBezTo>
                    <a:pt x="12" y="727"/>
                    <a:pt x="0" y="965"/>
                    <a:pt x="0" y="1203"/>
                  </a:cubicBezTo>
                  <a:lnTo>
                    <a:pt x="0" y="13693"/>
                  </a:lnTo>
                  <a:lnTo>
                    <a:pt x="0" y="13967"/>
                  </a:lnTo>
                  <a:cubicBezTo>
                    <a:pt x="0" y="13967"/>
                    <a:pt x="0" y="14550"/>
                    <a:pt x="0" y="14776"/>
                  </a:cubicBezTo>
                  <a:cubicBezTo>
                    <a:pt x="1286" y="9716"/>
                    <a:pt x="9561" y="8835"/>
                    <a:pt x="12668" y="8764"/>
                  </a:cubicBezTo>
                  <a:cubicBezTo>
                    <a:pt x="12922" y="8756"/>
                    <a:pt x="13143" y="8753"/>
                    <a:pt x="13325" y="8753"/>
                  </a:cubicBezTo>
                  <a:cubicBezTo>
                    <a:pt x="13688" y="8753"/>
                    <a:pt x="13895" y="8764"/>
                    <a:pt x="13895" y="8764"/>
                  </a:cubicBezTo>
                  <a:lnTo>
                    <a:pt x="21241" y="8764"/>
                  </a:lnTo>
                  <a:cubicBezTo>
                    <a:pt x="25265" y="8764"/>
                    <a:pt x="28623" y="5311"/>
                    <a:pt x="28670" y="977"/>
                  </a:cubicBezTo>
                  <a:cubicBezTo>
                    <a:pt x="28670" y="846"/>
                    <a:pt x="28670" y="715"/>
                    <a:pt x="28670" y="584"/>
                  </a:cubicBezTo>
                  <a:lnTo>
                    <a:pt x="28670" y="572"/>
                  </a:lnTo>
                  <a:cubicBezTo>
                    <a:pt x="28670" y="548"/>
                    <a:pt x="28658" y="513"/>
                    <a:pt x="28658" y="489"/>
                  </a:cubicBezTo>
                  <a:cubicBezTo>
                    <a:pt x="28658" y="394"/>
                    <a:pt x="28658" y="298"/>
                    <a:pt x="28647" y="215"/>
                  </a:cubicBezTo>
                  <a:cubicBezTo>
                    <a:pt x="28635" y="144"/>
                    <a:pt x="28635" y="72"/>
                    <a:pt x="28623"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5534623" y="1532850"/>
              <a:ext cx="917856" cy="671328"/>
            </a:xfrm>
            <a:custGeom>
              <a:rect b="b" l="l" r="r" t="t"/>
              <a:pathLst>
                <a:path extrusionOk="0" h="20979" w="28683">
                  <a:moveTo>
                    <a:pt x="7644" y="0"/>
                  </a:moveTo>
                  <a:cubicBezTo>
                    <a:pt x="3644" y="0"/>
                    <a:pt x="369" y="3060"/>
                    <a:pt x="36" y="6965"/>
                  </a:cubicBezTo>
                  <a:cubicBezTo>
                    <a:pt x="24" y="7179"/>
                    <a:pt x="12" y="7406"/>
                    <a:pt x="12" y="7632"/>
                  </a:cubicBezTo>
                  <a:lnTo>
                    <a:pt x="12" y="20717"/>
                  </a:lnTo>
                  <a:cubicBezTo>
                    <a:pt x="12" y="20800"/>
                    <a:pt x="0" y="20895"/>
                    <a:pt x="12" y="20979"/>
                  </a:cubicBezTo>
                  <a:cubicBezTo>
                    <a:pt x="417" y="15431"/>
                    <a:pt x="9370" y="14716"/>
                    <a:pt x="12680" y="14633"/>
                  </a:cubicBezTo>
                  <a:cubicBezTo>
                    <a:pt x="12934" y="14629"/>
                    <a:pt x="13155" y="14627"/>
                    <a:pt x="13337" y="14627"/>
                  </a:cubicBezTo>
                  <a:cubicBezTo>
                    <a:pt x="13700" y="14627"/>
                    <a:pt x="13907" y="14633"/>
                    <a:pt x="13907" y="14633"/>
                  </a:cubicBezTo>
                  <a:lnTo>
                    <a:pt x="21253" y="14633"/>
                  </a:lnTo>
                  <a:cubicBezTo>
                    <a:pt x="25218" y="14633"/>
                    <a:pt x="28528" y="11537"/>
                    <a:pt x="28682" y="7608"/>
                  </a:cubicBezTo>
                  <a:lnTo>
                    <a:pt x="28682" y="7596"/>
                  </a:lnTo>
                  <a:cubicBezTo>
                    <a:pt x="28682" y="7537"/>
                    <a:pt x="28682" y="7477"/>
                    <a:pt x="28682" y="7418"/>
                  </a:cubicBezTo>
                  <a:cubicBezTo>
                    <a:pt x="28682" y="7287"/>
                    <a:pt x="28682" y="7156"/>
                    <a:pt x="28682" y="7025"/>
                  </a:cubicBezTo>
                  <a:cubicBezTo>
                    <a:pt x="28682" y="7013"/>
                    <a:pt x="28682" y="6989"/>
                    <a:pt x="28670" y="6965"/>
                  </a:cubicBezTo>
                  <a:cubicBezTo>
                    <a:pt x="28492" y="3084"/>
                    <a:pt x="25289" y="0"/>
                    <a:pt x="21360" y="0"/>
                  </a:cubicBezTo>
                  <a:close/>
                </a:path>
              </a:pathLst>
            </a:custGeom>
            <a:solidFill>
              <a:srgbClr val="5EB2FC"/>
            </a:solidFill>
            <a:ln>
              <a:noFill/>
            </a:ln>
          </p:spPr>
          <p:txBody>
            <a:bodyPr anchorCtr="0" anchor="ctr" bIns="228600"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500">
                  <a:solidFill>
                    <a:srgbClr val="FFFFFF"/>
                  </a:solidFill>
                  <a:latin typeface="Fira Sans Extra Condensed Medium"/>
                  <a:ea typeface="Fira Sans Extra Condensed Medium"/>
                  <a:cs typeface="Fira Sans Extra Condensed Medium"/>
                  <a:sym typeface="Fira Sans Extra Condensed Medium"/>
                </a:rPr>
                <a:t>Step </a:t>
              </a:r>
              <a:r>
                <a:rPr lang="en" sz="1500">
                  <a:solidFill>
                    <a:srgbClr val="FFFFFF"/>
                  </a:solidFill>
                  <a:latin typeface="Fira Sans Extra Condensed Medium"/>
                  <a:ea typeface="Fira Sans Extra Condensed Medium"/>
                  <a:cs typeface="Fira Sans Extra Condensed Medium"/>
                  <a:sym typeface="Fira Sans Extra Condensed Medium"/>
                </a:rPr>
                <a:t>04</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116" name="Google Shape;116;p16"/>
            <p:cNvSpPr/>
            <p:nvPr/>
          </p:nvSpPr>
          <p:spPr>
            <a:xfrm>
              <a:off x="5607576" y="3491853"/>
              <a:ext cx="1185312" cy="95680"/>
            </a:xfrm>
            <a:custGeom>
              <a:rect b="b" l="l" r="r" t="t"/>
              <a:pathLst>
                <a:path extrusionOk="0" h="2990" w="37041">
                  <a:moveTo>
                    <a:pt x="0" y="1"/>
                  </a:moveTo>
                  <a:cubicBezTo>
                    <a:pt x="0" y="1656"/>
                    <a:pt x="1346" y="2989"/>
                    <a:pt x="3001" y="2989"/>
                  </a:cubicBezTo>
                  <a:lnTo>
                    <a:pt x="34052" y="2989"/>
                  </a:lnTo>
                  <a:cubicBezTo>
                    <a:pt x="35707" y="2989"/>
                    <a:pt x="37041" y="1656"/>
                    <a:pt x="37041" y="1"/>
                  </a:cubicBezTo>
                  <a:close/>
                </a:path>
              </a:pathLst>
            </a:custGeom>
            <a:solidFill>
              <a:srgbClr val="5EB2FC"/>
            </a:solidFill>
            <a:ln cap="flat" cmpd="sng" w="9525">
              <a:solidFill>
                <a:srgbClr val="5EB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6088207" y="3587497"/>
              <a:ext cx="223648" cy="214912"/>
            </a:xfrm>
            <a:custGeom>
              <a:rect b="b" l="l" r="r" t="t"/>
              <a:pathLst>
                <a:path extrusionOk="0" h="6716" w="6989">
                  <a:moveTo>
                    <a:pt x="0" y="0"/>
                  </a:moveTo>
                  <a:lnTo>
                    <a:pt x="3500" y="6715"/>
                  </a:lnTo>
                  <a:lnTo>
                    <a:pt x="6989" y="0"/>
                  </a:lnTo>
                  <a:close/>
                </a:path>
              </a:pathLst>
            </a:custGeom>
            <a:solidFill>
              <a:srgbClr val="5EB2FC"/>
            </a:solidFill>
            <a:ln cap="flat" cmpd="sng" w="9525">
              <a:solidFill>
                <a:srgbClr val="5EB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txBox="1"/>
            <p:nvPr/>
          </p:nvSpPr>
          <p:spPr>
            <a:xfrm>
              <a:off x="5534613" y="2132613"/>
              <a:ext cx="1330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5EB2FC"/>
                  </a:solidFill>
                  <a:latin typeface="Fira Sans Extra Condensed Medium"/>
                  <a:ea typeface="Fira Sans Extra Condensed Medium"/>
                  <a:cs typeface="Fira Sans Extra Condensed Medium"/>
                  <a:sym typeface="Fira Sans Extra Condensed Medium"/>
                </a:rPr>
                <a:t>Machine Translation</a:t>
              </a:r>
              <a:endParaRPr sz="1700">
                <a:solidFill>
                  <a:srgbClr val="5EB2FC"/>
                </a:solidFill>
                <a:latin typeface="Fira Sans Extra Condensed Medium"/>
                <a:ea typeface="Fira Sans Extra Condensed Medium"/>
                <a:cs typeface="Fira Sans Extra Condensed Medium"/>
                <a:sym typeface="Fira Sans Extra Condensed Medium"/>
              </a:endParaRPr>
            </a:p>
          </p:txBody>
        </p:sp>
        <p:sp>
          <p:nvSpPr>
            <p:cNvPr id="119" name="Google Shape;119;p16"/>
            <p:cNvSpPr txBox="1"/>
            <p:nvPr/>
          </p:nvSpPr>
          <p:spPr>
            <a:xfrm>
              <a:off x="5534625" y="2798813"/>
              <a:ext cx="1330500" cy="35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434343"/>
                </a:solidFill>
                <a:latin typeface="Roboto"/>
                <a:ea typeface="Roboto"/>
                <a:cs typeface="Roboto"/>
                <a:sym typeface="Roboto"/>
              </a:endParaRPr>
            </a:p>
            <a:p>
              <a:pPr indent="0" lvl="0" marL="0" rtl="0" algn="ctr">
                <a:spcBef>
                  <a:spcPts val="0"/>
                </a:spcBef>
                <a:spcAft>
                  <a:spcPts val="0"/>
                </a:spcAft>
                <a:buNone/>
              </a:pPr>
              <a:r>
                <a:rPr lang="en" sz="1200">
                  <a:solidFill>
                    <a:srgbClr val="434343"/>
                  </a:solidFill>
                  <a:latin typeface="Roboto"/>
                  <a:ea typeface="Roboto"/>
                  <a:cs typeface="Roboto"/>
                  <a:sym typeface="Roboto"/>
                </a:rPr>
                <a:t>English text is translated to Hindi text</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n" sz="1200">
                  <a:solidFill>
                    <a:srgbClr val="434343"/>
                  </a:solidFill>
                  <a:latin typeface="Roboto"/>
                  <a:ea typeface="Roboto"/>
                  <a:cs typeface="Roboto"/>
                  <a:sym typeface="Roboto"/>
                </a:rPr>
                <a:t> </a:t>
              </a:r>
              <a:endParaRPr sz="1200">
                <a:solidFill>
                  <a:srgbClr val="434343"/>
                </a:solidFill>
                <a:latin typeface="Roboto"/>
                <a:ea typeface="Roboto"/>
                <a:cs typeface="Roboto"/>
                <a:sym typeface="Roboto"/>
              </a:endParaRPr>
            </a:p>
          </p:txBody>
        </p:sp>
      </p:grpSp>
      <p:grpSp>
        <p:nvGrpSpPr>
          <p:cNvPr id="120" name="Google Shape;120;p16"/>
          <p:cNvGrpSpPr/>
          <p:nvPr/>
        </p:nvGrpSpPr>
        <p:grpSpPr>
          <a:xfrm>
            <a:off x="7004468" y="1532850"/>
            <a:ext cx="1330882" cy="2442898"/>
            <a:chOff x="7004468" y="1532850"/>
            <a:chExt cx="1330882" cy="2442898"/>
          </a:xfrm>
        </p:grpSpPr>
        <p:sp>
          <p:nvSpPr>
            <p:cNvPr id="121" name="Google Shape;121;p16"/>
            <p:cNvSpPr/>
            <p:nvPr/>
          </p:nvSpPr>
          <p:spPr>
            <a:xfrm>
              <a:off x="7004852" y="1791529"/>
              <a:ext cx="1330496" cy="1700416"/>
            </a:xfrm>
            <a:custGeom>
              <a:rect b="b" l="l" r="r" t="t"/>
              <a:pathLst>
                <a:path extrusionOk="0" h="53138" w="41578">
                  <a:moveTo>
                    <a:pt x="2322" y="0"/>
                  </a:moveTo>
                  <a:cubicBezTo>
                    <a:pt x="1048" y="0"/>
                    <a:pt x="0" y="1036"/>
                    <a:pt x="0" y="2322"/>
                  </a:cubicBezTo>
                  <a:lnTo>
                    <a:pt x="0" y="50804"/>
                  </a:lnTo>
                  <a:cubicBezTo>
                    <a:pt x="0" y="50899"/>
                    <a:pt x="0" y="50983"/>
                    <a:pt x="12" y="51066"/>
                  </a:cubicBezTo>
                  <a:cubicBezTo>
                    <a:pt x="36" y="51280"/>
                    <a:pt x="96" y="51495"/>
                    <a:pt x="179" y="51697"/>
                  </a:cubicBezTo>
                  <a:cubicBezTo>
                    <a:pt x="524" y="52543"/>
                    <a:pt x="1358" y="53138"/>
                    <a:pt x="2322" y="53138"/>
                  </a:cubicBezTo>
                  <a:lnTo>
                    <a:pt x="39255" y="53138"/>
                  </a:lnTo>
                  <a:cubicBezTo>
                    <a:pt x="40541" y="53138"/>
                    <a:pt x="41577" y="52090"/>
                    <a:pt x="41577" y="50804"/>
                  </a:cubicBezTo>
                  <a:lnTo>
                    <a:pt x="41577" y="2322"/>
                  </a:lnTo>
                  <a:cubicBezTo>
                    <a:pt x="41577" y="1036"/>
                    <a:pt x="40541" y="0"/>
                    <a:pt x="39255"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7004852" y="3383281"/>
              <a:ext cx="1330496" cy="108608"/>
            </a:xfrm>
            <a:custGeom>
              <a:rect b="b" l="l" r="r" t="t"/>
              <a:pathLst>
                <a:path extrusionOk="0" h="3394" w="41578">
                  <a:moveTo>
                    <a:pt x="0" y="1"/>
                  </a:moveTo>
                  <a:lnTo>
                    <a:pt x="0" y="1060"/>
                  </a:lnTo>
                  <a:cubicBezTo>
                    <a:pt x="0" y="1155"/>
                    <a:pt x="0" y="1239"/>
                    <a:pt x="12" y="1322"/>
                  </a:cubicBezTo>
                  <a:cubicBezTo>
                    <a:pt x="36" y="1536"/>
                    <a:pt x="96" y="1751"/>
                    <a:pt x="179" y="1953"/>
                  </a:cubicBezTo>
                  <a:cubicBezTo>
                    <a:pt x="524" y="2799"/>
                    <a:pt x="1358" y="3394"/>
                    <a:pt x="2322" y="3394"/>
                  </a:cubicBezTo>
                  <a:lnTo>
                    <a:pt x="39255" y="3394"/>
                  </a:lnTo>
                  <a:cubicBezTo>
                    <a:pt x="40541" y="3394"/>
                    <a:pt x="41577" y="2346"/>
                    <a:pt x="41577" y="1060"/>
                  </a:cubicBezTo>
                  <a:lnTo>
                    <a:pt x="41577" y="1"/>
                  </a:lnTo>
                  <a:cubicBezTo>
                    <a:pt x="41577" y="1286"/>
                    <a:pt x="40541" y="2322"/>
                    <a:pt x="39255" y="2322"/>
                  </a:cubicBezTo>
                  <a:lnTo>
                    <a:pt x="2322" y="2322"/>
                  </a:lnTo>
                  <a:cubicBezTo>
                    <a:pt x="1358" y="2322"/>
                    <a:pt x="524" y="1727"/>
                    <a:pt x="179" y="882"/>
                  </a:cubicBezTo>
                  <a:cubicBezTo>
                    <a:pt x="96" y="691"/>
                    <a:pt x="36" y="477"/>
                    <a:pt x="12" y="263"/>
                  </a:cubicBezTo>
                  <a:cubicBezTo>
                    <a:pt x="0" y="167"/>
                    <a:pt x="0" y="84"/>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7004852" y="1757610"/>
              <a:ext cx="917472" cy="472864"/>
            </a:xfrm>
            <a:custGeom>
              <a:rect b="b" l="l" r="r" t="t"/>
              <a:pathLst>
                <a:path extrusionOk="0" h="14777" w="28671">
                  <a:moveTo>
                    <a:pt x="84" y="1"/>
                  </a:moveTo>
                  <a:cubicBezTo>
                    <a:pt x="60" y="167"/>
                    <a:pt x="48" y="322"/>
                    <a:pt x="36" y="489"/>
                  </a:cubicBezTo>
                  <a:cubicBezTo>
                    <a:pt x="12" y="727"/>
                    <a:pt x="0" y="965"/>
                    <a:pt x="0" y="1203"/>
                  </a:cubicBezTo>
                  <a:lnTo>
                    <a:pt x="0" y="13693"/>
                  </a:lnTo>
                  <a:lnTo>
                    <a:pt x="0" y="13967"/>
                  </a:lnTo>
                  <a:cubicBezTo>
                    <a:pt x="0" y="13967"/>
                    <a:pt x="0" y="14550"/>
                    <a:pt x="0" y="14776"/>
                  </a:cubicBezTo>
                  <a:cubicBezTo>
                    <a:pt x="1286" y="9716"/>
                    <a:pt x="9561" y="8835"/>
                    <a:pt x="12681" y="8764"/>
                  </a:cubicBezTo>
                  <a:cubicBezTo>
                    <a:pt x="12931" y="8756"/>
                    <a:pt x="13149" y="8753"/>
                    <a:pt x="13329" y="8753"/>
                  </a:cubicBezTo>
                  <a:cubicBezTo>
                    <a:pt x="13689" y="8753"/>
                    <a:pt x="13895" y="8764"/>
                    <a:pt x="13895" y="8764"/>
                  </a:cubicBezTo>
                  <a:lnTo>
                    <a:pt x="21241" y="8764"/>
                  </a:lnTo>
                  <a:cubicBezTo>
                    <a:pt x="25266" y="8764"/>
                    <a:pt x="28623" y="5311"/>
                    <a:pt x="28671" y="977"/>
                  </a:cubicBezTo>
                  <a:cubicBezTo>
                    <a:pt x="28671" y="846"/>
                    <a:pt x="28671" y="715"/>
                    <a:pt x="28671" y="584"/>
                  </a:cubicBezTo>
                  <a:lnTo>
                    <a:pt x="28671" y="572"/>
                  </a:lnTo>
                  <a:cubicBezTo>
                    <a:pt x="28671" y="548"/>
                    <a:pt x="28671" y="513"/>
                    <a:pt x="28671" y="489"/>
                  </a:cubicBezTo>
                  <a:cubicBezTo>
                    <a:pt x="28659" y="394"/>
                    <a:pt x="28659" y="298"/>
                    <a:pt x="28647" y="215"/>
                  </a:cubicBezTo>
                  <a:cubicBezTo>
                    <a:pt x="28647" y="144"/>
                    <a:pt x="28635" y="72"/>
                    <a:pt x="28635"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7004468" y="1532850"/>
              <a:ext cx="917856" cy="671328"/>
            </a:xfrm>
            <a:custGeom>
              <a:rect b="b" l="l" r="r" t="t"/>
              <a:pathLst>
                <a:path extrusionOk="0" h="20979" w="28683">
                  <a:moveTo>
                    <a:pt x="7644" y="0"/>
                  </a:moveTo>
                  <a:cubicBezTo>
                    <a:pt x="3656" y="0"/>
                    <a:pt x="382" y="3060"/>
                    <a:pt x="48" y="6965"/>
                  </a:cubicBezTo>
                  <a:cubicBezTo>
                    <a:pt x="24" y="7179"/>
                    <a:pt x="12" y="7406"/>
                    <a:pt x="12" y="7632"/>
                  </a:cubicBezTo>
                  <a:lnTo>
                    <a:pt x="12" y="20717"/>
                  </a:lnTo>
                  <a:cubicBezTo>
                    <a:pt x="12" y="20800"/>
                    <a:pt x="1" y="20895"/>
                    <a:pt x="12" y="20979"/>
                  </a:cubicBezTo>
                  <a:cubicBezTo>
                    <a:pt x="417" y="15431"/>
                    <a:pt x="9371" y="14716"/>
                    <a:pt x="12693" y="14633"/>
                  </a:cubicBezTo>
                  <a:cubicBezTo>
                    <a:pt x="12943" y="14629"/>
                    <a:pt x="13161" y="14627"/>
                    <a:pt x="13341" y="14627"/>
                  </a:cubicBezTo>
                  <a:cubicBezTo>
                    <a:pt x="13701" y="14627"/>
                    <a:pt x="13907" y="14633"/>
                    <a:pt x="13907" y="14633"/>
                  </a:cubicBezTo>
                  <a:lnTo>
                    <a:pt x="21253" y="14633"/>
                  </a:lnTo>
                  <a:cubicBezTo>
                    <a:pt x="25218" y="14633"/>
                    <a:pt x="28528" y="11537"/>
                    <a:pt x="28683" y="7608"/>
                  </a:cubicBezTo>
                  <a:lnTo>
                    <a:pt x="28683" y="7596"/>
                  </a:lnTo>
                  <a:cubicBezTo>
                    <a:pt x="28683" y="7537"/>
                    <a:pt x="28683" y="7477"/>
                    <a:pt x="28683" y="7418"/>
                  </a:cubicBezTo>
                  <a:cubicBezTo>
                    <a:pt x="28683" y="7287"/>
                    <a:pt x="28683" y="7156"/>
                    <a:pt x="28683" y="7025"/>
                  </a:cubicBezTo>
                  <a:cubicBezTo>
                    <a:pt x="28683" y="7013"/>
                    <a:pt x="28683" y="6989"/>
                    <a:pt x="28683" y="6965"/>
                  </a:cubicBezTo>
                  <a:cubicBezTo>
                    <a:pt x="28492" y="3084"/>
                    <a:pt x="25289" y="0"/>
                    <a:pt x="21372" y="0"/>
                  </a:cubicBezTo>
                  <a:close/>
                </a:path>
              </a:pathLst>
            </a:custGeom>
            <a:solidFill>
              <a:srgbClr val="4949E7"/>
            </a:solidFill>
            <a:ln>
              <a:noFill/>
            </a:ln>
          </p:spPr>
          <p:txBody>
            <a:bodyPr anchorCtr="0" anchor="ctr" bIns="228600"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500">
                  <a:solidFill>
                    <a:srgbClr val="FFFFFF"/>
                  </a:solidFill>
                  <a:latin typeface="Fira Sans Extra Condensed Medium"/>
                  <a:ea typeface="Fira Sans Extra Condensed Medium"/>
                  <a:cs typeface="Fira Sans Extra Condensed Medium"/>
                  <a:sym typeface="Fira Sans Extra Condensed Medium"/>
                </a:rPr>
                <a:t>Step </a:t>
              </a:r>
              <a:r>
                <a:rPr lang="en" sz="1500">
                  <a:solidFill>
                    <a:srgbClr val="FFFFFF"/>
                  </a:solidFill>
                  <a:latin typeface="Fira Sans Extra Condensed Medium"/>
                  <a:ea typeface="Fira Sans Extra Condensed Medium"/>
                  <a:cs typeface="Fira Sans Extra Condensed Medium"/>
                  <a:sym typeface="Fira Sans Extra Condensed Medium"/>
                </a:rPr>
                <a:t>05</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125" name="Google Shape;125;p16"/>
            <p:cNvSpPr/>
            <p:nvPr/>
          </p:nvSpPr>
          <p:spPr>
            <a:xfrm>
              <a:off x="7077618" y="3491853"/>
              <a:ext cx="1185312" cy="95680"/>
            </a:xfrm>
            <a:custGeom>
              <a:rect b="b" l="l" r="r" t="t"/>
              <a:pathLst>
                <a:path extrusionOk="0" h="2990" w="37041">
                  <a:moveTo>
                    <a:pt x="1" y="1"/>
                  </a:moveTo>
                  <a:cubicBezTo>
                    <a:pt x="1" y="1656"/>
                    <a:pt x="1334" y="2989"/>
                    <a:pt x="2989" y="2989"/>
                  </a:cubicBezTo>
                  <a:lnTo>
                    <a:pt x="34041" y="2989"/>
                  </a:lnTo>
                  <a:cubicBezTo>
                    <a:pt x="35695" y="2989"/>
                    <a:pt x="37041" y="1656"/>
                    <a:pt x="37041" y="1"/>
                  </a:cubicBezTo>
                  <a:close/>
                </a:path>
              </a:pathLst>
            </a:custGeom>
            <a:solidFill>
              <a:srgbClr val="4949E7"/>
            </a:solidFill>
            <a:ln cap="flat" cmpd="sng" w="9525">
              <a:solidFill>
                <a:srgbClr val="4949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7550436" y="3736068"/>
              <a:ext cx="239296" cy="239680"/>
            </a:xfrm>
            <a:custGeom>
              <a:rect b="b" l="l" r="r" t="t"/>
              <a:pathLst>
                <a:path extrusionOk="0" h="7490" w="7478">
                  <a:moveTo>
                    <a:pt x="3739" y="1"/>
                  </a:moveTo>
                  <a:cubicBezTo>
                    <a:pt x="1667" y="1"/>
                    <a:pt x="0" y="1680"/>
                    <a:pt x="0" y="3751"/>
                  </a:cubicBezTo>
                  <a:cubicBezTo>
                    <a:pt x="0" y="5811"/>
                    <a:pt x="1667" y="7490"/>
                    <a:pt x="3739" y="7490"/>
                  </a:cubicBezTo>
                  <a:cubicBezTo>
                    <a:pt x="5810" y="7490"/>
                    <a:pt x="7477" y="5811"/>
                    <a:pt x="7477" y="3751"/>
                  </a:cubicBezTo>
                  <a:cubicBezTo>
                    <a:pt x="7477" y="1680"/>
                    <a:pt x="5810" y="1"/>
                    <a:pt x="373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7591939" y="3777603"/>
              <a:ext cx="156256" cy="156608"/>
            </a:xfrm>
            <a:custGeom>
              <a:rect b="b" l="l" r="r" t="t"/>
              <a:pathLst>
                <a:path extrusionOk="0" h="4894" w="4883">
                  <a:moveTo>
                    <a:pt x="2442" y="1"/>
                  </a:moveTo>
                  <a:cubicBezTo>
                    <a:pt x="1096" y="1"/>
                    <a:pt x="1" y="1096"/>
                    <a:pt x="1" y="2453"/>
                  </a:cubicBezTo>
                  <a:cubicBezTo>
                    <a:pt x="1" y="3799"/>
                    <a:pt x="1096" y="4894"/>
                    <a:pt x="2442" y="4894"/>
                  </a:cubicBezTo>
                  <a:cubicBezTo>
                    <a:pt x="3787" y="4894"/>
                    <a:pt x="4883" y="3799"/>
                    <a:pt x="4883" y="2453"/>
                  </a:cubicBezTo>
                  <a:cubicBezTo>
                    <a:pt x="4883" y="1096"/>
                    <a:pt x="3787" y="1"/>
                    <a:pt x="2442"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7558436" y="3587497"/>
              <a:ext cx="223680" cy="214912"/>
            </a:xfrm>
            <a:custGeom>
              <a:rect b="b" l="l" r="r" t="t"/>
              <a:pathLst>
                <a:path extrusionOk="0" h="6716" w="6990">
                  <a:moveTo>
                    <a:pt x="0" y="0"/>
                  </a:moveTo>
                  <a:lnTo>
                    <a:pt x="3489" y="6715"/>
                  </a:lnTo>
                  <a:lnTo>
                    <a:pt x="6989" y="0"/>
                  </a:lnTo>
                  <a:close/>
                </a:path>
              </a:pathLst>
            </a:custGeom>
            <a:solidFill>
              <a:srgbClr val="4949E7"/>
            </a:solidFill>
            <a:ln cap="flat" cmpd="sng" w="9525">
              <a:solidFill>
                <a:srgbClr val="4949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txBox="1"/>
            <p:nvPr/>
          </p:nvSpPr>
          <p:spPr>
            <a:xfrm>
              <a:off x="7004850" y="2132627"/>
              <a:ext cx="1330500" cy="47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4949E7"/>
                  </a:solidFill>
                  <a:latin typeface="Fira Sans Extra Condensed Medium"/>
                  <a:ea typeface="Fira Sans Extra Condensed Medium"/>
                  <a:cs typeface="Fira Sans Extra Condensed Medium"/>
                  <a:sym typeface="Fira Sans Extra Condensed Medium"/>
                </a:rPr>
                <a:t>Display output</a:t>
              </a:r>
              <a:endParaRPr sz="1700">
                <a:solidFill>
                  <a:srgbClr val="4949E7"/>
                </a:solidFill>
                <a:latin typeface="Fira Sans Extra Condensed Medium"/>
                <a:ea typeface="Fira Sans Extra Condensed Medium"/>
                <a:cs typeface="Fira Sans Extra Condensed Medium"/>
                <a:sym typeface="Fira Sans Extra Condensed Medium"/>
              </a:endParaRPr>
            </a:p>
          </p:txBody>
        </p:sp>
        <p:sp>
          <p:nvSpPr>
            <p:cNvPr id="130" name="Google Shape;130;p16"/>
            <p:cNvSpPr txBox="1"/>
            <p:nvPr/>
          </p:nvSpPr>
          <p:spPr>
            <a:xfrm>
              <a:off x="7004850" y="2677875"/>
              <a:ext cx="1330500" cy="47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434343"/>
                </a:solidFill>
                <a:latin typeface="Roboto"/>
                <a:ea typeface="Roboto"/>
                <a:cs typeface="Roboto"/>
                <a:sym typeface="Roboto"/>
              </a:endParaRPr>
            </a:p>
            <a:p>
              <a:pPr indent="0" lvl="0" marL="0" rtl="0" algn="ctr">
                <a:spcBef>
                  <a:spcPts val="0"/>
                </a:spcBef>
                <a:spcAft>
                  <a:spcPts val="0"/>
                </a:spcAft>
                <a:buNone/>
              </a:pPr>
              <a:r>
                <a:rPr lang="en" sz="1200">
                  <a:solidFill>
                    <a:srgbClr val="434343"/>
                  </a:solidFill>
                  <a:latin typeface="Roboto"/>
                  <a:ea typeface="Roboto"/>
                  <a:cs typeface="Roboto"/>
                  <a:sym typeface="Roboto"/>
                </a:rPr>
                <a:t>Display the Hindi text output on screen</a:t>
              </a:r>
              <a:endParaRPr sz="1200">
                <a:solidFill>
                  <a:srgbClr val="434343"/>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134" name="Shape 134"/>
        <p:cNvGrpSpPr/>
        <p:nvPr/>
      </p:nvGrpSpPr>
      <p:grpSpPr>
        <a:xfrm>
          <a:off x="0" y="0"/>
          <a:ext cx="0" cy="0"/>
          <a:chOff x="0" y="0"/>
          <a:chExt cx="0" cy="0"/>
        </a:xfrm>
      </p:grpSpPr>
      <p:sp>
        <p:nvSpPr>
          <p:cNvPr id="135" name="Google Shape;135;p17"/>
          <p:cNvSpPr txBox="1"/>
          <p:nvPr/>
        </p:nvSpPr>
        <p:spPr>
          <a:xfrm>
            <a:off x="662400" y="421925"/>
            <a:ext cx="6270300" cy="56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Project Model Flow</a:t>
            </a:r>
            <a:endParaRPr b="1" sz="2000">
              <a:solidFill>
                <a:srgbClr val="FFFFFF"/>
              </a:solidFill>
              <a:latin typeface="Lato"/>
              <a:ea typeface="Lato"/>
              <a:cs typeface="Lato"/>
              <a:sym typeface="Lato"/>
            </a:endParaRPr>
          </a:p>
        </p:txBody>
      </p:sp>
      <p:sp>
        <p:nvSpPr>
          <p:cNvPr id="136" name="Google Shape;136;p17"/>
          <p:cNvSpPr txBox="1"/>
          <p:nvPr/>
        </p:nvSpPr>
        <p:spPr>
          <a:xfrm>
            <a:off x="662400" y="984500"/>
            <a:ext cx="7688700" cy="3897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Dataset Collection  </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Data preprocessing  </a:t>
            </a:r>
            <a:endParaRPr sz="1600">
              <a:solidFill>
                <a:srgbClr val="FFFFFF"/>
              </a:solidFill>
              <a:latin typeface="Lato"/>
              <a:ea typeface="Lato"/>
              <a:cs typeface="Lato"/>
              <a:sym typeface="Lato"/>
            </a:endParaRPr>
          </a:p>
          <a:p>
            <a:pPr indent="-330200" lvl="1" marL="13716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Removal of duplicate and null records </a:t>
            </a:r>
            <a:endParaRPr sz="1600">
              <a:solidFill>
                <a:srgbClr val="FFFFFF"/>
              </a:solidFill>
              <a:latin typeface="Lato"/>
              <a:ea typeface="Lato"/>
              <a:cs typeface="Lato"/>
              <a:sym typeface="Lato"/>
            </a:endParaRPr>
          </a:p>
          <a:p>
            <a:pPr indent="-330200" lvl="1" marL="13716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Conversion to lowercase </a:t>
            </a:r>
            <a:endParaRPr sz="1600">
              <a:solidFill>
                <a:srgbClr val="FFFFFF"/>
              </a:solidFill>
              <a:latin typeface="Lato"/>
              <a:ea typeface="Lato"/>
              <a:cs typeface="Lato"/>
              <a:sym typeface="Lato"/>
            </a:endParaRPr>
          </a:p>
          <a:p>
            <a:pPr indent="-330200" lvl="1" marL="13716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Removal of Quotes, Special characters and extra spaces. </a:t>
            </a:r>
            <a:endParaRPr sz="1800">
              <a:solidFill>
                <a:srgbClr val="FFFFFF"/>
              </a:solidFill>
              <a:latin typeface="Nunito"/>
              <a:ea typeface="Nunito"/>
              <a:cs typeface="Nunito"/>
              <a:sym typeface="Nuni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Model implementation </a:t>
            </a:r>
            <a:endParaRPr sz="1800">
              <a:solidFill>
                <a:srgbClr val="FFFFFF"/>
              </a:solidFill>
              <a:latin typeface="Nunito"/>
              <a:ea typeface="Nunito"/>
              <a:cs typeface="Nunito"/>
              <a:sym typeface="Nuni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Model </a:t>
            </a:r>
            <a:r>
              <a:rPr lang="en" sz="1600">
                <a:solidFill>
                  <a:srgbClr val="FFFFFF"/>
                </a:solidFill>
                <a:latin typeface="Lato"/>
                <a:ea typeface="Lato"/>
                <a:cs typeface="Lato"/>
                <a:sym typeface="Lato"/>
              </a:rPr>
              <a:t>Evaluation</a:t>
            </a:r>
            <a:r>
              <a:rPr lang="en" sz="1600">
                <a:solidFill>
                  <a:srgbClr val="FFFFFF"/>
                </a:solidFill>
                <a:latin typeface="Lato"/>
                <a:ea typeface="Lato"/>
                <a:cs typeface="Lato"/>
                <a:sym typeface="Lato"/>
              </a:rPr>
              <a:t> </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Working End Product (Model </a:t>
            </a:r>
            <a:r>
              <a:rPr lang="en" sz="1600">
                <a:solidFill>
                  <a:schemeClr val="lt1"/>
                </a:solidFill>
                <a:latin typeface="Lato"/>
                <a:ea typeface="Lato"/>
                <a:cs typeface="Lato"/>
                <a:sym typeface="Lato"/>
              </a:rPr>
              <a:t>Deployment)</a:t>
            </a:r>
            <a:endParaRPr sz="16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140" name="Shape 140"/>
        <p:cNvGrpSpPr/>
        <p:nvPr/>
      </p:nvGrpSpPr>
      <p:grpSpPr>
        <a:xfrm>
          <a:off x="0" y="0"/>
          <a:ext cx="0" cy="0"/>
          <a:chOff x="0" y="0"/>
          <a:chExt cx="0" cy="0"/>
        </a:xfrm>
      </p:grpSpPr>
      <p:sp>
        <p:nvSpPr>
          <p:cNvPr id="141" name="Google Shape;141;p18"/>
          <p:cNvSpPr txBox="1"/>
          <p:nvPr/>
        </p:nvSpPr>
        <p:spPr>
          <a:xfrm>
            <a:off x="662400" y="646725"/>
            <a:ext cx="78666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Challenges and solutions to the problems </a:t>
            </a:r>
            <a:endParaRPr b="1" sz="20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 Related to Platform</a:t>
            </a:r>
            <a:endParaRPr b="1" sz="2000">
              <a:solidFill>
                <a:srgbClr val="FFFFFF"/>
              </a:solidFill>
              <a:latin typeface="Lato"/>
              <a:ea typeface="Lato"/>
              <a:cs typeface="Lato"/>
              <a:sym typeface="Lato"/>
            </a:endParaRPr>
          </a:p>
        </p:txBody>
      </p:sp>
      <p:sp>
        <p:nvSpPr>
          <p:cNvPr id="142" name="Google Shape;142;p18"/>
          <p:cNvSpPr txBox="1"/>
          <p:nvPr/>
        </p:nvSpPr>
        <p:spPr>
          <a:xfrm>
            <a:off x="662400" y="1288425"/>
            <a:ext cx="7688700" cy="34695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Different versions not supporting each other’s versions so had to rebase all to a common version adaptable and working for all.(E.g:- TF=2.0.0, Keras=2.1.5)</a:t>
            </a:r>
            <a:endParaRPr sz="1600">
              <a:solidFill>
                <a:srgbClr val="FFFFFF"/>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chemeClr val="lt1"/>
                </a:solidFill>
                <a:latin typeface="Lato"/>
                <a:ea typeface="Lato"/>
                <a:cs typeface="Lato"/>
                <a:sym typeface="Lato"/>
              </a:rPr>
              <a:t>Setting the parameters for the  model(for speeding up the model building process)</a:t>
            </a:r>
            <a:endParaRPr sz="1600">
              <a:solidFill>
                <a:schemeClr val="lt1"/>
              </a:solidFill>
              <a:latin typeface="Lato"/>
              <a:ea typeface="Lato"/>
              <a:cs typeface="Lato"/>
              <a:sym typeface="Lato"/>
            </a:endParaRPr>
          </a:p>
          <a:p>
            <a:pPr indent="-330200" lvl="0" marL="457200" rtl="0" algn="l">
              <a:lnSpc>
                <a:spcPct val="150000"/>
              </a:lnSpc>
              <a:spcBef>
                <a:spcPts val="0"/>
              </a:spcBef>
              <a:spcAft>
                <a:spcPts val="0"/>
              </a:spcAft>
              <a:buClr>
                <a:srgbClr val="FFFFFF"/>
              </a:buClr>
              <a:buSzPts val="1600"/>
              <a:buFont typeface="Lato"/>
              <a:buChar char="❖"/>
            </a:pPr>
            <a:r>
              <a:rPr lang="en" sz="1600">
                <a:solidFill>
                  <a:schemeClr val="lt1"/>
                </a:solidFill>
                <a:latin typeface="Lato"/>
                <a:ea typeface="Lato"/>
                <a:cs typeface="Lato"/>
                <a:sym typeface="Lato"/>
              </a:rPr>
              <a:t>RAM crash error due to running the code onto the whole dataset. So we tried to implement the code on a part of the dataset.</a:t>
            </a:r>
            <a:endParaRPr sz="1600">
              <a:solidFill>
                <a:schemeClr val="lt1"/>
              </a:solidFill>
              <a:latin typeface="Lato"/>
              <a:ea typeface="Lato"/>
              <a:cs typeface="Lato"/>
              <a:sym typeface="Lato"/>
            </a:endParaRPr>
          </a:p>
          <a:p>
            <a:pPr indent="-330200" lvl="0" marL="457200" rtl="0" algn="l">
              <a:lnSpc>
                <a:spcPct val="15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Shift from the Google Colab to Kaggle Notebook as it provides more space and RAM as compared to colab which increased the computation speed to a larger extent.</a:t>
            </a:r>
            <a:endParaRPr sz="16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146" name="Shape 146"/>
        <p:cNvGrpSpPr/>
        <p:nvPr/>
      </p:nvGrpSpPr>
      <p:grpSpPr>
        <a:xfrm>
          <a:off x="0" y="0"/>
          <a:ext cx="0" cy="0"/>
          <a:chOff x="0" y="0"/>
          <a:chExt cx="0" cy="0"/>
        </a:xfrm>
      </p:grpSpPr>
      <p:sp>
        <p:nvSpPr>
          <p:cNvPr id="147" name="Google Shape;147;p19"/>
          <p:cNvSpPr txBox="1"/>
          <p:nvPr/>
        </p:nvSpPr>
        <p:spPr>
          <a:xfrm>
            <a:off x="662400" y="646725"/>
            <a:ext cx="84816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Challenges and solutions to the problems </a:t>
            </a:r>
            <a:endParaRPr b="1" sz="20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 Related to model testing &amp; deployment</a:t>
            </a:r>
            <a:endParaRPr b="1" sz="2000">
              <a:solidFill>
                <a:srgbClr val="FFFFFF"/>
              </a:solidFill>
              <a:latin typeface="Lato"/>
              <a:ea typeface="Lato"/>
              <a:cs typeface="Lato"/>
              <a:sym typeface="Lato"/>
            </a:endParaRPr>
          </a:p>
        </p:txBody>
      </p:sp>
      <p:sp>
        <p:nvSpPr>
          <p:cNvPr id="148" name="Google Shape;148;p19"/>
          <p:cNvSpPr txBox="1"/>
          <p:nvPr/>
        </p:nvSpPr>
        <p:spPr>
          <a:xfrm>
            <a:off x="662400" y="1288425"/>
            <a:ext cx="7688700" cy="34695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Need of Pre-processing of the testing dataset according to our model</a:t>
            </a:r>
            <a:endParaRPr sz="1600">
              <a:solidFill>
                <a:schemeClr val="lt1"/>
              </a:solidFill>
              <a:latin typeface="Lato"/>
              <a:ea typeface="Lato"/>
              <a:cs typeface="Lato"/>
              <a:sym typeface="Lato"/>
            </a:endParaRPr>
          </a:p>
          <a:p>
            <a:pPr indent="-330200" lvl="0" marL="457200" rtl="0" algn="l">
              <a:lnSpc>
                <a:spcPct val="15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Merging with backend in end product will leads to error related to version dependencies. So, we have to tune the frontend and backend technology versions. (Changing from python3.7 to python3.5 and django and reactjs versions and also rest API)</a:t>
            </a:r>
            <a:endParaRPr sz="1600">
              <a:solidFill>
                <a:schemeClr val="lt1"/>
              </a:solidFill>
              <a:latin typeface="Lato"/>
              <a:ea typeface="Lato"/>
              <a:cs typeface="Lato"/>
              <a:sym typeface="Lato"/>
            </a:endParaRPr>
          </a:p>
          <a:p>
            <a:pPr indent="-330200" lvl="0" marL="457200" rtl="0" algn="l">
              <a:lnSpc>
                <a:spcPct val="15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Hosting on AWS Lambda allows 50 MB while our data and weights file exceeds 100 MB which </a:t>
            </a:r>
            <a:r>
              <a:rPr lang="en" sz="1600">
                <a:solidFill>
                  <a:schemeClr val="lt1"/>
                </a:solidFill>
                <a:latin typeface="Lato"/>
                <a:ea typeface="Lato"/>
                <a:cs typeface="Lato"/>
                <a:sym typeface="Lato"/>
              </a:rPr>
              <a:t>hampers</a:t>
            </a:r>
            <a:r>
              <a:rPr lang="en" sz="1600">
                <a:solidFill>
                  <a:schemeClr val="lt1"/>
                </a:solidFill>
                <a:latin typeface="Lato"/>
                <a:ea typeface="Lato"/>
                <a:cs typeface="Lato"/>
                <a:sym typeface="Lato"/>
              </a:rPr>
              <a:t> it’s deployment on Heroku too.</a:t>
            </a:r>
            <a:endParaRPr sz="1600">
              <a:solidFill>
                <a:schemeClr val="lt1"/>
              </a:solidFill>
              <a:latin typeface="Lato"/>
              <a:ea typeface="Lato"/>
              <a:cs typeface="Lato"/>
              <a:sym typeface="Lato"/>
            </a:endParaRPr>
          </a:p>
          <a:p>
            <a:pPr indent="-330200" lvl="0" marL="457200" rtl="0" algn="l">
              <a:lnSpc>
                <a:spcPct val="15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AWS S3 required AWS credits for cloud instances and buckets storage which exceeded our free tier student account limit.</a:t>
            </a:r>
            <a:endParaRPr sz="16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152" name="Shape 152"/>
        <p:cNvGrpSpPr/>
        <p:nvPr/>
      </p:nvGrpSpPr>
      <p:grpSpPr>
        <a:xfrm>
          <a:off x="0" y="0"/>
          <a:ext cx="0" cy="0"/>
          <a:chOff x="0" y="0"/>
          <a:chExt cx="0" cy="0"/>
        </a:xfrm>
      </p:grpSpPr>
      <p:sp>
        <p:nvSpPr>
          <p:cNvPr id="153" name="Google Shape;153;p20"/>
          <p:cNvSpPr txBox="1"/>
          <p:nvPr/>
        </p:nvSpPr>
        <p:spPr>
          <a:xfrm>
            <a:off x="662400" y="646725"/>
            <a:ext cx="62703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Literature Review</a:t>
            </a:r>
            <a:endParaRPr b="1" sz="2000">
              <a:solidFill>
                <a:srgbClr val="FFFFFF"/>
              </a:solidFill>
              <a:latin typeface="Lato"/>
              <a:ea typeface="Lato"/>
              <a:cs typeface="Lato"/>
              <a:sym typeface="Lato"/>
            </a:endParaRPr>
          </a:p>
        </p:txBody>
      </p:sp>
      <p:sp>
        <p:nvSpPr>
          <p:cNvPr id="154" name="Google Shape;154;p20"/>
          <p:cNvSpPr txBox="1"/>
          <p:nvPr/>
        </p:nvSpPr>
        <p:spPr>
          <a:xfrm>
            <a:off x="662400" y="1316025"/>
            <a:ext cx="7688700" cy="342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u="sng">
                <a:solidFill>
                  <a:srgbClr val="FFFFFF"/>
                </a:solidFill>
                <a:latin typeface="Lato"/>
                <a:ea typeface="Lato"/>
                <a:cs typeface="Lato"/>
                <a:sym typeface="Lato"/>
              </a:rPr>
              <a:t>Article 1:-  Machine Translation using Deep Learning : An Overview</a:t>
            </a:r>
            <a:endParaRPr sz="1600" u="sng">
              <a:solidFill>
                <a:srgbClr val="FFFFFF"/>
              </a:solidFill>
              <a:latin typeface="Lato"/>
              <a:ea typeface="Lato"/>
              <a:cs typeface="Lato"/>
              <a:sym typeface="Lato"/>
            </a:endParaRPr>
          </a:p>
          <a:p>
            <a:pPr indent="0" lvl="0" marL="0" rtl="0" algn="l">
              <a:lnSpc>
                <a:spcPct val="100000"/>
              </a:lnSpc>
              <a:spcBef>
                <a:spcPts val="0"/>
              </a:spcBef>
              <a:spcAft>
                <a:spcPts val="0"/>
              </a:spcAft>
              <a:buNone/>
            </a:pPr>
            <a:r>
              <a:t/>
            </a:r>
            <a:endParaRPr sz="1600" u="sng">
              <a:solidFill>
                <a:srgbClr val="FFFFFF"/>
              </a:solidFill>
              <a:latin typeface="Lato"/>
              <a:ea typeface="Lato"/>
              <a:cs typeface="Lato"/>
              <a:sym typeface="Lato"/>
            </a:endParaRPr>
          </a:p>
          <a:p>
            <a:pPr indent="-330200" lvl="0" marL="457200" rtl="0" algn="l">
              <a:lnSpc>
                <a:spcPct val="10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Use of RNN(Recurrent Neural Network) to reordering for source to target language by the use of semi-supervised learning methods.</a:t>
            </a:r>
            <a:endParaRPr sz="1600">
              <a:solidFill>
                <a:srgbClr val="FFFFFF"/>
              </a:solidFill>
              <a:latin typeface="Lato"/>
              <a:ea typeface="Lato"/>
              <a:cs typeface="Lato"/>
              <a:sym typeface="Lato"/>
            </a:endParaRPr>
          </a:p>
          <a:p>
            <a:pPr indent="-330200" lvl="0" marL="457200" rtl="0" algn="l">
              <a:lnSpc>
                <a:spcPct val="10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Word embedding is used to generate the vector value of the words which can be used for translation purpose.</a:t>
            </a:r>
            <a:endParaRPr sz="1600">
              <a:solidFill>
                <a:srgbClr val="FFFFFF"/>
              </a:solidFill>
              <a:latin typeface="Lato"/>
              <a:ea typeface="Lato"/>
              <a:cs typeface="Lato"/>
              <a:sym typeface="Lato"/>
            </a:endParaRPr>
          </a:p>
          <a:p>
            <a:pPr indent="-330200" lvl="0" marL="457200" rtl="0" algn="l">
              <a:lnSpc>
                <a:spcPct val="10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Use of binary tree structure for mapping the word in the target language with the vector values of the source language.</a:t>
            </a:r>
            <a:endParaRPr sz="1600">
              <a:solidFill>
                <a:srgbClr val="FFFFFF"/>
              </a:solidFill>
              <a:latin typeface="Lato"/>
              <a:ea typeface="Lato"/>
              <a:cs typeface="Lato"/>
              <a:sym typeface="Lato"/>
            </a:endParaRPr>
          </a:p>
          <a:p>
            <a:pPr indent="-330200" lvl="0" marL="457200" rtl="0" algn="l">
              <a:lnSpc>
                <a:spcPct val="100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But RNN has a complex structure which  turn in more computations so LSTM is more preferred over RNN. </a:t>
            </a:r>
            <a:endParaRPr sz="1600">
              <a:solidFill>
                <a:srgbClr val="FFFFFF"/>
              </a:solidFill>
              <a:latin typeface="Lato"/>
              <a:ea typeface="Lato"/>
              <a:cs typeface="Lato"/>
              <a:sym typeface="Lato"/>
            </a:endParaRPr>
          </a:p>
          <a:p>
            <a:pPr indent="0" lvl="0" marL="0" rtl="0" algn="l">
              <a:lnSpc>
                <a:spcPct val="100000"/>
              </a:lnSpc>
              <a:spcBef>
                <a:spcPts val="0"/>
              </a:spcBef>
              <a:spcAft>
                <a:spcPts val="0"/>
              </a:spcAft>
              <a:buNone/>
            </a:pPr>
            <a:r>
              <a:t/>
            </a:r>
            <a:endParaRPr sz="1600" u="sng">
              <a:solidFill>
                <a:srgbClr val="FFFFFF"/>
              </a:solidFill>
              <a:latin typeface="Lato"/>
              <a:ea typeface="Lato"/>
              <a:cs typeface="Lato"/>
              <a:sym typeface="Lato"/>
            </a:endParaRPr>
          </a:p>
        </p:txBody>
      </p:sp>
      <p:pic>
        <p:nvPicPr>
          <p:cNvPr id="155" name="Google Shape;155;p20"/>
          <p:cNvPicPr preferRelativeResize="0"/>
          <p:nvPr/>
        </p:nvPicPr>
        <p:blipFill>
          <a:blip r:embed="rId3">
            <a:alphaModFix/>
          </a:blip>
          <a:stretch>
            <a:fillRect/>
          </a:stretch>
        </p:blipFill>
        <p:spPr>
          <a:xfrm>
            <a:off x="5861275" y="3640396"/>
            <a:ext cx="2660600" cy="1417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159" name="Shape 159"/>
        <p:cNvGrpSpPr/>
        <p:nvPr/>
      </p:nvGrpSpPr>
      <p:grpSpPr>
        <a:xfrm>
          <a:off x="0" y="0"/>
          <a:ext cx="0" cy="0"/>
          <a:chOff x="0" y="0"/>
          <a:chExt cx="0" cy="0"/>
        </a:xfrm>
      </p:grpSpPr>
      <p:sp>
        <p:nvSpPr>
          <p:cNvPr id="160" name="Google Shape;160;p21"/>
          <p:cNvSpPr txBox="1"/>
          <p:nvPr/>
        </p:nvSpPr>
        <p:spPr>
          <a:xfrm>
            <a:off x="662400" y="646725"/>
            <a:ext cx="62703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Lato"/>
                <a:ea typeface="Lato"/>
                <a:cs typeface="Lato"/>
                <a:sym typeface="Lato"/>
              </a:rPr>
              <a:t>Literature Review</a:t>
            </a:r>
            <a:endParaRPr b="1" sz="2000">
              <a:solidFill>
                <a:srgbClr val="FFFFFF"/>
              </a:solidFill>
              <a:latin typeface="Lato"/>
              <a:ea typeface="Lato"/>
              <a:cs typeface="Lato"/>
              <a:sym typeface="Lato"/>
            </a:endParaRPr>
          </a:p>
        </p:txBody>
      </p:sp>
      <p:sp>
        <p:nvSpPr>
          <p:cNvPr id="161" name="Google Shape;161;p21"/>
          <p:cNvSpPr txBox="1"/>
          <p:nvPr/>
        </p:nvSpPr>
        <p:spPr>
          <a:xfrm>
            <a:off x="662400" y="1275825"/>
            <a:ext cx="7688700" cy="354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u="sng">
                <a:solidFill>
                  <a:srgbClr val="FFFFFF"/>
                </a:solidFill>
                <a:latin typeface="Lato"/>
                <a:ea typeface="Lato"/>
                <a:cs typeface="Lato"/>
                <a:sym typeface="Lato"/>
              </a:rPr>
              <a:t>Article 2:- Neural Machine Translation for English to Hindi</a:t>
            </a:r>
            <a:endParaRPr sz="1600" u="sng">
              <a:solidFill>
                <a:srgbClr val="FFFFFF"/>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lang="en" sz="1600">
                <a:solidFill>
                  <a:schemeClr val="lt1"/>
                </a:solidFill>
                <a:latin typeface="Lato"/>
                <a:ea typeface="Lato"/>
                <a:cs typeface="Lato"/>
                <a:sym typeface="Lato"/>
              </a:rPr>
              <a:t>Sequence by sequence learning using LSTM. </a:t>
            </a:r>
            <a:endParaRPr sz="1600">
              <a:solidFill>
                <a:schemeClr val="lt1"/>
              </a:solidFill>
              <a:latin typeface="Lato"/>
              <a:ea typeface="Lato"/>
              <a:cs typeface="Lato"/>
              <a:sym typeface="Lato"/>
            </a:endParaRPr>
          </a:p>
          <a:p>
            <a:pPr indent="-330200" lvl="0" marL="457200" rtl="0" algn="l">
              <a:lnSpc>
                <a:spcPct val="10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Proposed NMT (neural network based machine translation) which has eight layers of encoders and decoders, Core Idea of NMT is to use Deep leading ideas.</a:t>
            </a:r>
            <a:endParaRPr sz="1600">
              <a:solidFill>
                <a:schemeClr val="lt1"/>
              </a:solidFill>
              <a:latin typeface="Lato"/>
              <a:ea typeface="Lato"/>
              <a:cs typeface="Lato"/>
              <a:sym typeface="Lato"/>
            </a:endParaRPr>
          </a:p>
          <a:p>
            <a:pPr indent="-330200" lvl="0" marL="457200" rtl="0" algn="l">
              <a:lnSpc>
                <a:spcPct val="10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Why NMT ? because it requires fraction of a memory compared to conventional models.</a:t>
            </a:r>
            <a:endParaRPr sz="1600">
              <a:solidFill>
                <a:schemeClr val="lt1"/>
              </a:solidFill>
              <a:latin typeface="Lato"/>
              <a:ea typeface="Lato"/>
              <a:cs typeface="Lato"/>
              <a:sym typeface="Lato"/>
            </a:endParaRPr>
          </a:p>
          <a:p>
            <a:pPr indent="-330200" lvl="0" marL="457200" rtl="0" algn="l">
              <a:lnSpc>
                <a:spcPct val="10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Bidirectional RNN  as Encoder and Decoder.</a:t>
            </a:r>
            <a:endParaRPr sz="1600">
              <a:solidFill>
                <a:schemeClr val="lt1"/>
              </a:solidFill>
              <a:latin typeface="Lato"/>
              <a:ea typeface="Lato"/>
              <a:cs typeface="Lato"/>
              <a:sym typeface="Lato"/>
            </a:endParaRPr>
          </a:p>
          <a:p>
            <a:pPr indent="-330200" lvl="0" marL="457200" rtl="0" algn="l">
              <a:lnSpc>
                <a:spcPct val="10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Decoder used to predict words in a target sentences.</a:t>
            </a:r>
            <a:endParaRPr sz="1600">
              <a:solidFill>
                <a:schemeClr val="lt1"/>
              </a:solidFill>
              <a:latin typeface="Lato"/>
              <a:ea typeface="Lato"/>
              <a:cs typeface="Lato"/>
              <a:sym typeface="Lato"/>
            </a:endParaRPr>
          </a:p>
          <a:p>
            <a:pPr indent="-330200" lvl="0" marL="457200" rtl="0" algn="l">
              <a:lnSpc>
                <a:spcPct val="10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Encoder-Decoder models are jointly trained to maximize the conditional probabilities of the target sequence given the input sequence.</a:t>
            </a:r>
            <a:endParaRPr sz="16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