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7" r:id="rId9"/>
    <p:sldId id="263" r:id="rId10"/>
    <p:sldId id="266" r:id="rId11"/>
    <p:sldId id="264" r:id="rId12"/>
    <p:sldId id="262" r:id="rId13"/>
    <p:sldId id="265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8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16913" y="6408738"/>
            <a:ext cx="647700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B30AF-8459-4B49-B40B-6BD682826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76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4F416-23EF-4890-9063-4C3958A543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67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78793"/>
            <a:ext cx="71294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775"/>
            <a:ext cx="8229600" cy="471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407" y="6309320"/>
            <a:ext cx="72020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94B6C19-DA1D-4AB8-9182-951DF92DB3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395536" y="117475"/>
            <a:ext cx="3384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0" dirty="0" smtClean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关系习题课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549275"/>
            <a:ext cx="57150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6226175"/>
            <a:ext cx="5030788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49213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一、选择题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1338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集合</a:t>
            </a:r>
            <a:r>
              <a:rPr lang="en-US" altLang="zh-CN" dirty="0" smtClean="0"/>
              <a:t>A={1,2,…,10}</a:t>
            </a:r>
            <a:r>
              <a:rPr lang="zh-CN" altLang="en-US" dirty="0" smtClean="0"/>
              <a:t>上的关系</a:t>
            </a:r>
            <a:r>
              <a:rPr lang="en-US" altLang="zh-CN" dirty="0" smtClean="0"/>
              <a:t>R={&lt;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&gt;|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=10,x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A,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err="1" smtClean="0">
                <a:sym typeface="Symbol" pitchFamily="18" charset="2"/>
              </a:rPr>
              <a:t>y</a:t>
            </a:r>
            <a:r>
              <a:rPr lang="en-US" altLang="zh-CN" dirty="0" err="1"/>
              <a:t>A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的性质为（       ）</a:t>
            </a:r>
            <a:endParaRPr lang="en-US" altLang="zh-CN" dirty="0" smtClean="0"/>
          </a:p>
          <a:p>
            <a:pPr marL="0" indent="0"/>
            <a:r>
              <a:rPr lang="en-US" altLang="zh-CN" dirty="0"/>
              <a:t> </a:t>
            </a:r>
            <a:r>
              <a:rPr lang="en-US" altLang="zh-CN" dirty="0" smtClean="0"/>
              <a:t> A.</a:t>
            </a:r>
            <a:r>
              <a:rPr lang="zh-CN" altLang="en-US" dirty="0" smtClean="0"/>
              <a:t>自反性</a:t>
            </a:r>
            <a:r>
              <a:rPr lang="en-US" altLang="zh-CN" dirty="0" smtClean="0">
                <a:sym typeface="Symbol" pitchFamily="18" charset="2"/>
              </a:rPr>
              <a:t> 			</a:t>
            </a:r>
            <a:r>
              <a:rPr lang="en-US" altLang="zh-CN" dirty="0" smtClean="0"/>
              <a:t>B.</a:t>
            </a:r>
            <a:r>
              <a:rPr lang="zh-CN" altLang="en-US" dirty="0" smtClean="0"/>
              <a:t>对称性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C.</a:t>
            </a:r>
            <a:r>
              <a:rPr lang="zh-CN" altLang="en-US" dirty="0" smtClean="0"/>
              <a:t>传递性、对称性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	D.</a:t>
            </a:r>
            <a:r>
              <a:rPr lang="zh-CN" altLang="en-US" dirty="0" smtClean="0"/>
              <a:t>反自反性、传递性</a:t>
            </a:r>
            <a:endParaRPr lang="en-US" altLang="zh-CN" dirty="0" smtClean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2.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A={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}</a:t>
            </a:r>
            <a:r>
              <a:rPr lang="zh-CN" altLang="en-US" dirty="0" smtClean="0"/>
              <a:t>上的关系如下，具有传递性的有（     ）</a:t>
            </a:r>
            <a:endParaRPr lang="en-US" altLang="zh-CN" dirty="0" smtClean="0"/>
          </a:p>
          <a:p>
            <a:r>
              <a:rPr lang="en-US" altLang="zh-CN" dirty="0" smtClean="0"/>
              <a:t>	A.R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&gt;}</a:t>
            </a:r>
          </a:p>
          <a:p>
            <a:r>
              <a:rPr lang="en-US" altLang="zh-CN" dirty="0" smtClean="0"/>
              <a:t>	B.R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c,a</a:t>
            </a:r>
            <a:r>
              <a:rPr lang="en-US" altLang="zh-CN" dirty="0" smtClean="0"/>
              <a:t>&gt;}</a:t>
            </a:r>
          </a:p>
          <a:p>
            <a:r>
              <a:rPr lang="en-US" altLang="zh-CN" dirty="0" smtClean="0"/>
              <a:t>	C.R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&gt;}</a:t>
            </a:r>
          </a:p>
          <a:p>
            <a:r>
              <a:rPr lang="en-US" altLang="zh-CN" dirty="0" smtClean="0"/>
              <a:t>	D.R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&gt;}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B30AF-8459-4B49-B40B-6BD682826479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96010" y="1844824"/>
            <a:ext cx="432048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>
                <a:solidFill>
                  <a:srgbClr val="FF0000"/>
                </a:solidFill>
              </a:rPr>
              <a:t>B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236296" y="3356992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>
                <a:solidFill>
                  <a:srgbClr val="FF0000"/>
                </a:solidFill>
              </a:rPr>
              <a:t>D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48965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由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的等价类可确定对集合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的划分。划分中的元素分别为元素的等价类，它们是：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[&lt;1,1&gt;]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={&lt;1,1&gt;,&lt;2,2&gt;,&lt;3,3&gt;}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[&lt;1,2&gt;]</a:t>
            </a:r>
            <a:r>
              <a:rPr lang="en-US" altLang="zh-CN" baseline="-25000" dirty="0"/>
              <a:t>R</a:t>
            </a:r>
            <a:r>
              <a:rPr lang="en-US" altLang="zh-CN" dirty="0" smtClean="0"/>
              <a:t>={&lt;1,2&gt;,&lt;2,1&gt;,&lt;2,3&gt;,&lt;3,2&gt;,&lt;3,4&gt;}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[&lt;1,3&gt;]</a:t>
            </a:r>
            <a:r>
              <a:rPr lang="en-US" altLang="zh-CN" baseline="-25000" dirty="0"/>
              <a:t>R</a:t>
            </a:r>
            <a:r>
              <a:rPr lang="en-US" altLang="zh-CN" dirty="0" smtClean="0"/>
              <a:t>={&lt;1,3&gt;,&lt;3,1&gt;,&lt;2,4&gt;}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[&lt;1,4&gt;]</a:t>
            </a:r>
            <a:r>
              <a:rPr lang="en-US" altLang="zh-CN" baseline="-25000" dirty="0"/>
              <a:t>R</a:t>
            </a:r>
            <a:r>
              <a:rPr lang="en-US" altLang="zh-CN" dirty="0" smtClean="0"/>
              <a:t>={&lt;1,4&gt;}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即划分</a:t>
            </a:r>
            <a:r>
              <a:rPr lang="el-GR" altLang="zh-CN" dirty="0" smtClean="0"/>
              <a:t>π</a:t>
            </a:r>
            <a:r>
              <a:rPr lang="en-US" altLang="zh-CN" dirty="0" smtClean="0"/>
              <a:t>={</a:t>
            </a:r>
            <a:r>
              <a:rPr lang="en-US" altLang="zh-CN" dirty="0"/>
              <a:t>[&lt;1,1&gt;]</a:t>
            </a:r>
            <a:r>
              <a:rPr lang="en-US" altLang="zh-CN" baseline="-25000" dirty="0"/>
              <a:t>R</a:t>
            </a:r>
            <a:r>
              <a:rPr lang="en-US" altLang="zh-CN" dirty="0" smtClean="0"/>
              <a:t>,</a:t>
            </a:r>
            <a:r>
              <a:rPr lang="en-US" altLang="zh-CN" dirty="0"/>
              <a:t> [&lt;1,2&gt;]</a:t>
            </a:r>
            <a:r>
              <a:rPr lang="en-US" altLang="zh-CN" baseline="-25000" dirty="0"/>
              <a:t>R</a:t>
            </a:r>
            <a:r>
              <a:rPr lang="en-US" altLang="zh-CN" dirty="0" smtClean="0"/>
              <a:t>,</a:t>
            </a:r>
            <a:r>
              <a:rPr lang="en-US" altLang="zh-CN" dirty="0"/>
              <a:t> [&lt;1,3&gt;]</a:t>
            </a:r>
            <a:r>
              <a:rPr lang="en-US" altLang="zh-CN" baseline="-25000" dirty="0"/>
              <a:t>R</a:t>
            </a:r>
            <a:r>
              <a:rPr lang="en-US" altLang="zh-CN" dirty="0" smtClean="0"/>
              <a:t>,</a:t>
            </a:r>
            <a:r>
              <a:rPr lang="en-US" altLang="zh-CN" dirty="0"/>
              <a:t> [&lt;1,4&gt;]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1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1800200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偏序集（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，≤）的关系图如下所示。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）画出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，≤</a:t>
            </a:r>
            <a:r>
              <a:rPr lang="zh-CN" altLang="en-US" dirty="0" smtClean="0"/>
              <a:t>）的哈斯图；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）设</a:t>
            </a:r>
            <a:r>
              <a:rPr lang="en-US" altLang="zh-CN" dirty="0" smtClean="0"/>
              <a:t>B={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的上界集合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和上确界，下界集合</a:t>
            </a:r>
            <a:r>
              <a:rPr lang="en-US" altLang="zh-CN" dirty="0" smtClean="0"/>
              <a:t>D</a:t>
            </a:r>
            <a:r>
              <a:rPr lang="zh-CN" altLang="en-US" dirty="0" smtClean="0"/>
              <a:t>和下确界。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1331564" y="2930573"/>
            <a:ext cx="2752460" cy="1573017"/>
            <a:chOff x="4571793" y="3152127"/>
            <a:chExt cx="2752460" cy="1573017"/>
          </a:xfrm>
        </p:grpSpPr>
        <p:cxnSp>
          <p:nvCxnSpPr>
            <p:cNvPr id="10" name="直接箭头连接符 9"/>
            <p:cNvCxnSpPr>
              <a:stCxn id="17" idx="5"/>
              <a:endCxn id="18" idx="0"/>
            </p:cNvCxnSpPr>
            <p:nvPr/>
          </p:nvCxnSpPr>
          <p:spPr bwMode="auto">
            <a:xfrm flipH="1">
              <a:off x="6811359" y="3469828"/>
              <a:ext cx="33265" cy="10392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/>
            <p:cNvCxnSpPr>
              <a:stCxn id="17" idx="3"/>
              <a:endCxn id="23" idx="7"/>
            </p:cNvCxnSpPr>
            <p:nvPr/>
          </p:nvCxnSpPr>
          <p:spPr bwMode="auto">
            <a:xfrm flipH="1">
              <a:off x="5188416" y="3469828"/>
              <a:ext cx="1503472" cy="1070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/>
            <p:cNvCxnSpPr>
              <a:endCxn id="16" idx="5"/>
            </p:cNvCxnSpPr>
            <p:nvPr/>
          </p:nvCxnSpPr>
          <p:spPr bwMode="auto">
            <a:xfrm flipH="1">
              <a:off x="5132150" y="3405326"/>
              <a:ext cx="1528106" cy="540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/>
            <p:cNvCxnSpPr>
              <a:endCxn id="16" idx="4"/>
            </p:cNvCxnSpPr>
            <p:nvPr/>
          </p:nvCxnSpPr>
          <p:spPr bwMode="auto">
            <a:xfrm flipH="1" flipV="1">
              <a:off x="5055782" y="3490972"/>
              <a:ext cx="38185" cy="10181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椭圆 15"/>
            <p:cNvSpPr/>
            <p:nvPr/>
          </p:nvSpPr>
          <p:spPr bwMode="auto">
            <a:xfrm>
              <a:off x="4947782" y="3274948"/>
              <a:ext cx="216000" cy="2160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6660256" y="3285440"/>
              <a:ext cx="216000" cy="2160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6703359" y="4509120"/>
              <a:ext cx="216000" cy="2160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9" name="曲线连接符 18"/>
            <p:cNvCxnSpPr/>
            <p:nvPr/>
          </p:nvCxnSpPr>
          <p:spPr bwMode="auto">
            <a:xfrm flipH="1" flipV="1">
              <a:off x="6676062" y="3328958"/>
              <a:ext cx="184388" cy="76368"/>
            </a:xfrm>
            <a:prstGeom prst="curvedConnector5">
              <a:avLst>
                <a:gd name="adj1" fmla="val -123978"/>
                <a:gd name="adj2" fmla="val 540761"/>
                <a:gd name="adj3" fmla="val 22397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曲线连接符 19"/>
            <p:cNvCxnSpPr/>
            <p:nvPr/>
          </p:nvCxnSpPr>
          <p:spPr bwMode="auto">
            <a:xfrm flipH="1" flipV="1">
              <a:off x="5001772" y="3284984"/>
              <a:ext cx="184388" cy="76368"/>
            </a:xfrm>
            <a:prstGeom prst="curvedConnector5">
              <a:avLst>
                <a:gd name="adj1" fmla="val -123978"/>
                <a:gd name="adj2" fmla="val 540761"/>
                <a:gd name="adj3" fmla="val 22397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曲线连接符 20"/>
            <p:cNvCxnSpPr/>
            <p:nvPr/>
          </p:nvCxnSpPr>
          <p:spPr bwMode="auto">
            <a:xfrm flipH="1" flipV="1">
              <a:off x="6746484" y="4573772"/>
              <a:ext cx="184388" cy="76368"/>
            </a:xfrm>
            <a:prstGeom prst="curvedConnector5">
              <a:avLst>
                <a:gd name="adj1" fmla="val -123978"/>
                <a:gd name="adj2" fmla="val -525638"/>
                <a:gd name="adj3" fmla="val 22397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4571793" y="3281650"/>
              <a:ext cx="375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a</a:t>
              </a:r>
              <a:endParaRPr lang="zh-CN" altLang="en-US" sz="2400" dirty="0"/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5004048" y="4509120"/>
              <a:ext cx="216000" cy="2160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4" name="曲线连接符 23"/>
            <p:cNvCxnSpPr/>
            <p:nvPr/>
          </p:nvCxnSpPr>
          <p:spPr bwMode="auto">
            <a:xfrm flipH="1" flipV="1">
              <a:off x="5047173" y="4573772"/>
              <a:ext cx="184388" cy="76368"/>
            </a:xfrm>
            <a:prstGeom prst="curvedConnector5">
              <a:avLst>
                <a:gd name="adj1" fmla="val -123978"/>
                <a:gd name="adj2" fmla="val -563057"/>
                <a:gd name="adj3" fmla="val 22397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34"/>
            <p:cNvSpPr txBox="1"/>
            <p:nvPr/>
          </p:nvSpPr>
          <p:spPr>
            <a:xfrm>
              <a:off x="4625783" y="4155467"/>
              <a:ext cx="375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b</a:t>
              </a:r>
              <a:endParaRPr lang="zh-CN" alt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32019" y="4193297"/>
              <a:ext cx="375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</a:t>
              </a:r>
              <a:endParaRPr lang="zh-CN" alt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48264" y="3152127"/>
              <a:ext cx="375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d</a:t>
              </a:r>
              <a:endParaRPr lang="zh-CN" altLang="en-US" sz="24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444189" y="2591729"/>
            <a:ext cx="2828094" cy="2585639"/>
            <a:chOff x="5444189" y="2591729"/>
            <a:chExt cx="2828094" cy="2585639"/>
          </a:xfrm>
        </p:grpSpPr>
        <p:sp>
          <p:nvSpPr>
            <p:cNvPr id="47" name="TextBox 46"/>
            <p:cNvSpPr txBox="1"/>
            <p:nvPr/>
          </p:nvSpPr>
          <p:spPr>
            <a:xfrm>
              <a:off x="5444189" y="2591729"/>
              <a:ext cx="38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a</a:t>
              </a:r>
              <a:endParaRPr lang="zh-CN" altLang="en-US" sz="2400" dirty="0"/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5832128" y="2724926"/>
              <a:ext cx="2052216" cy="1994688"/>
              <a:chOff x="5832128" y="2724926"/>
              <a:chExt cx="2052216" cy="1994688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5832128" y="2724926"/>
                <a:ext cx="216000" cy="21602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 bwMode="auto">
              <a:xfrm>
                <a:off x="6335513" y="3675726"/>
                <a:ext cx="216000" cy="21602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 bwMode="auto">
              <a:xfrm>
                <a:off x="6804248" y="4503590"/>
                <a:ext cx="216000" cy="21602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 bwMode="auto">
              <a:xfrm>
                <a:off x="7668344" y="2737478"/>
                <a:ext cx="216000" cy="21602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50" name="直接连接符 49"/>
              <p:cNvCxnSpPr>
                <a:stCxn id="40" idx="4"/>
                <a:endCxn id="41" idx="1"/>
              </p:cNvCxnSpPr>
              <p:nvPr/>
            </p:nvCxnSpPr>
            <p:spPr bwMode="auto">
              <a:xfrm>
                <a:off x="5940128" y="2940950"/>
                <a:ext cx="427017" cy="7664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直接连接符 51"/>
              <p:cNvCxnSpPr>
                <a:stCxn id="41" idx="5"/>
                <a:endCxn id="42" idx="1"/>
              </p:cNvCxnSpPr>
              <p:nvPr/>
            </p:nvCxnSpPr>
            <p:spPr bwMode="auto">
              <a:xfrm>
                <a:off x="6519881" y="3860114"/>
                <a:ext cx="315999" cy="6751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直接连接符 53"/>
              <p:cNvCxnSpPr>
                <a:stCxn id="48" idx="4"/>
                <a:endCxn id="42" idx="7"/>
              </p:cNvCxnSpPr>
              <p:nvPr/>
            </p:nvCxnSpPr>
            <p:spPr bwMode="auto">
              <a:xfrm flipH="1">
                <a:off x="6988616" y="2953502"/>
                <a:ext cx="787728" cy="158172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7" name="TextBox 56"/>
            <p:cNvSpPr txBox="1"/>
            <p:nvPr/>
          </p:nvSpPr>
          <p:spPr>
            <a:xfrm>
              <a:off x="5983484" y="3629281"/>
              <a:ext cx="38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b</a:t>
              </a:r>
              <a:endParaRPr lang="zh-CN" alt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18278" y="4715703"/>
              <a:ext cx="38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d</a:t>
              </a:r>
              <a:endParaRPr lang="zh-CN" alt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84344" y="2601765"/>
              <a:ext cx="38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</a:t>
              </a:r>
              <a:endParaRPr lang="zh-CN" altLang="en-US" sz="24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606585" y="5301208"/>
            <a:ext cx="542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</a:rPr>
              <a:t>的上界集合</a:t>
            </a:r>
            <a:r>
              <a:rPr lang="en-US" altLang="zh-CN" sz="2400" dirty="0" smtClean="0">
                <a:solidFill>
                  <a:srgbClr val="FF0000"/>
                </a:solidFill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</a:rPr>
              <a:t>为空集，上确界不存在；下界集合</a:t>
            </a:r>
            <a:r>
              <a:rPr lang="en-US" altLang="zh-CN" sz="2400" dirty="0" smtClean="0">
                <a:solidFill>
                  <a:srgbClr val="FF0000"/>
                </a:solidFill>
              </a:rPr>
              <a:t>D={d}</a:t>
            </a:r>
            <a:r>
              <a:rPr lang="zh-CN" altLang="en-US" sz="2400" dirty="0" smtClean="0">
                <a:solidFill>
                  <a:srgbClr val="FF0000"/>
                </a:solidFill>
              </a:rPr>
              <a:t>，下确界为</a:t>
            </a:r>
            <a:r>
              <a:rPr lang="en-US" altLang="zh-CN" sz="2400" dirty="0" smtClean="0">
                <a:solidFill>
                  <a:srgbClr val="FF0000"/>
                </a:solidFill>
              </a:rPr>
              <a:t>d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3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764705"/>
            <a:ext cx="6840760" cy="3240360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考虑集合</a:t>
            </a:r>
            <a:r>
              <a:rPr lang="en-US" altLang="zh-CN" dirty="0" smtClean="0"/>
              <a:t>{1,2,3}</a:t>
            </a:r>
            <a:r>
              <a:rPr lang="zh-CN" altLang="en-US" dirty="0" smtClean="0"/>
              <a:t>上的关系</a:t>
            </a:r>
            <a:r>
              <a:rPr lang="en-US" altLang="zh-CN" dirty="0" smtClean="0"/>
              <a:t>R={&lt;1,2&gt;,&lt;3,3&gt;}</a:t>
            </a:r>
            <a:r>
              <a:rPr lang="zh-CN" altLang="en-US" dirty="0" smtClean="0"/>
              <a:t>，求出下列关系的关系矩阵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r(R)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s(R)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(R)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sr</a:t>
            </a:r>
            <a:r>
              <a:rPr lang="en-US" altLang="zh-CN" dirty="0" smtClean="0"/>
              <a:t>(R)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tsr</a:t>
            </a:r>
            <a:r>
              <a:rPr lang="en-US" altLang="zh-CN" dirty="0" smtClean="0"/>
              <a:t>(R)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5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764705"/>
            <a:ext cx="8229600" cy="1512168"/>
          </a:xfrm>
        </p:spPr>
        <p:txBody>
          <a:bodyPr/>
          <a:lstStyle/>
          <a:p>
            <a:r>
              <a:rPr lang="en-US" altLang="zh-CN" dirty="0" smtClean="0"/>
              <a:t>5.R</a:t>
            </a:r>
            <a:r>
              <a:rPr lang="zh-CN" altLang="en-US" dirty="0" smtClean="0"/>
              <a:t>是整数集</a:t>
            </a:r>
            <a:r>
              <a:rPr lang="en-US" altLang="zh-CN" dirty="0" smtClean="0"/>
              <a:t>Z</a:t>
            </a:r>
            <a:r>
              <a:rPr lang="zh-CN" altLang="en-US" dirty="0" smtClean="0"/>
              <a:t>上的关系，</a:t>
            </a:r>
            <a:r>
              <a:rPr lang="en-US" altLang="zh-CN" dirty="0" err="1" smtClean="0"/>
              <a:t>mRn</a:t>
            </a:r>
            <a:r>
              <a:rPr lang="zh-CN" altLang="en-US" dirty="0" smtClean="0"/>
              <a:t>定义为</a:t>
            </a:r>
            <a:r>
              <a:rPr lang="en-US" altLang="zh-CN" dirty="0" smtClean="0"/>
              <a:t>m</a:t>
            </a:r>
            <a:r>
              <a:rPr lang="en-US" altLang="zh-CN" baseline="50000" dirty="0" smtClean="0"/>
              <a:t>2</a:t>
            </a:r>
            <a:r>
              <a:rPr lang="en-US" altLang="zh-CN" dirty="0" smtClean="0"/>
              <a:t>=n</a:t>
            </a:r>
            <a:r>
              <a:rPr lang="en-US" altLang="zh-CN" baseline="50000" dirty="0" smtClean="0"/>
              <a:t>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）证明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是等价关系；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）确定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的等价类。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内容占位符 4"/>
          <p:cNvSpPr txBox="1">
            <a:spLocks/>
          </p:cNvSpPr>
          <p:nvPr/>
        </p:nvSpPr>
        <p:spPr bwMode="auto">
          <a:xfrm>
            <a:off x="395536" y="2996952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证：（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）自反：任意整数</a:t>
            </a:r>
            <a:r>
              <a:rPr lang="en-US" altLang="zh-CN" kern="0" dirty="0" smtClean="0"/>
              <a:t>x</a:t>
            </a:r>
            <a:r>
              <a:rPr lang="zh-CN" altLang="en-US" kern="0" dirty="0" smtClean="0"/>
              <a:t>，有</a:t>
            </a:r>
            <a:r>
              <a:rPr lang="en-US" altLang="zh-CN" kern="0" dirty="0" err="1" smtClean="0"/>
              <a:t>x</a:t>
            </a:r>
            <a:r>
              <a:rPr lang="en-US" altLang="zh-CN" kern="0" baseline="50000" dirty="0" err="1" smtClean="0"/>
              <a:t>2</a:t>
            </a:r>
            <a:r>
              <a:rPr lang="en-US" altLang="zh-CN" kern="0" dirty="0" smtClean="0"/>
              <a:t>=</a:t>
            </a:r>
            <a:r>
              <a:rPr lang="en-US" altLang="zh-CN" kern="0" dirty="0" err="1" smtClean="0"/>
              <a:t>x</a:t>
            </a:r>
            <a:r>
              <a:rPr lang="en-US" altLang="zh-CN" kern="0" baseline="50000" dirty="0" err="1" smtClean="0"/>
              <a:t>2</a:t>
            </a:r>
            <a:r>
              <a:rPr lang="zh-CN" altLang="en-US" kern="0" dirty="0" smtClean="0"/>
              <a:t>，故</a:t>
            </a:r>
            <a:r>
              <a:rPr lang="en-US" altLang="zh-CN" kern="0" dirty="0" err="1" smtClean="0"/>
              <a:t>mRm</a:t>
            </a:r>
            <a:r>
              <a:rPr lang="zh-CN" altLang="en-US" kern="0" dirty="0" smtClean="0"/>
              <a:t>；</a:t>
            </a:r>
            <a:endParaRPr lang="en-US" altLang="zh-CN" kern="0" dirty="0" smtClean="0"/>
          </a:p>
          <a:p>
            <a:r>
              <a:rPr lang="zh-CN" altLang="en-US" kern="0" dirty="0" smtClean="0"/>
              <a:t>对称：若</a:t>
            </a:r>
            <a:r>
              <a:rPr lang="en-US" altLang="zh-CN" kern="0" dirty="0" err="1" smtClean="0"/>
              <a:t>xRy</a:t>
            </a:r>
            <a:r>
              <a:rPr lang="en-US" altLang="zh-CN" kern="0" dirty="0" smtClean="0"/>
              <a:t>,</a:t>
            </a:r>
            <a:r>
              <a:rPr lang="zh-CN" altLang="en-US" kern="0" dirty="0" smtClean="0"/>
              <a:t>即</a:t>
            </a:r>
            <a:r>
              <a:rPr lang="en-US" altLang="zh-CN" kern="0" dirty="0" err="1" smtClean="0"/>
              <a:t>x</a:t>
            </a:r>
            <a:r>
              <a:rPr lang="en-US" altLang="zh-CN" kern="0" baseline="50000" dirty="0" err="1" smtClean="0"/>
              <a:t>2</a:t>
            </a:r>
            <a:r>
              <a:rPr lang="en-US" altLang="zh-CN" kern="0" dirty="0" smtClean="0"/>
              <a:t>=</a:t>
            </a:r>
            <a:r>
              <a:rPr lang="en-US" altLang="zh-CN" kern="0" dirty="0" err="1" smtClean="0"/>
              <a:t>y</a:t>
            </a:r>
            <a:r>
              <a:rPr lang="en-US" altLang="zh-CN" kern="0" baseline="50000" dirty="0" err="1" smtClean="0"/>
              <a:t>2</a:t>
            </a:r>
            <a:r>
              <a:rPr lang="zh-CN" altLang="en-US" kern="0" dirty="0" smtClean="0"/>
              <a:t>，则</a:t>
            </a:r>
            <a:r>
              <a:rPr lang="en-US" altLang="zh-CN" kern="0" dirty="0" err="1" smtClean="0"/>
              <a:t>y</a:t>
            </a:r>
            <a:r>
              <a:rPr lang="en-US" altLang="zh-CN" kern="0" baseline="50000" dirty="0" err="1" smtClean="0"/>
              <a:t>2</a:t>
            </a:r>
            <a:r>
              <a:rPr lang="en-US" altLang="zh-CN" kern="0" dirty="0" smtClean="0"/>
              <a:t>=</a:t>
            </a:r>
            <a:r>
              <a:rPr lang="en-US" altLang="zh-CN" kern="0" dirty="0" err="1" smtClean="0"/>
              <a:t>x</a:t>
            </a:r>
            <a:r>
              <a:rPr lang="en-US" altLang="zh-CN" kern="0" baseline="50000" dirty="0" err="1" smtClean="0"/>
              <a:t>2</a:t>
            </a:r>
            <a:r>
              <a:rPr lang="zh-CN" altLang="en-US" kern="0" dirty="0" smtClean="0"/>
              <a:t>，即有</a:t>
            </a:r>
            <a:r>
              <a:rPr lang="en-US" altLang="zh-CN" kern="0" dirty="0" err="1" smtClean="0"/>
              <a:t>yRx</a:t>
            </a:r>
            <a:r>
              <a:rPr lang="zh-CN" altLang="en-US" kern="0" dirty="0" smtClean="0"/>
              <a:t>；</a:t>
            </a:r>
            <a:endParaRPr lang="en-US" altLang="zh-CN" kern="0" dirty="0" smtClean="0"/>
          </a:p>
          <a:p>
            <a:r>
              <a:rPr lang="zh-CN" altLang="en-US" kern="0" dirty="0" smtClean="0"/>
              <a:t>传递：若</a:t>
            </a:r>
            <a:r>
              <a:rPr lang="en-US" altLang="zh-CN" kern="0" dirty="0" err="1" smtClean="0"/>
              <a:t>xRy,yRz</a:t>
            </a:r>
            <a:r>
              <a:rPr lang="zh-CN" altLang="en-US" kern="0" dirty="0" smtClean="0"/>
              <a:t>，即</a:t>
            </a:r>
            <a:r>
              <a:rPr lang="en-US" altLang="zh-CN" kern="0" dirty="0" err="1" smtClean="0"/>
              <a:t>x</a:t>
            </a:r>
            <a:r>
              <a:rPr lang="en-US" altLang="zh-CN" kern="0" baseline="50000" dirty="0" err="1" smtClean="0"/>
              <a:t>2</a:t>
            </a:r>
            <a:r>
              <a:rPr lang="en-US" altLang="zh-CN" kern="0" dirty="0" smtClean="0"/>
              <a:t>=</a:t>
            </a:r>
            <a:r>
              <a:rPr lang="en-US" altLang="zh-CN" kern="0" dirty="0" err="1" smtClean="0"/>
              <a:t>y</a:t>
            </a:r>
            <a:r>
              <a:rPr lang="en-US" altLang="zh-CN" kern="0" baseline="50000" dirty="0" err="1" smtClean="0"/>
              <a:t>2</a:t>
            </a:r>
            <a:r>
              <a:rPr lang="en-US" altLang="zh-CN" kern="0" dirty="0" err="1" smtClean="0"/>
              <a:t>,y</a:t>
            </a:r>
            <a:r>
              <a:rPr lang="en-US" altLang="zh-CN" kern="0" baseline="50000" dirty="0" err="1" smtClean="0"/>
              <a:t>2</a:t>
            </a:r>
            <a:r>
              <a:rPr lang="en-US" altLang="zh-CN" kern="0" dirty="0" smtClean="0"/>
              <a:t>=</a:t>
            </a:r>
            <a:r>
              <a:rPr lang="en-US" altLang="zh-CN" kern="0" dirty="0" err="1" smtClean="0"/>
              <a:t>z</a:t>
            </a:r>
            <a:r>
              <a:rPr lang="en-US" altLang="zh-CN" kern="0" baseline="50000" dirty="0" err="1" smtClean="0"/>
              <a:t>2</a:t>
            </a:r>
            <a:r>
              <a:rPr lang="zh-CN" altLang="en-US" kern="0" dirty="0" smtClean="0"/>
              <a:t>，则</a:t>
            </a:r>
            <a:r>
              <a:rPr lang="en-US" altLang="zh-CN" kern="0" dirty="0" err="1" smtClean="0"/>
              <a:t>x</a:t>
            </a:r>
            <a:r>
              <a:rPr lang="en-US" altLang="zh-CN" kern="0" baseline="50000" dirty="0" err="1" smtClean="0"/>
              <a:t>2</a:t>
            </a:r>
            <a:r>
              <a:rPr lang="en-US" altLang="zh-CN" kern="0" dirty="0" smtClean="0"/>
              <a:t>=</a:t>
            </a:r>
            <a:r>
              <a:rPr lang="en-US" altLang="zh-CN" kern="0" dirty="0" err="1" smtClean="0"/>
              <a:t>z</a:t>
            </a:r>
            <a:r>
              <a:rPr lang="en-US" altLang="zh-CN" kern="0" baseline="50000" dirty="0" err="1" smtClean="0"/>
              <a:t>2</a:t>
            </a:r>
            <a:r>
              <a:rPr lang="zh-CN" altLang="en-US" kern="0" dirty="0" smtClean="0"/>
              <a:t>，即</a:t>
            </a:r>
            <a:r>
              <a:rPr lang="en-US" altLang="zh-CN" kern="0" dirty="0" err="1" smtClean="0"/>
              <a:t>xRz</a:t>
            </a:r>
            <a:r>
              <a:rPr lang="zh-CN" altLang="en-US" kern="0" dirty="0" smtClean="0"/>
              <a:t>。</a:t>
            </a:r>
            <a:endParaRPr lang="en-US" altLang="zh-CN" kern="0" dirty="0" smtClean="0"/>
          </a:p>
          <a:p>
            <a:r>
              <a:rPr lang="zh-CN" altLang="en-US" kern="0" dirty="0" smtClean="0"/>
              <a:t>由此得</a:t>
            </a:r>
            <a:r>
              <a:rPr lang="en-US" altLang="zh-CN" kern="0" dirty="0" smtClean="0"/>
              <a:t>R</a:t>
            </a:r>
            <a:r>
              <a:rPr lang="zh-CN" altLang="en-US" kern="0" dirty="0" smtClean="0"/>
              <a:t>等价。</a:t>
            </a:r>
            <a:endParaRPr lang="en-US" altLang="zh-CN" kern="0" dirty="0" smtClean="0"/>
          </a:p>
          <a:p>
            <a:r>
              <a:rPr lang="en-US" altLang="zh-CN" kern="0" dirty="0" smtClean="0"/>
              <a:t>(2)[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</a:t>
            </a:r>
            <a:r>
              <a:rPr lang="en-US" altLang="zh-CN" kern="0" baseline="-25000" dirty="0" smtClean="0"/>
              <a:t>R</a:t>
            </a:r>
            <a:r>
              <a:rPr lang="en-US" altLang="zh-CN" kern="0" dirty="0" smtClean="0"/>
              <a:t>={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,-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}</a:t>
            </a:r>
            <a:r>
              <a:rPr lang="zh-CN" altLang="en-US" kern="0" dirty="0" smtClean="0"/>
              <a:t>，则</a:t>
            </a:r>
            <a:r>
              <a:rPr lang="en-US" altLang="zh-CN" kern="0" dirty="0" smtClean="0"/>
              <a:t>R</a:t>
            </a:r>
            <a:r>
              <a:rPr lang="zh-CN" altLang="en-US" kern="0" dirty="0" smtClean="0"/>
              <a:t>的等价类有：</a:t>
            </a:r>
            <a:r>
              <a:rPr lang="en-US" altLang="zh-CN" kern="0" dirty="0" smtClean="0"/>
              <a:t>{[0]</a:t>
            </a:r>
            <a:r>
              <a:rPr lang="en-US" altLang="zh-CN" kern="0" baseline="-25000" dirty="0" smtClean="0"/>
              <a:t>R</a:t>
            </a:r>
            <a:r>
              <a:rPr lang="en-US" altLang="zh-CN" kern="0" dirty="0" smtClean="0"/>
              <a:t>,[1]</a:t>
            </a:r>
            <a:r>
              <a:rPr lang="en-US" altLang="zh-CN" kern="0" baseline="-25000" dirty="0" smtClean="0"/>
              <a:t>R</a:t>
            </a:r>
            <a:r>
              <a:rPr lang="en-US" altLang="zh-CN" kern="0" dirty="0" smtClean="0"/>
              <a:t>,[2}</a:t>
            </a:r>
            <a:r>
              <a:rPr lang="en-US" altLang="zh-CN" kern="0" baseline="-25000" dirty="0" smtClean="0"/>
              <a:t>R</a:t>
            </a:r>
            <a:r>
              <a:rPr lang="en-US" altLang="zh-CN" kern="0" dirty="0" smtClean="0"/>
              <a:t>,……}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560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1368152"/>
          </a:xfrm>
        </p:spPr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是实数集，</a:t>
            </a:r>
            <a:r>
              <a:rPr lang="en-US" altLang="zh-CN" dirty="0"/>
              <a:t>R</a:t>
            </a:r>
            <a:r>
              <a:rPr lang="zh-CN" altLang="en-US" dirty="0"/>
              <a:t>上的二元关系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S</a:t>
            </a:r>
            <a:r>
              <a:rPr lang="zh-CN" altLang="en-US" dirty="0"/>
              <a:t>＝</a:t>
            </a:r>
            <a:r>
              <a:rPr lang="en-US" altLang="zh-CN" dirty="0"/>
              <a:t>{&lt;</a:t>
            </a:r>
            <a:r>
              <a:rPr lang="en-US" altLang="zh-CN" dirty="0" err="1"/>
              <a:t>x,y</a:t>
            </a:r>
            <a:r>
              <a:rPr lang="en-US" altLang="zh-CN" dirty="0" smtClean="0"/>
              <a:t>&gt;|</a:t>
            </a:r>
            <a:r>
              <a:rPr lang="en-US" altLang="zh-CN" dirty="0" err="1" smtClean="0"/>
              <a:t>x,y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R</a:t>
            </a:r>
            <a:r>
              <a:rPr lang="en-US" altLang="zh-CN" dirty="0"/>
              <a:t> ∧ </a:t>
            </a:r>
            <a:r>
              <a:rPr lang="en-US" altLang="zh-CN" dirty="0" smtClean="0"/>
              <a:t>x=y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试问二元关系</a:t>
            </a:r>
            <a:r>
              <a:rPr lang="en-US" altLang="zh-CN" dirty="0"/>
              <a:t>S</a:t>
            </a:r>
            <a:r>
              <a:rPr lang="zh-CN" altLang="en-US" dirty="0"/>
              <a:t>具有哪些性质？简单说明理由</a:t>
            </a:r>
            <a:r>
              <a:rPr lang="zh-CN" altLang="en-US" dirty="0" smtClean="0"/>
              <a:t>．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323528" y="2132856"/>
            <a:ext cx="822960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7.</a:t>
            </a:r>
            <a:r>
              <a:rPr lang="zh-CN" altLang="en-US" kern="0" dirty="0" smtClean="0"/>
              <a:t>设集合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＝</a:t>
            </a:r>
            <a:r>
              <a:rPr lang="en-US" altLang="zh-CN" kern="0" dirty="0" smtClean="0"/>
              <a:t>{0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2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3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4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5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6}</a:t>
            </a:r>
            <a:r>
              <a:rPr lang="zh-CN" altLang="en-US" kern="0" dirty="0" smtClean="0"/>
              <a:t>上的偏序关系</a:t>
            </a:r>
            <a:r>
              <a:rPr lang="en-US" altLang="zh-CN" kern="0" dirty="0" smtClean="0"/>
              <a:t>R</a:t>
            </a:r>
            <a:r>
              <a:rPr lang="zh-CN" altLang="en-US" kern="0" dirty="0" smtClean="0"/>
              <a:t>如下：</a:t>
            </a:r>
          </a:p>
          <a:p>
            <a:r>
              <a:rPr lang="zh-CN" altLang="en-US" kern="0" dirty="0" smtClean="0"/>
              <a:t>   </a:t>
            </a:r>
            <a:r>
              <a:rPr lang="en-US" altLang="zh-CN" kern="0" dirty="0" smtClean="0"/>
              <a:t>R</a:t>
            </a:r>
            <a:r>
              <a:rPr lang="zh-CN" altLang="en-US" kern="0" dirty="0" smtClean="0"/>
              <a:t>＝</a:t>
            </a:r>
            <a:r>
              <a:rPr lang="en-US" altLang="zh-CN" kern="0" dirty="0" smtClean="0"/>
              <a:t>{&lt;0,1&gt;,&lt;0,2&gt;,&lt;0,3&gt;,&lt;0,4&gt;,&lt;0,5&gt;,&lt;0,6&gt;,&lt;4,6&gt;,&lt;2,5&gt;,&lt;3,5&gt;} ∪I</a:t>
            </a:r>
            <a:r>
              <a:rPr lang="en-US" altLang="zh-CN" kern="0" baseline="-25000" dirty="0" smtClean="0"/>
              <a:t>A</a:t>
            </a:r>
          </a:p>
          <a:p>
            <a:r>
              <a:rPr lang="zh-CN" altLang="en-US" kern="0" dirty="0" smtClean="0"/>
              <a:t>做偏序集</a:t>
            </a:r>
            <a:r>
              <a:rPr lang="en-US" altLang="zh-CN" kern="0" dirty="0" smtClean="0"/>
              <a:t>&lt;</a:t>
            </a:r>
            <a:r>
              <a:rPr lang="en-US" altLang="zh-CN" kern="0" dirty="0" err="1" smtClean="0"/>
              <a:t>A,R</a:t>
            </a:r>
            <a:r>
              <a:rPr lang="en-US" altLang="zh-CN" kern="0" dirty="0" smtClean="0"/>
              <a:t>&gt;</a:t>
            </a:r>
            <a:r>
              <a:rPr lang="zh-CN" altLang="en-US" kern="0" dirty="0" smtClean="0"/>
              <a:t>的哈斯图，并求</a:t>
            </a:r>
            <a:r>
              <a:rPr lang="en-US" altLang="zh-CN" kern="0" dirty="0" smtClean="0"/>
              <a:t>B={0,2,3}</a:t>
            </a:r>
            <a:r>
              <a:rPr lang="zh-CN" altLang="en-US" kern="0" dirty="0" smtClean="0"/>
              <a:t>的极大元、极小元、最大元和最小元．</a:t>
            </a:r>
            <a:endParaRPr lang="zh-CN" altLang="en-US" kern="0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 bwMode="auto">
          <a:xfrm>
            <a:off x="313233" y="4869160"/>
            <a:ext cx="8229600" cy="132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8.</a:t>
            </a:r>
            <a:r>
              <a:rPr lang="zh-CN" altLang="en-US" kern="0" dirty="0" smtClean="0"/>
              <a:t>设集合</a:t>
            </a:r>
            <a:r>
              <a:rPr lang="en-US" altLang="zh-CN" kern="0" dirty="0" smtClean="0"/>
              <a:t>A={0,1,2,3,4}</a:t>
            </a:r>
            <a:r>
              <a:rPr lang="zh-CN" altLang="en-US" kern="0" dirty="0" smtClean="0"/>
              <a:t>，定义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上的二元关系</a:t>
            </a:r>
            <a:r>
              <a:rPr lang="en-US" altLang="zh-CN" kern="0" dirty="0" smtClean="0"/>
              <a:t>R</a:t>
            </a:r>
            <a:r>
              <a:rPr lang="zh-CN" altLang="en-US" kern="0" dirty="0" smtClean="0"/>
              <a:t>为： </a:t>
            </a:r>
          </a:p>
          <a:p>
            <a:r>
              <a:rPr lang="zh-CN" altLang="en-US" kern="0" dirty="0" smtClean="0"/>
              <a:t>	</a:t>
            </a:r>
            <a:r>
              <a:rPr lang="en-US" altLang="zh-CN" kern="0" dirty="0" smtClean="0"/>
              <a:t>R</a:t>
            </a:r>
            <a:r>
              <a:rPr lang="zh-CN" altLang="en-US" kern="0" dirty="0" smtClean="0"/>
              <a:t>＝</a:t>
            </a:r>
            <a:r>
              <a:rPr lang="en-US" altLang="zh-CN" kern="0" dirty="0" smtClean="0"/>
              <a:t>{&lt;</a:t>
            </a:r>
            <a:r>
              <a:rPr lang="en-US" altLang="zh-CN" kern="0" dirty="0" err="1" smtClean="0"/>
              <a:t>x,y</a:t>
            </a:r>
            <a:r>
              <a:rPr lang="en-US" altLang="zh-CN" kern="0" dirty="0" smtClean="0"/>
              <a:t>&gt;|</a:t>
            </a:r>
            <a:r>
              <a:rPr lang="en-US" altLang="zh-CN" kern="0" dirty="0" err="1" smtClean="0"/>
              <a:t>x,y</a:t>
            </a:r>
            <a:r>
              <a:rPr lang="en-US" altLang="zh-CN" kern="0" dirty="0" smtClean="0">
                <a:sym typeface="Symbol" pitchFamily="18" charset="2"/>
              </a:rPr>
              <a:t> </a:t>
            </a:r>
            <a:r>
              <a:rPr lang="en-US" altLang="zh-CN" kern="0" dirty="0" smtClean="0"/>
              <a:t>A ∧ (x=y </a:t>
            </a:r>
            <a:r>
              <a:rPr lang="en-US" altLang="zh-CN" kern="0" dirty="0" smtClean="0">
                <a:sym typeface="Symbol" pitchFamily="18" charset="2"/>
              </a:rPr>
              <a:t> </a:t>
            </a:r>
            <a:r>
              <a:rPr lang="en-US" altLang="zh-CN" kern="0" dirty="0" err="1" smtClean="0"/>
              <a:t>x+y</a:t>
            </a:r>
            <a:r>
              <a:rPr lang="en-US" altLang="zh-CN" kern="0" dirty="0" err="1" smtClean="0">
                <a:sym typeface="Symbol" pitchFamily="18" charset="2"/>
              </a:rPr>
              <a:t></a:t>
            </a:r>
            <a:r>
              <a:rPr lang="en-US" altLang="zh-CN" kern="0" dirty="0" err="1" smtClean="0"/>
              <a:t>A</a:t>
            </a:r>
            <a:r>
              <a:rPr lang="en-US" altLang="zh-CN" kern="0" dirty="0" smtClean="0"/>
              <a:t>)}</a:t>
            </a:r>
          </a:p>
          <a:p>
            <a:r>
              <a:rPr lang="zh-CN" altLang="en-US" kern="0" dirty="0" smtClean="0"/>
              <a:t>试写出二元关系</a:t>
            </a:r>
            <a:r>
              <a:rPr lang="en-US" altLang="zh-CN" kern="0" dirty="0" smtClean="0"/>
              <a:t>R</a:t>
            </a:r>
            <a:r>
              <a:rPr lang="zh-CN" altLang="en-US" kern="0" dirty="0" smtClean="0"/>
              <a:t>的集合表达式，并指出</a:t>
            </a:r>
            <a:r>
              <a:rPr lang="en-US" altLang="zh-CN" kern="0" dirty="0" smtClean="0"/>
              <a:t>R</a:t>
            </a:r>
            <a:r>
              <a:rPr lang="zh-CN" altLang="en-US" kern="0" dirty="0" smtClean="0"/>
              <a:t>具有的性质．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675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692696"/>
            <a:ext cx="7776864" cy="1440160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设</a:t>
            </a:r>
            <a:r>
              <a:rPr lang="en-US" altLang="zh-CN" dirty="0" smtClean="0"/>
              <a:t>S={1,2,3}</a:t>
            </a:r>
            <a:r>
              <a:rPr lang="zh-CN" altLang="en-US" dirty="0" smtClean="0"/>
              <a:t>，下图给出了</a:t>
            </a:r>
            <a:r>
              <a:rPr lang="en-US" altLang="zh-CN" dirty="0" smtClean="0"/>
              <a:t>S</a:t>
            </a:r>
            <a:r>
              <a:rPr lang="zh-CN" altLang="en-US" dirty="0" smtClean="0"/>
              <a:t>上的两个二元关系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,R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he-IL" altLang="zh-CN" dirty="0">
                <a:latin typeface="Arial" pitchFamily="34" charset="0"/>
                <a:cs typeface="Arial" pitchFamily="34" charset="0"/>
                <a:sym typeface="Arial" pitchFamily="34" charset="0"/>
              </a:rPr>
              <a:t> ס 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是（    ）</a:t>
            </a:r>
            <a:endParaRPr lang="en-US" altLang="zh-CN" dirty="0" smtClean="0"/>
          </a:p>
          <a:p>
            <a:r>
              <a:rPr lang="en-US" altLang="zh-CN" dirty="0" smtClean="0"/>
              <a:t>	A.</a:t>
            </a:r>
            <a:r>
              <a:rPr lang="zh-CN" altLang="en-US" dirty="0" smtClean="0"/>
              <a:t>自反的</a:t>
            </a:r>
            <a:r>
              <a:rPr lang="en-US" altLang="zh-CN" dirty="0" smtClean="0"/>
              <a:t>	B.</a:t>
            </a:r>
            <a:r>
              <a:rPr lang="zh-CN" altLang="en-US" dirty="0" smtClean="0"/>
              <a:t>传递的</a:t>
            </a:r>
            <a:r>
              <a:rPr lang="en-US" altLang="zh-CN" dirty="0" smtClean="0"/>
              <a:t>	C.</a:t>
            </a:r>
            <a:r>
              <a:rPr lang="zh-CN" altLang="en-US" dirty="0" smtClean="0"/>
              <a:t>对称的</a:t>
            </a:r>
            <a:r>
              <a:rPr lang="en-US" altLang="zh-CN" dirty="0" smtClean="0"/>
              <a:t>	D.</a:t>
            </a:r>
            <a:r>
              <a:rPr lang="zh-CN" altLang="en-US" dirty="0" smtClean="0"/>
              <a:t>等价的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587860" y="4293096"/>
            <a:ext cx="777686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4.</a:t>
            </a:r>
            <a:r>
              <a:rPr lang="zh-CN" altLang="en-US" kern="0" dirty="0" smtClean="0"/>
              <a:t>设集合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有</a:t>
            </a:r>
            <a:r>
              <a:rPr lang="en-US" altLang="zh-CN" kern="0" dirty="0" smtClean="0"/>
              <a:t>4</a:t>
            </a:r>
            <a:r>
              <a:rPr lang="zh-CN" altLang="en-US" kern="0" dirty="0" smtClean="0"/>
              <a:t>个元素，则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上的不同的等价关系的个数为（   ）</a:t>
            </a:r>
            <a:endParaRPr lang="en-US" altLang="zh-CN" kern="0" dirty="0" smtClean="0"/>
          </a:p>
          <a:p>
            <a:r>
              <a:rPr lang="en-US" altLang="zh-CN" kern="0" dirty="0" smtClean="0"/>
              <a:t>A.11</a:t>
            </a:r>
            <a:r>
              <a:rPr lang="zh-CN" altLang="en-US" kern="0" dirty="0" smtClean="0"/>
              <a:t>个</a:t>
            </a:r>
            <a:r>
              <a:rPr lang="en-US" altLang="zh-CN" kern="0" dirty="0" smtClean="0"/>
              <a:t>	B.14</a:t>
            </a:r>
            <a:r>
              <a:rPr lang="zh-CN" altLang="en-US" kern="0" dirty="0" smtClean="0"/>
              <a:t>个</a:t>
            </a:r>
            <a:r>
              <a:rPr lang="en-US" altLang="zh-CN" kern="0" dirty="0" smtClean="0"/>
              <a:t>	C.15</a:t>
            </a:r>
            <a:r>
              <a:rPr lang="zh-CN" altLang="en-US" kern="0" dirty="0" smtClean="0"/>
              <a:t>个</a:t>
            </a:r>
            <a:r>
              <a:rPr lang="en-US" altLang="zh-CN" kern="0" dirty="0" smtClean="0"/>
              <a:t>	D.17</a:t>
            </a:r>
            <a:r>
              <a:rPr lang="zh-CN" altLang="en-US" kern="0" dirty="0" smtClean="0"/>
              <a:t>个</a:t>
            </a:r>
          </a:p>
          <a:p>
            <a:endParaRPr lang="zh-CN" altLang="en-US" kern="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045369" y="2564904"/>
            <a:ext cx="1971577" cy="911914"/>
            <a:chOff x="1045369" y="2348880"/>
            <a:chExt cx="1971577" cy="911914"/>
          </a:xfrm>
        </p:grpSpPr>
        <p:sp>
          <p:nvSpPr>
            <p:cNvPr id="7" name="椭圆 6"/>
            <p:cNvSpPr/>
            <p:nvPr/>
          </p:nvSpPr>
          <p:spPr bwMode="auto">
            <a:xfrm>
              <a:off x="1045369" y="2348880"/>
              <a:ext cx="216000" cy="2160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907704" y="2348880"/>
              <a:ext cx="216000" cy="2160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800946" y="2348880"/>
              <a:ext cx="216000" cy="2160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7" idx="7"/>
              <a:endCxn id="8" idx="1"/>
            </p:cNvCxnSpPr>
            <p:nvPr/>
          </p:nvCxnSpPr>
          <p:spPr bwMode="auto">
            <a:xfrm>
              <a:off x="1229737" y="2380516"/>
              <a:ext cx="7095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>
              <a:stCxn id="8" idx="7"/>
              <a:endCxn id="9" idx="1"/>
            </p:cNvCxnSpPr>
            <p:nvPr/>
          </p:nvCxnSpPr>
          <p:spPr bwMode="auto">
            <a:xfrm>
              <a:off x="2092072" y="2380516"/>
              <a:ext cx="74050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>
              <a:stCxn id="9" idx="3"/>
              <a:endCxn id="8" idx="5"/>
            </p:cNvCxnSpPr>
            <p:nvPr/>
          </p:nvCxnSpPr>
          <p:spPr bwMode="auto">
            <a:xfrm flipH="1">
              <a:off x="2092072" y="2533268"/>
              <a:ext cx="74050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19"/>
            <p:cNvCxnSpPr>
              <a:stCxn id="8" idx="3"/>
              <a:endCxn id="7" idx="5"/>
            </p:cNvCxnSpPr>
            <p:nvPr/>
          </p:nvCxnSpPr>
          <p:spPr bwMode="auto">
            <a:xfrm flipH="1">
              <a:off x="1229737" y="2533268"/>
              <a:ext cx="7095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1045369" y="2614463"/>
              <a:ext cx="1971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lain"/>
              </a:pPr>
              <a:r>
                <a:rPr lang="en-US" altLang="zh-CN" dirty="0" smtClean="0"/>
                <a:t>       2           3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 R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99759" y="2647554"/>
            <a:ext cx="1983090" cy="896258"/>
            <a:chOff x="4645769" y="2377305"/>
            <a:chExt cx="1983090" cy="896258"/>
          </a:xfrm>
        </p:grpSpPr>
        <p:sp>
          <p:nvSpPr>
            <p:cNvPr id="10" name="椭圆 9"/>
            <p:cNvSpPr/>
            <p:nvPr/>
          </p:nvSpPr>
          <p:spPr bwMode="auto">
            <a:xfrm>
              <a:off x="4645769" y="2387947"/>
              <a:ext cx="216000" cy="2160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5508104" y="2398439"/>
              <a:ext cx="216000" cy="2160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6401346" y="2377305"/>
              <a:ext cx="216000" cy="2160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2" name="曲线连接符 21"/>
            <p:cNvCxnSpPr/>
            <p:nvPr/>
          </p:nvCxnSpPr>
          <p:spPr bwMode="auto">
            <a:xfrm flipH="1" flipV="1">
              <a:off x="5523910" y="2441957"/>
              <a:ext cx="184388" cy="76368"/>
            </a:xfrm>
            <a:prstGeom prst="curvedConnector5">
              <a:avLst>
                <a:gd name="adj1" fmla="val -123978"/>
                <a:gd name="adj2" fmla="val 540761"/>
                <a:gd name="adj3" fmla="val 22397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曲线连接符 22"/>
            <p:cNvCxnSpPr/>
            <p:nvPr/>
          </p:nvCxnSpPr>
          <p:spPr bwMode="auto">
            <a:xfrm flipH="1" flipV="1">
              <a:off x="4699759" y="2434526"/>
              <a:ext cx="184388" cy="76368"/>
            </a:xfrm>
            <a:prstGeom prst="curvedConnector5">
              <a:avLst>
                <a:gd name="adj1" fmla="val -123978"/>
                <a:gd name="adj2" fmla="val 540761"/>
                <a:gd name="adj3" fmla="val 22397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曲线连接符 23"/>
            <p:cNvCxnSpPr/>
            <p:nvPr/>
          </p:nvCxnSpPr>
          <p:spPr bwMode="auto">
            <a:xfrm flipH="1" flipV="1">
              <a:off x="6444471" y="2441957"/>
              <a:ext cx="184388" cy="76368"/>
            </a:xfrm>
            <a:prstGeom prst="curvedConnector5">
              <a:avLst>
                <a:gd name="adj1" fmla="val -123978"/>
                <a:gd name="adj2" fmla="val 540761"/>
                <a:gd name="adj3" fmla="val 22397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Box 25"/>
            <p:cNvSpPr txBox="1"/>
            <p:nvPr/>
          </p:nvSpPr>
          <p:spPr>
            <a:xfrm>
              <a:off x="4657282" y="2627232"/>
              <a:ext cx="1971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lain"/>
              </a:pPr>
              <a:r>
                <a:rPr lang="en-US" altLang="zh-CN" dirty="0" smtClean="0"/>
                <a:t>       2           3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 R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sp>
        <p:nvSpPr>
          <p:cNvPr id="29" name="内容占位符 2"/>
          <p:cNvSpPr txBox="1">
            <a:spLocks/>
          </p:cNvSpPr>
          <p:nvPr/>
        </p:nvSpPr>
        <p:spPr>
          <a:xfrm>
            <a:off x="2692922" y="1124744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>
                <a:solidFill>
                  <a:srgbClr val="FF0000"/>
                </a:solidFill>
              </a:rPr>
              <a:t>C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1368512" y="4761148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>
                <a:solidFill>
                  <a:srgbClr val="FF0000"/>
                </a:solidFill>
              </a:rPr>
              <a:t>C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1045369" y="5661248"/>
            <a:ext cx="3892768" cy="936104"/>
          </a:xfrm>
          <a:prstGeom prst="wedgeRoundRectCallout">
            <a:avLst>
              <a:gd name="adj1" fmla="val -22301"/>
              <a:gd name="adj2" fmla="val -6418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整数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4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可分别划分为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4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,1+3,1+1+2,2+2,1+1+1+1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，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1+C</a:t>
            </a:r>
            <a:r>
              <a:rPr kumimoji="0" lang="en-US" altLang="zh-CN" sz="18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4</a:t>
            </a:r>
            <a:r>
              <a:rPr kumimoji="0" lang="en-US" altLang="zh-CN" sz="1800" b="0" i="0" u="none" strike="noStrike" cap="none" normalizeH="0" baseline="5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+C</a:t>
            </a:r>
            <a:r>
              <a:rPr kumimoji="0" lang="en-US" altLang="zh-CN" sz="18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4</a:t>
            </a:r>
            <a:r>
              <a:rPr kumimoji="0" lang="en-US" altLang="zh-CN" sz="1800" b="0" i="0" u="none" strike="noStrike" cap="none" normalizeH="0" baseline="5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+1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/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2C</a:t>
            </a:r>
            <a:r>
              <a:rPr kumimoji="0" lang="en-US" altLang="zh-CN" sz="18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4</a:t>
            </a:r>
            <a:r>
              <a:rPr kumimoji="0" lang="en-US" altLang="zh-CN" sz="1800" b="0" i="0" u="none" strike="noStrike" cap="none" normalizeH="0" baseline="5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+1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=15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98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256583"/>
          </a:xfrm>
        </p:spPr>
        <p:txBody>
          <a:bodyPr/>
          <a:lstStyle/>
          <a:p>
            <a:r>
              <a:rPr lang="en-US" altLang="zh-CN" dirty="0" smtClean="0"/>
              <a:t>5.R={&lt;1,4&gt;,&lt;2,3&gt;,&lt;3,1&gt;,&lt;4,3&gt;}</a:t>
            </a:r>
            <a:r>
              <a:rPr lang="zh-CN" altLang="en-US" dirty="0" smtClean="0"/>
              <a:t>，则（    ）</a:t>
            </a:r>
            <a:r>
              <a:rPr lang="en-US" altLang="zh-CN" dirty="0" smtClean="0">
                <a:sym typeface="Symbol" pitchFamily="18" charset="2"/>
              </a:rPr>
              <a:t>t(R)</a:t>
            </a:r>
            <a:endParaRPr lang="en-US" altLang="zh-CN" dirty="0" smtClean="0"/>
          </a:p>
          <a:p>
            <a:r>
              <a:rPr lang="en-US" altLang="zh-CN" dirty="0" smtClean="0"/>
              <a:t>A.&lt;1,1&gt;	B.&lt;1,2&gt;	C.&lt;1,3&gt;	D.&lt;1,4&gt;</a:t>
            </a:r>
            <a:endParaRPr lang="zh-CN" altLang="en-US" dirty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6.R</a:t>
            </a:r>
            <a:r>
              <a:rPr lang="zh-CN" altLang="en-US" dirty="0" smtClean="0"/>
              <a:t>是二元关系且</a:t>
            </a:r>
            <a:r>
              <a:rPr lang="en-US" altLang="zh-CN" dirty="0" smtClean="0"/>
              <a:t>R=R</a:t>
            </a:r>
            <a:r>
              <a:rPr lang="en-US" altLang="zh-CN" baseline="50000" dirty="0" smtClean="0"/>
              <a:t>4</a:t>
            </a:r>
            <a:r>
              <a:rPr lang="zh-CN" altLang="en-US" dirty="0" smtClean="0"/>
              <a:t>，则（     ）一定是传递的。</a:t>
            </a:r>
            <a:endParaRPr lang="en-US" altLang="zh-CN" dirty="0" smtClean="0"/>
          </a:p>
          <a:p>
            <a:r>
              <a:rPr lang="en-US" altLang="zh-CN" dirty="0" smtClean="0"/>
              <a:t>A.R		B.R</a:t>
            </a:r>
            <a:r>
              <a:rPr lang="en-US" altLang="zh-CN" baseline="50000" dirty="0" smtClean="0"/>
              <a:t>2</a:t>
            </a:r>
            <a:r>
              <a:rPr lang="en-US" altLang="zh-CN" dirty="0" smtClean="0"/>
              <a:t>		C.R</a:t>
            </a:r>
            <a:r>
              <a:rPr lang="en-US" altLang="zh-CN" baseline="50000" dirty="0" smtClean="0"/>
              <a:t>3</a:t>
            </a:r>
            <a:r>
              <a:rPr lang="en-US" altLang="zh-CN" dirty="0" smtClean="0"/>
              <a:t>		D.R</a:t>
            </a:r>
            <a:r>
              <a:rPr lang="en-US" altLang="zh-CN" baseline="50000" dirty="0" smtClean="0"/>
              <a:t>4</a:t>
            </a:r>
            <a:endParaRPr lang="zh-CN" altLang="en-US" baseline="50000" dirty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7.</a:t>
            </a:r>
            <a:r>
              <a:rPr lang="zh-CN" altLang="en-US" dirty="0"/>
              <a:t>下面</a:t>
            </a:r>
            <a:r>
              <a:rPr lang="zh-CN" altLang="en-US" dirty="0" smtClean="0"/>
              <a:t>说法（    ）是</a:t>
            </a:r>
            <a:r>
              <a:rPr lang="zh-CN" altLang="en-US" dirty="0"/>
              <a:t>错误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dirty="0"/>
              <a:t>.</a:t>
            </a:r>
            <a:r>
              <a:rPr lang="zh-CN" altLang="en-US" dirty="0"/>
              <a:t>不存在既自反又反自反的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en-US" altLang="zh-CN" dirty="0"/>
              <a:t>.</a:t>
            </a:r>
            <a:r>
              <a:rPr lang="zh-CN" altLang="en-US" dirty="0" smtClean="0"/>
              <a:t>存在</a:t>
            </a:r>
            <a:r>
              <a:rPr lang="zh-CN" altLang="en-US" dirty="0"/>
              <a:t>既</a:t>
            </a:r>
            <a:r>
              <a:rPr lang="zh-CN" altLang="en-US" dirty="0" smtClean="0"/>
              <a:t>对称</a:t>
            </a:r>
            <a:r>
              <a:rPr lang="zh-CN" altLang="en-US" dirty="0"/>
              <a:t>又反对称的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.</a:t>
            </a:r>
            <a:r>
              <a:rPr lang="zh-CN" altLang="en-US" dirty="0" smtClean="0"/>
              <a:t>存在</a:t>
            </a:r>
            <a:r>
              <a:rPr lang="zh-CN" altLang="en-US" dirty="0"/>
              <a:t>既</a:t>
            </a:r>
            <a:r>
              <a:rPr lang="zh-CN" altLang="en-US" dirty="0" smtClean="0"/>
              <a:t>不对称</a:t>
            </a:r>
            <a:r>
              <a:rPr lang="zh-CN" altLang="en-US" dirty="0"/>
              <a:t>又不反对称的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en-US" altLang="zh-CN" dirty="0"/>
              <a:t>.</a:t>
            </a:r>
            <a:r>
              <a:rPr lang="zh-CN" altLang="en-US" dirty="0"/>
              <a:t>由一个有序对构成的二元关系一定是一个传递关系。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12160" y="908720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>
                <a:solidFill>
                  <a:srgbClr val="FF0000"/>
                </a:solidFill>
              </a:rPr>
              <a:t>B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427984" y="2060848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>
                <a:solidFill>
                  <a:srgbClr val="FF0000"/>
                </a:solidFill>
              </a:rPr>
              <a:t>C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483768" y="3140968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>
                <a:solidFill>
                  <a:srgbClr val="FF0000"/>
                </a:solidFill>
              </a:rPr>
              <a:t>A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7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764704"/>
            <a:ext cx="8229600" cy="4713387"/>
          </a:xfrm>
        </p:spPr>
        <p:txBody>
          <a:bodyPr/>
          <a:lstStyle/>
          <a:p>
            <a:r>
              <a:rPr lang="en-US" altLang="zh-CN" dirty="0" err="1" smtClean="0"/>
              <a:t>8.Z</a:t>
            </a:r>
            <a:r>
              <a:rPr lang="zh-CN" altLang="en-US" dirty="0"/>
              <a:t>代表整数集合，</a:t>
            </a:r>
            <a:r>
              <a:rPr lang="zh-CN" altLang="en-US" dirty="0" smtClean="0"/>
              <a:t>“</a:t>
            </a:r>
            <a:r>
              <a:rPr lang="zh-CN" altLang="en-US" dirty="0"/>
              <a:t>≤</a:t>
            </a:r>
            <a:r>
              <a:rPr lang="zh-CN" altLang="en-US" dirty="0" smtClean="0"/>
              <a:t>”</a:t>
            </a:r>
            <a:r>
              <a:rPr lang="zh-CN" altLang="en-US" dirty="0"/>
              <a:t>是</a:t>
            </a:r>
            <a:r>
              <a:rPr lang="en-US" altLang="zh-CN" dirty="0"/>
              <a:t>Z</a:t>
            </a:r>
            <a:r>
              <a:rPr lang="zh-CN" altLang="en-US" dirty="0"/>
              <a:t>上的小于等于</a:t>
            </a:r>
            <a:r>
              <a:rPr lang="zh-CN" altLang="en-US" dirty="0" smtClean="0"/>
              <a:t>二元关系</a:t>
            </a:r>
            <a:r>
              <a:rPr lang="zh-CN" altLang="en-US" dirty="0"/>
              <a:t>，下面</a:t>
            </a:r>
            <a:r>
              <a:rPr lang="zh-CN" altLang="en-US" dirty="0" smtClean="0"/>
              <a:t>说法（   ）是</a:t>
            </a:r>
            <a:r>
              <a:rPr lang="zh-CN" altLang="en-US" dirty="0"/>
              <a:t>错误的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A.&lt;Z,</a:t>
            </a:r>
            <a:r>
              <a:rPr lang="zh-CN" altLang="en-US" dirty="0"/>
              <a:t> </a:t>
            </a:r>
            <a:r>
              <a:rPr lang="zh-CN" altLang="en-US" dirty="0" smtClean="0"/>
              <a:t>≤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是偏序集</a:t>
            </a:r>
            <a:endParaRPr lang="en-US" altLang="zh-CN" dirty="0" smtClean="0"/>
          </a:p>
          <a:p>
            <a:r>
              <a:rPr lang="en-US" altLang="zh-CN" dirty="0" smtClean="0"/>
              <a:t>	B.&lt;Z,</a:t>
            </a:r>
            <a:r>
              <a:rPr lang="zh-CN" altLang="en-US" dirty="0"/>
              <a:t> </a:t>
            </a:r>
            <a:r>
              <a:rPr lang="zh-CN" altLang="en-US" dirty="0" smtClean="0"/>
              <a:t>≤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是全序集</a:t>
            </a:r>
            <a:endParaRPr lang="en-US" altLang="zh-CN" dirty="0" smtClean="0"/>
          </a:p>
          <a:p>
            <a:r>
              <a:rPr lang="en-US" altLang="zh-CN" dirty="0" smtClean="0"/>
              <a:t>	C.&lt;Z,</a:t>
            </a:r>
            <a:r>
              <a:rPr lang="zh-CN" altLang="en-US" dirty="0"/>
              <a:t> </a:t>
            </a:r>
            <a:r>
              <a:rPr lang="zh-CN" altLang="en-US" dirty="0" smtClean="0"/>
              <a:t>≤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是良序集</a:t>
            </a:r>
            <a:endParaRPr lang="en-US" altLang="zh-CN" dirty="0" smtClean="0"/>
          </a:p>
          <a:p>
            <a:r>
              <a:rPr lang="en-US" altLang="zh-CN" dirty="0" smtClean="0"/>
              <a:t>	D.&lt;Z,</a:t>
            </a:r>
            <a:r>
              <a:rPr lang="zh-CN" altLang="en-US" dirty="0"/>
              <a:t> </a:t>
            </a:r>
            <a:r>
              <a:rPr lang="zh-CN" altLang="en-US" dirty="0" smtClean="0"/>
              <a:t>≤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是</a:t>
            </a:r>
            <a:r>
              <a:rPr lang="zh-CN" altLang="en-US" dirty="0"/>
              <a:t>一条链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619672" y="1196752"/>
            <a:ext cx="432048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>
                <a:solidFill>
                  <a:srgbClr val="FF0000"/>
                </a:solidFill>
              </a:rPr>
              <a:t>C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3" y="778793"/>
            <a:ext cx="2015455" cy="561975"/>
          </a:xfrm>
        </p:spPr>
        <p:txBody>
          <a:bodyPr/>
          <a:lstStyle/>
          <a:p>
            <a:r>
              <a:rPr lang="zh-CN" altLang="en-US" dirty="0" smtClean="0"/>
              <a:t>二、填空题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A={1,2,3}</a:t>
            </a:r>
            <a:r>
              <a:rPr lang="zh-CN" altLang="en-US" dirty="0" smtClean="0"/>
              <a:t>上的关系</a:t>
            </a:r>
            <a:r>
              <a:rPr lang="en-US" altLang="zh-CN" dirty="0" smtClean="0"/>
              <a:t>R={&lt;1,1&gt;,&lt;1,2&gt;,&lt;1,3&gt;,&lt;3,3&gt;}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具备（                            ）性质。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上的二元关系，若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是等价关系，则</a:t>
            </a:r>
            <a:r>
              <a:rPr lang="en-US" altLang="zh-CN" dirty="0" err="1" smtClean="0"/>
              <a:t>tsr</a:t>
            </a:r>
            <a:r>
              <a:rPr lang="en-US" altLang="zh-CN" dirty="0" smtClean="0"/>
              <a:t>(R)=(     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A={</a:t>
            </a:r>
            <a:r>
              <a:rPr lang="en-US" altLang="zh-CN" dirty="0" err="1" smtClean="0"/>
              <a:t>a,b,c,d,e,f,g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上的一个划分</a:t>
            </a:r>
            <a:r>
              <a:rPr lang="el-GR" altLang="zh-CN" dirty="0" smtClean="0"/>
              <a:t>π</a:t>
            </a:r>
            <a:r>
              <a:rPr lang="en-US" altLang="zh-CN" dirty="0" smtClean="0"/>
              <a:t>={{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},{</a:t>
            </a:r>
            <a:r>
              <a:rPr lang="en-US" altLang="zh-CN" dirty="0" err="1" smtClean="0"/>
              <a:t>c,d,e</a:t>
            </a:r>
            <a:r>
              <a:rPr lang="en-US" altLang="zh-CN" dirty="0" smtClean="0"/>
              <a:t>},{</a:t>
            </a:r>
            <a:r>
              <a:rPr lang="en-US" altLang="zh-CN" dirty="0" err="1" smtClean="0"/>
              <a:t>f,g</a:t>
            </a:r>
            <a:r>
              <a:rPr lang="en-US" altLang="zh-CN" dirty="0" smtClean="0"/>
              <a:t>}}</a:t>
            </a:r>
            <a:r>
              <a:rPr lang="zh-CN" altLang="en-US" dirty="0" smtClean="0"/>
              <a:t>，那么</a:t>
            </a:r>
            <a:r>
              <a:rPr lang="el-GR" altLang="zh-CN" dirty="0" smtClean="0"/>
              <a:t>π</a:t>
            </a:r>
            <a:r>
              <a:rPr lang="zh-CN" altLang="en-US" dirty="0" smtClean="0"/>
              <a:t>所对应的等价关系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应有（       ）个有序对。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是集合</a:t>
            </a:r>
            <a:r>
              <a:rPr lang="en-US" altLang="zh-CN" dirty="0" smtClean="0"/>
              <a:t>{1,2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10}</a:t>
            </a:r>
            <a:r>
              <a:rPr lang="zh-CN" altLang="en-US" dirty="0" smtClean="0"/>
              <a:t>上的模</a:t>
            </a:r>
            <a:r>
              <a:rPr lang="en-US" altLang="zh-CN" dirty="0" smtClean="0"/>
              <a:t>7</a:t>
            </a:r>
            <a:r>
              <a:rPr lang="zh-CN" altLang="en-US" dirty="0" smtClean="0"/>
              <a:t>同余关系，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则</a:t>
            </a:r>
            <a:r>
              <a:rPr lang="en-US" altLang="zh-CN" dirty="0" smtClean="0"/>
              <a:t>[2]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=(          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2339752" y="2103239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反对称性、传递性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2320" y="270892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443711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17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1740" y="566124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{2,9}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55446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5.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A={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}</a:t>
            </a:r>
            <a:r>
              <a:rPr lang="zh-CN" altLang="en-US" dirty="0" smtClean="0"/>
              <a:t>是偏序集</a:t>
            </a:r>
            <a:r>
              <a:rPr lang="en-US" altLang="zh-CN" dirty="0" smtClean="0"/>
              <a:t>&lt;P(A),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P(A)</a:t>
            </a:r>
            <a:r>
              <a:rPr lang="zh-CN" altLang="en-US" dirty="0" smtClean="0"/>
              <a:t>的子集</a:t>
            </a:r>
            <a:r>
              <a:rPr lang="en-US" altLang="zh-CN" dirty="0" smtClean="0"/>
              <a:t>B={</a:t>
            </a:r>
            <a:r>
              <a:rPr lang="en-US" altLang="zh-CN" dirty="0" smtClean="0">
                <a:sym typeface="Symbol" pitchFamily="18" charset="2"/>
              </a:rPr>
              <a:t>,{a},{b},{</a:t>
            </a:r>
            <a:r>
              <a:rPr lang="en-US" altLang="zh-CN" dirty="0" err="1" smtClean="0">
                <a:sym typeface="Symbol" pitchFamily="18" charset="2"/>
              </a:rPr>
              <a:t>a,b</a:t>
            </a:r>
            <a:r>
              <a:rPr lang="en-US" altLang="zh-CN" dirty="0" smtClean="0">
                <a:sym typeface="Symbol" pitchFamily="18" charset="2"/>
              </a:rPr>
              <a:t>},{</a:t>
            </a:r>
            <a:r>
              <a:rPr lang="en-US" altLang="zh-CN" dirty="0" err="1" smtClean="0">
                <a:sym typeface="Symbol" pitchFamily="18" charset="2"/>
              </a:rPr>
              <a:t>b,c</a:t>
            </a:r>
            <a:r>
              <a:rPr lang="en-US" altLang="zh-CN" dirty="0" smtClean="0">
                <a:sym typeface="Symbol" pitchFamily="18" charset="2"/>
              </a:rPr>
              <a:t>}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的极大元是（         ），最大元是（     ），上界是（        ），下确界是（        ）。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 dirty="0" smtClean="0"/>
              <a:t>6.A={1,2,3,4,5,6,8,10,24,36}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上的整除关系。子集</a:t>
            </a:r>
            <a:r>
              <a:rPr lang="en-US" altLang="zh-CN" dirty="0" smtClean="0"/>
              <a:t>B={1,2,3,4}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的上界是（         ）；</a:t>
            </a:r>
            <a:r>
              <a:rPr lang="en-US" altLang="zh-CN" dirty="0"/>
              <a:t> B</a:t>
            </a:r>
            <a:r>
              <a:rPr lang="zh-CN" altLang="en-US" dirty="0"/>
              <a:t>的</a:t>
            </a:r>
            <a:r>
              <a:rPr lang="zh-CN" altLang="en-US" dirty="0" smtClean="0"/>
              <a:t>下界是（     ）；</a:t>
            </a:r>
            <a:r>
              <a:rPr lang="en-US" altLang="zh-CN" dirty="0"/>
              <a:t> B</a:t>
            </a:r>
            <a:r>
              <a:rPr lang="zh-CN" altLang="en-US" dirty="0"/>
              <a:t>的</a:t>
            </a:r>
            <a:r>
              <a:rPr lang="zh-CN" altLang="en-US" dirty="0" smtClean="0"/>
              <a:t>上确界是（        ）；</a:t>
            </a:r>
            <a:r>
              <a:rPr lang="en-US" altLang="zh-CN" dirty="0"/>
              <a:t> B</a:t>
            </a:r>
            <a:r>
              <a:rPr lang="zh-CN" altLang="en-US" dirty="0"/>
              <a:t>的</a:t>
            </a:r>
            <a:r>
              <a:rPr lang="zh-CN" altLang="en-US" dirty="0" smtClean="0"/>
              <a:t>下确界是（      ）。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 dirty="0" smtClean="0"/>
              <a:t>7.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{1,2},B={</a:t>
            </a:r>
            <a:r>
              <a:rPr lang="en-US" altLang="zh-CN" dirty="0" err="1"/>
              <a:t>a,b</a:t>
            </a:r>
            <a:r>
              <a:rPr lang="en-US" altLang="zh-CN" dirty="0"/>
              <a:t>},</a:t>
            </a:r>
            <a:r>
              <a:rPr lang="zh-CN" altLang="en-US" dirty="0"/>
              <a:t>试问从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的二元关系</a:t>
            </a:r>
            <a:r>
              <a:rPr lang="zh-CN" altLang="en-US" dirty="0" smtClean="0"/>
              <a:t>有</a:t>
            </a:r>
            <a:r>
              <a:rPr lang="en-US" altLang="zh-CN" dirty="0" smtClean="0"/>
              <a:t>(    )</a:t>
            </a:r>
            <a:r>
              <a:rPr lang="zh-CN" altLang="en-US" dirty="0" smtClean="0"/>
              <a:t>个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6444208" y="141277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{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a,b</a:t>
            </a:r>
            <a:r>
              <a:rPr lang="en-US" altLang="zh-CN" sz="2400" dirty="0" smtClean="0">
                <a:solidFill>
                  <a:srgbClr val="FF0000"/>
                </a:solidFill>
              </a:rPr>
              <a:t>},{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b,c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198884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080" y="198884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{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a,b,c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6514" y="2458517"/>
            <a:ext cx="56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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8064" y="3933056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sym typeface="Symbol" pitchFamily="18" charset="2"/>
              </a:rPr>
              <a:t>24,36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50952" y="439472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01234" y="500878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3510" y="454712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无</a:t>
            </a:r>
          </a:p>
        </p:txBody>
      </p:sp>
      <p:sp>
        <p:nvSpPr>
          <p:cNvPr id="14" name="矩形 13"/>
          <p:cNvSpPr/>
          <p:nvPr/>
        </p:nvSpPr>
        <p:spPr>
          <a:xfrm>
            <a:off x="7164288" y="5805264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sym typeface="Symbol" pitchFamily="18" charset="2"/>
              </a:rPr>
              <a:t>16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三、应用题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93610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下图给出了集合</a:t>
            </a:r>
            <a:r>
              <a:rPr lang="en-US" altLang="zh-CN" dirty="0" smtClean="0"/>
              <a:t>{1,2,3,4}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个偏序关系图，画出它们的哈斯图，并说明哪一个是全序，哪一个是良序？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内容占位符 4"/>
          <p:cNvSpPr txBox="1">
            <a:spLocks/>
          </p:cNvSpPr>
          <p:nvPr/>
        </p:nvSpPr>
        <p:spPr bwMode="auto">
          <a:xfrm>
            <a:off x="719572" y="5005722"/>
            <a:ext cx="802889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>
                <a:sym typeface="Wingdings" panose="05000000000000000000" pitchFamily="2" charset="2"/>
              </a:rPr>
              <a:t>（</a:t>
            </a:r>
            <a:r>
              <a:rPr lang="en-US" altLang="zh-CN" kern="0" dirty="0" smtClean="0">
                <a:sym typeface="Wingdings" panose="05000000000000000000" pitchFamily="2" charset="2"/>
              </a:rPr>
              <a:t>1</a:t>
            </a:r>
            <a:r>
              <a:rPr lang="zh-CN" altLang="en-US" kern="0" dirty="0" smtClean="0">
                <a:sym typeface="Wingdings" panose="05000000000000000000" pitchFamily="2" charset="2"/>
              </a:rPr>
              <a:t>）</a:t>
            </a:r>
            <a:r>
              <a:rPr lang="en-US" altLang="zh-CN" kern="0" dirty="0" smtClean="0">
                <a:sym typeface="Wingdings" panose="05000000000000000000" pitchFamily="2" charset="2"/>
              </a:rPr>
              <a:t>		</a:t>
            </a:r>
            <a:r>
              <a:rPr lang="zh-CN" altLang="en-US" kern="0" dirty="0" smtClean="0">
                <a:sym typeface="Wingdings" panose="05000000000000000000" pitchFamily="2" charset="2"/>
              </a:rPr>
              <a:t>（</a:t>
            </a:r>
            <a:r>
              <a:rPr lang="en-US" altLang="zh-CN" kern="0" dirty="0" smtClean="0">
                <a:sym typeface="Wingdings" panose="05000000000000000000" pitchFamily="2" charset="2"/>
              </a:rPr>
              <a:t>2</a:t>
            </a:r>
            <a:r>
              <a:rPr lang="zh-CN" altLang="en-US" kern="0" dirty="0" smtClean="0">
                <a:sym typeface="Wingdings" panose="05000000000000000000" pitchFamily="2" charset="2"/>
              </a:rPr>
              <a:t>）</a:t>
            </a:r>
            <a:r>
              <a:rPr lang="en-US" altLang="zh-CN" kern="0" dirty="0" smtClean="0">
                <a:sym typeface="Wingdings" panose="05000000000000000000" pitchFamily="2" charset="2"/>
              </a:rPr>
              <a:t>		   </a:t>
            </a:r>
            <a:r>
              <a:rPr lang="zh-CN" altLang="en-US" kern="0" dirty="0" smtClean="0">
                <a:sym typeface="Wingdings" panose="05000000000000000000" pitchFamily="2" charset="2"/>
              </a:rPr>
              <a:t>（</a:t>
            </a:r>
            <a:r>
              <a:rPr lang="en-US" altLang="zh-CN" kern="0" dirty="0" smtClean="0">
                <a:sym typeface="Wingdings" panose="05000000000000000000" pitchFamily="2" charset="2"/>
              </a:rPr>
              <a:t>3</a:t>
            </a:r>
            <a:r>
              <a:rPr lang="zh-CN" altLang="en-US" kern="0" dirty="0" smtClean="0">
                <a:sym typeface="Wingdings" panose="05000000000000000000" pitchFamily="2" charset="2"/>
              </a:rPr>
              <a:t>）</a:t>
            </a:r>
            <a:r>
              <a:rPr lang="en-US" altLang="zh-CN" kern="0" dirty="0" smtClean="0">
                <a:sym typeface="Wingdings" panose="05000000000000000000" pitchFamily="2" charset="2"/>
              </a:rPr>
              <a:t>		</a:t>
            </a:r>
            <a:r>
              <a:rPr lang="zh-CN" altLang="en-US" kern="0" dirty="0" smtClean="0">
                <a:sym typeface="Wingdings" panose="05000000000000000000" pitchFamily="2" charset="2"/>
              </a:rPr>
              <a:t>（</a:t>
            </a:r>
            <a:r>
              <a:rPr lang="en-US" altLang="zh-CN" kern="0" dirty="0" smtClean="0">
                <a:sym typeface="Wingdings" panose="05000000000000000000" pitchFamily="2" charset="2"/>
              </a:rPr>
              <a:t>4</a:t>
            </a:r>
            <a:r>
              <a:rPr lang="zh-CN" altLang="en-US" kern="0" dirty="0" smtClean="0">
                <a:sym typeface="Wingdings" panose="05000000000000000000" pitchFamily="2" charset="2"/>
              </a:rPr>
              <a:t>）</a:t>
            </a:r>
            <a:endParaRPr lang="en-US" altLang="zh-CN" kern="0" dirty="0" smtClean="0"/>
          </a:p>
        </p:txBody>
      </p:sp>
      <p:grpSp>
        <p:nvGrpSpPr>
          <p:cNvPr id="60" name="组合 59"/>
          <p:cNvGrpSpPr/>
          <p:nvPr/>
        </p:nvGrpSpPr>
        <p:grpSpPr>
          <a:xfrm>
            <a:off x="395536" y="2820902"/>
            <a:ext cx="1557672" cy="2120266"/>
            <a:chOff x="395536" y="2820902"/>
            <a:chExt cx="1557672" cy="2120266"/>
          </a:xfrm>
        </p:grpSpPr>
        <p:sp>
          <p:nvSpPr>
            <p:cNvPr id="2" name="椭圆 1"/>
            <p:cNvSpPr/>
            <p:nvPr/>
          </p:nvSpPr>
          <p:spPr bwMode="auto">
            <a:xfrm>
              <a:off x="542169" y="3302088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622289" y="3296184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39552" y="431020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647863" y="4313451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544" y="28372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50281" y="282090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5536" y="457012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93168" y="457183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686657" y="3370138"/>
              <a:ext cx="96120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719572" y="4385459"/>
              <a:ext cx="96120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614177" y="3429000"/>
              <a:ext cx="0" cy="86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箭头连接符 55"/>
            <p:cNvCxnSpPr>
              <a:endCxn id="10" idx="0"/>
            </p:cNvCxnSpPr>
            <p:nvPr/>
          </p:nvCxnSpPr>
          <p:spPr bwMode="auto">
            <a:xfrm>
              <a:off x="686657" y="3406130"/>
              <a:ext cx="1033214" cy="9073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箭头连接符 57"/>
            <p:cNvCxnSpPr/>
            <p:nvPr/>
          </p:nvCxnSpPr>
          <p:spPr bwMode="auto">
            <a:xfrm flipV="1">
              <a:off x="673262" y="3512304"/>
              <a:ext cx="1006747" cy="852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组合 66"/>
          <p:cNvGrpSpPr/>
          <p:nvPr/>
        </p:nvGrpSpPr>
        <p:grpSpPr>
          <a:xfrm>
            <a:off x="2483768" y="2852936"/>
            <a:ext cx="1557672" cy="2120266"/>
            <a:chOff x="2483768" y="2852936"/>
            <a:chExt cx="1557672" cy="2120266"/>
          </a:xfrm>
        </p:grpSpPr>
        <p:sp>
          <p:nvSpPr>
            <p:cNvPr id="16" name="椭圆 15"/>
            <p:cNvSpPr/>
            <p:nvPr/>
          </p:nvSpPr>
          <p:spPr bwMode="auto">
            <a:xfrm>
              <a:off x="2630401" y="3334122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3710521" y="3328218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2627784" y="4342234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3736095" y="4345485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55776" y="2869331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8513" y="285293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460215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1400" y="460387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2774417" y="3406130"/>
              <a:ext cx="96120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2807804" y="4436342"/>
              <a:ext cx="96120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2711748" y="3468503"/>
              <a:ext cx="0" cy="86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3782529" y="3468503"/>
              <a:ext cx="0" cy="86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2772556" y="3468503"/>
              <a:ext cx="937965" cy="8244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箭头连接符 62"/>
            <p:cNvCxnSpPr/>
            <p:nvPr/>
          </p:nvCxnSpPr>
          <p:spPr bwMode="auto">
            <a:xfrm flipV="1">
              <a:off x="2812615" y="3471864"/>
              <a:ext cx="866713" cy="9019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5" name="组合 74"/>
          <p:cNvGrpSpPr/>
          <p:nvPr/>
        </p:nvGrpSpPr>
        <p:grpSpPr>
          <a:xfrm>
            <a:off x="4526496" y="2852936"/>
            <a:ext cx="1557672" cy="2120266"/>
            <a:chOff x="4526496" y="2852936"/>
            <a:chExt cx="1557672" cy="2120266"/>
          </a:xfrm>
        </p:grpSpPr>
        <p:sp>
          <p:nvSpPr>
            <p:cNvPr id="24" name="椭圆 23"/>
            <p:cNvSpPr/>
            <p:nvPr/>
          </p:nvSpPr>
          <p:spPr bwMode="auto">
            <a:xfrm>
              <a:off x="4673129" y="3334122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5753249" y="3328218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4658296" y="4342234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5764535" y="4345485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98504" y="2869331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81241" y="285293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26496" y="460215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24128" y="460387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 flipV="1">
              <a:off x="4745137" y="3468503"/>
              <a:ext cx="0" cy="86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箭头连接符 53"/>
            <p:cNvCxnSpPr/>
            <p:nvPr/>
          </p:nvCxnSpPr>
          <p:spPr bwMode="auto">
            <a:xfrm flipV="1">
              <a:off x="5834596" y="3487891"/>
              <a:ext cx="0" cy="86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箭头连接符 67"/>
            <p:cNvCxnSpPr/>
            <p:nvPr/>
          </p:nvCxnSpPr>
          <p:spPr bwMode="auto">
            <a:xfrm flipH="1">
              <a:off x="4816600" y="4432349"/>
              <a:ext cx="90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接箭头连接符 70"/>
            <p:cNvCxnSpPr>
              <a:stCxn id="27" idx="1"/>
            </p:cNvCxnSpPr>
            <p:nvPr/>
          </p:nvCxnSpPr>
          <p:spPr bwMode="auto">
            <a:xfrm flipH="1" flipV="1">
              <a:off x="4886537" y="3471864"/>
              <a:ext cx="899089" cy="8947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2" name="组合 81"/>
          <p:cNvGrpSpPr/>
          <p:nvPr/>
        </p:nvGrpSpPr>
        <p:grpSpPr>
          <a:xfrm>
            <a:off x="6830752" y="2852936"/>
            <a:ext cx="1557672" cy="2120266"/>
            <a:chOff x="6830752" y="2852936"/>
            <a:chExt cx="1557672" cy="2120266"/>
          </a:xfrm>
        </p:grpSpPr>
        <p:sp>
          <p:nvSpPr>
            <p:cNvPr id="32" name="椭圆 31"/>
            <p:cNvSpPr/>
            <p:nvPr/>
          </p:nvSpPr>
          <p:spPr bwMode="auto">
            <a:xfrm>
              <a:off x="6977385" y="3334122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8057505" y="3328218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6976840" y="4342234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8083079" y="4345485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02760" y="2869331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85497" y="285293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0752" y="460215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8384" y="460387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7049393" y="3487891"/>
              <a:ext cx="0" cy="828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8155087" y="3504503"/>
              <a:ext cx="0" cy="828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箭头连接符 75"/>
            <p:cNvCxnSpPr>
              <a:stCxn id="33" idx="3"/>
            </p:cNvCxnSpPr>
            <p:nvPr/>
          </p:nvCxnSpPr>
          <p:spPr bwMode="auto">
            <a:xfrm flipH="1">
              <a:off x="7190792" y="3451143"/>
              <a:ext cx="887804" cy="9007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直接箭头连接符 78"/>
            <p:cNvCxnSpPr>
              <a:stCxn id="32" idx="5"/>
              <a:endCxn id="35" idx="2"/>
            </p:cNvCxnSpPr>
            <p:nvPr/>
          </p:nvCxnSpPr>
          <p:spPr bwMode="auto">
            <a:xfrm>
              <a:off x="7100310" y="3457047"/>
              <a:ext cx="982769" cy="9604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378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内容占位符 4"/>
          <p:cNvSpPr txBox="1">
            <a:spLocks/>
          </p:cNvSpPr>
          <p:nvPr/>
        </p:nvSpPr>
        <p:spPr bwMode="auto">
          <a:xfrm>
            <a:off x="505842" y="908720"/>
            <a:ext cx="54726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解</a:t>
            </a:r>
            <a:r>
              <a:rPr lang="zh-CN" altLang="en-US" kern="0" dirty="0" smtClean="0">
                <a:sym typeface="Wingdings" panose="05000000000000000000" pitchFamily="2" charset="2"/>
              </a:rPr>
              <a:t>：其中（</a:t>
            </a:r>
            <a:r>
              <a:rPr lang="en-US" altLang="zh-CN" kern="0" dirty="0" smtClean="0">
                <a:sym typeface="Wingdings" panose="05000000000000000000" pitchFamily="2" charset="2"/>
              </a:rPr>
              <a:t>2</a:t>
            </a:r>
            <a:r>
              <a:rPr lang="zh-CN" altLang="en-US" kern="0" dirty="0" smtClean="0">
                <a:sym typeface="Wingdings" panose="05000000000000000000" pitchFamily="2" charset="2"/>
              </a:rPr>
              <a:t>）是全序，也是良序。</a:t>
            </a:r>
            <a:endParaRPr lang="en-US" altLang="zh-CN" kern="0" dirty="0" smtClean="0"/>
          </a:p>
        </p:txBody>
      </p:sp>
      <p:sp>
        <p:nvSpPr>
          <p:cNvPr id="20" name="内容占位符 4"/>
          <p:cNvSpPr txBox="1">
            <a:spLocks/>
          </p:cNvSpPr>
          <p:nvPr/>
        </p:nvSpPr>
        <p:spPr bwMode="auto">
          <a:xfrm>
            <a:off x="719572" y="5005722"/>
            <a:ext cx="802889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>
                <a:sym typeface="Wingdings" panose="05000000000000000000" pitchFamily="2" charset="2"/>
              </a:rPr>
              <a:t>（</a:t>
            </a:r>
            <a:r>
              <a:rPr lang="en-US" altLang="zh-CN" kern="0" dirty="0" smtClean="0">
                <a:sym typeface="Wingdings" panose="05000000000000000000" pitchFamily="2" charset="2"/>
              </a:rPr>
              <a:t>1</a:t>
            </a:r>
            <a:r>
              <a:rPr lang="zh-CN" altLang="en-US" kern="0" dirty="0" smtClean="0">
                <a:sym typeface="Wingdings" panose="05000000000000000000" pitchFamily="2" charset="2"/>
              </a:rPr>
              <a:t>）</a:t>
            </a:r>
            <a:r>
              <a:rPr lang="en-US" altLang="zh-CN" kern="0" dirty="0" smtClean="0">
                <a:sym typeface="Wingdings" panose="05000000000000000000" pitchFamily="2" charset="2"/>
              </a:rPr>
              <a:t>		</a:t>
            </a:r>
            <a:r>
              <a:rPr lang="zh-CN" altLang="en-US" kern="0" dirty="0" smtClean="0">
                <a:sym typeface="Wingdings" panose="05000000000000000000" pitchFamily="2" charset="2"/>
              </a:rPr>
              <a:t>（</a:t>
            </a:r>
            <a:r>
              <a:rPr lang="en-US" altLang="zh-CN" kern="0" dirty="0" smtClean="0">
                <a:sym typeface="Wingdings" panose="05000000000000000000" pitchFamily="2" charset="2"/>
              </a:rPr>
              <a:t>2</a:t>
            </a:r>
            <a:r>
              <a:rPr lang="zh-CN" altLang="en-US" kern="0" dirty="0" smtClean="0">
                <a:sym typeface="Wingdings" panose="05000000000000000000" pitchFamily="2" charset="2"/>
              </a:rPr>
              <a:t>）</a:t>
            </a:r>
            <a:r>
              <a:rPr lang="en-US" altLang="zh-CN" kern="0" dirty="0" smtClean="0">
                <a:sym typeface="Wingdings" panose="05000000000000000000" pitchFamily="2" charset="2"/>
              </a:rPr>
              <a:t>		   </a:t>
            </a:r>
            <a:r>
              <a:rPr lang="zh-CN" altLang="en-US" kern="0" dirty="0" smtClean="0">
                <a:sym typeface="Wingdings" panose="05000000000000000000" pitchFamily="2" charset="2"/>
              </a:rPr>
              <a:t>（</a:t>
            </a:r>
            <a:r>
              <a:rPr lang="en-US" altLang="zh-CN" kern="0" dirty="0" smtClean="0">
                <a:sym typeface="Wingdings" panose="05000000000000000000" pitchFamily="2" charset="2"/>
              </a:rPr>
              <a:t>3</a:t>
            </a:r>
            <a:r>
              <a:rPr lang="zh-CN" altLang="en-US" kern="0" dirty="0" smtClean="0">
                <a:sym typeface="Wingdings" panose="05000000000000000000" pitchFamily="2" charset="2"/>
              </a:rPr>
              <a:t>）</a:t>
            </a:r>
            <a:r>
              <a:rPr lang="en-US" altLang="zh-CN" kern="0" dirty="0" smtClean="0">
                <a:sym typeface="Wingdings" panose="05000000000000000000" pitchFamily="2" charset="2"/>
              </a:rPr>
              <a:t>		</a:t>
            </a:r>
            <a:r>
              <a:rPr lang="zh-CN" altLang="en-US" kern="0" dirty="0" smtClean="0">
                <a:sym typeface="Wingdings" panose="05000000000000000000" pitchFamily="2" charset="2"/>
              </a:rPr>
              <a:t>（</a:t>
            </a:r>
            <a:r>
              <a:rPr lang="en-US" altLang="zh-CN" kern="0" dirty="0" smtClean="0">
                <a:sym typeface="Wingdings" panose="05000000000000000000" pitchFamily="2" charset="2"/>
              </a:rPr>
              <a:t>4</a:t>
            </a:r>
            <a:r>
              <a:rPr lang="zh-CN" altLang="en-US" kern="0" dirty="0" smtClean="0">
                <a:sym typeface="Wingdings" panose="05000000000000000000" pitchFamily="2" charset="2"/>
              </a:rPr>
              <a:t>）</a:t>
            </a:r>
            <a:endParaRPr lang="en-US" altLang="zh-CN" kern="0" dirty="0" smtClean="0"/>
          </a:p>
        </p:txBody>
      </p:sp>
      <p:grpSp>
        <p:nvGrpSpPr>
          <p:cNvPr id="84" name="组合 83"/>
          <p:cNvGrpSpPr/>
          <p:nvPr/>
        </p:nvGrpSpPr>
        <p:grpSpPr>
          <a:xfrm>
            <a:off x="468112" y="1629615"/>
            <a:ext cx="1601642" cy="2960805"/>
            <a:chOff x="468112" y="1629615"/>
            <a:chExt cx="1601642" cy="2960805"/>
          </a:xfrm>
        </p:grpSpPr>
        <p:sp>
          <p:nvSpPr>
            <p:cNvPr id="7" name="椭圆 6"/>
            <p:cNvSpPr/>
            <p:nvPr/>
          </p:nvSpPr>
          <p:spPr bwMode="auto">
            <a:xfrm>
              <a:off x="1115616" y="2996952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745718" y="2003128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115616" y="3995749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576124" y="2019499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9049" y="295630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09714" y="165016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7604" y="422108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8112" y="162961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22" name="直接连接符 21"/>
            <p:cNvCxnSpPr>
              <a:endCxn id="7" idx="1"/>
            </p:cNvCxnSpPr>
            <p:nvPr/>
          </p:nvCxnSpPr>
          <p:spPr bwMode="auto">
            <a:xfrm>
              <a:off x="699049" y="2142424"/>
              <a:ext cx="437658" cy="875619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7" idx="6"/>
            </p:cNvCxnSpPr>
            <p:nvPr/>
          </p:nvCxnSpPr>
          <p:spPr bwMode="auto">
            <a:xfrm flipH="1">
              <a:off x="1259632" y="2149887"/>
              <a:ext cx="567980" cy="919073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9" idx="0"/>
            </p:cNvCxnSpPr>
            <p:nvPr/>
          </p:nvCxnSpPr>
          <p:spPr bwMode="auto">
            <a:xfrm>
              <a:off x="1187624" y="3141221"/>
              <a:ext cx="0" cy="85452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3041798" y="1759194"/>
            <a:ext cx="617539" cy="2493229"/>
            <a:chOff x="3041798" y="1759194"/>
            <a:chExt cx="617539" cy="2493229"/>
          </a:xfrm>
        </p:grpSpPr>
        <p:sp>
          <p:nvSpPr>
            <p:cNvPr id="30" name="椭圆 29"/>
            <p:cNvSpPr/>
            <p:nvPr/>
          </p:nvSpPr>
          <p:spPr bwMode="auto">
            <a:xfrm>
              <a:off x="3041798" y="3293368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3059832" y="1844824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3041798" y="3994934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3041798" y="2570941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42146" y="321800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99297" y="175919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18136" y="3883091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81854" y="2530291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38" name="直接连接符 37"/>
            <p:cNvCxnSpPr>
              <a:stCxn id="33" idx="4"/>
              <a:endCxn id="30" idx="0"/>
            </p:cNvCxnSpPr>
            <p:nvPr/>
          </p:nvCxnSpPr>
          <p:spPr bwMode="auto">
            <a:xfrm>
              <a:off x="3113806" y="2714957"/>
              <a:ext cx="0" cy="578411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 bwMode="auto">
            <a:xfrm>
              <a:off x="3113806" y="1987233"/>
              <a:ext cx="0" cy="556307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endCxn id="32" idx="0"/>
            </p:cNvCxnSpPr>
            <p:nvPr/>
          </p:nvCxnSpPr>
          <p:spPr bwMode="auto">
            <a:xfrm>
              <a:off x="3113806" y="3478034"/>
              <a:ext cx="0" cy="516900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118712" y="1543076"/>
            <a:ext cx="1749432" cy="3110060"/>
            <a:chOff x="4118712" y="1543076"/>
            <a:chExt cx="1749432" cy="3110060"/>
          </a:xfrm>
        </p:grpSpPr>
        <p:sp>
          <p:nvSpPr>
            <p:cNvPr id="41" name="椭圆 40"/>
            <p:cNvSpPr/>
            <p:nvPr/>
          </p:nvSpPr>
          <p:spPr bwMode="auto">
            <a:xfrm>
              <a:off x="5274046" y="3059668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5263504" y="1966681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5274046" y="4058465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4517063" y="306896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8104" y="294701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18712" y="292428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66034" y="428380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6283" y="154307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9" name="直接连接符 48"/>
            <p:cNvCxnSpPr>
              <a:endCxn id="43" idx="2"/>
            </p:cNvCxnSpPr>
            <p:nvPr/>
          </p:nvCxnSpPr>
          <p:spPr bwMode="auto">
            <a:xfrm>
              <a:off x="4599841" y="3203937"/>
              <a:ext cx="674205" cy="926536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 bwMode="auto">
            <a:xfrm>
              <a:off x="5327748" y="2132856"/>
              <a:ext cx="0" cy="902702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endCxn id="43" idx="0"/>
            </p:cNvCxnSpPr>
            <p:nvPr/>
          </p:nvCxnSpPr>
          <p:spPr bwMode="auto">
            <a:xfrm>
              <a:off x="5346054" y="3203937"/>
              <a:ext cx="0" cy="85452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6876256" y="1790785"/>
            <a:ext cx="1615823" cy="2407107"/>
            <a:chOff x="6876256" y="1790785"/>
            <a:chExt cx="1615823" cy="2407107"/>
          </a:xfrm>
        </p:grpSpPr>
        <p:sp>
          <p:nvSpPr>
            <p:cNvPr id="52" name="椭圆 51"/>
            <p:cNvSpPr/>
            <p:nvPr/>
          </p:nvSpPr>
          <p:spPr bwMode="auto">
            <a:xfrm>
              <a:off x="6991128" y="3631201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8136396" y="2155528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8143256" y="3603581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6966802" y="2171899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76256" y="179078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100392" y="180256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09707" y="382856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32039" y="382382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7061064" y="2328369"/>
              <a:ext cx="0" cy="1260000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3"/>
            </p:cNvCxnSpPr>
            <p:nvPr/>
          </p:nvCxnSpPr>
          <p:spPr bwMode="auto">
            <a:xfrm flipH="1">
              <a:off x="7135144" y="2278453"/>
              <a:ext cx="1022343" cy="1384767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 bwMode="auto">
            <a:xfrm>
              <a:off x="8208404" y="2321788"/>
              <a:ext cx="0" cy="1260000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54" idx="1"/>
            </p:cNvCxnSpPr>
            <p:nvPr/>
          </p:nvCxnSpPr>
          <p:spPr bwMode="auto">
            <a:xfrm flipH="1" flipV="1">
              <a:off x="7132941" y="2281737"/>
              <a:ext cx="1031406" cy="1342935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61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764705"/>
            <a:ext cx="7560840" cy="1224136"/>
          </a:xfrm>
        </p:spPr>
        <p:txBody>
          <a:bodyPr/>
          <a:lstStyle/>
          <a:p>
            <a:r>
              <a:rPr lang="en-US" altLang="zh-CN" dirty="0" smtClean="0"/>
              <a:t>2.A={1,2,3}×{1,2,3,4}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定义为：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&gt;R&lt;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，当且仅当</a:t>
            </a:r>
            <a:r>
              <a:rPr lang="en-US" altLang="zh-CN" dirty="0" smtClean="0"/>
              <a:t>|x-y|=|u-v|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证明：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是等价关系，并确定由</a:t>
            </a:r>
            <a:r>
              <a:rPr lang="en-US" altLang="zh-CN" dirty="0" smtClean="0"/>
              <a:t>R</a:t>
            </a:r>
            <a:r>
              <a:rPr lang="zh-CN" altLang="en-US" dirty="0" smtClean="0"/>
              <a:t>诱导的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的划分。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4F416-23EF-4890-9063-4C3958A5435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457200" y="2492896"/>
            <a:ext cx="822960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证：首先证明</a:t>
            </a:r>
            <a:r>
              <a:rPr lang="en-US" altLang="zh-CN" kern="0" dirty="0" smtClean="0"/>
              <a:t>R</a:t>
            </a:r>
            <a:r>
              <a:rPr lang="zh-CN" altLang="en-US" kern="0" dirty="0" smtClean="0"/>
              <a:t>是等价的。</a:t>
            </a:r>
            <a:endParaRPr lang="en-US" altLang="zh-CN" kern="0" dirty="0" smtClean="0"/>
          </a:p>
          <a:p>
            <a:r>
              <a:rPr lang="en-US" altLang="zh-CN" kern="0" dirty="0" smtClean="0"/>
              <a:t>1.</a:t>
            </a:r>
            <a:r>
              <a:rPr lang="zh-CN" altLang="en-US" kern="0" dirty="0" smtClean="0"/>
              <a:t>对任意的</a:t>
            </a:r>
            <a:r>
              <a:rPr lang="en-US" altLang="zh-CN" kern="0" dirty="0" smtClean="0"/>
              <a:t>&lt;</a:t>
            </a:r>
            <a:r>
              <a:rPr lang="en-US" altLang="zh-CN" kern="0" dirty="0" err="1" smtClean="0"/>
              <a:t>x,y</a:t>
            </a:r>
            <a:r>
              <a:rPr lang="en-US" altLang="zh-CN" kern="0" dirty="0" smtClean="0"/>
              <a:t>&gt;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，因</a:t>
            </a:r>
            <a:r>
              <a:rPr lang="en-US" altLang="zh-CN" dirty="0"/>
              <a:t>|x-y</a:t>
            </a:r>
            <a:r>
              <a:rPr lang="en-US" altLang="zh-CN" dirty="0" smtClean="0"/>
              <a:t>|=|x-y|</a:t>
            </a:r>
            <a:r>
              <a:rPr lang="zh-CN" altLang="en-US" dirty="0" smtClean="0"/>
              <a:t>，故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&gt;R&lt;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具有</a:t>
            </a:r>
            <a:r>
              <a:rPr lang="zh-CN" altLang="en-US" dirty="0" smtClean="0">
                <a:solidFill>
                  <a:srgbClr val="FF0000"/>
                </a:solidFill>
              </a:rPr>
              <a:t>自反性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kern="0" dirty="0" smtClean="0"/>
              <a:t>2.</a:t>
            </a:r>
            <a:r>
              <a:rPr lang="zh-CN" altLang="en-US" kern="0" dirty="0"/>
              <a:t>对任意</a:t>
            </a:r>
            <a:r>
              <a:rPr lang="zh-CN" altLang="en-US" kern="0" dirty="0" smtClean="0"/>
              <a:t>的</a:t>
            </a:r>
            <a:r>
              <a:rPr lang="en-US" altLang="zh-CN" kern="0" dirty="0"/>
              <a:t>&lt;</a:t>
            </a:r>
            <a:r>
              <a:rPr lang="en-US" altLang="zh-CN" kern="0" dirty="0" err="1" smtClean="0"/>
              <a:t>x,y</a:t>
            </a:r>
            <a:r>
              <a:rPr lang="en-US" altLang="zh-CN" kern="0" dirty="0" smtClean="0"/>
              <a:t>&gt;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&lt;</a:t>
            </a:r>
            <a:r>
              <a:rPr lang="en-US" altLang="zh-CN" kern="0" dirty="0" err="1" smtClean="0"/>
              <a:t>u,v</a:t>
            </a:r>
            <a:r>
              <a:rPr lang="en-US" altLang="zh-CN" kern="0" dirty="0" smtClean="0"/>
              <a:t>&gt;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，若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&gt;R&lt;</a:t>
            </a:r>
            <a:r>
              <a:rPr lang="en-US" altLang="zh-CN" dirty="0" err="1"/>
              <a:t>u,v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，即</a:t>
            </a:r>
            <a:r>
              <a:rPr lang="en-US" altLang="zh-CN" dirty="0"/>
              <a:t>|x-y|=|u-v</a:t>
            </a:r>
            <a:r>
              <a:rPr lang="en-US" altLang="zh-CN" dirty="0" smtClean="0"/>
              <a:t>|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|u-v|=</a:t>
            </a:r>
            <a:r>
              <a:rPr lang="en-US" altLang="zh-CN" dirty="0"/>
              <a:t>|x-y</a:t>
            </a:r>
            <a:r>
              <a:rPr lang="en-US" altLang="zh-CN" dirty="0" smtClean="0"/>
              <a:t>|</a:t>
            </a:r>
            <a:r>
              <a:rPr lang="zh-CN" altLang="en-US" dirty="0" smtClean="0"/>
              <a:t>，从而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&gt;R&lt;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，故</a:t>
            </a:r>
            <a:r>
              <a:rPr lang="en-US" altLang="zh-CN" dirty="0" smtClean="0"/>
              <a:t>R</a:t>
            </a:r>
            <a:r>
              <a:rPr lang="zh-CN" altLang="en-US" dirty="0" smtClean="0"/>
              <a:t>满足</a:t>
            </a:r>
            <a:r>
              <a:rPr lang="zh-CN" altLang="en-US" dirty="0" smtClean="0">
                <a:solidFill>
                  <a:srgbClr val="FF0000"/>
                </a:solidFill>
              </a:rPr>
              <a:t>对称性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kern="0" dirty="0" smtClean="0"/>
              <a:t>3.</a:t>
            </a:r>
            <a:r>
              <a:rPr lang="zh-CN" altLang="en-US" kern="0" dirty="0" smtClean="0"/>
              <a:t>若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&gt;R&lt;</a:t>
            </a:r>
            <a:r>
              <a:rPr lang="en-US" altLang="zh-CN" dirty="0" err="1"/>
              <a:t>u,v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&gt;R&lt;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，即</a:t>
            </a:r>
            <a:r>
              <a:rPr lang="en-US" altLang="zh-CN" dirty="0"/>
              <a:t>|x-y|=|u-v</a:t>
            </a:r>
            <a:r>
              <a:rPr lang="en-US" altLang="zh-CN" dirty="0" smtClean="0"/>
              <a:t>|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|u-v|=|p-q|</a:t>
            </a:r>
            <a:r>
              <a:rPr lang="zh-CN" altLang="en-US" dirty="0" smtClean="0"/>
              <a:t>，可得</a:t>
            </a:r>
            <a:r>
              <a:rPr lang="en-US" altLang="zh-CN" dirty="0" smtClean="0"/>
              <a:t>|</a:t>
            </a:r>
            <a:r>
              <a:rPr lang="en-US" altLang="zh-CN" dirty="0"/>
              <a:t>x-y</a:t>
            </a:r>
            <a:r>
              <a:rPr lang="en-US" altLang="zh-CN" dirty="0" smtClean="0"/>
              <a:t>|=|p-q|</a:t>
            </a:r>
            <a:r>
              <a:rPr lang="zh-CN" altLang="en-US" dirty="0" smtClean="0"/>
              <a:t>从而</a:t>
            </a:r>
            <a:r>
              <a:rPr lang="en-US" altLang="zh-CN" dirty="0"/>
              <a:t>&lt;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&gt;R&lt;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，故</a:t>
            </a:r>
            <a:r>
              <a:rPr lang="en-US" altLang="zh-CN" dirty="0" smtClean="0"/>
              <a:t>R</a:t>
            </a:r>
            <a:r>
              <a:rPr lang="zh-CN" altLang="en-US" dirty="0" smtClean="0"/>
              <a:t>具有传递性。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5060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空白设计模板">
  <a:themeElements>
    <a:clrScheme name="空白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空白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1131</Words>
  <Application>Microsoft Office PowerPoint</Application>
  <PresentationFormat>全屏显示(4:3)</PresentationFormat>
  <Paragraphs>160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空白设计模板</vt:lpstr>
      <vt:lpstr>一、选择题</vt:lpstr>
      <vt:lpstr>PowerPoint 演示文稿</vt:lpstr>
      <vt:lpstr>PowerPoint 演示文稿</vt:lpstr>
      <vt:lpstr>PowerPoint 演示文稿</vt:lpstr>
      <vt:lpstr>二、填空题</vt:lpstr>
      <vt:lpstr>PowerPoint 演示文稿</vt:lpstr>
      <vt:lpstr>三、应用题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一、选择题</dc:title>
  <dc:creator>tyutdlg</dc:creator>
  <cp:lastModifiedBy>Administrator</cp:lastModifiedBy>
  <cp:revision>52</cp:revision>
  <dcterms:created xsi:type="dcterms:W3CDTF">2015-09-13T01:56:52Z</dcterms:created>
  <dcterms:modified xsi:type="dcterms:W3CDTF">2016-12-21T06:05:56Z</dcterms:modified>
</cp:coreProperties>
</file>