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80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16913" y="6408738"/>
            <a:ext cx="647700" cy="3333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B30AF-8459-4B49-B40B-6BD6828264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876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4F416-23EF-4890-9063-4C3958A543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67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78793"/>
            <a:ext cx="7129462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775"/>
            <a:ext cx="8229600" cy="471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 smtClean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4407" y="6309320"/>
            <a:ext cx="72020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94B6C19-DA1D-4AB8-9182-951DF92DB3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Text Box 5"/>
          <p:cNvSpPr txBox="1">
            <a:spLocks noChangeArrowheads="1"/>
          </p:cNvSpPr>
          <p:nvPr userDrawn="1"/>
        </p:nvSpPr>
        <p:spPr bwMode="auto">
          <a:xfrm>
            <a:off x="395536" y="117475"/>
            <a:ext cx="33843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0" dirty="0" smtClean="0">
                <a:solidFill>
                  <a:srgbClr val="800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命题逻辑习题课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549275"/>
            <a:ext cx="57150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325" y="6226175"/>
            <a:ext cx="5030788" cy="15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913" y="49213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9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一、选择题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设</a:t>
            </a:r>
            <a:r>
              <a:rPr lang="en-US" altLang="zh-CN" dirty="0" smtClean="0"/>
              <a:t>p:</a:t>
            </a:r>
            <a:r>
              <a:rPr lang="zh-CN" altLang="en-US" dirty="0" smtClean="0"/>
              <a:t>我们划船，</a:t>
            </a:r>
            <a:r>
              <a:rPr lang="en-US" altLang="zh-CN" dirty="0" smtClean="0"/>
              <a:t>q:</a:t>
            </a:r>
            <a:r>
              <a:rPr lang="zh-CN" altLang="en-US" dirty="0" smtClean="0"/>
              <a:t>我们跑步。命题“我们不能既划船又跑步”符号化为</a:t>
            </a:r>
            <a:r>
              <a:rPr lang="zh-CN" altLang="en-US" u="sng" dirty="0" smtClean="0"/>
              <a:t>         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	A.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</a:t>
            </a:r>
            <a:r>
              <a:rPr lang="en-US" altLang="zh-CN" dirty="0" smtClean="0"/>
              <a:t>p</a:t>
            </a:r>
            <a:r>
              <a:rPr lang="en-US" altLang="zh-CN" dirty="0" smtClean="0">
                <a:sym typeface="Symbol" pitchFamily="18" charset="2"/>
              </a:rPr>
              <a:t></a:t>
            </a:r>
            <a:r>
              <a:rPr lang="en-US" altLang="zh-CN" dirty="0" smtClean="0"/>
              <a:t>q  B.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</a:t>
            </a:r>
            <a:r>
              <a:rPr lang="en-US" altLang="zh-CN" dirty="0" smtClean="0"/>
              <a:t>p</a:t>
            </a:r>
            <a:r>
              <a:rPr lang="en-US" altLang="zh-CN" dirty="0" smtClean="0">
                <a:sym typeface="Symbol" pitchFamily="18" charset="2"/>
              </a:rPr>
              <a:t></a:t>
            </a:r>
            <a:r>
              <a:rPr lang="en-US" altLang="zh-CN" dirty="0" smtClean="0"/>
              <a:t>q 	C.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(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itchFamily="18" charset="2"/>
              </a:rPr>
              <a:t>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 	</a:t>
            </a:r>
            <a:r>
              <a:rPr lang="en-US" altLang="zh-CN" dirty="0" err="1" smtClean="0"/>
              <a:t>D.p</a:t>
            </a:r>
            <a:r>
              <a:rPr lang="en-US" altLang="zh-CN" dirty="0" smtClean="0">
                <a:sym typeface="Symbol" pitchFamily="18" charset="2"/>
              </a:rPr>
              <a:t></a:t>
            </a:r>
            <a:r>
              <a:rPr lang="en-US" altLang="zh-CN" dirty="0" smtClean="0"/>
              <a:t>q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设</a:t>
            </a:r>
            <a:r>
              <a:rPr lang="en-US" altLang="zh-CN" dirty="0" smtClean="0"/>
              <a:t>p:</a:t>
            </a:r>
            <a:r>
              <a:rPr lang="zh-CN" altLang="en-US" dirty="0" smtClean="0"/>
              <a:t>我将去镇上，</a:t>
            </a:r>
            <a:r>
              <a:rPr lang="en-US" altLang="zh-CN" dirty="0" smtClean="0"/>
              <a:t>q:</a:t>
            </a:r>
            <a:r>
              <a:rPr lang="zh-CN" altLang="en-US" dirty="0" smtClean="0"/>
              <a:t>我有时间。命题“我将去镇上，仅当我有时间时”符号化为</a:t>
            </a:r>
            <a:r>
              <a:rPr lang="zh-CN" altLang="en-US" u="sng" dirty="0" smtClean="0"/>
              <a:t>          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A.p</a:t>
            </a:r>
            <a:r>
              <a:rPr lang="en-US" altLang="zh-CN" dirty="0" err="1" smtClean="0">
                <a:sym typeface="Symbol" pitchFamily="18" charset="2"/>
              </a:rPr>
              <a:t>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B.q</a:t>
            </a:r>
            <a:r>
              <a:rPr lang="en-US" altLang="zh-CN" dirty="0" err="1" smtClean="0">
                <a:sym typeface="Symbol" pitchFamily="18" charset="2"/>
              </a:rPr>
              <a:t></a:t>
            </a:r>
            <a:r>
              <a:rPr lang="en-US" altLang="zh-CN" dirty="0" err="1" smtClean="0"/>
              <a:t>p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C.p</a:t>
            </a:r>
            <a:r>
              <a:rPr lang="en-US" altLang="zh-CN" dirty="0" err="1" smtClean="0">
                <a:sym typeface="Symbol" pitchFamily="18" charset="2"/>
              </a:rPr>
              <a:t>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      D.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</a:t>
            </a:r>
            <a:r>
              <a:rPr lang="en-US" altLang="zh-CN" dirty="0" smtClean="0"/>
              <a:t>q</a:t>
            </a:r>
            <a:r>
              <a:rPr lang="en-US" altLang="zh-CN" dirty="0" smtClean="0">
                <a:sym typeface="Symbol" pitchFamily="18" charset="2"/>
              </a:rPr>
              <a:t></a:t>
            </a:r>
            <a:r>
              <a:rPr lang="en-US" altLang="zh-CN" dirty="0" smtClean="0"/>
              <a:t>p 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下列语句中哪个是真命题</a:t>
            </a:r>
            <a:r>
              <a:rPr lang="zh-CN" altLang="en-US" u="sng" dirty="0" smtClean="0"/>
              <a:t>            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	A.</a:t>
            </a:r>
            <a:r>
              <a:rPr lang="zh-CN" altLang="en-US" dirty="0" smtClean="0"/>
              <a:t>我正在说谎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	B.</a:t>
            </a:r>
            <a:r>
              <a:rPr lang="zh-CN" altLang="en-US" dirty="0" smtClean="0"/>
              <a:t>严禁吸烟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	C.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1+2=3</a:t>
            </a:r>
            <a:r>
              <a:rPr lang="zh-CN" altLang="en-US" dirty="0" smtClean="0"/>
              <a:t>，那么雪是黑的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	D.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1+2=5</a:t>
            </a:r>
            <a:r>
              <a:rPr lang="zh-CN" altLang="en-US" dirty="0" smtClean="0"/>
              <a:t>，那么雪是黑的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FB30AF-8459-4B49-B40B-6BD682826479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131840" y="1772817"/>
            <a:ext cx="432048" cy="50405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 smtClean="0"/>
              <a:t>B</a:t>
            </a:r>
            <a:endParaRPr lang="zh-CN" altLang="en-US" kern="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427984" y="3068961"/>
            <a:ext cx="432048" cy="4320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 smtClean="0"/>
              <a:t>A</a:t>
            </a:r>
            <a:endParaRPr lang="zh-CN" altLang="en-US" kern="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909195" y="3933057"/>
            <a:ext cx="432048" cy="4320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 smtClean="0"/>
              <a:t>D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71503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1520" y="692696"/>
            <a:ext cx="8229600" cy="5184576"/>
          </a:xfrm>
        </p:spPr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下面哪个联结词运算不可交换</a:t>
            </a:r>
            <a:r>
              <a:rPr lang="zh-CN" altLang="en-US" u="sng" dirty="0" smtClean="0"/>
              <a:t>         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	A.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    </a:t>
            </a:r>
            <a:r>
              <a:rPr lang="en-US" altLang="zh-CN" dirty="0" smtClean="0"/>
              <a:t>B.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     </a:t>
            </a:r>
            <a:r>
              <a:rPr lang="en-US" altLang="zh-CN" dirty="0" smtClean="0"/>
              <a:t>C.</a:t>
            </a:r>
            <a:r>
              <a:rPr lang="en-US" altLang="zh-CN" dirty="0">
                <a:sym typeface="Symbol" pitchFamily="18" charset="2"/>
              </a:rPr>
              <a:t> </a:t>
            </a:r>
            <a:r>
              <a:rPr lang="en-US" altLang="zh-CN" dirty="0" smtClean="0"/>
              <a:t>      D.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</a:t>
            </a:r>
            <a:endParaRPr lang="en-US" altLang="zh-CN" dirty="0"/>
          </a:p>
          <a:p>
            <a:pPr>
              <a:spcBef>
                <a:spcPts val="2400"/>
              </a:spcBef>
            </a:pPr>
            <a:r>
              <a:rPr lang="en-US" altLang="zh-CN" dirty="0" smtClean="0"/>
              <a:t>5.</a:t>
            </a:r>
            <a:r>
              <a:rPr lang="zh-CN" altLang="en-US" dirty="0" smtClean="0"/>
              <a:t>命题公式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itchFamily="18" charset="2"/>
              </a:rPr>
              <a:t></a:t>
            </a:r>
            <a:r>
              <a:rPr lang="en-US" altLang="zh-CN" dirty="0" err="1" smtClean="0"/>
              <a:t>q</a:t>
            </a:r>
            <a:r>
              <a:rPr lang="en-US" altLang="zh-CN" dirty="0" err="1" smtClean="0">
                <a:sym typeface="Symbol" pitchFamily="18" charset="2"/>
              </a:rPr>
              <a:t></a:t>
            </a:r>
            <a:r>
              <a:rPr lang="en-US" altLang="zh-CN" dirty="0" err="1" smtClean="0"/>
              <a:t>r</a:t>
            </a:r>
            <a:r>
              <a:rPr lang="zh-CN" altLang="en-US" dirty="0" smtClean="0"/>
              <a:t>的对偶式为</a:t>
            </a:r>
            <a:r>
              <a:rPr lang="zh-CN" altLang="en-US" u="sng" dirty="0" smtClean="0"/>
              <a:t>        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A.p</a:t>
            </a:r>
            <a:r>
              <a:rPr lang="en-US" altLang="zh-CN" dirty="0" smtClean="0">
                <a:sym typeface="Symbol" pitchFamily="18" charset="2"/>
              </a:rPr>
              <a:t>(</a:t>
            </a:r>
            <a:r>
              <a:rPr lang="en-US" altLang="zh-CN" dirty="0" err="1" smtClean="0"/>
              <a:t>q</a:t>
            </a:r>
            <a:r>
              <a:rPr lang="en-US" altLang="zh-CN" dirty="0" err="1" smtClean="0">
                <a:sym typeface="Symbol" pitchFamily="18" charset="2"/>
              </a:rPr>
              <a:t></a:t>
            </a:r>
            <a:r>
              <a:rPr lang="en-US" altLang="zh-CN" dirty="0" err="1" smtClean="0"/>
              <a:t>r</a:t>
            </a:r>
            <a:r>
              <a:rPr lang="en-US" altLang="zh-CN" dirty="0" smtClean="0"/>
              <a:t>)  </a:t>
            </a:r>
            <a:r>
              <a:rPr lang="en-US" altLang="zh-CN" dirty="0" err="1" smtClean="0"/>
              <a:t>B.p</a:t>
            </a:r>
            <a:r>
              <a:rPr lang="en-US" altLang="zh-CN" dirty="0" smtClean="0">
                <a:sym typeface="Symbol" pitchFamily="18" charset="2"/>
              </a:rPr>
              <a:t>(</a:t>
            </a:r>
            <a:r>
              <a:rPr lang="en-US" altLang="zh-CN" dirty="0" err="1" smtClean="0"/>
              <a:t>q</a:t>
            </a:r>
            <a:r>
              <a:rPr lang="en-US" altLang="zh-CN" dirty="0" err="1" smtClean="0">
                <a:sym typeface="Symbol" pitchFamily="18" charset="2"/>
              </a:rPr>
              <a:t></a:t>
            </a:r>
            <a:r>
              <a:rPr lang="en-US" altLang="zh-CN" dirty="0" err="1" smtClean="0"/>
              <a:t>r</a:t>
            </a:r>
            <a:r>
              <a:rPr lang="en-US" altLang="zh-CN" dirty="0" smtClean="0"/>
              <a:t>)  </a:t>
            </a:r>
            <a:r>
              <a:rPr lang="en-US" altLang="zh-CN" dirty="0" err="1" smtClean="0"/>
              <a:t>C.</a:t>
            </a:r>
            <a:r>
              <a:rPr lang="en-US" altLang="zh-CN" dirty="0" err="1" smtClean="0">
                <a:sym typeface="Symbol" pitchFamily="18" charset="2"/>
              </a:rPr>
              <a:t></a:t>
            </a:r>
            <a:r>
              <a:rPr lang="en-US" altLang="zh-CN" dirty="0" err="1" smtClean="0"/>
              <a:t>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</a:t>
            </a:r>
            <a:r>
              <a:rPr lang="en-US" altLang="zh-CN" dirty="0" err="1" smtClean="0">
                <a:sym typeface="Symbol" pitchFamily="18" charset="2"/>
              </a:rPr>
              <a:t></a:t>
            </a:r>
            <a:r>
              <a:rPr lang="en-US" altLang="zh-CN" dirty="0" err="1" smtClean="0"/>
              <a:t>r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D.</a:t>
            </a:r>
            <a:r>
              <a:rPr lang="en-US" altLang="zh-CN" dirty="0" err="1" smtClean="0">
                <a:sym typeface="Symbol" pitchFamily="18" charset="2"/>
              </a:rPr>
              <a:t></a:t>
            </a:r>
            <a:r>
              <a:rPr lang="en-US" altLang="zh-CN" dirty="0" err="1" smtClean="0"/>
              <a:t>p</a:t>
            </a:r>
            <a:r>
              <a:rPr lang="en-US" altLang="zh-CN" dirty="0" smtClean="0">
                <a:sym typeface="Symbol" pitchFamily="18" charset="2"/>
              </a:rPr>
              <a:t>(</a:t>
            </a:r>
            <a:r>
              <a:rPr lang="en-US" altLang="zh-CN" dirty="0" err="1" smtClean="0"/>
              <a:t>q</a:t>
            </a:r>
            <a:r>
              <a:rPr lang="en-US" altLang="zh-CN" dirty="0" err="1" smtClean="0">
                <a:sym typeface="Symbol" pitchFamily="18" charset="2"/>
              </a:rPr>
              <a:t></a:t>
            </a:r>
            <a:r>
              <a:rPr lang="en-US" altLang="zh-CN" dirty="0" err="1" smtClean="0"/>
              <a:t>r</a:t>
            </a:r>
            <a:r>
              <a:rPr lang="en-US" altLang="zh-CN" dirty="0" smtClean="0"/>
              <a:t>)</a:t>
            </a:r>
          </a:p>
          <a:p>
            <a:pPr>
              <a:spcBef>
                <a:spcPts val="2400"/>
              </a:spcBef>
            </a:pPr>
            <a:r>
              <a:rPr lang="en-US" altLang="zh-CN" dirty="0" smtClean="0"/>
              <a:t>6.</a:t>
            </a:r>
            <a:r>
              <a:rPr lang="zh-CN" altLang="en-US" dirty="0" smtClean="0"/>
              <a:t>命题公式</a:t>
            </a:r>
            <a:r>
              <a:rPr lang="en-US" altLang="zh-CN" dirty="0" smtClean="0"/>
              <a:t>(p</a:t>
            </a:r>
            <a:r>
              <a:rPr lang="en-US" altLang="zh-CN" dirty="0" smtClean="0">
                <a:sym typeface="Symbol" pitchFamily="18" charset="2"/>
              </a:rPr>
              <a:t>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itchFamily="18" charset="2"/>
              </a:rPr>
              <a:t>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))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q</a:t>
            </a:r>
            <a:r>
              <a:rPr lang="zh-CN" altLang="en-US" dirty="0" smtClean="0"/>
              <a:t>是</a:t>
            </a:r>
            <a:r>
              <a:rPr lang="zh-CN" altLang="en-US" u="sng" dirty="0" smtClean="0"/>
              <a:t>          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en-US" altLang="zh-CN" dirty="0" smtClean="0"/>
              <a:t>	A.</a:t>
            </a:r>
            <a:r>
              <a:rPr lang="zh-CN" altLang="en-US" dirty="0" smtClean="0"/>
              <a:t>矛盾式  </a:t>
            </a:r>
            <a:r>
              <a:rPr lang="en-US" altLang="zh-CN" dirty="0" smtClean="0"/>
              <a:t>B.</a:t>
            </a:r>
            <a:r>
              <a:rPr lang="zh-CN" altLang="en-US" dirty="0" smtClean="0"/>
              <a:t>蕴含式  </a:t>
            </a:r>
            <a:r>
              <a:rPr lang="en-US" altLang="zh-CN" dirty="0" smtClean="0"/>
              <a:t> </a:t>
            </a:r>
            <a:r>
              <a:rPr lang="en-US" altLang="zh-CN" dirty="0"/>
              <a:t>C</a:t>
            </a:r>
            <a:r>
              <a:rPr lang="en-US" altLang="zh-CN" dirty="0" smtClean="0"/>
              <a:t>.</a:t>
            </a:r>
            <a:r>
              <a:rPr lang="zh-CN" altLang="en-US" dirty="0" smtClean="0"/>
              <a:t>重言式  </a:t>
            </a:r>
            <a:r>
              <a:rPr lang="en-US" altLang="zh-CN" dirty="0" smtClean="0"/>
              <a:t> </a:t>
            </a:r>
            <a:r>
              <a:rPr lang="en-US" altLang="zh-CN" dirty="0"/>
              <a:t>D</a:t>
            </a:r>
            <a:r>
              <a:rPr lang="en-US" altLang="zh-CN" dirty="0" smtClean="0"/>
              <a:t>.</a:t>
            </a:r>
            <a:r>
              <a:rPr lang="zh-CN" altLang="en-US" dirty="0" smtClean="0"/>
              <a:t>等值式</a:t>
            </a:r>
            <a:endParaRPr lang="en-US" altLang="zh-CN" dirty="0" smtClean="0"/>
          </a:p>
          <a:p>
            <a:pPr>
              <a:spcBef>
                <a:spcPts val="2400"/>
              </a:spcBef>
            </a:pPr>
            <a:r>
              <a:rPr lang="en-US" altLang="zh-CN" dirty="0" smtClean="0"/>
              <a:t>7.</a:t>
            </a:r>
            <a:r>
              <a:rPr lang="zh-CN" altLang="en-US" dirty="0" smtClean="0"/>
              <a:t>下面哪一组命题公式是等值的</a:t>
            </a:r>
            <a:r>
              <a:rPr lang="zh-CN" altLang="en-US" u="sng" dirty="0" smtClean="0"/>
              <a:t>         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en-US" altLang="zh-CN" dirty="0" smtClean="0"/>
              <a:t>	A.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</a:t>
            </a:r>
            <a:r>
              <a:rPr lang="en-US" altLang="zh-CN" dirty="0" smtClean="0"/>
              <a:t>p</a:t>
            </a:r>
            <a:r>
              <a:rPr lang="en-US" altLang="zh-CN" dirty="0" smtClean="0">
                <a:sym typeface="Symbol" pitchFamily="18" charset="2"/>
              </a:rPr>
              <a:t></a:t>
            </a:r>
            <a:r>
              <a:rPr lang="en-US" altLang="zh-CN" dirty="0" err="1" smtClean="0"/>
              <a:t>q,p</a:t>
            </a:r>
            <a:r>
              <a:rPr lang="en-US" altLang="zh-CN" dirty="0" err="1" smtClean="0">
                <a:sym typeface="Symbol" pitchFamily="18" charset="2"/>
              </a:rPr>
              <a:t>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B.a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</a:t>
            </a:r>
            <a:r>
              <a:rPr lang="en-US" altLang="zh-CN" dirty="0" err="1" smtClean="0">
                <a:sym typeface="Symbol" pitchFamily="18" charset="2"/>
              </a:rPr>
              <a:t>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),</a:t>
            </a:r>
            <a:r>
              <a:rPr lang="en-US" altLang="zh-CN" dirty="0" smtClean="0">
                <a:sym typeface="Symbol" pitchFamily="18" charset="2"/>
              </a:rPr>
              <a:t> </a:t>
            </a:r>
            <a:r>
              <a:rPr lang="en-US" altLang="zh-CN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(a</a:t>
            </a:r>
            <a:r>
              <a:rPr lang="en-US" altLang="zh-CN" dirty="0" smtClean="0">
                <a:sym typeface="Symbol" pitchFamily="18" charset="2"/>
              </a:rPr>
              <a:t></a:t>
            </a:r>
            <a:r>
              <a:rPr lang="en-US" altLang="zh-CN" dirty="0" smtClean="0"/>
              <a:t>b) 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C.q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itchFamily="18" charset="2"/>
              </a:rPr>
              <a:t>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),</a:t>
            </a:r>
            <a:r>
              <a:rPr lang="en-US" altLang="zh-CN" dirty="0" smtClean="0">
                <a:sym typeface="Symbol" pitchFamily="18" charset="2"/>
              </a:rPr>
              <a:t> </a:t>
            </a:r>
            <a:r>
              <a:rPr lang="en-US" altLang="zh-CN" dirty="0" smtClean="0"/>
              <a:t>q</a:t>
            </a:r>
            <a:r>
              <a:rPr lang="en-US" altLang="zh-CN" dirty="0" smtClean="0">
                <a:sym typeface="Symbol" pitchFamily="18" charset="2"/>
              </a:rPr>
              <a:t>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itchFamily="18" charset="2"/>
              </a:rPr>
              <a:t>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   D.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</a:t>
            </a:r>
            <a:r>
              <a:rPr lang="en-US" altLang="zh-CN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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sym typeface="Symbol" pitchFamily="18" charset="2"/>
              </a:rPr>
              <a:t></a:t>
            </a:r>
            <a:r>
              <a:rPr lang="en-US" altLang="zh-CN" dirty="0" err="1" smtClean="0"/>
              <a:t>b</a:t>
            </a:r>
            <a:r>
              <a:rPr lang="en-US" altLang="zh-CN" dirty="0" smtClean="0"/>
              <a:t>),b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4F416-23EF-4890-9063-4C3958A54358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076056" y="692696"/>
            <a:ext cx="432048" cy="4320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 smtClean="0"/>
              <a:t>B</a:t>
            </a:r>
            <a:endParaRPr lang="zh-CN" altLang="en-US" kern="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860032" y="1772816"/>
            <a:ext cx="432048" cy="4320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 smtClean="0"/>
              <a:t>D</a:t>
            </a:r>
            <a:endParaRPr lang="zh-CN" altLang="en-US" kern="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860032" y="2924944"/>
            <a:ext cx="432048" cy="4320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 smtClean="0"/>
              <a:t>C</a:t>
            </a:r>
            <a:endParaRPr lang="zh-CN" altLang="en-US" kern="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5039494" y="4005064"/>
            <a:ext cx="432048" cy="50405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 smtClean="0"/>
              <a:t>B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74715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1520" y="764705"/>
            <a:ext cx="8686800" cy="5361458"/>
          </a:xfrm>
        </p:spPr>
        <p:txBody>
          <a:bodyPr/>
          <a:lstStyle/>
          <a:p>
            <a:r>
              <a:rPr lang="en-US" altLang="zh-CN" dirty="0" smtClean="0"/>
              <a:t>8.</a:t>
            </a:r>
            <a:r>
              <a:rPr lang="zh-CN" altLang="en-US" dirty="0" smtClean="0"/>
              <a:t>下面哪一个命题是假命题</a:t>
            </a:r>
            <a:r>
              <a:rPr lang="zh-CN" altLang="en-US" u="sng" dirty="0" smtClean="0"/>
              <a:t>        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	A.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2</a:t>
            </a:r>
            <a:r>
              <a:rPr lang="zh-CN" altLang="en-US" dirty="0" smtClean="0"/>
              <a:t>是偶数，那么一个公式的析取范式唯一</a:t>
            </a:r>
            <a:endParaRPr lang="en-US" altLang="zh-CN" dirty="0" smtClean="0"/>
          </a:p>
          <a:p>
            <a:r>
              <a:rPr lang="en-US" altLang="zh-CN" dirty="0" smtClean="0"/>
              <a:t>	B.</a:t>
            </a:r>
            <a:r>
              <a:rPr lang="zh-CN" altLang="en-US" dirty="0"/>
              <a:t>如果</a:t>
            </a:r>
            <a:r>
              <a:rPr lang="en-US" altLang="zh-CN" dirty="0"/>
              <a:t>2</a:t>
            </a:r>
            <a:r>
              <a:rPr lang="zh-CN" altLang="en-US" dirty="0"/>
              <a:t>是偶数，那么一个公式的</a:t>
            </a:r>
            <a:r>
              <a:rPr lang="zh-CN" altLang="en-US" dirty="0" smtClean="0"/>
              <a:t>析取范式不唯一</a:t>
            </a:r>
            <a:endParaRPr lang="en-US" altLang="zh-CN" dirty="0"/>
          </a:p>
          <a:p>
            <a:r>
              <a:rPr lang="en-US" altLang="zh-CN" dirty="0" smtClean="0"/>
              <a:t>  C.</a:t>
            </a:r>
            <a:r>
              <a:rPr lang="zh-CN" altLang="en-US" dirty="0"/>
              <a:t>如果</a:t>
            </a:r>
            <a:r>
              <a:rPr lang="en-US" altLang="zh-CN" dirty="0"/>
              <a:t>2</a:t>
            </a:r>
            <a:r>
              <a:rPr lang="zh-CN" altLang="en-US" dirty="0" smtClean="0"/>
              <a:t>是奇数</a:t>
            </a:r>
            <a:r>
              <a:rPr lang="zh-CN" altLang="en-US" dirty="0"/>
              <a:t>，那么一个公式的析取范式唯一</a:t>
            </a:r>
            <a:endParaRPr lang="en-US" altLang="zh-CN" dirty="0"/>
          </a:p>
          <a:p>
            <a:r>
              <a:rPr lang="en-US" altLang="zh-CN" dirty="0" smtClean="0"/>
              <a:t>  D.</a:t>
            </a:r>
            <a:r>
              <a:rPr lang="zh-CN" altLang="en-US" dirty="0"/>
              <a:t>如果</a:t>
            </a:r>
            <a:r>
              <a:rPr lang="en-US" altLang="zh-CN" dirty="0"/>
              <a:t>2</a:t>
            </a:r>
            <a:r>
              <a:rPr lang="zh-CN" altLang="en-US" dirty="0"/>
              <a:t>是奇数，那么一个公式的</a:t>
            </a:r>
            <a:r>
              <a:rPr lang="zh-CN" altLang="en-US" dirty="0" smtClean="0"/>
              <a:t>析取范式不唯一</a:t>
            </a:r>
            <a:endParaRPr lang="en-US" altLang="zh-CN" dirty="0"/>
          </a:p>
          <a:p>
            <a:pPr>
              <a:spcBef>
                <a:spcPts val="2400"/>
              </a:spcBef>
            </a:pPr>
            <a:r>
              <a:rPr lang="en-US" altLang="zh-CN" dirty="0" smtClean="0"/>
              <a:t>9.</a:t>
            </a:r>
            <a:r>
              <a:rPr lang="zh-CN" altLang="en-US" dirty="0" smtClean="0"/>
              <a:t>命题公式</a:t>
            </a:r>
            <a:r>
              <a:rPr lang="en-US" altLang="zh-CN" dirty="0">
                <a:sym typeface="Symbol" pitchFamily="18" charset="2"/>
              </a:rPr>
              <a:t>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</a:t>
            </a:r>
            <a:r>
              <a:rPr lang="en-US" altLang="zh-CN" dirty="0" err="1">
                <a:sym typeface="Symbol" pitchFamily="18" charset="2"/>
              </a:rPr>
              <a:t>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的主析取范式中含极小项的个数为</a:t>
            </a:r>
            <a:r>
              <a:rPr lang="en-US" altLang="zh-CN" dirty="0" smtClean="0"/>
              <a:t>(    )</a:t>
            </a:r>
            <a:r>
              <a:rPr lang="zh-CN" altLang="en-US" u="sng" dirty="0" smtClean="0"/>
              <a:t>      </a:t>
            </a:r>
            <a:endParaRPr lang="en-US" altLang="zh-CN" dirty="0"/>
          </a:p>
          <a:p>
            <a:r>
              <a:rPr lang="en-US" altLang="zh-CN" dirty="0" smtClean="0"/>
              <a:t>	A.8     B.3      C.5       D.0</a:t>
            </a:r>
          </a:p>
          <a:p>
            <a:pPr>
              <a:spcBef>
                <a:spcPts val="2400"/>
              </a:spcBef>
            </a:pPr>
            <a:r>
              <a:rPr lang="en-US" altLang="zh-CN" dirty="0" smtClean="0"/>
              <a:t>10.</a:t>
            </a:r>
            <a:r>
              <a:rPr lang="zh-CN" altLang="en-US" dirty="0" smtClean="0"/>
              <a:t>下面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个推理定律中，不正确的是</a:t>
            </a:r>
            <a:r>
              <a:rPr lang="zh-CN" altLang="en-US" u="sng" dirty="0" smtClean="0"/>
              <a:t>        </a:t>
            </a:r>
            <a:r>
              <a:rPr lang="zh-CN" altLang="en-US" dirty="0" smtClean="0"/>
              <a:t> 。</a:t>
            </a:r>
            <a:endParaRPr lang="en-US" altLang="zh-CN" dirty="0" smtClean="0"/>
          </a:p>
          <a:p>
            <a:r>
              <a:rPr lang="en-US" altLang="zh-CN" dirty="0" smtClean="0"/>
              <a:t>	A.A</a:t>
            </a:r>
            <a:r>
              <a:rPr lang="en-US" altLang="zh-CN" dirty="0">
                <a:sym typeface="Symbol" pitchFamily="18" charset="2"/>
              </a:rPr>
              <a:t> </a:t>
            </a:r>
            <a:r>
              <a:rPr lang="en-US" altLang="zh-CN" dirty="0" smtClean="0"/>
              <a:t>(A</a:t>
            </a:r>
            <a:r>
              <a:rPr lang="en-US" altLang="zh-CN" dirty="0" smtClean="0">
                <a:sym typeface="Symbol" pitchFamily="18" charset="2"/>
              </a:rPr>
              <a:t></a:t>
            </a:r>
            <a:r>
              <a:rPr lang="en-US" altLang="zh-CN" dirty="0" smtClean="0"/>
              <a:t>B)         B.(A</a:t>
            </a:r>
            <a:r>
              <a:rPr lang="en-US" altLang="zh-CN" dirty="0">
                <a:sym typeface="Symbol" pitchFamily="18" charset="2"/>
              </a:rPr>
              <a:t></a:t>
            </a:r>
            <a:r>
              <a:rPr lang="en-US" altLang="zh-CN" dirty="0" smtClean="0"/>
              <a:t>B)</a:t>
            </a:r>
            <a:r>
              <a:rPr lang="en-US" altLang="zh-CN" dirty="0" smtClean="0">
                <a:sym typeface="Symbol" pitchFamily="18" charset="2"/>
              </a:rPr>
              <a:t></a:t>
            </a:r>
            <a:r>
              <a:rPr lang="en-US" altLang="zh-CN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</a:t>
            </a:r>
            <a:r>
              <a:rPr lang="en-US" altLang="zh-CN" dirty="0" smtClean="0"/>
              <a:t>B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C.(A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B)</a:t>
            </a:r>
            <a:r>
              <a:rPr lang="en-US" altLang="zh-CN" dirty="0" smtClean="0">
                <a:sym typeface="Symbol" pitchFamily="18" charset="2"/>
              </a:rPr>
              <a:t></a:t>
            </a:r>
            <a:r>
              <a:rPr lang="en-US" altLang="zh-CN" dirty="0" smtClean="0"/>
              <a:t>A</a:t>
            </a:r>
            <a:r>
              <a:rPr lang="en-US" altLang="zh-CN" dirty="0" smtClean="0">
                <a:sym typeface="Symbol" pitchFamily="18" charset="2"/>
              </a:rPr>
              <a:t> </a:t>
            </a:r>
            <a:r>
              <a:rPr lang="en-US" altLang="zh-CN" dirty="0" smtClean="0"/>
              <a:t>B      </a:t>
            </a:r>
            <a:r>
              <a:rPr lang="en-US" altLang="zh-CN" dirty="0"/>
              <a:t>D</a:t>
            </a:r>
            <a:r>
              <a:rPr lang="en-US" altLang="zh-CN" dirty="0" smtClean="0"/>
              <a:t>.(A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B)</a:t>
            </a:r>
            <a:r>
              <a:rPr lang="en-US" altLang="zh-CN" dirty="0" smtClean="0">
                <a:sym typeface="Symbol" pitchFamily="18" charset="2"/>
              </a:rPr>
              <a:t></a:t>
            </a:r>
            <a:r>
              <a:rPr lang="en-US" altLang="zh-CN" dirty="0" smtClean="0"/>
              <a:t>B</a:t>
            </a:r>
            <a:r>
              <a:rPr lang="en-US" altLang="zh-CN" dirty="0" smtClean="0">
                <a:sym typeface="Symbol" pitchFamily="18" charset="2"/>
              </a:rPr>
              <a:t></a:t>
            </a:r>
            <a:r>
              <a:rPr lang="en-US" altLang="zh-CN" dirty="0" smtClean="0"/>
              <a:t>A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4F416-23EF-4890-9063-4C3958A54358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580112" y="4293096"/>
            <a:ext cx="432048" cy="4320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 smtClean="0"/>
              <a:t>A</a:t>
            </a:r>
            <a:endParaRPr lang="zh-CN" altLang="en-US" kern="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172400" y="3224411"/>
            <a:ext cx="432048" cy="4320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 smtClean="0"/>
              <a:t>C</a:t>
            </a:r>
            <a:endParaRPr lang="zh-CN" altLang="en-US" kern="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427984" y="764704"/>
            <a:ext cx="432048" cy="4320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 smtClean="0"/>
              <a:t>A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02113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二、填空题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对于下列各式，是永真式的有</a:t>
            </a:r>
            <a:r>
              <a:rPr lang="zh-CN" altLang="en-US" u="sng" dirty="0" smtClean="0"/>
              <a:t>       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(p</a:t>
            </a:r>
            <a:r>
              <a:rPr lang="en-US" altLang="zh-CN" dirty="0" smtClean="0">
                <a:sym typeface="Symbol" pitchFamily="18" charset="2"/>
              </a:rPr>
              <a:t>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itchFamily="18" charset="2"/>
              </a:rPr>
              <a:t>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))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q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p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</a:t>
            </a:r>
            <a:r>
              <a:rPr lang="en-US" altLang="zh-CN" dirty="0" err="1">
                <a:sym typeface="Symbol" pitchFamily="18" charset="2"/>
              </a:rPr>
              <a:t>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q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</a:t>
            </a:r>
            <a:r>
              <a:rPr lang="en-US" altLang="zh-CN" dirty="0" err="1">
                <a:sym typeface="Symbol" pitchFamily="18" charset="2"/>
              </a:rPr>
              <a:t>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itchFamily="18" charset="2"/>
              </a:rPr>
              <a:t></a:t>
            </a:r>
            <a:r>
              <a:rPr lang="en-US" altLang="zh-CN" dirty="0" smtClean="0"/>
              <a:t>p</a:t>
            </a:r>
            <a:r>
              <a:rPr lang="en-US" altLang="zh-CN" dirty="0" smtClean="0">
                <a:sym typeface="Symbol" pitchFamily="18" charset="2"/>
              </a:rPr>
              <a:t>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</a:t>
            </a:r>
            <a:r>
              <a:rPr lang="en-US" altLang="zh-CN" dirty="0" err="1">
                <a:sym typeface="Symbol" pitchFamily="18" charset="2"/>
              </a:rPr>
              <a:t>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))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q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itchFamily="18" charset="2"/>
              </a:rPr>
              <a:t>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q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命题公式</a:t>
            </a:r>
            <a:r>
              <a:rPr lang="en-US" altLang="zh-CN" dirty="0" smtClean="0"/>
              <a:t>p</a:t>
            </a:r>
            <a:r>
              <a:rPr lang="en-US" altLang="zh-CN" dirty="0" smtClean="0">
                <a:sym typeface="Symbol" pitchFamily="18" charset="2"/>
              </a:rPr>
              <a:t></a:t>
            </a:r>
            <a:r>
              <a:rPr lang="en-US" altLang="zh-CN" dirty="0" smtClean="0"/>
              <a:t>(q</a:t>
            </a:r>
            <a:r>
              <a:rPr lang="en-US" altLang="zh-CN" dirty="0" smtClean="0">
                <a:sym typeface="Symbol" pitchFamily="18" charset="2"/>
              </a:rPr>
              <a:t></a:t>
            </a:r>
            <a:r>
              <a:rPr lang="en-US" altLang="zh-CN" dirty="0" smtClean="0"/>
              <a:t>r)</a:t>
            </a:r>
            <a:r>
              <a:rPr lang="zh-CN" altLang="en-US" dirty="0" smtClean="0"/>
              <a:t>的成真赋值为</a:t>
            </a:r>
            <a:r>
              <a:rPr lang="zh-CN" altLang="en-US" u="sng" dirty="0" smtClean="0"/>
              <a:t>                   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spcBef>
                <a:spcPts val="2400"/>
              </a:spcBef>
            </a:pPr>
            <a:r>
              <a:rPr lang="zh-CN" altLang="en-US" dirty="0" smtClean="0"/>
              <a:t>成假赋值为</a:t>
            </a:r>
            <a:r>
              <a:rPr lang="zh-CN" altLang="en-US" u="sng" dirty="0" smtClean="0"/>
              <a:t>                         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4F416-23EF-4890-9063-4C3958A54358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914038" y="1340768"/>
            <a:ext cx="1332148" cy="4320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 smtClean="0"/>
              <a:t>1,2,4</a:t>
            </a:r>
            <a:endParaRPr lang="zh-CN" altLang="en-US" kern="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364088" y="3933056"/>
            <a:ext cx="3240360" cy="4320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 smtClean="0"/>
              <a:t>010,100,101,110,111</a:t>
            </a:r>
            <a:endParaRPr lang="zh-CN" altLang="en-US" kern="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483768" y="4653136"/>
            <a:ext cx="2016224" cy="4320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 smtClean="0"/>
              <a:t>000,001,011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13889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1520" y="908720"/>
            <a:ext cx="8686800" cy="3456384"/>
          </a:xfrm>
        </p:spPr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公式的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</a:t>
            </a:r>
            <a:r>
              <a:rPr lang="en-US" altLang="zh-CN" dirty="0" err="1">
                <a:sym typeface="Symbol" pitchFamily="18" charset="2"/>
              </a:rPr>
              <a:t>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的对偶式为</a:t>
            </a:r>
            <a:r>
              <a:rPr lang="zh-CN" altLang="en-US" u="sng" dirty="0" smtClean="0"/>
              <a:t>          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US" altLang="zh-CN" dirty="0" smtClean="0"/>
              <a:t>4.</a:t>
            </a:r>
            <a:r>
              <a:rPr lang="zh-CN" altLang="en-US" dirty="0" smtClean="0"/>
              <a:t>已知公式</a:t>
            </a:r>
            <a:r>
              <a:rPr lang="en-US" altLang="zh-CN" dirty="0" smtClean="0"/>
              <a:t>A(P,Q,R)</a:t>
            </a:r>
            <a:r>
              <a:rPr lang="zh-CN" altLang="en-US" dirty="0" smtClean="0"/>
              <a:t>的主合取范式为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0</a:t>
            </a:r>
            <a:r>
              <a:rPr lang="en-US" altLang="zh-CN" dirty="0" smtClean="0">
                <a:sym typeface="Symbol" pitchFamily="18" charset="2"/>
              </a:rPr>
              <a:t>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3</a:t>
            </a:r>
            <a:r>
              <a:rPr lang="en-US" altLang="zh-CN" dirty="0" smtClean="0">
                <a:sym typeface="Symbol" pitchFamily="18" charset="2"/>
              </a:rPr>
              <a:t>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5</a:t>
            </a:r>
            <a:r>
              <a:rPr lang="zh-CN" altLang="en-US" dirty="0" smtClean="0"/>
              <a:t>，它的主析取范式为（写成编码形式）</a:t>
            </a:r>
            <a:r>
              <a:rPr lang="zh-CN" altLang="en-US" u="sng" dirty="0" smtClean="0"/>
              <a:t>                  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US" altLang="zh-CN" dirty="0" smtClean="0"/>
              <a:t>5.</a:t>
            </a:r>
            <a:r>
              <a:rPr lang="zh-CN" altLang="en-US" dirty="0" smtClean="0"/>
              <a:t>一个命题公式</a:t>
            </a:r>
            <a:r>
              <a:rPr lang="en-US" altLang="zh-CN" dirty="0" smtClean="0"/>
              <a:t>A(</a:t>
            </a:r>
            <a:r>
              <a:rPr lang="en-US" altLang="zh-CN" dirty="0" err="1" smtClean="0"/>
              <a:t>p,q,r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的成真指派为</a:t>
            </a:r>
            <a:r>
              <a:rPr lang="en-US" altLang="zh-CN" dirty="0" smtClean="0"/>
              <a:t>000,001,010,100,110,</a:t>
            </a:r>
            <a:r>
              <a:rPr lang="zh-CN" altLang="en-US" dirty="0" smtClean="0"/>
              <a:t>则其主合取范式为</a:t>
            </a:r>
            <a:r>
              <a:rPr lang="zh-CN" altLang="en-US" u="sng" dirty="0" smtClean="0"/>
              <a:t>                                   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4F416-23EF-4890-9063-4C3958A54358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427984" y="836712"/>
            <a:ext cx="1683187" cy="4320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>
                <a:sym typeface="Symbol" pitchFamily="18" charset="2"/>
              </a:rPr>
              <a:t></a:t>
            </a:r>
            <a:r>
              <a:rPr lang="en-US" altLang="zh-CN" kern="0" dirty="0" smtClean="0"/>
              <a:t>(</a:t>
            </a:r>
            <a:r>
              <a:rPr lang="en-US" altLang="zh-CN" kern="0" dirty="0" err="1" smtClean="0"/>
              <a:t>p</a:t>
            </a:r>
            <a:r>
              <a:rPr lang="en-US" altLang="zh-CN" dirty="0" err="1">
                <a:sym typeface="Symbol" pitchFamily="18" charset="2"/>
              </a:rPr>
              <a:t></a:t>
            </a:r>
            <a:r>
              <a:rPr lang="en-US" altLang="zh-CN" kern="0" dirty="0" err="1" smtClean="0"/>
              <a:t>q</a:t>
            </a:r>
            <a:r>
              <a:rPr lang="en-US" altLang="zh-CN" kern="0" dirty="0" smtClean="0"/>
              <a:t>)</a:t>
            </a:r>
            <a:r>
              <a:rPr lang="en-US" altLang="zh-CN" dirty="0" smtClean="0">
                <a:sym typeface="Symbol" pitchFamily="18" charset="2"/>
              </a:rPr>
              <a:t></a:t>
            </a:r>
            <a:r>
              <a:rPr lang="en-US" altLang="zh-CN" kern="0" dirty="0" smtClean="0"/>
              <a:t>r</a:t>
            </a:r>
            <a:endParaRPr lang="zh-CN" altLang="en-US" kern="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644280" y="2132856"/>
            <a:ext cx="2610907" cy="4320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 smtClean="0">
                <a:sym typeface="Symbol" pitchFamily="18" charset="2"/>
              </a:rPr>
              <a:t>m</a:t>
            </a:r>
            <a:r>
              <a:rPr lang="en-US" altLang="zh-CN" baseline="-25000" dirty="0" smtClean="0">
                <a:sym typeface="Symbol" pitchFamily="18" charset="2"/>
              </a:rPr>
              <a:t>1</a:t>
            </a:r>
            <a:r>
              <a:rPr lang="en-US" altLang="zh-CN" dirty="0">
                <a:sym typeface="Symbol" pitchFamily="18" charset="2"/>
              </a:rPr>
              <a:t></a:t>
            </a:r>
            <a:r>
              <a:rPr lang="en-US" altLang="zh-CN" dirty="0" smtClean="0">
                <a:sym typeface="Symbol" pitchFamily="18" charset="2"/>
              </a:rPr>
              <a:t>m</a:t>
            </a:r>
            <a:r>
              <a:rPr lang="en-US" altLang="zh-CN" baseline="-25000" dirty="0" smtClean="0">
                <a:sym typeface="Symbol" pitchFamily="18" charset="2"/>
              </a:rPr>
              <a:t>2</a:t>
            </a:r>
            <a:r>
              <a:rPr lang="en-US" altLang="zh-CN" dirty="0">
                <a:sym typeface="Symbol" pitchFamily="18" charset="2"/>
              </a:rPr>
              <a:t></a:t>
            </a:r>
            <a:r>
              <a:rPr lang="en-US" altLang="zh-CN" dirty="0" smtClean="0">
                <a:sym typeface="Symbol" pitchFamily="18" charset="2"/>
              </a:rPr>
              <a:t>m</a:t>
            </a:r>
            <a:r>
              <a:rPr lang="en-US" altLang="zh-CN" baseline="-25000" dirty="0" smtClean="0">
                <a:sym typeface="Symbol" pitchFamily="18" charset="2"/>
              </a:rPr>
              <a:t>4</a:t>
            </a:r>
            <a:r>
              <a:rPr lang="en-US" altLang="zh-CN" dirty="0">
                <a:sym typeface="Symbol" pitchFamily="18" charset="2"/>
              </a:rPr>
              <a:t></a:t>
            </a:r>
            <a:r>
              <a:rPr lang="en-US" altLang="zh-CN" dirty="0" smtClean="0">
                <a:sym typeface="Symbol" pitchFamily="18" charset="2"/>
              </a:rPr>
              <a:t>m</a:t>
            </a:r>
            <a:r>
              <a:rPr lang="en-US" altLang="zh-CN" baseline="-25000" dirty="0" smtClean="0">
                <a:sym typeface="Symbol" pitchFamily="18" charset="2"/>
              </a:rPr>
              <a:t>6</a:t>
            </a:r>
            <a:r>
              <a:rPr lang="en-US" altLang="zh-CN" dirty="0">
                <a:sym typeface="Symbol" pitchFamily="18" charset="2"/>
              </a:rPr>
              <a:t></a:t>
            </a:r>
            <a:r>
              <a:rPr lang="en-US" altLang="zh-CN" dirty="0" smtClean="0">
                <a:sym typeface="Symbol" pitchFamily="18" charset="2"/>
              </a:rPr>
              <a:t>m</a:t>
            </a:r>
            <a:r>
              <a:rPr lang="en-US" altLang="zh-CN" baseline="-25000" dirty="0" smtClean="0">
                <a:sym typeface="Symbol" pitchFamily="18" charset="2"/>
              </a:rPr>
              <a:t>7</a:t>
            </a:r>
            <a:endParaRPr lang="zh-CN" altLang="en-US" kern="0" baseline="-250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987824" y="3573016"/>
            <a:ext cx="5510718" cy="4320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 smtClean="0"/>
              <a:t>(p</a:t>
            </a:r>
            <a:r>
              <a:rPr lang="en-US" altLang="zh-CN" dirty="0">
                <a:sym typeface="Symbol" pitchFamily="18" charset="2"/>
              </a:rPr>
              <a:t></a:t>
            </a:r>
            <a:r>
              <a:rPr lang="en-US" altLang="zh-CN" dirty="0" smtClean="0">
                <a:sym typeface="Symbol" pitchFamily="18" charset="2"/>
              </a:rPr>
              <a:t></a:t>
            </a:r>
            <a:r>
              <a:rPr lang="en-US" altLang="zh-CN" kern="0" dirty="0" smtClean="0"/>
              <a:t>q</a:t>
            </a:r>
            <a:r>
              <a:rPr lang="en-US" altLang="zh-CN" dirty="0" smtClean="0">
                <a:sym typeface="Symbol" pitchFamily="18" charset="2"/>
              </a:rPr>
              <a:t></a:t>
            </a:r>
            <a:r>
              <a:rPr lang="en-US" altLang="zh-CN" dirty="0">
                <a:sym typeface="Symbol" pitchFamily="18" charset="2"/>
              </a:rPr>
              <a:t></a:t>
            </a:r>
            <a:r>
              <a:rPr lang="en-US" altLang="zh-CN" dirty="0" smtClean="0">
                <a:sym typeface="Symbol" pitchFamily="18" charset="2"/>
              </a:rPr>
              <a:t>r</a:t>
            </a:r>
            <a:r>
              <a:rPr lang="en-US" altLang="zh-CN" kern="0" dirty="0" smtClean="0"/>
              <a:t>)</a:t>
            </a:r>
            <a:r>
              <a:rPr lang="en-US" altLang="zh-CN" dirty="0" smtClean="0">
                <a:sym typeface="Symbol" pitchFamily="18" charset="2"/>
              </a:rPr>
              <a:t>(</a:t>
            </a:r>
            <a:r>
              <a:rPr lang="en-US" altLang="zh-CN" dirty="0">
                <a:sym typeface="Symbol" pitchFamily="18" charset="2"/>
              </a:rPr>
              <a:t></a:t>
            </a:r>
            <a:r>
              <a:rPr lang="en-US" altLang="zh-CN" dirty="0" err="1" smtClean="0">
                <a:sym typeface="Symbol" pitchFamily="18" charset="2"/>
              </a:rPr>
              <a:t>pq</a:t>
            </a:r>
            <a:r>
              <a:rPr lang="en-US" altLang="zh-CN" dirty="0" smtClean="0">
                <a:sym typeface="Symbol" pitchFamily="18" charset="2"/>
              </a:rPr>
              <a:t></a:t>
            </a:r>
            <a:r>
              <a:rPr lang="en-US" altLang="zh-CN" kern="0" dirty="0" smtClean="0"/>
              <a:t>r)</a:t>
            </a:r>
            <a:r>
              <a:rPr lang="en-US" altLang="zh-CN" dirty="0" smtClean="0">
                <a:sym typeface="Symbol" pitchFamily="18" charset="2"/>
              </a:rPr>
              <a:t>(pqr)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57339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三、应用题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412775"/>
            <a:ext cx="8229600" cy="3312369"/>
          </a:xfrm>
        </p:spPr>
        <p:txBody>
          <a:bodyPr/>
          <a:lstStyle/>
          <a:p>
            <a:r>
              <a:rPr lang="zh-CN" altLang="en-US" dirty="0" smtClean="0"/>
              <a:t>甲、乙、丙、丁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个人有且仅有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个人参加围棋优胜比赛。关于谁参加比赛，下列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种判断都是正确的。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甲和乙只有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人参加；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丙参加，丁必参加；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乙或丁至多参加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个人；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丁不参加，甲也不会参加。</a:t>
            </a:r>
            <a:endParaRPr lang="en-US" altLang="zh-CN" dirty="0" smtClean="0"/>
          </a:p>
          <a:p>
            <a:r>
              <a:rPr lang="zh-CN" altLang="en-US" dirty="0" smtClean="0"/>
              <a:t>请推出哪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个人参加了围棋比赛。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4F416-23EF-4890-9063-4C3958A54358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05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019869"/>
            <a:ext cx="7992888" cy="4713387"/>
          </a:xfrm>
        </p:spPr>
        <p:txBody>
          <a:bodyPr/>
          <a:lstStyle/>
          <a:p>
            <a:r>
              <a:rPr lang="zh-CN" altLang="en-US" dirty="0" smtClean="0"/>
              <a:t>解：首先符号化命题：设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：甲参加了比赛；</a:t>
            </a:r>
            <a:r>
              <a:rPr lang="en-US" altLang="zh-CN" dirty="0" smtClean="0"/>
              <a:t>B</a:t>
            </a:r>
            <a:r>
              <a:rPr lang="zh-CN" altLang="en-US" dirty="0" smtClean="0"/>
              <a:t>：乙参加了比赛；</a:t>
            </a:r>
            <a:r>
              <a:rPr lang="en-US" altLang="zh-CN" dirty="0" smtClean="0"/>
              <a:t>C</a:t>
            </a:r>
            <a:r>
              <a:rPr lang="zh-CN" altLang="en-US" dirty="0" smtClean="0"/>
              <a:t>：丙参加了比赛；</a:t>
            </a:r>
            <a:r>
              <a:rPr lang="en-US" altLang="zh-CN" dirty="0" smtClean="0"/>
              <a:t>D</a:t>
            </a:r>
            <a:r>
              <a:rPr lang="zh-CN" altLang="en-US" dirty="0" smtClean="0"/>
              <a:t>：丁参加了比赛。</a:t>
            </a:r>
            <a:endParaRPr lang="en-US" altLang="zh-CN" dirty="0" smtClean="0"/>
          </a:p>
          <a:p>
            <a:r>
              <a:rPr lang="zh-CN" altLang="en-US" dirty="0" smtClean="0"/>
              <a:t>依题意有：</a:t>
            </a:r>
            <a:endParaRPr lang="en-US" altLang="zh-CN" dirty="0" smtClean="0"/>
          </a:p>
          <a:p>
            <a:r>
              <a:rPr lang="en-US" altLang="zh-CN" dirty="0"/>
              <a:t>1.</a:t>
            </a:r>
            <a:r>
              <a:rPr lang="zh-CN" altLang="en-US" dirty="0"/>
              <a:t>甲和乙只有</a:t>
            </a:r>
            <a:r>
              <a:rPr lang="en-US" altLang="zh-CN" dirty="0"/>
              <a:t>1</a:t>
            </a:r>
            <a:r>
              <a:rPr lang="zh-CN" altLang="en-US" dirty="0"/>
              <a:t>人</a:t>
            </a:r>
            <a:r>
              <a:rPr lang="zh-CN" altLang="en-US" dirty="0" smtClean="0"/>
              <a:t>参加，符号化为：</a:t>
            </a:r>
            <a:r>
              <a:rPr lang="en-US" altLang="zh-CN" dirty="0" smtClean="0">
                <a:sym typeface="Wingdings" panose="05000000000000000000" pitchFamily="2" charset="2"/>
              </a:rPr>
              <a:t>(</a:t>
            </a:r>
            <a:r>
              <a:rPr lang="en-US" altLang="zh-CN" dirty="0" smtClean="0">
                <a:sym typeface="Symbol" pitchFamily="18" charset="2"/>
              </a:rPr>
              <a:t></a:t>
            </a:r>
            <a:r>
              <a:rPr lang="en-US" altLang="zh-CN" dirty="0" smtClean="0">
                <a:sym typeface="Wingdings" panose="05000000000000000000" pitchFamily="2" charset="2"/>
              </a:rPr>
              <a:t>A</a:t>
            </a:r>
            <a:r>
              <a:rPr lang="en-US" altLang="zh-CN" dirty="0">
                <a:sym typeface="Symbol" pitchFamily="18" charset="2"/>
              </a:rPr>
              <a:t></a:t>
            </a:r>
            <a:r>
              <a:rPr lang="en-US" altLang="zh-CN" dirty="0" smtClean="0">
                <a:sym typeface="Wingdings" panose="05000000000000000000" pitchFamily="2" charset="2"/>
              </a:rPr>
              <a:t>B)</a:t>
            </a:r>
            <a:r>
              <a:rPr lang="en-US" altLang="zh-CN" dirty="0" smtClean="0">
                <a:sym typeface="Symbol" pitchFamily="18" charset="2"/>
              </a:rPr>
              <a:t></a:t>
            </a:r>
            <a:r>
              <a:rPr lang="en-US" altLang="zh-CN" dirty="0" smtClean="0">
                <a:sym typeface="Wingdings" panose="05000000000000000000" pitchFamily="2" charset="2"/>
              </a:rPr>
              <a:t>(A</a:t>
            </a:r>
            <a:r>
              <a:rPr lang="en-US" altLang="zh-CN" dirty="0" smtClean="0">
                <a:sym typeface="Symbol" pitchFamily="18" charset="2"/>
              </a:rPr>
              <a:t></a:t>
            </a:r>
            <a:r>
              <a:rPr lang="en-US" altLang="zh-CN" dirty="0" smtClean="0">
                <a:sym typeface="Wingdings" panose="05000000000000000000" pitchFamily="2" charset="2"/>
              </a:rPr>
              <a:t>B)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丙参加，丁必</a:t>
            </a:r>
            <a:r>
              <a:rPr lang="zh-CN" altLang="en-US" dirty="0" smtClean="0"/>
              <a:t>参加</a:t>
            </a:r>
            <a:r>
              <a:rPr lang="zh-CN" altLang="en-US" dirty="0"/>
              <a:t>，符号化</a:t>
            </a:r>
            <a:r>
              <a:rPr lang="zh-CN" altLang="en-US" dirty="0" smtClean="0"/>
              <a:t>为：</a:t>
            </a:r>
            <a:r>
              <a:rPr lang="en-US" altLang="zh-CN" dirty="0" smtClean="0"/>
              <a:t>C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D</a:t>
            </a:r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en-US" altLang="zh-CN" dirty="0"/>
              <a:t>.</a:t>
            </a:r>
            <a:r>
              <a:rPr lang="zh-CN" altLang="en-US" dirty="0"/>
              <a:t>乙或丁至多参加</a:t>
            </a:r>
            <a:r>
              <a:rPr lang="en-US" altLang="zh-CN" dirty="0"/>
              <a:t>1</a:t>
            </a:r>
            <a:r>
              <a:rPr lang="zh-CN" altLang="en-US" dirty="0" smtClean="0"/>
              <a:t>个人</a:t>
            </a:r>
            <a:r>
              <a:rPr lang="zh-CN" altLang="en-US" dirty="0"/>
              <a:t>，符号化</a:t>
            </a:r>
            <a:r>
              <a:rPr lang="zh-CN" altLang="en-US" dirty="0" smtClean="0"/>
              <a:t>为：</a:t>
            </a:r>
            <a:r>
              <a:rPr lang="en-US" altLang="zh-CN" dirty="0">
                <a:sym typeface="Symbol" pitchFamily="18" charset="2"/>
              </a:rPr>
              <a:t> </a:t>
            </a:r>
            <a:r>
              <a:rPr lang="en-US" altLang="zh-CN" dirty="0" smtClean="0"/>
              <a:t>(B</a:t>
            </a:r>
            <a:r>
              <a:rPr lang="en-US" altLang="zh-CN" dirty="0">
                <a:sym typeface="Symbol" pitchFamily="18" charset="2"/>
              </a:rPr>
              <a:t></a:t>
            </a:r>
            <a:r>
              <a:rPr lang="en-US" altLang="zh-CN" dirty="0" smtClean="0"/>
              <a:t>D)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en-US" altLang="zh-CN" dirty="0"/>
              <a:t>.</a:t>
            </a:r>
            <a:r>
              <a:rPr lang="zh-CN" altLang="en-US" dirty="0"/>
              <a:t>丁不参加，甲也不会</a:t>
            </a:r>
            <a:r>
              <a:rPr lang="zh-CN" altLang="en-US" dirty="0" smtClean="0"/>
              <a:t>参加</a:t>
            </a:r>
            <a:r>
              <a:rPr lang="zh-CN" altLang="en-US" dirty="0"/>
              <a:t>，符号化为</a:t>
            </a:r>
            <a:r>
              <a:rPr lang="zh-CN" altLang="en-US" dirty="0" smtClean="0"/>
              <a:t>：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</a:t>
            </a:r>
            <a:r>
              <a:rPr lang="en-US" altLang="zh-CN" dirty="0" smtClean="0"/>
              <a:t>D</a:t>
            </a:r>
            <a:r>
              <a:rPr lang="en-US" altLang="zh-CN" dirty="0" smtClean="0">
                <a:sym typeface="Symbol" pitchFamily="18" charset="2"/>
              </a:rPr>
              <a:t></a:t>
            </a:r>
            <a:r>
              <a:rPr lang="en-US" altLang="zh-CN" dirty="0" smtClean="0"/>
              <a:t>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主析取范式或真值表求解，甲、丁参加围棋比赛。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4F416-23EF-4890-9063-4C3958A54358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124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四、证明题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412775"/>
            <a:ext cx="8229600" cy="20162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用</a:t>
            </a:r>
            <a:r>
              <a:rPr lang="en-US" altLang="zh-CN" dirty="0" smtClean="0">
                <a:solidFill>
                  <a:srgbClr val="FF0000"/>
                </a:solidFill>
              </a:rPr>
              <a:t>CP</a:t>
            </a:r>
            <a:r>
              <a:rPr lang="zh-CN" altLang="en-US" dirty="0" smtClean="0">
                <a:solidFill>
                  <a:srgbClr val="FF0000"/>
                </a:solidFill>
              </a:rPr>
              <a:t>规则</a:t>
            </a:r>
            <a:r>
              <a:rPr lang="zh-CN" altLang="en-US" dirty="0" smtClean="0"/>
              <a:t>证明：</a:t>
            </a:r>
            <a:endParaRPr lang="en-US" altLang="zh-CN" dirty="0" smtClean="0"/>
          </a:p>
          <a:p>
            <a:r>
              <a:rPr lang="en-US" altLang="zh-CN" dirty="0" smtClean="0"/>
              <a:t>	A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(B</a:t>
            </a:r>
            <a:r>
              <a:rPr lang="en-US" altLang="zh-CN" dirty="0" smtClean="0">
                <a:sym typeface="Symbol" pitchFamily="18" charset="2"/>
              </a:rPr>
              <a:t></a:t>
            </a:r>
            <a:r>
              <a:rPr lang="en-US" altLang="zh-CN" dirty="0" smtClean="0"/>
              <a:t>C),(E</a:t>
            </a:r>
            <a:r>
              <a:rPr lang="en-US" altLang="zh-CN" dirty="0" smtClean="0">
                <a:sym typeface="Symbol" pitchFamily="18" charset="2"/>
              </a:rPr>
              <a:t></a:t>
            </a:r>
            <a:r>
              <a:rPr lang="en-US" altLang="zh-CN" dirty="0" smtClean="0"/>
              <a:t>F)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</a:t>
            </a:r>
            <a:r>
              <a:rPr lang="en-US" altLang="zh-CN" dirty="0" smtClean="0"/>
              <a:t>C,B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(A</a:t>
            </a:r>
            <a:r>
              <a:rPr lang="en-US" altLang="zh-CN" dirty="0" smtClean="0">
                <a:sym typeface="Symbol" pitchFamily="18" charset="2"/>
              </a:rPr>
              <a:t></a:t>
            </a:r>
            <a:r>
              <a:rPr lang="en-US" altLang="zh-CN" dirty="0" smtClean="0"/>
              <a:t>S)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</a:t>
            </a:r>
            <a:r>
              <a:rPr lang="en-US" altLang="zh-CN" dirty="0" smtClean="0"/>
              <a:t>B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en-US" altLang="zh-CN" dirty="0" smtClean="0"/>
              <a:t>E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用</a:t>
            </a:r>
            <a:r>
              <a:rPr lang="zh-CN" altLang="en-US" dirty="0" smtClean="0">
                <a:solidFill>
                  <a:srgbClr val="FF0000"/>
                </a:solidFill>
              </a:rPr>
              <a:t>反证法</a:t>
            </a:r>
            <a:r>
              <a:rPr lang="zh-CN" altLang="en-US" dirty="0" smtClean="0"/>
              <a:t>证明：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r>
              <a:rPr lang="en-US" altLang="zh-CN" dirty="0" smtClean="0">
                <a:sym typeface="Symbol" pitchFamily="18" charset="2"/>
              </a:rPr>
              <a:t></a:t>
            </a:r>
            <a:r>
              <a:rPr lang="en-US" altLang="zh-CN" dirty="0" smtClean="0"/>
              <a:t>(C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en-US" altLang="zh-CN" dirty="0" smtClean="0"/>
              <a:t>D),(B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en-US" altLang="zh-CN" dirty="0" smtClean="0"/>
              <a:t>E)</a:t>
            </a:r>
            <a:r>
              <a:rPr lang="en-US" altLang="zh-CN" dirty="0">
                <a:sym typeface="Symbol" pitchFamily="18" charset="2"/>
              </a:rPr>
              <a:t> </a:t>
            </a:r>
            <a:r>
              <a:rPr lang="en-US" altLang="zh-CN" dirty="0" smtClean="0"/>
              <a:t>(D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en-US" altLang="zh-CN" dirty="0" smtClean="0"/>
              <a:t>F),</a:t>
            </a:r>
            <a:r>
              <a:rPr lang="en-US" altLang="zh-CN" dirty="0">
                <a:sym typeface="Symbol" pitchFamily="18" charset="2"/>
              </a:rPr>
              <a:t> </a:t>
            </a:r>
            <a:r>
              <a:rPr lang="en-US" altLang="zh-CN" dirty="0" smtClean="0"/>
              <a:t>(E</a:t>
            </a:r>
            <a:r>
              <a:rPr lang="en-US" altLang="zh-CN" dirty="0" smtClean="0">
                <a:sym typeface="Symbol" pitchFamily="18" charset="2"/>
              </a:rPr>
              <a:t></a:t>
            </a:r>
            <a:r>
              <a:rPr lang="en-US" altLang="zh-CN" dirty="0" smtClean="0"/>
              <a:t>F),A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en-US" altLang="zh-CN" dirty="0" smtClean="0"/>
              <a:t>C</a:t>
            </a:r>
            <a:r>
              <a:rPr lang="en-US" altLang="zh-CN" dirty="0" smtClean="0">
                <a:sym typeface="Symbol" pitchFamily="18" charset="2"/>
              </a:rPr>
              <a:t> 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4F416-23EF-4890-9063-4C3958A54358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420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空白设计模板">
  <a:themeElements>
    <a:clrScheme name="空白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空白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空白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497</Words>
  <Application>Microsoft Office PowerPoint</Application>
  <PresentationFormat>全屏显示(4:3)</PresentationFormat>
  <Paragraphs>85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空白设计模板</vt:lpstr>
      <vt:lpstr>一、选择题</vt:lpstr>
      <vt:lpstr>PowerPoint 演示文稿</vt:lpstr>
      <vt:lpstr>PowerPoint 演示文稿</vt:lpstr>
      <vt:lpstr>二、填空题</vt:lpstr>
      <vt:lpstr>PowerPoint 演示文稿</vt:lpstr>
      <vt:lpstr>三、应用题</vt:lpstr>
      <vt:lpstr>PowerPoint 演示文稿</vt:lpstr>
      <vt:lpstr>四、证明题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一、选择题</dc:title>
  <dc:creator>tyutdlg</dc:creator>
  <cp:lastModifiedBy>Administrator</cp:lastModifiedBy>
  <cp:revision>25</cp:revision>
  <cp:lastPrinted>2016-09-14T02:35:24Z</cp:lastPrinted>
  <dcterms:created xsi:type="dcterms:W3CDTF">2015-09-13T01:56:52Z</dcterms:created>
  <dcterms:modified xsi:type="dcterms:W3CDTF">2016-12-21T06:08:39Z</dcterms:modified>
</cp:coreProperties>
</file>