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6" r:id="rId3"/>
    <p:sldId id="258" r:id="rId4"/>
    <p:sldId id="286" r:id="rId5"/>
    <p:sldId id="259" r:id="rId6"/>
    <p:sldId id="263" r:id="rId7"/>
    <p:sldId id="264" r:id="rId8"/>
    <p:sldId id="265" r:id="rId9"/>
    <p:sldId id="28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1" r:id="rId19"/>
    <p:sldId id="277" r:id="rId20"/>
    <p:sldId id="278" r:id="rId21"/>
    <p:sldId id="279" r:id="rId22"/>
    <p:sldId id="287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E40"/>
    <a:srgbClr val="03715B"/>
    <a:srgbClr val="049277"/>
    <a:srgbClr val="016454"/>
    <a:srgbClr val="18463A"/>
    <a:srgbClr val="8F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18" autoAdjust="0"/>
  </p:normalViewPr>
  <p:slideViewPr>
    <p:cSldViewPr snapToGrid="0">
      <p:cViewPr varScale="1">
        <p:scale>
          <a:sx n="100" d="100"/>
          <a:sy n="100" d="100"/>
        </p:scale>
        <p:origin x="165" y="60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4E38-A9FC-448B-8F26-614DC698D3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F728F-D2C1-4CDF-AB14-355FA895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9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2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60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99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45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3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84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0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3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3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8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0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3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84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728F-D2C1-4CDF-AB14-355FA895A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2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1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5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C35DA-DEFB-4C1F-979D-A458366D8FA5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3EE4-44DB-4C03-9891-057E14E24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4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22993" y="237388"/>
            <a:ext cx="8346014" cy="6383223"/>
            <a:chOff x="2496157" y="237388"/>
            <a:chExt cx="6822015" cy="638322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9730" y="237388"/>
              <a:ext cx="6818442" cy="638322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157" y="237388"/>
              <a:ext cx="6822015" cy="6383065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3545554" y="1809973"/>
            <a:ext cx="583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论运输机器人的设计 策略 结构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32062" y="3646711"/>
            <a:ext cx="6078071" cy="1450561"/>
            <a:chOff x="3232062" y="3646711"/>
            <a:chExt cx="6078071" cy="145056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093029" y="3646711"/>
              <a:ext cx="382821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33"/>
            <p:cNvSpPr>
              <a:spLocks noChangeArrowheads="1"/>
            </p:cNvSpPr>
            <p:nvPr/>
          </p:nvSpPr>
          <p:spPr bwMode="auto">
            <a:xfrm>
              <a:off x="3232062" y="3829233"/>
              <a:ext cx="6078071" cy="1268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小组人员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: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自动化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196 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郑超珑、自动化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196 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张新元、动画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192 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高一辰、动画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192 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夏佳钰、软工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191 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周一魏</a:t>
              </a:r>
            </a:p>
            <a:p>
              <a:pPr algn="ctr">
                <a:spcBef>
                  <a:spcPct val="20000"/>
                </a:spcBef>
              </a:pP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>
                <a:spcBef>
                  <a:spcPct val="20000"/>
                </a:spcBef>
              </a:pP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>
                <a:spcBef>
                  <a:spcPct val="20000"/>
                </a:spcBef>
              </a:pP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8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22671" y="571201"/>
            <a:ext cx="6068291" cy="5664647"/>
            <a:chOff x="2496157" y="237388"/>
            <a:chExt cx="6822015" cy="638322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9730" y="237388"/>
              <a:ext cx="6818442" cy="638322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157" y="237388"/>
              <a:ext cx="6822015" cy="638306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346734" y="829931"/>
            <a:ext cx="5144671" cy="5197160"/>
            <a:chOff x="346734" y="829931"/>
            <a:chExt cx="5144671" cy="519716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734" y="829931"/>
              <a:ext cx="5144671" cy="519716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450931" y="2161083"/>
              <a:ext cx="384495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00083" y="2708275"/>
            <a:ext cx="5726834" cy="1974394"/>
            <a:chOff x="6400083" y="2708275"/>
            <a:chExt cx="5726834" cy="1974394"/>
          </a:xfrm>
        </p:grpSpPr>
        <p:grpSp>
          <p:nvGrpSpPr>
            <p:cNvPr id="13" name="组合 2"/>
            <p:cNvGrpSpPr>
              <a:grpSpLocks/>
            </p:cNvGrpSpPr>
            <p:nvPr/>
          </p:nvGrpSpPr>
          <p:grpSpPr bwMode="auto">
            <a:xfrm>
              <a:off x="6888162" y="3098800"/>
              <a:ext cx="4900565" cy="646331"/>
              <a:chOff x="322439" y="4184903"/>
              <a:chExt cx="4900848" cy="646549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198791" y="4184903"/>
                <a:ext cx="4024496" cy="646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3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结构</a:t>
                </a:r>
              </a:p>
            </p:txBody>
          </p:sp>
          <p:grpSp>
            <p:nvGrpSpPr>
              <p:cNvPr id="15" name="组合 4"/>
              <p:cNvGrpSpPr>
                <a:grpSpLocks/>
              </p:cNvGrpSpPr>
              <p:nvPr/>
            </p:nvGrpSpPr>
            <p:grpSpPr bwMode="auto">
              <a:xfrm>
                <a:off x="322440" y="4202901"/>
                <a:ext cx="658251" cy="610334"/>
                <a:chOff x="2680724" y="3950006"/>
                <a:chExt cx="863174" cy="800339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2711951" y="3949312"/>
                  <a:ext cx="832733" cy="801728"/>
                </a:xfrm>
                <a:custGeom>
                  <a:avLst/>
                  <a:gdLst>
                    <a:gd name="connsiteX0" fmla="*/ 0 w 637309"/>
                    <a:gd name="connsiteY0" fmla="*/ 235527 h 568036"/>
                    <a:gd name="connsiteX1" fmla="*/ 637309 w 637309"/>
                    <a:gd name="connsiteY1" fmla="*/ 0 h 568036"/>
                    <a:gd name="connsiteX2" fmla="*/ 318655 w 637309"/>
                    <a:gd name="connsiteY2" fmla="*/ 568036 h 568036"/>
                    <a:gd name="connsiteX3" fmla="*/ 318655 w 637309"/>
                    <a:gd name="connsiteY3" fmla="*/ 332509 h 568036"/>
                    <a:gd name="connsiteX4" fmla="*/ 0 w 637309"/>
                    <a:gd name="connsiteY4" fmla="*/ 235527 h 568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309" h="568036">
                      <a:moveTo>
                        <a:pt x="0" y="235527"/>
                      </a:moveTo>
                      <a:lnTo>
                        <a:pt x="637309" y="0"/>
                      </a:lnTo>
                      <a:lnTo>
                        <a:pt x="318655" y="568036"/>
                      </a:lnTo>
                      <a:lnTo>
                        <a:pt x="318655" y="332509"/>
                      </a:lnTo>
                      <a:lnTo>
                        <a:pt x="0" y="235527"/>
                      </a:lnTo>
                      <a:close/>
                    </a:path>
                  </a:pathLst>
                </a:custGeom>
                <a:solidFill>
                  <a:srgbClr val="0E3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2680724" y="3959723"/>
                  <a:ext cx="863960" cy="699691"/>
                </a:xfrm>
                <a:custGeom>
                  <a:avLst/>
                  <a:gdLst>
                    <a:gd name="connsiteX0" fmla="*/ 0 w 637309"/>
                    <a:gd name="connsiteY0" fmla="*/ 235527 h 568036"/>
                    <a:gd name="connsiteX1" fmla="*/ 637309 w 637309"/>
                    <a:gd name="connsiteY1" fmla="*/ 0 h 568036"/>
                    <a:gd name="connsiteX2" fmla="*/ 318655 w 637309"/>
                    <a:gd name="connsiteY2" fmla="*/ 568036 h 568036"/>
                    <a:gd name="connsiteX3" fmla="*/ 318655 w 637309"/>
                    <a:gd name="connsiteY3" fmla="*/ 332509 h 568036"/>
                    <a:gd name="connsiteX4" fmla="*/ 0 w 637309"/>
                    <a:gd name="connsiteY4" fmla="*/ 235527 h 568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309" h="568036">
                      <a:moveTo>
                        <a:pt x="0" y="235527"/>
                      </a:moveTo>
                      <a:lnTo>
                        <a:pt x="637309" y="0"/>
                      </a:lnTo>
                      <a:lnTo>
                        <a:pt x="318655" y="568036"/>
                      </a:lnTo>
                      <a:lnTo>
                        <a:pt x="318655" y="332509"/>
                      </a:lnTo>
                      <a:lnTo>
                        <a:pt x="0" y="235527"/>
                      </a:lnTo>
                      <a:close/>
                    </a:path>
                  </a:pathLst>
                </a:custGeom>
                <a:solidFill>
                  <a:srgbClr val="8FB3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8" name="图文框 17"/>
            <p:cNvSpPr/>
            <p:nvPr/>
          </p:nvSpPr>
          <p:spPr>
            <a:xfrm>
              <a:off x="6672263" y="2708275"/>
              <a:ext cx="5289550" cy="1368425"/>
            </a:xfrm>
            <a:prstGeom prst="frame">
              <a:avLst>
                <a:gd name="adj1" fmla="val 1900"/>
              </a:avLst>
            </a:prstGeom>
            <a:gradFill>
              <a:gsLst>
                <a:gs pos="25000">
                  <a:srgbClr val="00D5B5"/>
                </a:gs>
                <a:gs pos="0">
                  <a:srgbClr val="F47508"/>
                </a:gs>
                <a:gs pos="49000">
                  <a:srgbClr val="F47508"/>
                </a:gs>
                <a:gs pos="72000">
                  <a:srgbClr val="0089AB"/>
                </a:gs>
                <a:gs pos="94000">
                  <a:srgbClr val="FEA300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矩形 33"/>
            <p:cNvSpPr>
              <a:spLocks noChangeArrowheads="1"/>
            </p:cNvSpPr>
            <p:nvPr/>
          </p:nvSpPr>
          <p:spPr bwMode="auto">
            <a:xfrm>
              <a:off x="6400083" y="4467225"/>
              <a:ext cx="572683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On Artificial Intelligence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1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88717" y="362062"/>
            <a:ext cx="737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搬运机器人的机械设计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各部件设计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166848" y="1735090"/>
            <a:ext cx="4025152" cy="4106791"/>
            <a:chOff x="8166848" y="1836691"/>
            <a:chExt cx="4025152" cy="41067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66848" y="1836691"/>
              <a:ext cx="4025152" cy="410679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/>
            <a:srcRect r="8347"/>
            <a:stretch/>
          </p:blipFill>
          <p:spPr>
            <a:xfrm>
              <a:off x="8705707" y="2269169"/>
              <a:ext cx="3486293" cy="235440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261257" y="1204333"/>
            <a:ext cx="5896754" cy="2301581"/>
            <a:chOff x="1189846" y="2291871"/>
            <a:chExt cx="5896754" cy="2301581"/>
          </a:xfrm>
        </p:grpSpPr>
        <p:sp>
          <p:nvSpPr>
            <p:cNvPr id="8" name="Oval 10"/>
            <p:cNvSpPr>
              <a:spLocks noChangeAspect="1"/>
            </p:cNvSpPr>
            <p:nvPr/>
          </p:nvSpPr>
          <p:spPr>
            <a:xfrm>
              <a:off x="1189846" y="2291871"/>
              <a:ext cx="576000" cy="576000"/>
            </a:xfrm>
            <a:prstGeom prst="ellipse">
              <a:avLst/>
            </a:prstGeom>
            <a:solidFill>
              <a:srgbClr val="03715B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Oval 13"/>
            <p:cNvSpPr>
              <a:spLocks noChangeAspect="1"/>
            </p:cNvSpPr>
            <p:nvPr/>
          </p:nvSpPr>
          <p:spPr>
            <a:xfrm>
              <a:off x="1189846" y="3151000"/>
              <a:ext cx="576000" cy="576000"/>
            </a:xfrm>
            <a:prstGeom prst="ellipse">
              <a:avLst/>
            </a:prstGeom>
            <a:solidFill>
              <a:srgbClr val="03715B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0" name="Picture 14" descr="phone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7166" y="3308480"/>
              <a:ext cx="289548" cy="289548"/>
            </a:xfrm>
            <a:prstGeom prst="rect">
              <a:avLst/>
            </a:prstGeom>
          </p:spPr>
        </p:pic>
        <p:pic>
          <p:nvPicPr>
            <p:cNvPr id="11" name="Picture 15" descr="bulb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7006" y="2455214"/>
              <a:ext cx="289548" cy="289548"/>
            </a:xfrm>
            <a:prstGeom prst="rect">
              <a:avLst/>
            </a:prstGeom>
          </p:spPr>
        </p:pic>
        <p:sp>
          <p:nvSpPr>
            <p:cNvPr id="14" name="Oval 19"/>
            <p:cNvSpPr>
              <a:spLocks noChangeAspect="1"/>
            </p:cNvSpPr>
            <p:nvPr/>
          </p:nvSpPr>
          <p:spPr>
            <a:xfrm>
              <a:off x="1189846" y="4017452"/>
              <a:ext cx="576000" cy="576000"/>
            </a:xfrm>
            <a:prstGeom prst="ellipse">
              <a:avLst/>
            </a:prstGeom>
            <a:solidFill>
              <a:srgbClr val="03715B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Picture 23" descr="cloud.png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7486" y="4172826"/>
              <a:ext cx="251998" cy="251998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2017306" y="2350806"/>
              <a:ext cx="5069294" cy="47327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执行机构</a:t>
              </a:r>
              <a:endParaRPr lang="en-US" altLang="zh-CN" sz="2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306" y="3152912"/>
              <a:ext cx="5069294" cy="47327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驱动机构</a:t>
              </a:r>
              <a:endParaRPr lang="en-US" altLang="zh-CN" sz="2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17306" y="4033483"/>
              <a:ext cx="5069294" cy="47327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控制机构</a:t>
              </a:r>
              <a:endParaRPr lang="en-US" altLang="zh-CN" sz="2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AAD2370-CB2E-4972-A85F-7F45F94C491D}"/>
              </a:ext>
            </a:extLst>
          </p:cNvPr>
          <p:cNvGrpSpPr/>
          <p:nvPr/>
        </p:nvGrpSpPr>
        <p:grpSpPr>
          <a:xfrm>
            <a:off x="5487901" y="4112391"/>
            <a:ext cx="5896754" cy="2301581"/>
            <a:chOff x="1189846" y="2291871"/>
            <a:chExt cx="5896754" cy="2301581"/>
          </a:xfrm>
        </p:grpSpPr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ADA60E7F-EBBB-4E12-81B9-9FFF4EC81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846" y="2291871"/>
              <a:ext cx="576000" cy="576000"/>
            </a:xfrm>
            <a:prstGeom prst="ellipse">
              <a:avLst/>
            </a:prstGeom>
            <a:solidFill>
              <a:srgbClr val="03715B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42A0AEE8-C451-417C-9D91-3BC4746640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846" y="3151000"/>
              <a:ext cx="576000" cy="576000"/>
            </a:xfrm>
            <a:prstGeom prst="ellipse">
              <a:avLst/>
            </a:prstGeom>
            <a:solidFill>
              <a:srgbClr val="03715B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2" name="Picture 14" descr="phone.png">
              <a:extLst>
                <a:ext uri="{FF2B5EF4-FFF2-40B4-BE49-F238E27FC236}">
                  <a16:creationId xmlns:a16="http://schemas.microsoft.com/office/drawing/2014/main" id="{E446A9A9-1B5F-4CC1-B91D-8AC65CB0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7166" y="3308480"/>
              <a:ext cx="289548" cy="289548"/>
            </a:xfrm>
            <a:prstGeom prst="rect">
              <a:avLst/>
            </a:prstGeom>
          </p:spPr>
        </p:pic>
        <p:pic>
          <p:nvPicPr>
            <p:cNvPr id="23" name="Picture 15" descr="bulb.png">
              <a:extLst>
                <a:ext uri="{FF2B5EF4-FFF2-40B4-BE49-F238E27FC236}">
                  <a16:creationId xmlns:a16="http://schemas.microsoft.com/office/drawing/2014/main" id="{4D8DCA57-7A1C-47E6-B6FD-F88959F67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7006" y="2455214"/>
              <a:ext cx="289548" cy="289548"/>
            </a:xfrm>
            <a:prstGeom prst="rect">
              <a:avLst/>
            </a:prstGeom>
          </p:spPr>
        </p:pic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E1F36D7-347F-4EA0-A1B3-40F3CFA2B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846" y="4017452"/>
              <a:ext cx="576000" cy="576000"/>
            </a:xfrm>
            <a:prstGeom prst="ellipse">
              <a:avLst/>
            </a:prstGeom>
            <a:solidFill>
              <a:srgbClr val="03715B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5" name="Picture 23" descr="cloud.png">
              <a:extLst>
                <a:ext uri="{FF2B5EF4-FFF2-40B4-BE49-F238E27FC236}">
                  <a16:creationId xmlns:a16="http://schemas.microsoft.com/office/drawing/2014/main" id="{3F9C204E-AF7A-4176-9340-B571866D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7486" y="4172826"/>
              <a:ext cx="251998" cy="251998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F55512E-0A76-4143-8202-FB15577D4A7A}"/>
                </a:ext>
              </a:extLst>
            </p:cNvPr>
            <p:cNvSpPr/>
            <p:nvPr/>
          </p:nvSpPr>
          <p:spPr>
            <a:xfrm>
              <a:off x="2017306" y="2350806"/>
              <a:ext cx="5069294" cy="47327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手部设计</a:t>
              </a:r>
              <a:endParaRPr lang="en-US" altLang="zh-CN" sz="2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048892C-C323-48AF-B291-D5D868186C0B}"/>
                </a:ext>
              </a:extLst>
            </p:cNvPr>
            <p:cNvSpPr/>
            <p:nvPr/>
          </p:nvSpPr>
          <p:spPr>
            <a:xfrm>
              <a:off x="2017306" y="3152912"/>
              <a:ext cx="5069294" cy="47327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腕部设计</a:t>
              </a:r>
              <a:endParaRPr lang="en-US" altLang="zh-CN" sz="2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0CB3B1-42D1-40D1-929C-E547C3617EBA}"/>
                </a:ext>
              </a:extLst>
            </p:cNvPr>
            <p:cNvSpPr/>
            <p:nvPr/>
          </p:nvSpPr>
          <p:spPr>
            <a:xfrm>
              <a:off x="2017306" y="4033483"/>
              <a:ext cx="5069294" cy="47327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臂部设计</a:t>
              </a:r>
              <a:endParaRPr lang="en-US" altLang="zh-CN" sz="2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770F7606-DB1B-4EFF-ABA7-0866A27C4E3F}"/>
              </a:ext>
            </a:extLst>
          </p:cNvPr>
          <p:cNvSpPr/>
          <p:nvPr/>
        </p:nvSpPr>
        <p:spPr>
          <a:xfrm>
            <a:off x="6315361" y="3361219"/>
            <a:ext cx="5069294" cy="4732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机座设计</a:t>
            </a:r>
            <a:endParaRPr lang="en-US" altLang="zh-CN" sz="28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052E33A8-1D33-4896-87C9-82EBF74EF404}"/>
              </a:ext>
            </a:extLst>
          </p:cNvPr>
          <p:cNvSpPr>
            <a:spLocks noChangeAspect="1"/>
          </p:cNvSpPr>
          <p:nvPr/>
        </p:nvSpPr>
        <p:spPr>
          <a:xfrm>
            <a:off x="5491995" y="3333600"/>
            <a:ext cx="576000" cy="576000"/>
          </a:xfrm>
          <a:prstGeom prst="ellipse">
            <a:avLst/>
          </a:prstGeom>
          <a:solidFill>
            <a:srgbClr val="03715B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1" name="Picture 15" descr="bulb.png">
            <a:extLst>
              <a:ext uri="{FF2B5EF4-FFF2-40B4-BE49-F238E27FC236}">
                <a16:creationId xmlns:a16="http://schemas.microsoft.com/office/drawing/2014/main" id="{689C9D11-91CC-4BB1-9065-7993F838A0C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221" y="3476255"/>
            <a:ext cx="289548" cy="28954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9B96CA4-E637-4918-BEAD-B4ED13A70DE7}"/>
              </a:ext>
            </a:extLst>
          </p:cNvPr>
          <p:cNvSpPr txBox="1"/>
          <p:nvPr/>
        </p:nvSpPr>
        <p:spPr>
          <a:xfrm>
            <a:off x="4182511" y="2735154"/>
            <a:ext cx="737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执行机构由四部分组成</a:t>
            </a:r>
          </a:p>
        </p:txBody>
      </p:sp>
    </p:spTree>
    <p:extLst>
      <p:ext uri="{BB962C8B-B14F-4D97-AF65-F5344CB8AC3E}">
        <p14:creationId xmlns:p14="http://schemas.microsoft.com/office/powerpoint/2010/main" val="28295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5189" y="333477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手部设计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724093" y="3843396"/>
            <a:ext cx="4673438" cy="0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6096000" y="336179"/>
            <a:ext cx="1414090" cy="1260349"/>
            <a:chOff x="1597857" y="2147049"/>
            <a:chExt cx="3069899" cy="3069899"/>
          </a:xfrm>
        </p:grpSpPr>
        <p:sp>
          <p:nvSpPr>
            <p:cNvPr id="6" name="Oval 1"/>
            <p:cNvSpPr/>
            <p:nvPr/>
          </p:nvSpPr>
          <p:spPr>
            <a:xfrm>
              <a:off x="1597857" y="2147049"/>
              <a:ext cx="3069899" cy="3069899"/>
            </a:xfrm>
            <a:prstGeom prst="ellipse">
              <a:avLst/>
            </a:prstGeom>
            <a:solidFill>
              <a:srgbClr val="E6E9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1"/>
            <p:cNvSpPr/>
            <p:nvPr/>
          </p:nvSpPr>
          <p:spPr>
            <a:xfrm>
              <a:off x="1812480" y="2361673"/>
              <a:ext cx="2640655" cy="2640654"/>
            </a:xfrm>
            <a:prstGeom prst="ellipse">
              <a:avLst/>
            </a:prstGeom>
            <a:solidFill>
              <a:srgbClr val="03715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752724" y="3228975"/>
              <a:ext cx="828675" cy="903095"/>
              <a:chOff x="5483226" y="5110164"/>
              <a:chExt cx="260350" cy="258763"/>
            </a:xfrm>
            <a:solidFill>
              <a:schemeClr val="bg1"/>
            </a:solidFill>
          </p:grpSpPr>
          <p:sp>
            <p:nvSpPr>
              <p:cNvPr id="9" name="Freeform 368"/>
              <p:cNvSpPr>
                <a:spLocks/>
              </p:cNvSpPr>
              <p:nvPr/>
            </p:nvSpPr>
            <p:spPr bwMode="auto">
              <a:xfrm>
                <a:off x="5522913" y="5275264"/>
                <a:ext cx="82550" cy="93663"/>
              </a:xfrm>
              <a:custGeom>
                <a:avLst/>
                <a:gdLst>
                  <a:gd name="T0" fmla="*/ 0 w 92"/>
                  <a:gd name="T1" fmla="*/ 0 h 104"/>
                  <a:gd name="T2" fmla="*/ 18 w 92"/>
                  <a:gd name="T3" fmla="*/ 24 h 104"/>
                  <a:gd name="T4" fmla="*/ 18 w 92"/>
                  <a:gd name="T5" fmla="*/ 89 h 104"/>
                  <a:gd name="T6" fmla="*/ 33 w 92"/>
                  <a:gd name="T7" fmla="*/ 104 h 104"/>
                  <a:gd name="T8" fmla="*/ 76 w 92"/>
                  <a:gd name="T9" fmla="*/ 104 h 104"/>
                  <a:gd name="T10" fmla="*/ 92 w 92"/>
                  <a:gd name="T11" fmla="*/ 89 h 104"/>
                  <a:gd name="T12" fmla="*/ 74 w 92"/>
                  <a:gd name="T13" fmla="*/ 24 h 104"/>
                  <a:gd name="T14" fmla="*/ 84 w 92"/>
                  <a:gd name="T15" fmla="*/ 9 h 104"/>
                  <a:gd name="T16" fmla="*/ 22 w 92"/>
                  <a:gd name="T17" fmla="*/ 2 h 104"/>
                  <a:gd name="T18" fmla="*/ 0 w 92"/>
                  <a:gd name="T1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104">
                    <a:moveTo>
                      <a:pt x="0" y="0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18" y="97"/>
                      <a:pt x="25" y="104"/>
                      <a:pt x="33" y="10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85" y="104"/>
                      <a:pt x="92" y="97"/>
                      <a:pt x="92" y="89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62" y="5"/>
                      <a:pt x="40" y="2"/>
                      <a:pt x="22" y="2"/>
                    </a:cubicBezTo>
                    <a:cubicBezTo>
                      <a:pt x="14" y="2"/>
                      <a:pt x="7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369"/>
              <p:cNvSpPr>
                <a:spLocks/>
              </p:cNvSpPr>
              <p:nvPr/>
            </p:nvSpPr>
            <p:spPr bwMode="auto">
              <a:xfrm>
                <a:off x="5564188" y="5110164"/>
                <a:ext cx="179388" cy="196850"/>
              </a:xfrm>
              <a:custGeom>
                <a:avLst/>
                <a:gdLst>
                  <a:gd name="T0" fmla="*/ 0 w 198"/>
                  <a:gd name="T1" fmla="*/ 160 h 219"/>
                  <a:gd name="T2" fmla="*/ 198 w 198"/>
                  <a:gd name="T3" fmla="*/ 219 h 219"/>
                  <a:gd name="T4" fmla="*/ 198 w 198"/>
                  <a:gd name="T5" fmla="*/ 0 h 219"/>
                  <a:gd name="T6" fmla="*/ 0 w 198"/>
                  <a:gd name="T7" fmla="*/ 59 h 219"/>
                  <a:gd name="T8" fmla="*/ 0 w 198"/>
                  <a:gd name="T9" fmla="*/ 16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219">
                    <a:moveTo>
                      <a:pt x="0" y="160"/>
                    </a:moveTo>
                    <a:cubicBezTo>
                      <a:pt x="78" y="168"/>
                      <a:pt x="185" y="207"/>
                      <a:pt x="198" y="219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82" y="14"/>
                      <a:pt x="77" y="52"/>
                      <a:pt x="0" y="59"/>
                    </a:cubicBez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370"/>
              <p:cNvSpPr>
                <a:spLocks/>
              </p:cNvSpPr>
              <p:nvPr/>
            </p:nvSpPr>
            <p:spPr bwMode="auto">
              <a:xfrm>
                <a:off x="5483226" y="5164139"/>
                <a:ext cx="52388" cy="88900"/>
              </a:xfrm>
              <a:custGeom>
                <a:avLst/>
                <a:gdLst>
                  <a:gd name="T0" fmla="*/ 57 w 57"/>
                  <a:gd name="T1" fmla="*/ 98 h 98"/>
                  <a:gd name="T2" fmla="*/ 57 w 57"/>
                  <a:gd name="T3" fmla="*/ 0 h 98"/>
                  <a:gd name="T4" fmla="*/ 0 w 57"/>
                  <a:gd name="T5" fmla="*/ 49 h 98"/>
                  <a:gd name="T6" fmla="*/ 57 w 57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98">
                    <a:moveTo>
                      <a:pt x="57" y="98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11" y="3"/>
                      <a:pt x="0" y="31"/>
                      <a:pt x="0" y="49"/>
                    </a:cubicBezTo>
                    <a:cubicBezTo>
                      <a:pt x="0" y="68"/>
                      <a:pt x="10" y="94"/>
                      <a:pt x="57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7866618" y="9728"/>
            <a:ext cx="6115589" cy="6893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endParaRPr lang="zh-CN" altLang="en-US" sz="20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手部既直接与工件接触的部分，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一般是回转型或平动型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多为回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转型，因其结构简单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手部多为两指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也有多指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). ;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根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据需要分为外抓式和内抓式两种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也可以用负压式或真空式的空气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吸盘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主要用于可吸附的，光滑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表面的零件或薄板零件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和电磁，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吸盘。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传力机构形式较多，常用的有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滑槽杠杆式、连杆杠杆式、斜楔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杠杆式、齿轮齿条式、丝杠螺母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式、弹簧式和重力式。本次设计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的手部选择夹持类回转型结构手</a:t>
            </a: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59674F-0AE8-42CE-B177-961FF37AC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31" y="1102245"/>
            <a:ext cx="2498501" cy="25486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E96C72-5824-423C-8F42-1E6065280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89" y="4101683"/>
            <a:ext cx="4129443" cy="239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5189" y="333477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手部设计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35945" y="1547966"/>
            <a:ext cx="4760183" cy="4538486"/>
            <a:chOff x="3777685" y="2616379"/>
            <a:chExt cx="4760183" cy="4538486"/>
          </a:xfrm>
        </p:grpSpPr>
        <p:grpSp>
          <p:nvGrpSpPr>
            <p:cNvPr id="9" name="Group 8"/>
            <p:cNvGrpSpPr/>
            <p:nvPr/>
          </p:nvGrpSpPr>
          <p:grpSpPr>
            <a:xfrm>
              <a:off x="4470373" y="2616379"/>
              <a:ext cx="630342" cy="841138"/>
              <a:chOff x="5410411" y="1735157"/>
              <a:chExt cx="342689" cy="457290"/>
            </a:xfrm>
            <a:solidFill>
              <a:srgbClr val="6A6A6A"/>
            </a:solidFill>
          </p:grpSpPr>
          <p:sp>
            <p:nvSpPr>
              <p:cNvPr id="14" name="Freeform 23@|5FFC:0|FBC:0|LFC:0|LBC:16777215"/>
              <p:cNvSpPr>
                <a:spLocks noEditPoints="1"/>
              </p:cNvSpPr>
              <p:nvPr/>
            </p:nvSpPr>
            <p:spPr bwMode="auto">
              <a:xfrm>
                <a:off x="5410411" y="1735157"/>
                <a:ext cx="342689" cy="342689"/>
              </a:xfrm>
              <a:custGeom>
                <a:avLst/>
                <a:gdLst>
                  <a:gd name="T0" fmla="*/ 115 w 212"/>
                  <a:gd name="T1" fmla="*/ 0 h 212"/>
                  <a:gd name="T2" fmla="*/ 97 w 212"/>
                  <a:gd name="T3" fmla="*/ 0 h 212"/>
                  <a:gd name="T4" fmla="*/ 0 w 212"/>
                  <a:gd name="T5" fmla="*/ 97 h 212"/>
                  <a:gd name="T6" fmla="*/ 53 w 212"/>
                  <a:gd name="T7" fmla="*/ 184 h 212"/>
                  <a:gd name="T8" fmla="*/ 53 w 212"/>
                  <a:gd name="T9" fmla="*/ 195 h 212"/>
                  <a:gd name="T10" fmla="*/ 71 w 212"/>
                  <a:gd name="T11" fmla="*/ 212 h 212"/>
                  <a:gd name="T12" fmla="*/ 142 w 212"/>
                  <a:gd name="T13" fmla="*/ 212 h 212"/>
                  <a:gd name="T14" fmla="*/ 159 w 212"/>
                  <a:gd name="T15" fmla="*/ 195 h 212"/>
                  <a:gd name="T16" fmla="*/ 159 w 212"/>
                  <a:gd name="T17" fmla="*/ 184 h 212"/>
                  <a:gd name="T18" fmla="*/ 212 w 212"/>
                  <a:gd name="T19" fmla="*/ 97 h 212"/>
                  <a:gd name="T20" fmla="*/ 115 w 212"/>
                  <a:gd name="T21" fmla="*/ 0 h 212"/>
                  <a:gd name="T22" fmla="*/ 124 w 212"/>
                  <a:gd name="T23" fmla="*/ 159 h 212"/>
                  <a:gd name="T24" fmla="*/ 124 w 212"/>
                  <a:gd name="T25" fmla="*/ 177 h 212"/>
                  <a:gd name="T26" fmla="*/ 88 w 212"/>
                  <a:gd name="T27" fmla="*/ 177 h 212"/>
                  <a:gd name="T28" fmla="*/ 88 w 212"/>
                  <a:gd name="T29" fmla="*/ 159 h 212"/>
                  <a:gd name="T30" fmla="*/ 35 w 212"/>
                  <a:gd name="T31" fmla="*/ 97 h 212"/>
                  <a:gd name="T32" fmla="*/ 97 w 212"/>
                  <a:gd name="T33" fmla="*/ 36 h 212"/>
                  <a:gd name="T34" fmla="*/ 115 w 212"/>
                  <a:gd name="T35" fmla="*/ 36 h 212"/>
                  <a:gd name="T36" fmla="*/ 177 w 212"/>
                  <a:gd name="T37" fmla="*/ 97 h 212"/>
                  <a:gd name="T38" fmla="*/ 124 w 212"/>
                  <a:gd name="T39" fmla="*/ 159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212">
                    <a:moveTo>
                      <a:pt x="115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44" y="0"/>
                      <a:pt x="0" y="44"/>
                      <a:pt x="0" y="97"/>
                    </a:cubicBezTo>
                    <a:cubicBezTo>
                      <a:pt x="0" y="135"/>
                      <a:pt x="22" y="168"/>
                      <a:pt x="53" y="184"/>
                    </a:cubicBezTo>
                    <a:cubicBezTo>
                      <a:pt x="53" y="195"/>
                      <a:pt x="53" y="195"/>
                      <a:pt x="53" y="195"/>
                    </a:cubicBezTo>
                    <a:cubicBezTo>
                      <a:pt x="53" y="204"/>
                      <a:pt x="61" y="212"/>
                      <a:pt x="71" y="212"/>
                    </a:cubicBezTo>
                    <a:cubicBezTo>
                      <a:pt x="142" y="212"/>
                      <a:pt x="142" y="212"/>
                      <a:pt x="142" y="212"/>
                    </a:cubicBezTo>
                    <a:cubicBezTo>
                      <a:pt x="151" y="212"/>
                      <a:pt x="159" y="204"/>
                      <a:pt x="159" y="195"/>
                    </a:cubicBezTo>
                    <a:cubicBezTo>
                      <a:pt x="159" y="184"/>
                      <a:pt x="159" y="184"/>
                      <a:pt x="159" y="184"/>
                    </a:cubicBezTo>
                    <a:cubicBezTo>
                      <a:pt x="191" y="168"/>
                      <a:pt x="212" y="135"/>
                      <a:pt x="212" y="97"/>
                    </a:cubicBezTo>
                    <a:cubicBezTo>
                      <a:pt x="212" y="44"/>
                      <a:pt x="169" y="0"/>
                      <a:pt x="115" y="0"/>
                    </a:cubicBezTo>
                    <a:close/>
                    <a:moveTo>
                      <a:pt x="124" y="159"/>
                    </a:moveTo>
                    <a:cubicBezTo>
                      <a:pt x="124" y="177"/>
                      <a:pt x="124" y="177"/>
                      <a:pt x="124" y="177"/>
                    </a:cubicBezTo>
                    <a:cubicBezTo>
                      <a:pt x="88" y="177"/>
                      <a:pt x="88" y="177"/>
                      <a:pt x="88" y="177"/>
                    </a:cubicBezTo>
                    <a:cubicBezTo>
                      <a:pt x="88" y="159"/>
                      <a:pt x="88" y="159"/>
                      <a:pt x="88" y="159"/>
                    </a:cubicBezTo>
                    <a:cubicBezTo>
                      <a:pt x="58" y="154"/>
                      <a:pt x="35" y="129"/>
                      <a:pt x="35" y="97"/>
                    </a:cubicBezTo>
                    <a:cubicBezTo>
                      <a:pt x="35" y="63"/>
                      <a:pt x="63" y="36"/>
                      <a:pt x="97" y="36"/>
                    </a:cubicBezTo>
                    <a:cubicBezTo>
                      <a:pt x="115" y="36"/>
                      <a:pt x="115" y="36"/>
                      <a:pt x="115" y="36"/>
                    </a:cubicBezTo>
                    <a:cubicBezTo>
                      <a:pt x="149" y="36"/>
                      <a:pt x="177" y="63"/>
                      <a:pt x="177" y="97"/>
                    </a:cubicBezTo>
                    <a:cubicBezTo>
                      <a:pt x="177" y="129"/>
                      <a:pt x="154" y="154"/>
                      <a:pt x="124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 sz="2399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24@|5FFC:0|FBC:0|LFC:0|LBC:16777215"/>
              <p:cNvSpPr>
                <a:spLocks/>
              </p:cNvSpPr>
              <p:nvPr/>
            </p:nvSpPr>
            <p:spPr bwMode="auto">
              <a:xfrm>
                <a:off x="5525012" y="2106774"/>
                <a:ext cx="114601" cy="28928"/>
              </a:xfrm>
              <a:custGeom>
                <a:avLst/>
                <a:gdLst>
                  <a:gd name="T0" fmla="*/ 9 w 71"/>
                  <a:gd name="T1" fmla="*/ 0 h 18"/>
                  <a:gd name="T2" fmla="*/ 62 w 71"/>
                  <a:gd name="T3" fmla="*/ 0 h 18"/>
                  <a:gd name="T4" fmla="*/ 71 w 71"/>
                  <a:gd name="T5" fmla="*/ 9 h 18"/>
                  <a:gd name="T6" fmla="*/ 62 w 71"/>
                  <a:gd name="T7" fmla="*/ 18 h 18"/>
                  <a:gd name="T8" fmla="*/ 9 w 71"/>
                  <a:gd name="T9" fmla="*/ 18 h 18"/>
                  <a:gd name="T10" fmla="*/ 0 w 71"/>
                  <a:gd name="T11" fmla="*/ 9 h 18"/>
                  <a:gd name="T12" fmla="*/ 9 w 71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8">
                    <a:moveTo>
                      <a:pt x="9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7" y="0"/>
                      <a:pt x="71" y="4"/>
                      <a:pt x="71" y="9"/>
                    </a:cubicBezTo>
                    <a:cubicBezTo>
                      <a:pt x="71" y="14"/>
                      <a:pt x="67" y="18"/>
                      <a:pt x="62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 sz="2399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25@|5FFC:0|FBC:0|LFC:0|LBC:16777215"/>
              <p:cNvSpPr>
                <a:spLocks/>
              </p:cNvSpPr>
              <p:nvPr/>
            </p:nvSpPr>
            <p:spPr bwMode="auto">
              <a:xfrm>
                <a:off x="5551715" y="2163519"/>
                <a:ext cx="58970" cy="28928"/>
              </a:xfrm>
              <a:custGeom>
                <a:avLst/>
                <a:gdLst>
                  <a:gd name="T0" fmla="*/ 9 w 36"/>
                  <a:gd name="T1" fmla="*/ 0 h 18"/>
                  <a:gd name="T2" fmla="*/ 27 w 36"/>
                  <a:gd name="T3" fmla="*/ 0 h 18"/>
                  <a:gd name="T4" fmla="*/ 36 w 36"/>
                  <a:gd name="T5" fmla="*/ 9 h 18"/>
                  <a:gd name="T6" fmla="*/ 27 w 36"/>
                  <a:gd name="T7" fmla="*/ 18 h 18"/>
                  <a:gd name="T8" fmla="*/ 9 w 36"/>
                  <a:gd name="T9" fmla="*/ 18 h 18"/>
                  <a:gd name="T10" fmla="*/ 0 w 36"/>
                  <a:gd name="T11" fmla="*/ 9 h 18"/>
                  <a:gd name="T12" fmla="*/ 9 w 36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8">
                    <a:moveTo>
                      <a:pt x="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2" y="0"/>
                      <a:pt x="36" y="4"/>
                      <a:pt x="36" y="9"/>
                    </a:cubicBezTo>
                    <a:cubicBezTo>
                      <a:pt x="36" y="14"/>
                      <a:pt x="32" y="18"/>
                      <a:pt x="2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 sz="2399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3777685" y="3985792"/>
              <a:ext cx="4760183" cy="316907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传力机构形式较多，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常用的有</a:t>
              </a:r>
              <a:r>
                <a:rPr lang="en-US" altLang="zh-CN" sz="20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:</a:t>
              </a:r>
              <a:r>
                <a:rPr lang="zh-CN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滑槽杠杆式、连杆杠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杆式、斜楔杠杆式、齿轮齿条式、丝杠螺母式、弹簧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式和重力式。举例设计的手部为夹持类回转型结构手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部，如图所示是搬运机器人手部执行部件结构简图</a:t>
              </a:r>
            </a:p>
          </p:txBody>
        </p:sp>
        <p:sp>
          <p:nvSpPr>
            <p:cNvPr id="11" name="TextBox 13"/>
            <p:cNvSpPr txBox="1"/>
            <p:nvPr/>
          </p:nvSpPr>
          <p:spPr>
            <a:xfrm>
              <a:off x="4169360" y="3604428"/>
              <a:ext cx="1294333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ADD TITLE</a:t>
              </a:r>
              <a:endParaRPr 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3268CB4-50A4-4C7A-B32C-C9D1B7F30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587" y="424117"/>
            <a:ext cx="4661958" cy="25771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3188BD-931F-4A04-89BC-68C39433E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723" y="3288548"/>
            <a:ext cx="2305822" cy="31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5189" y="333477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腕部设计</a:t>
            </a:r>
          </a:p>
        </p:txBody>
      </p:sp>
      <p:sp>
        <p:nvSpPr>
          <p:cNvPr id="4" name="直接连接符 24"/>
          <p:cNvSpPr>
            <a:spLocks noChangeShapeType="1"/>
          </p:cNvSpPr>
          <p:nvPr/>
        </p:nvSpPr>
        <p:spPr bwMode="auto">
          <a:xfrm flipH="1">
            <a:off x="3237024" y="3200634"/>
            <a:ext cx="1049477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424698" y="1057736"/>
            <a:ext cx="6823581" cy="48751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腕部是连接手部和臂部的部件，并可用来调节被抓物</a:t>
            </a:r>
          </a:p>
          <a:p>
            <a:pPr algn="r" defTabSz="1216817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体的方位，以扩大机械手</a:t>
            </a:r>
            <a:r>
              <a:rPr lang="en-US" alt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14</a:t>
            </a: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的动作范围， 并使机械</a:t>
            </a:r>
          </a:p>
          <a:p>
            <a:pPr algn="r" defTabSz="1216817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手变的更灵巧，适应性更强。手腕有独立的自由度。</a:t>
            </a:r>
          </a:p>
          <a:p>
            <a:pPr algn="r" defTabSz="1216817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有回转运动、上下摆动、左右摆动。一般腕部设有回</a:t>
            </a:r>
          </a:p>
          <a:p>
            <a:pPr algn="r" defTabSz="1216817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转运动再增加一个上”下摆动即可满足工作要求，有些</a:t>
            </a:r>
          </a:p>
          <a:p>
            <a:pPr algn="r" defTabSz="1216817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动作较为简单的专用机械手，为了简化结构，可以不</a:t>
            </a:r>
          </a:p>
          <a:p>
            <a:pPr algn="r" defTabSz="1216817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设腕部，而直接用臂部运动驱动手部搬运工件，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098827" y="1057735"/>
            <a:ext cx="6175739" cy="5059266"/>
            <a:chOff x="3982894" y="2116760"/>
            <a:chExt cx="4422378" cy="3426924"/>
          </a:xfrm>
        </p:grpSpPr>
        <p:sp>
          <p:nvSpPr>
            <p:cNvPr id="16" name="新月形 15"/>
            <p:cNvSpPr>
              <a:spLocks noChangeArrowheads="1"/>
            </p:cNvSpPr>
            <p:nvPr/>
          </p:nvSpPr>
          <p:spPr bwMode="auto">
            <a:xfrm rot="20751297">
              <a:off x="4135031" y="2357135"/>
              <a:ext cx="1589498" cy="3177739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新月形 16"/>
            <p:cNvSpPr>
              <a:spLocks noChangeArrowheads="1"/>
            </p:cNvSpPr>
            <p:nvPr/>
          </p:nvSpPr>
          <p:spPr bwMode="auto">
            <a:xfrm rot="4551297">
              <a:off x="4949287" y="1322640"/>
              <a:ext cx="1588240" cy="3176480"/>
            </a:xfrm>
            <a:prstGeom prst="moon">
              <a:avLst>
                <a:gd name="adj" fmla="val 15190"/>
              </a:avLst>
            </a:prstGeom>
            <a:solidFill>
              <a:srgbClr val="03715B"/>
            </a:solidFill>
            <a:ln w="3175" cmpd="sng">
              <a:solidFill>
                <a:srgbClr val="F8F8F8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新月形 17"/>
            <p:cNvSpPr>
              <a:spLocks noChangeArrowheads="1"/>
            </p:cNvSpPr>
            <p:nvPr/>
          </p:nvSpPr>
          <p:spPr bwMode="auto">
            <a:xfrm rot="9951297">
              <a:off x="5985041" y="2136896"/>
              <a:ext cx="1589498" cy="3177738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新月形 18"/>
            <p:cNvSpPr>
              <a:spLocks noChangeArrowheads="1"/>
            </p:cNvSpPr>
            <p:nvPr/>
          </p:nvSpPr>
          <p:spPr bwMode="auto">
            <a:xfrm rot="15351297">
              <a:off x="5184628" y="3160065"/>
              <a:ext cx="1589498" cy="3177739"/>
            </a:xfrm>
            <a:prstGeom prst="moon">
              <a:avLst>
                <a:gd name="adj" fmla="val 15190"/>
              </a:avLst>
            </a:prstGeom>
            <a:solidFill>
              <a:srgbClr val="03715B"/>
            </a:solidFill>
            <a:ln w="3175" cmpd="sng">
              <a:solidFill>
                <a:srgbClr val="F8F8F8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直接连接符 24"/>
            <p:cNvSpPr>
              <a:spLocks noChangeShapeType="1"/>
            </p:cNvSpPr>
            <p:nvPr/>
          </p:nvSpPr>
          <p:spPr bwMode="auto">
            <a:xfrm flipH="1">
              <a:off x="3982894" y="5343020"/>
              <a:ext cx="103306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直接连接符 24"/>
            <p:cNvSpPr>
              <a:spLocks noChangeShapeType="1"/>
            </p:cNvSpPr>
            <p:nvPr/>
          </p:nvSpPr>
          <p:spPr bwMode="auto">
            <a:xfrm flipH="1">
              <a:off x="6428080" y="2241169"/>
              <a:ext cx="1049477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直接连接符 24"/>
            <p:cNvSpPr>
              <a:spLocks noChangeShapeType="1"/>
            </p:cNvSpPr>
            <p:nvPr/>
          </p:nvSpPr>
          <p:spPr bwMode="auto">
            <a:xfrm flipH="1">
              <a:off x="7372212" y="4560183"/>
              <a:ext cx="103306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D472C0E-0430-46ED-B5BD-54CE9830A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02" y="2379231"/>
            <a:ext cx="3060649" cy="24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0955" y="333477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臂部设计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46064" y="886777"/>
            <a:ext cx="3435751" cy="3972600"/>
            <a:chOff x="1220936" y="977711"/>
            <a:chExt cx="3556651" cy="3193659"/>
          </a:xfrm>
        </p:grpSpPr>
        <p:sp>
          <p:nvSpPr>
            <p:cNvPr id="6" name="Rectangle 37"/>
            <p:cNvSpPr/>
            <p:nvPr/>
          </p:nvSpPr>
          <p:spPr>
            <a:xfrm>
              <a:off x="1220936" y="977711"/>
              <a:ext cx="3449466" cy="3175001"/>
            </a:xfrm>
            <a:prstGeom prst="rect">
              <a:avLst/>
            </a:prstGeom>
            <a:solidFill>
              <a:srgbClr val="03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7" name="矩形 6"/>
            <p:cNvSpPr/>
            <p:nvPr/>
          </p:nvSpPr>
          <p:spPr>
            <a:xfrm>
              <a:off x="1700172" y="1012920"/>
              <a:ext cx="3077415" cy="315845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臂部运动的目的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把手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部送到空间运动范围内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任意一点。如果改变手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部的姿态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(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方位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)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，则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用腕部的自由度加以实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现。因此，一般来说臂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部具有三个自由度才能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满足基本要求，即手臂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的伸缩、左右旋转、升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(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或俯仰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)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运动。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8681" y="4910045"/>
            <a:ext cx="10243225" cy="1034129"/>
            <a:chOff x="1238250" y="4910045"/>
            <a:chExt cx="10123656" cy="1034129"/>
          </a:xfrm>
        </p:grpSpPr>
        <p:sp>
          <p:nvSpPr>
            <p:cNvPr id="10" name="圆角矩形 9"/>
            <p:cNvSpPr/>
            <p:nvPr/>
          </p:nvSpPr>
          <p:spPr>
            <a:xfrm>
              <a:off x="1238250" y="4936722"/>
              <a:ext cx="10123656" cy="709542"/>
            </a:xfrm>
            <a:prstGeom prst="roundRect">
              <a:avLst/>
            </a:prstGeom>
            <a:solidFill>
              <a:srgbClr val="03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03890" y="4910045"/>
              <a:ext cx="9119533" cy="103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6817">
                <a:spcBef>
                  <a:spcPct val="200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从手臂部件是机械手的重要握持部件。它的作用是支撑腕部和</a:t>
              </a:r>
            </a:p>
            <a:p>
              <a:pPr algn="ctr" defTabSz="1216817">
                <a:spcBef>
                  <a:spcPct val="200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手部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(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包括工作或夹具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)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，并带动他们做空间运动。</a:t>
              </a:r>
            </a:p>
            <a:p>
              <a:pPr algn="ctr" defTabSz="1216817">
                <a:spcBef>
                  <a:spcPct val="20000"/>
                </a:spcBef>
                <a:defRPr/>
              </a:pP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286C02E-5969-4100-BBD8-27DB4F00C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20" y="856697"/>
            <a:ext cx="2985989" cy="40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5189" y="333477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机座设计</a:t>
            </a:r>
          </a:p>
        </p:txBody>
      </p:sp>
      <p:sp>
        <p:nvSpPr>
          <p:cNvPr id="4" name="모서리가 둥근 직사각형 17"/>
          <p:cNvSpPr/>
          <p:nvPr/>
        </p:nvSpPr>
        <p:spPr>
          <a:xfrm>
            <a:off x="2238089" y="1224612"/>
            <a:ext cx="3840426" cy="2487308"/>
          </a:xfrm>
          <a:prstGeom prst="roundRect">
            <a:avLst>
              <a:gd name="adj" fmla="val 7355"/>
            </a:avLst>
          </a:prstGeom>
          <a:solidFill>
            <a:srgbClr val="504F43"/>
          </a:solidFill>
          <a:ln w="444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kumimoji="1" lang="ko-KR" altLang="en-US" kern="0" dirty="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모서리가 둥근 직사각형 18"/>
          <p:cNvSpPr/>
          <p:nvPr/>
        </p:nvSpPr>
        <p:spPr>
          <a:xfrm>
            <a:off x="6215312" y="1224612"/>
            <a:ext cx="3836191" cy="2487308"/>
          </a:xfrm>
          <a:prstGeom prst="roundRect">
            <a:avLst>
              <a:gd name="adj" fmla="val 5360"/>
            </a:avLst>
          </a:prstGeom>
          <a:solidFill>
            <a:srgbClr val="03715B"/>
          </a:solidFill>
          <a:ln w="444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ker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모서리가 둥근 직사각형 19"/>
          <p:cNvSpPr/>
          <p:nvPr/>
        </p:nvSpPr>
        <p:spPr>
          <a:xfrm>
            <a:off x="2238089" y="3849098"/>
            <a:ext cx="3840426" cy="1721733"/>
          </a:xfrm>
          <a:prstGeom prst="roundRect">
            <a:avLst>
              <a:gd name="adj" fmla="val 6690"/>
            </a:avLst>
          </a:prstGeom>
          <a:solidFill>
            <a:srgbClr val="03715B"/>
          </a:solidFill>
          <a:ln w="444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kern="0">
              <a:solidFill>
                <a:prstClr val="white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모서리가 둥근 직사각형 20"/>
          <p:cNvSpPr/>
          <p:nvPr/>
        </p:nvSpPr>
        <p:spPr>
          <a:xfrm>
            <a:off x="6215312" y="3849098"/>
            <a:ext cx="3838754" cy="1721733"/>
          </a:xfrm>
          <a:prstGeom prst="roundRect">
            <a:avLst>
              <a:gd name="adj" fmla="val 10016"/>
            </a:avLst>
          </a:prstGeom>
          <a:solidFill>
            <a:srgbClr val="504F43"/>
          </a:solidFill>
          <a:ln w="444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kern="0" dirty="0">
              <a:solidFill>
                <a:prstClr val="white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모서리가 둥근 직사각형 21"/>
          <p:cNvSpPr/>
          <p:nvPr/>
        </p:nvSpPr>
        <p:spPr>
          <a:xfrm>
            <a:off x="2301277" y="1803278"/>
            <a:ext cx="3689541" cy="1908641"/>
          </a:xfrm>
          <a:prstGeom prst="roundRect">
            <a:avLst>
              <a:gd name="adj" fmla="val 16667"/>
            </a:avLst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34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모서리가 둥근 직사각형 22"/>
          <p:cNvSpPr/>
          <p:nvPr/>
        </p:nvSpPr>
        <p:spPr>
          <a:xfrm>
            <a:off x="6403545" y="1803278"/>
            <a:ext cx="3689541" cy="1908641"/>
          </a:xfrm>
          <a:prstGeom prst="roundRect">
            <a:avLst>
              <a:gd name="adj" fmla="val 16667"/>
            </a:avLst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34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모서리가 둥근 직사각형 23"/>
          <p:cNvSpPr/>
          <p:nvPr/>
        </p:nvSpPr>
        <p:spPr>
          <a:xfrm>
            <a:off x="2301277" y="3892179"/>
            <a:ext cx="3689541" cy="1908641"/>
          </a:xfrm>
          <a:prstGeom prst="roundRect">
            <a:avLst>
              <a:gd name="adj" fmla="val 16667"/>
            </a:avLst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34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모서리가 둥근 직사각형 24"/>
          <p:cNvSpPr/>
          <p:nvPr/>
        </p:nvSpPr>
        <p:spPr>
          <a:xfrm>
            <a:off x="6403545" y="3892179"/>
            <a:ext cx="3689541" cy="1908641"/>
          </a:xfrm>
          <a:prstGeom prst="roundRect">
            <a:avLst>
              <a:gd name="adj" fmla="val 16667"/>
            </a:avLst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34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타원 25@|1FFC:0|FBC:0|LFC:16777215|LBC:16777215"/>
          <p:cNvSpPr/>
          <p:nvPr/>
        </p:nvSpPr>
        <p:spPr>
          <a:xfrm>
            <a:off x="5056745" y="2566057"/>
            <a:ext cx="2239290" cy="2239291"/>
          </a:xfrm>
          <a:prstGeom prst="ellipse">
            <a:avLst/>
          </a:prstGeom>
          <a:solidFill>
            <a:srgbClr val="FFFFFF"/>
          </a:solidFill>
          <a:ln w="444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ker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원호 27@|1FFC:0|FBC:0|LFC:12566463|LBC:16777215"/>
          <p:cNvSpPr/>
          <p:nvPr/>
        </p:nvSpPr>
        <p:spPr>
          <a:xfrm>
            <a:off x="5281239" y="2776972"/>
            <a:ext cx="1807300" cy="1807299"/>
          </a:xfrm>
          <a:prstGeom prst="arc">
            <a:avLst>
              <a:gd name="adj1" fmla="val 16200000"/>
              <a:gd name="adj2" fmla="val 12086864"/>
            </a:avLst>
          </a:prstGeom>
          <a:noFill/>
          <a:ln w="63500" cap="flat" cmpd="sng" algn="ctr">
            <a:solidFill>
              <a:srgbClr val="ADBACA"/>
            </a:solidFill>
            <a:prstDash val="solid"/>
            <a:tailEnd type="triangle" w="lg" len="lg"/>
          </a:ln>
          <a:effec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34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252"/>
          <p:cNvSpPr>
            <a:spLocks noEditPoints="1"/>
          </p:cNvSpPr>
          <p:nvPr/>
        </p:nvSpPr>
        <p:spPr bwMode="auto">
          <a:xfrm>
            <a:off x="5643189" y="3220585"/>
            <a:ext cx="1036829" cy="982668"/>
          </a:xfrm>
          <a:custGeom>
            <a:avLst/>
            <a:gdLst>
              <a:gd name="T0" fmla="*/ 294 w 301"/>
              <a:gd name="T1" fmla="*/ 107 h 285"/>
              <a:gd name="T2" fmla="*/ 137 w 301"/>
              <a:gd name="T3" fmla="*/ 9 h 285"/>
              <a:gd name="T4" fmla="*/ 7 w 301"/>
              <a:gd name="T5" fmla="*/ 139 h 285"/>
              <a:gd name="T6" fmla="*/ 64 w 301"/>
              <a:gd name="T7" fmla="*/ 218 h 285"/>
              <a:gd name="T8" fmla="*/ 36 w 301"/>
              <a:gd name="T9" fmla="*/ 268 h 285"/>
              <a:gd name="T10" fmla="*/ 122 w 301"/>
              <a:gd name="T11" fmla="*/ 237 h 285"/>
              <a:gd name="T12" fmla="*/ 164 w 301"/>
              <a:gd name="T13" fmla="*/ 237 h 285"/>
              <a:gd name="T14" fmla="*/ 294 w 301"/>
              <a:gd name="T15" fmla="*/ 107 h 285"/>
              <a:gd name="T16" fmla="*/ 80 w 301"/>
              <a:gd name="T17" fmla="*/ 143 h 285"/>
              <a:gd name="T18" fmla="*/ 60 w 301"/>
              <a:gd name="T19" fmla="*/ 123 h 285"/>
              <a:gd name="T20" fmla="*/ 80 w 301"/>
              <a:gd name="T21" fmla="*/ 103 h 285"/>
              <a:gd name="T22" fmla="*/ 100 w 301"/>
              <a:gd name="T23" fmla="*/ 123 h 285"/>
              <a:gd name="T24" fmla="*/ 80 w 301"/>
              <a:gd name="T25" fmla="*/ 143 h 285"/>
              <a:gd name="T26" fmla="*/ 151 w 301"/>
              <a:gd name="T27" fmla="*/ 143 h 285"/>
              <a:gd name="T28" fmla="*/ 131 w 301"/>
              <a:gd name="T29" fmla="*/ 123 h 285"/>
              <a:gd name="T30" fmla="*/ 151 w 301"/>
              <a:gd name="T31" fmla="*/ 103 h 285"/>
              <a:gd name="T32" fmla="*/ 172 w 301"/>
              <a:gd name="T33" fmla="*/ 123 h 285"/>
              <a:gd name="T34" fmla="*/ 151 w 301"/>
              <a:gd name="T35" fmla="*/ 143 h 285"/>
              <a:gd name="T36" fmla="*/ 223 w 301"/>
              <a:gd name="T37" fmla="*/ 143 h 285"/>
              <a:gd name="T38" fmla="*/ 203 w 301"/>
              <a:gd name="T39" fmla="*/ 123 h 285"/>
              <a:gd name="T40" fmla="*/ 223 w 301"/>
              <a:gd name="T41" fmla="*/ 103 h 285"/>
              <a:gd name="T42" fmla="*/ 243 w 301"/>
              <a:gd name="T43" fmla="*/ 123 h 285"/>
              <a:gd name="T44" fmla="*/ 223 w 301"/>
              <a:gd name="T45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rgbClr val="ADBA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2397716" y="1668700"/>
            <a:ext cx="3217791" cy="14957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机座是机身机器人的基础部分，起支撑作用。机身由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臂部运动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升降、平移、回转和俯仰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机构及其相关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的导向装置、支撑件等组成。</a:t>
            </a:r>
          </a:p>
        </p:txBody>
      </p:sp>
      <p:sp>
        <p:nvSpPr>
          <p:cNvPr id="20" name="TextBox 13"/>
          <p:cNvSpPr txBox="1"/>
          <p:nvPr/>
        </p:nvSpPr>
        <p:spPr>
          <a:xfrm>
            <a:off x="2397716" y="3998853"/>
            <a:ext cx="2795826" cy="13295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并且，臂部的升降、回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转或俯仰等运动的驱动装置或传动件都安装在机身上。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臂部的运动越多，机身的结构和受力越复杂。</a:t>
            </a:r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7383732" y="1455925"/>
            <a:ext cx="2613995" cy="1163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此次设计的搬运机器人的机身选用升降回转型机身结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7313033" y="4056711"/>
            <a:ext cx="2684694" cy="8863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defTabSz="1216817">
              <a:spcBef>
                <a:spcPct val="20000"/>
              </a:spcBef>
              <a:defRPr/>
            </a:pP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臂部和机身的配置型式采用立柱式单臂配置，其</a:t>
            </a:r>
          </a:p>
          <a:p>
            <a:pPr lvl="0" defTabSz="1216817">
              <a:spcBef>
                <a:spcPct val="20000"/>
              </a:spcBef>
              <a:defRPr/>
            </a:pP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驱动源来自回转液压缸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97667" y="1671328"/>
            <a:ext cx="5298333" cy="2205749"/>
            <a:chOff x="876620" y="1795364"/>
            <a:chExt cx="5219380" cy="2081713"/>
          </a:xfrm>
        </p:grpSpPr>
        <p:sp>
          <p:nvSpPr>
            <p:cNvPr id="5" name="圆角矩形 4"/>
            <p:cNvSpPr/>
            <p:nvPr/>
          </p:nvSpPr>
          <p:spPr>
            <a:xfrm>
              <a:off x="876620" y="2029447"/>
              <a:ext cx="5219380" cy="1847630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209995" y="2357034"/>
              <a:ext cx="4694694" cy="1347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驱动机构是搬运机器人的重要组成部分。根据动力源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的不同，工业机械手的驱动机构大致可分为液压、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气动、电动和机械驱动等四类。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32226" y="1795364"/>
              <a:ext cx="3279515" cy="462161"/>
            </a:xfrm>
            <a:prstGeom prst="roundRect">
              <a:avLst/>
            </a:prstGeom>
            <a:solidFill>
              <a:srgbClr val="03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63472" y="1845162"/>
              <a:ext cx="2797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驱动机构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263" y="1671328"/>
            <a:ext cx="3392437" cy="415787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97667" y="4046513"/>
            <a:ext cx="5298331" cy="2432107"/>
            <a:chOff x="886184" y="4046514"/>
            <a:chExt cx="5209815" cy="2230594"/>
          </a:xfrm>
        </p:grpSpPr>
        <p:sp>
          <p:nvSpPr>
            <p:cNvPr id="11" name="圆角矩形 10"/>
            <p:cNvSpPr/>
            <p:nvPr/>
          </p:nvSpPr>
          <p:spPr>
            <a:xfrm>
              <a:off x="886184" y="4111160"/>
              <a:ext cx="5209815" cy="2165948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09994" y="4566877"/>
              <a:ext cx="3923980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endParaRPr lang="en-US" altLang="zh-CN" sz="12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532226" y="4046514"/>
              <a:ext cx="3279515" cy="462161"/>
            </a:xfrm>
            <a:prstGeom prst="roundRect">
              <a:avLst/>
            </a:prstGeom>
            <a:solidFill>
              <a:srgbClr val="03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44422" y="4098792"/>
              <a:ext cx="2797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控制机构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3B4A148-66CD-41C7-BBBB-2981035B3290}"/>
              </a:ext>
            </a:extLst>
          </p:cNvPr>
          <p:cNvSpPr/>
          <p:nvPr/>
        </p:nvSpPr>
        <p:spPr>
          <a:xfrm>
            <a:off x="876619" y="4568309"/>
            <a:ext cx="5219380" cy="164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考虑到机械手的通用性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同时使用点位控制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因此我们采用可编</a:t>
            </a:r>
          </a:p>
          <a:p>
            <a:pPr lvl="0"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程序控制器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(PLC)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对机械手进行控制。当机械手的动作流程改变</a:t>
            </a:r>
          </a:p>
          <a:p>
            <a:pPr lvl="0"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只需改变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PLC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程序即可实现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非常方便快捷。</a:t>
            </a:r>
          </a:p>
        </p:txBody>
      </p:sp>
    </p:spTree>
    <p:extLst>
      <p:ext uri="{BB962C8B-B14F-4D97-AF65-F5344CB8AC3E}">
        <p14:creationId xmlns:p14="http://schemas.microsoft.com/office/powerpoint/2010/main" val="368066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22671" y="571201"/>
            <a:ext cx="6068291" cy="5664647"/>
            <a:chOff x="2496157" y="237388"/>
            <a:chExt cx="6822015" cy="638322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9730" y="237388"/>
              <a:ext cx="6818442" cy="638322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157" y="237388"/>
              <a:ext cx="6822015" cy="638306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346734" y="829931"/>
            <a:ext cx="5144671" cy="5197160"/>
            <a:chOff x="346734" y="829931"/>
            <a:chExt cx="5144671" cy="519716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734" y="829931"/>
              <a:ext cx="5144671" cy="519716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450931" y="2161083"/>
              <a:ext cx="384495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00083" y="2708275"/>
            <a:ext cx="5726834" cy="1974394"/>
            <a:chOff x="6400083" y="2708275"/>
            <a:chExt cx="5726834" cy="1974394"/>
          </a:xfrm>
        </p:grpSpPr>
        <p:grpSp>
          <p:nvGrpSpPr>
            <p:cNvPr id="13" name="组合 2"/>
            <p:cNvGrpSpPr>
              <a:grpSpLocks/>
            </p:cNvGrpSpPr>
            <p:nvPr/>
          </p:nvGrpSpPr>
          <p:grpSpPr bwMode="auto">
            <a:xfrm>
              <a:off x="6888163" y="3098800"/>
              <a:ext cx="4900564" cy="646331"/>
              <a:chOff x="322440" y="4184903"/>
              <a:chExt cx="4900847" cy="646549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198791" y="4184903"/>
                <a:ext cx="4024496" cy="646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3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策略</a:t>
                </a:r>
              </a:p>
            </p:txBody>
          </p:sp>
          <p:grpSp>
            <p:nvGrpSpPr>
              <p:cNvPr id="15" name="组合 4"/>
              <p:cNvGrpSpPr>
                <a:grpSpLocks/>
              </p:cNvGrpSpPr>
              <p:nvPr/>
            </p:nvGrpSpPr>
            <p:grpSpPr bwMode="auto">
              <a:xfrm>
                <a:off x="322440" y="4202901"/>
                <a:ext cx="658251" cy="610334"/>
                <a:chOff x="2680724" y="3950006"/>
                <a:chExt cx="863174" cy="800339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2711951" y="3949312"/>
                  <a:ext cx="832733" cy="801728"/>
                </a:xfrm>
                <a:custGeom>
                  <a:avLst/>
                  <a:gdLst>
                    <a:gd name="connsiteX0" fmla="*/ 0 w 637309"/>
                    <a:gd name="connsiteY0" fmla="*/ 235527 h 568036"/>
                    <a:gd name="connsiteX1" fmla="*/ 637309 w 637309"/>
                    <a:gd name="connsiteY1" fmla="*/ 0 h 568036"/>
                    <a:gd name="connsiteX2" fmla="*/ 318655 w 637309"/>
                    <a:gd name="connsiteY2" fmla="*/ 568036 h 568036"/>
                    <a:gd name="connsiteX3" fmla="*/ 318655 w 637309"/>
                    <a:gd name="connsiteY3" fmla="*/ 332509 h 568036"/>
                    <a:gd name="connsiteX4" fmla="*/ 0 w 637309"/>
                    <a:gd name="connsiteY4" fmla="*/ 235527 h 568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309" h="568036">
                      <a:moveTo>
                        <a:pt x="0" y="235527"/>
                      </a:moveTo>
                      <a:lnTo>
                        <a:pt x="637309" y="0"/>
                      </a:lnTo>
                      <a:lnTo>
                        <a:pt x="318655" y="568036"/>
                      </a:lnTo>
                      <a:lnTo>
                        <a:pt x="318655" y="332509"/>
                      </a:lnTo>
                      <a:lnTo>
                        <a:pt x="0" y="235527"/>
                      </a:lnTo>
                      <a:close/>
                    </a:path>
                  </a:pathLst>
                </a:custGeom>
                <a:solidFill>
                  <a:srgbClr val="0E3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2680724" y="3959723"/>
                  <a:ext cx="863960" cy="699691"/>
                </a:xfrm>
                <a:custGeom>
                  <a:avLst/>
                  <a:gdLst>
                    <a:gd name="connsiteX0" fmla="*/ 0 w 637309"/>
                    <a:gd name="connsiteY0" fmla="*/ 235527 h 568036"/>
                    <a:gd name="connsiteX1" fmla="*/ 637309 w 637309"/>
                    <a:gd name="connsiteY1" fmla="*/ 0 h 568036"/>
                    <a:gd name="connsiteX2" fmla="*/ 318655 w 637309"/>
                    <a:gd name="connsiteY2" fmla="*/ 568036 h 568036"/>
                    <a:gd name="connsiteX3" fmla="*/ 318655 w 637309"/>
                    <a:gd name="connsiteY3" fmla="*/ 332509 h 568036"/>
                    <a:gd name="connsiteX4" fmla="*/ 0 w 637309"/>
                    <a:gd name="connsiteY4" fmla="*/ 235527 h 568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309" h="568036">
                      <a:moveTo>
                        <a:pt x="0" y="235527"/>
                      </a:moveTo>
                      <a:lnTo>
                        <a:pt x="637309" y="0"/>
                      </a:lnTo>
                      <a:lnTo>
                        <a:pt x="318655" y="568036"/>
                      </a:lnTo>
                      <a:lnTo>
                        <a:pt x="318655" y="332509"/>
                      </a:lnTo>
                      <a:lnTo>
                        <a:pt x="0" y="235527"/>
                      </a:lnTo>
                      <a:close/>
                    </a:path>
                  </a:pathLst>
                </a:custGeom>
                <a:solidFill>
                  <a:srgbClr val="8FB3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8" name="图文框 17"/>
            <p:cNvSpPr/>
            <p:nvPr/>
          </p:nvSpPr>
          <p:spPr>
            <a:xfrm>
              <a:off x="6672263" y="2708275"/>
              <a:ext cx="5289550" cy="1368425"/>
            </a:xfrm>
            <a:prstGeom prst="frame">
              <a:avLst>
                <a:gd name="adj1" fmla="val 1900"/>
              </a:avLst>
            </a:prstGeom>
            <a:gradFill>
              <a:gsLst>
                <a:gs pos="25000">
                  <a:srgbClr val="00D5B5"/>
                </a:gs>
                <a:gs pos="0">
                  <a:srgbClr val="F47508"/>
                </a:gs>
                <a:gs pos="49000">
                  <a:srgbClr val="F47508"/>
                </a:gs>
                <a:gs pos="72000">
                  <a:srgbClr val="0089AB"/>
                </a:gs>
                <a:gs pos="94000">
                  <a:srgbClr val="FEA300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矩形 33"/>
            <p:cNvSpPr>
              <a:spLocks noChangeArrowheads="1"/>
            </p:cNvSpPr>
            <p:nvPr/>
          </p:nvSpPr>
          <p:spPr bwMode="auto">
            <a:xfrm>
              <a:off x="6400083" y="4467225"/>
              <a:ext cx="572683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On Artificial Intelligence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5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5189" y="333477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排名赛策略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1117408"/>
            <a:ext cx="12113975" cy="5721611"/>
            <a:chOff x="690664" y="1567662"/>
            <a:chExt cx="12113975" cy="5721611"/>
          </a:xfrm>
        </p:grpSpPr>
        <p:sp>
          <p:nvSpPr>
            <p:cNvPr id="5" name="Teardrop 12"/>
            <p:cNvSpPr/>
            <p:nvPr/>
          </p:nvSpPr>
          <p:spPr>
            <a:xfrm rot="16200000">
              <a:off x="11177464" y="5662097"/>
              <a:ext cx="1609518" cy="1644833"/>
            </a:xfrm>
            <a:prstGeom prst="teardrop">
              <a:avLst/>
            </a:prstGeom>
            <a:solidFill>
              <a:srgbClr val="03715B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Teardrop 13"/>
            <p:cNvSpPr/>
            <p:nvPr/>
          </p:nvSpPr>
          <p:spPr>
            <a:xfrm rot="10800000">
              <a:off x="11025652" y="1567662"/>
              <a:ext cx="1644833" cy="1609518"/>
            </a:xfrm>
            <a:prstGeom prst="teardrop">
              <a:avLst/>
            </a:prstGeom>
            <a:solidFill>
              <a:srgbClr val="6A6A6A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Teardrop 14"/>
            <p:cNvSpPr/>
            <p:nvPr/>
          </p:nvSpPr>
          <p:spPr>
            <a:xfrm>
              <a:off x="690664" y="5655404"/>
              <a:ext cx="1644833" cy="1609518"/>
            </a:xfrm>
            <a:prstGeom prst="teardrop">
              <a:avLst/>
            </a:prstGeom>
            <a:solidFill>
              <a:srgbClr val="6A6A6A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Teardrop 17"/>
            <p:cNvSpPr/>
            <p:nvPr/>
          </p:nvSpPr>
          <p:spPr>
            <a:xfrm rot="5400000">
              <a:off x="789403" y="1572363"/>
              <a:ext cx="1609518" cy="1644833"/>
            </a:xfrm>
            <a:prstGeom prst="teardrop">
              <a:avLst/>
            </a:prstGeom>
            <a:solidFill>
              <a:srgbClr val="03715B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Isosceles Triangle 20"/>
            <p:cNvSpPr/>
            <p:nvPr/>
          </p:nvSpPr>
          <p:spPr>
            <a:xfrm rot="16200000" flipH="1" flipV="1">
              <a:off x="2524417" y="1925379"/>
              <a:ext cx="523220" cy="415580"/>
            </a:xfrm>
            <a:prstGeom prst="triangle">
              <a:avLst/>
            </a:prstGeom>
            <a:solidFill>
              <a:srgbClr val="03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8624" y="1955264"/>
              <a:ext cx="7057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0" b="1" i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TextBox 13@|17FFC:16777215|FBC:16777215|LFC:16777215|LBC:16777215"/>
          <p:cNvSpPr txBox="1"/>
          <p:nvPr/>
        </p:nvSpPr>
        <p:spPr>
          <a:xfrm>
            <a:off x="2538304" y="1421304"/>
            <a:ext cx="6800249" cy="10464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排名赛单独路线，拿到三绿三黄加双倍共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个物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块，运行时间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21s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，得分为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23×2=46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，比赛路线示意图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如图所示。排名赛策略示意图</a:t>
            </a:r>
            <a:endParaRPr lang="en-US" altLang="zh-CN" sz="20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95259C-40E2-4C10-AE77-D3139B645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304" y="2625829"/>
            <a:ext cx="3959773" cy="32179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6098661-58CD-4CB8-9191-B5029AF3D405}"/>
              </a:ext>
            </a:extLst>
          </p:cNvPr>
          <p:cNvSpPr/>
          <p:nvPr/>
        </p:nvSpPr>
        <p:spPr>
          <a:xfrm>
            <a:off x="3304588" y="60019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排名赛策略示意图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13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2"/>
          <p:cNvGrpSpPr>
            <a:grpSpLocks/>
          </p:cNvGrpSpPr>
          <p:nvPr/>
        </p:nvGrpSpPr>
        <p:grpSpPr bwMode="auto">
          <a:xfrm>
            <a:off x="4269509" y="2556741"/>
            <a:ext cx="3708400" cy="515938"/>
            <a:chOff x="4241800" y="3013768"/>
            <a:chExt cx="3708400" cy="516832"/>
          </a:xfrm>
        </p:grpSpPr>
        <p:sp>
          <p:nvSpPr>
            <p:cNvPr id="8" name="文本框 31"/>
            <p:cNvSpPr txBox="1">
              <a:spLocks noChangeArrowheads="1"/>
            </p:cNvSpPr>
            <p:nvPr/>
          </p:nvSpPr>
          <p:spPr bwMode="auto">
            <a:xfrm>
              <a:off x="4241800" y="3013768"/>
              <a:ext cx="3708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 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443413" y="3530600"/>
              <a:ext cx="3305175" cy="0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35"/>
          <p:cNvGrpSpPr>
            <a:grpSpLocks/>
          </p:cNvGrpSpPr>
          <p:nvPr/>
        </p:nvGrpSpPr>
        <p:grpSpPr bwMode="auto">
          <a:xfrm>
            <a:off x="4269509" y="3334616"/>
            <a:ext cx="3708400" cy="515938"/>
            <a:chOff x="4241800" y="3013768"/>
            <a:chExt cx="3708400" cy="516832"/>
          </a:xfrm>
        </p:grpSpPr>
        <p:sp>
          <p:nvSpPr>
            <p:cNvPr id="11" name="文本框 31"/>
            <p:cNvSpPr txBox="1">
              <a:spLocks noChangeArrowheads="1"/>
            </p:cNvSpPr>
            <p:nvPr/>
          </p:nvSpPr>
          <p:spPr bwMode="auto">
            <a:xfrm>
              <a:off x="4241800" y="3013768"/>
              <a:ext cx="3708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 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443413" y="3530600"/>
              <a:ext cx="3305175" cy="0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38"/>
          <p:cNvGrpSpPr>
            <a:grpSpLocks/>
          </p:cNvGrpSpPr>
          <p:nvPr/>
        </p:nvGrpSpPr>
        <p:grpSpPr bwMode="auto">
          <a:xfrm>
            <a:off x="4269509" y="4112491"/>
            <a:ext cx="3708400" cy="515938"/>
            <a:chOff x="4241800" y="3013768"/>
            <a:chExt cx="3708400" cy="516832"/>
          </a:xfrm>
        </p:grpSpPr>
        <p:sp>
          <p:nvSpPr>
            <p:cNvPr id="14" name="文本框 31"/>
            <p:cNvSpPr txBox="1">
              <a:spLocks noChangeArrowheads="1"/>
            </p:cNvSpPr>
            <p:nvPr/>
          </p:nvSpPr>
          <p:spPr bwMode="auto">
            <a:xfrm>
              <a:off x="4241800" y="3013768"/>
              <a:ext cx="3708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  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443413" y="3530600"/>
              <a:ext cx="3305175" cy="0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923559" y="1286741"/>
            <a:ext cx="2400300" cy="1055688"/>
            <a:chOff x="4923559" y="1286741"/>
            <a:chExt cx="2400300" cy="1055688"/>
          </a:xfrm>
        </p:grpSpPr>
        <p:grpSp>
          <p:nvGrpSpPr>
            <p:cNvPr id="4" name="组合 29"/>
            <p:cNvGrpSpPr>
              <a:grpSpLocks/>
            </p:cNvGrpSpPr>
            <p:nvPr/>
          </p:nvGrpSpPr>
          <p:grpSpPr bwMode="auto">
            <a:xfrm>
              <a:off x="5349009" y="1286741"/>
              <a:ext cx="1549400" cy="1055688"/>
              <a:chOff x="5321300" y="1423901"/>
              <a:chExt cx="1549400" cy="1056932"/>
            </a:xfrm>
          </p:grpSpPr>
          <p:sp>
            <p:nvSpPr>
              <p:cNvPr id="5" name="文本框 30"/>
              <p:cNvSpPr txBox="1">
                <a:spLocks noChangeArrowheads="1"/>
              </p:cNvSpPr>
              <p:nvPr/>
            </p:nvSpPr>
            <p:spPr bwMode="auto">
              <a:xfrm>
                <a:off x="5321300" y="1423901"/>
                <a:ext cx="1549400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4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6" name="文本框 31"/>
              <p:cNvSpPr txBox="1">
                <a:spLocks noChangeArrowheads="1"/>
              </p:cNvSpPr>
              <p:nvPr/>
            </p:nvSpPr>
            <p:spPr bwMode="auto">
              <a:xfrm>
                <a:off x="5321300" y="2142279"/>
                <a:ext cx="1549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zh-CN" altLang="en-US" sz="16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>
              <a:off x="4923559" y="1491529"/>
              <a:ext cx="2400300" cy="717550"/>
            </a:xfrm>
            <a:custGeom>
              <a:avLst/>
              <a:gdLst>
                <a:gd name="connsiteX0" fmla="*/ 2153337 w 2401674"/>
                <a:gd name="connsiteY0" fmla="*/ 0 h 717475"/>
                <a:gd name="connsiteX1" fmla="*/ 2401674 w 2401674"/>
                <a:gd name="connsiteY1" fmla="*/ 0 h 717475"/>
                <a:gd name="connsiteX2" fmla="*/ 2401674 w 2401674"/>
                <a:gd name="connsiteY2" fmla="*/ 717475 h 717475"/>
                <a:gd name="connsiteX3" fmla="*/ 2153337 w 2401674"/>
                <a:gd name="connsiteY3" fmla="*/ 717475 h 717475"/>
                <a:gd name="connsiteX4" fmla="*/ 2153337 w 2401674"/>
                <a:gd name="connsiteY4" fmla="*/ 627791 h 717475"/>
                <a:gd name="connsiteX5" fmla="*/ 2311990 w 2401674"/>
                <a:gd name="connsiteY5" fmla="*/ 627791 h 717475"/>
                <a:gd name="connsiteX6" fmla="*/ 2311990 w 2401674"/>
                <a:gd name="connsiteY6" fmla="*/ 89684 h 717475"/>
                <a:gd name="connsiteX7" fmla="*/ 2153337 w 2401674"/>
                <a:gd name="connsiteY7" fmla="*/ 89684 h 717475"/>
                <a:gd name="connsiteX8" fmla="*/ 0 w 2401674"/>
                <a:gd name="connsiteY8" fmla="*/ 0 h 717475"/>
                <a:gd name="connsiteX9" fmla="*/ 248337 w 2401674"/>
                <a:gd name="connsiteY9" fmla="*/ 0 h 717475"/>
                <a:gd name="connsiteX10" fmla="*/ 248337 w 2401674"/>
                <a:gd name="connsiteY10" fmla="*/ 89684 h 717475"/>
                <a:gd name="connsiteX11" fmla="*/ 89684 w 2401674"/>
                <a:gd name="connsiteY11" fmla="*/ 89684 h 717475"/>
                <a:gd name="connsiteX12" fmla="*/ 89684 w 2401674"/>
                <a:gd name="connsiteY12" fmla="*/ 627791 h 717475"/>
                <a:gd name="connsiteX13" fmla="*/ 248337 w 2401674"/>
                <a:gd name="connsiteY13" fmla="*/ 627791 h 717475"/>
                <a:gd name="connsiteX14" fmla="*/ 248337 w 2401674"/>
                <a:gd name="connsiteY14" fmla="*/ 717475 h 717475"/>
                <a:gd name="connsiteX15" fmla="*/ 0 w 2401674"/>
                <a:gd name="connsiteY15" fmla="*/ 717475 h 7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01674" h="717475">
                  <a:moveTo>
                    <a:pt x="2153337" y="0"/>
                  </a:moveTo>
                  <a:lnTo>
                    <a:pt x="2401674" y="0"/>
                  </a:lnTo>
                  <a:lnTo>
                    <a:pt x="2401674" y="717475"/>
                  </a:lnTo>
                  <a:lnTo>
                    <a:pt x="2153337" y="717475"/>
                  </a:lnTo>
                  <a:lnTo>
                    <a:pt x="2153337" y="627791"/>
                  </a:lnTo>
                  <a:lnTo>
                    <a:pt x="2311990" y="627791"/>
                  </a:lnTo>
                  <a:lnTo>
                    <a:pt x="2311990" y="89684"/>
                  </a:lnTo>
                  <a:lnTo>
                    <a:pt x="2153337" y="89684"/>
                  </a:lnTo>
                  <a:close/>
                  <a:moveTo>
                    <a:pt x="0" y="0"/>
                  </a:moveTo>
                  <a:lnTo>
                    <a:pt x="248337" y="0"/>
                  </a:lnTo>
                  <a:lnTo>
                    <a:pt x="248337" y="89684"/>
                  </a:lnTo>
                  <a:lnTo>
                    <a:pt x="89684" y="89684"/>
                  </a:lnTo>
                  <a:lnTo>
                    <a:pt x="89684" y="627791"/>
                  </a:lnTo>
                  <a:lnTo>
                    <a:pt x="248337" y="627791"/>
                  </a:lnTo>
                  <a:lnTo>
                    <a:pt x="248337" y="717475"/>
                  </a:lnTo>
                  <a:lnTo>
                    <a:pt x="0" y="71747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/>
          <a:srcRect r="45409" b="62964"/>
          <a:stretch/>
        </p:blipFill>
        <p:spPr>
          <a:xfrm>
            <a:off x="6860309" y="3757759"/>
            <a:ext cx="5331691" cy="309109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4"/>
          <a:srcRect l="32509" t="64137"/>
          <a:stretch/>
        </p:blipFill>
        <p:spPr>
          <a:xfrm>
            <a:off x="-57150" y="-57151"/>
            <a:ext cx="6542190" cy="29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5189" y="333477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对抗赛策略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14327" y="155506"/>
            <a:ext cx="1642110" cy="1642109"/>
            <a:chOff x="5093145" y="2955418"/>
            <a:chExt cx="1642110" cy="1642109"/>
          </a:xfrm>
        </p:grpSpPr>
        <p:sp>
          <p:nvSpPr>
            <p:cNvPr id="6" name="Oval 47"/>
            <p:cNvSpPr/>
            <p:nvPr/>
          </p:nvSpPr>
          <p:spPr bwMode="auto">
            <a:xfrm>
              <a:off x="5093145" y="2955418"/>
              <a:ext cx="1642110" cy="1642109"/>
            </a:xfrm>
            <a:prstGeom prst="ellipse">
              <a:avLst/>
            </a:prstGeom>
            <a:solidFill>
              <a:srgbClr val="03715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Freeform 122"/>
            <p:cNvSpPr>
              <a:spLocks/>
            </p:cNvSpPr>
            <p:nvPr/>
          </p:nvSpPr>
          <p:spPr bwMode="auto">
            <a:xfrm>
              <a:off x="5630830" y="3508946"/>
              <a:ext cx="569945" cy="569945"/>
            </a:xfrm>
            <a:custGeom>
              <a:avLst/>
              <a:gdLst>
                <a:gd name="T0" fmla="*/ 268 w 290"/>
                <a:gd name="T1" fmla="*/ 181 h 290"/>
                <a:gd name="T2" fmla="*/ 217 w 290"/>
                <a:gd name="T3" fmla="*/ 186 h 290"/>
                <a:gd name="T4" fmla="*/ 159 w 290"/>
                <a:gd name="T5" fmla="*/ 127 h 290"/>
                <a:gd name="T6" fmla="*/ 287 w 290"/>
                <a:gd name="T7" fmla="*/ 50 h 290"/>
                <a:gd name="T8" fmla="*/ 265 w 290"/>
                <a:gd name="T9" fmla="*/ 28 h 290"/>
                <a:gd name="T10" fmla="*/ 101 w 290"/>
                <a:gd name="T11" fmla="*/ 70 h 290"/>
                <a:gd name="T12" fmla="*/ 41 w 290"/>
                <a:gd name="T13" fmla="*/ 9 h 290"/>
                <a:gd name="T14" fmla="*/ 9 w 290"/>
                <a:gd name="T15" fmla="*/ 9 h 290"/>
                <a:gd name="T16" fmla="*/ 9 w 290"/>
                <a:gd name="T17" fmla="*/ 41 h 290"/>
                <a:gd name="T18" fmla="*/ 70 w 290"/>
                <a:gd name="T19" fmla="*/ 101 h 290"/>
                <a:gd name="T20" fmla="*/ 28 w 290"/>
                <a:gd name="T21" fmla="*/ 265 h 290"/>
                <a:gd name="T22" fmla="*/ 50 w 290"/>
                <a:gd name="T23" fmla="*/ 287 h 290"/>
                <a:gd name="T24" fmla="*/ 127 w 290"/>
                <a:gd name="T25" fmla="*/ 159 h 290"/>
                <a:gd name="T26" fmla="*/ 185 w 290"/>
                <a:gd name="T27" fmla="*/ 217 h 290"/>
                <a:gd name="T28" fmla="*/ 181 w 290"/>
                <a:gd name="T29" fmla="*/ 269 h 290"/>
                <a:gd name="T30" fmla="*/ 203 w 290"/>
                <a:gd name="T31" fmla="*/ 290 h 290"/>
                <a:gd name="T32" fmla="*/ 234 w 290"/>
                <a:gd name="T33" fmla="*/ 234 h 290"/>
                <a:gd name="T34" fmla="*/ 290 w 290"/>
                <a:gd name="T35" fmla="*/ 203 h 290"/>
                <a:gd name="T36" fmla="*/ 268 w 290"/>
                <a:gd name="T37" fmla="*/ 18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90">
                  <a:moveTo>
                    <a:pt x="268" y="181"/>
                  </a:moveTo>
                  <a:cubicBezTo>
                    <a:pt x="217" y="186"/>
                    <a:pt x="217" y="186"/>
                    <a:pt x="217" y="186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2" y="0"/>
                    <a:pt x="18" y="0"/>
                    <a:pt x="9" y="9"/>
                  </a:cubicBezTo>
                  <a:cubicBezTo>
                    <a:pt x="0" y="18"/>
                    <a:pt x="0" y="32"/>
                    <a:pt x="9" y="4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85" y="217"/>
                    <a:pt x="185" y="217"/>
                    <a:pt x="185" y="217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203" y="290"/>
                    <a:pt x="203" y="290"/>
                    <a:pt x="203" y="290"/>
                  </a:cubicBezTo>
                  <a:cubicBezTo>
                    <a:pt x="234" y="234"/>
                    <a:pt x="234" y="234"/>
                    <a:pt x="234" y="234"/>
                  </a:cubicBezTo>
                  <a:cubicBezTo>
                    <a:pt x="290" y="203"/>
                    <a:pt x="290" y="203"/>
                    <a:pt x="290" y="203"/>
                  </a:cubicBezTo>
                  <a:lnTo>
                    <a:pt x="268" y="1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Box 13@|17FFC:16777215|FBC:16777215|LFC:16777215|LBC:16777215">
            <a:extLst>
              <a:ext uri="{FF2B5EF4-FFF2-40B4-BE49-F238E27FC236}">
                <a16:creationId xmlns:a16="http://schemas.microsoft.com/office/drawing/2014/main" id="{38DC718E-67CA-4CF0-A1CE-F7A84453F87D}"/>
              </a:ext>
            </a:extLst>
          </p:cNvPr>
          <p:cNvSpPr txBox="1"/>
          <p:nvPr/>
        </p:nvSpPr>
        <p:spPr>
          <a:xfrm>
            <a:off x="283118" y="1096423"/>
            <a:ext cx="4512637" cy="57615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设计两套基本路线，在基本路线一基础上设计了两套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对抗策略，在基本路线二基础上设计了一套对抗策略；分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别针对对方领先和子母机情况设计了两套对抗策略。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基本路线一为抢到圆盘绿块，三绿加一黄加双倍，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路线如图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5(a)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所示；第一套策略以基本路线一为前提，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出发沿路线拿到两黄，总计为三绿三黄（完胜），得分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23×2=46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，路线如图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5(b)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所示；若在基本路线一上没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有抢到圆盘绿色，采取第二套策略，出发并沿路线到对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HOME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区，偷取里面的物块并运回本方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HOME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区，分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数以实际情况为准，路线如图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5(c)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所示。</a:t>
            </a:r>
            <a:endParaRPr lang="en-US" altLang="zh-CN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217BDD-6390-4112-9F27-CC4FEE0B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755" y="2224862"/>
            <a:ext cx="3383215" cy="27039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88DB8-8E67-4C9C-AF86-106859D42401}"/>
              </a:ext>
            </a:extLst>
          </p:cNvPr>
          <p:cNvSpPr/>
          <p:nvPr/>
        </p:nvSpPr>
        <p:spPr>
          <a:xfrm>
            <a:off x="5539451" y="4986754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(a)</a:t>
            </a:r>
            <a:r>
              <a:rPr lang="zh-CN" altLang="en-US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基本线路一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4CE468D-5F15-40DE-8287-49D80035E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755" y="155506"/>
            <a:ext cx="3306264" cy="270539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06248E0-BDA2-40DC-BA80-F6258D0574EB}"/>
              </a:ext>
            </a:extLst>
          </p:cNvPr>
          <p:cNvSpPr/>
          <p:nvPr/>
        </p:nvSpPr>
        <p:spPr>
          <a:xfrm>
            <a:off x="9308392" y="294487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(b) </a:t>
            </a:r>
            <a:r>
              <a:rPr lang="zh-CN" altLang="en-US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第一套策略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350B8D-5296-4632-8A4E-2F43A6B44F09}"/>
              </a:ext>
            </a:extLst>
          </p:cNvPr>
          <p:cNvSpPr/>
          <p:nvPr/>
        </p:nvSpPr>
        <p:spPr>
          <a:xfrm>
            <a:off x="9321216" y="6237909"/>
            <a:ext cx="1685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(c) </a:t>
            </a:r>
            <a:r>
              <a:rPr lang="zh-CN" altLang="en-US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第二套策略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E210C38-B120-4F63-AFBB-1F0428DA1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55" y="3448523"/>
            <a:ext cx="3306264" cy="26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6765" y="284016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对抗赛策略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44877" y="1396411"/>
            <a:ext cx="10452731" cy="3600986"/>
            <a:chOff x="644877" y="1396411"/>
            <a:chExt cx="10452731" cy="3600986"/>
          </a:xfrm>
        </p:grpSpPr>
        <p:sp>
          <p:nvSpPr>
            <p:cNvPr id="32" name="TextBox 13"/>
            <p:cNvSpPr txBox="1"/>
            <p:nvPr/>
          </p:nvSpPr>
          <p:spPr>
            <a:xfrm>
              <a:off x="8759528" y="3007266"/>
              <a:ext cx="233808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(a) </a:t>
              </a:r>
              <a:r>
                <a:rPr lang="zh-CN" altLang="en-US" sz="16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基本路线二</a:t>
              </a:r>
              <a:endParaRPr 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extBox 13"/>
            <p:cNvSpPr txBox="1"/>
            <p:nvPr/>
          </p:nvSpPr>
          <p:spPr>
            <a:xfrm>
              <a:off x="644877" y="1396411"/>
              <a:ext cx="4337214" cy="360098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若考虑到对方车速度快，采取基本路线二，直接运行至对方</a:t>
              </a:r>
              <a:r>
                <a:rPr lang="en-US" altLang="zh-CN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HOME</a:t>
              </a: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区前的十字路口，放置障碍纸片，当对</a:t>
              </a:r>
            </a:p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方车移动到纸片上，扰乱其巡线。之后到圆盘左侧放置</a:t>
              </a:r>
            </a:p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双倍块，若途经的物块和圆盘中间绿块还存在便得到其</a:t>
              </a:r>
            </a:p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分数，运回</a:t>
              </a:r>
              <a:r>
                <a:rPr lang="en-US" altLang="zh-CN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HOME</a:t>
              </a: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区，路线如图</a:t>
              </a:r>
              <a:r>
                <a:rPr lang="en-US" altLang="zh-CN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6(a)</a:t>
              </a: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所示。以基本路线</a:t>
              </a:r>
            </a:p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二为前提的第三套对抗策略如图</a:t>
              </a:r>
              <a:r>
                <a:rPr lang="en-US" altLang="zh-CN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6(b)</a:t>
              </a: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所示，出发沿路线</a:t>
              </a:r>
            </a:p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拿到一绿两黄。</a:t>
              </a:r>
            </a:p>
          </p:txBody>
        </p:sp>
      </p:grpSp>
      <p:sp>
        <p:nvSpPr>
          <p:cNvPr id="38" name="TextBox 13"/>
          <p:cNvSpPr txBox="1"/>
          <p:nvPr/>
        </p:nvSpPr>
        <p:spPr>
          <a:xfrm>
            <a:off x="8367793" y="6387160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(b) </a:t>
            </a: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第三套策略示意图</a:t>
            </a:r>
            <a:endParaRPr 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F5ACE2-C25D-4DB8-9A36-58A0F5869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039" y="89287"/>
            <a:ext cx="3497948" cy="280899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ED00A49C-7098-487B-B195-9ECAD83EB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680" y="3428999"/>
            <a:ext cx="3526307" cy="28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22993" y="237388"/>
            <a:ext cx="8346014" cy="6383223"/>
            <a:chOff x="2496157" y="237388"/>
            <a:chExt cx="6822015" cy="638322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9730" y="237388"/>
              <a:ext cx="6818442" cy="638322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157" y="237388"/>
              <a:ext cx="6822015" cy="6383065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365781" y="2051431"/>
            <a:ext cx="1135009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115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22671" y="571201"/>
            <a:ext cx="6068291" cy="5664647"/>
            <a:chOff x="2496157" y="237388"/>
            <a:chExt cx="6822015" cy="638322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9730" y="237388"/>
              <a:ext cx="6818442" cy="638322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157" y="237388"/>
              <a:ext cx="6822015" cy="638306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346734" y="829931"/>
            <a:ext cx="5144671" cy="5197160"/>
            <a:chOff x="346734" y="829931"/>
            <a:chExt cx="5144671" cy="519716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734" y="829931"/>
              <a:ext cx="5144671" cy="519716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450931" y="2161083"/>
              <a:ext cx="384495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00083" y="2708275"/>
            <a:ext cx="5726834" cy="1974394"/>
            <a:chOff x="6400083" y="2708275"/>
            <a:chExt cx="5726834" cy="1974394"/>
          </a:xfrm>
        </p:grpSpPr>
        <p:grpSp>
          <p:nvGrpSpPr>
            <p:cNvPr id="13" name="组合 2"/>
            <p:cNvGrpSpPr>
              <a:grpSpLocks/>
            </p:cNvGrpSpPr>
            <p:nvPr/>
          </p:nvGrpSpPr>
          <p:grpSpPr bwMode="auto">
            <a:xfrm>
              <a:off x="6888163" y="3098800"/>
              <a:ext cx="4909894" cy="646331"/>
              <a:chOff x="322440" y="4184903"/>
              <a:chExt cx="4910178" cy="646549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208122" y="4184903"/>
                <a:ext cx="4024496" cy="646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3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</a:p>
            </p:txBody>
          </p:sp>
          <p:grpSp>
            <p:nvGrpSpPr>
              <p:cNvPr id="15" name="组合 4"/>
              <p:cNvGrpSpPr>
                <a:grpSpLocks/>
              </p:cNvGrpSpPr>
              <p:nvPr/>
            </p:nvGrpSpPr>
            <p:grpSpPr bwMode="auto">
              <a:xfrm>
                <a:off x="322440" y="4202901"/>
                <a:ext cx="658251" cy="610334"/>
                <a:chOff x="2680724" y="3950006"/>
                <a:chExt cx="863174" cy="800339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2711951" y="3949312"/>
                  <a:ext cx="832733" cy="801728"/>
                </a:xfrm>
                <a:custGeom>
                  <a:avLst/>
                  <a:gdLst>
                    <a:gd name="connsiteX0" fmla="*/ 0 w 637309"/>
                    <a:gd name="connsiteY0" fmla="*/ 235527 h 568036"/>
                    <a:gd name="connsiteX1" fmla="*/ 637309 w 637309"/>
                    <a:gd name="connsiteY1" fmla="*/ 0 h 568036"/>
                    <a:gd name="connsiteX2" fmla="*/ 318655 w 637309"/>
                    <a:gd name="connsiteY2" fmla="*/ 568036 h 568036"/>
                    <a:gd name="connsiteX3" fmla="*/ 318655 w 637309"/>
                    <a:gd name="connsiteY3" fmla="*/ 332509 h 568036"/>
                    <a:gd name="connsiteX4" fmla="*/ 0 w 637309"/>
                    <a:gd name="connsiteY4" fmla="*/ 235527 h 568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309" h="568036">
                      <a:moveTo>
                        <a:pt x="0" y="235527"/>
                      </a:moveTo>
                      <a:lnTo>
                        <a:pt x="637309" y="0"/>
                      </a:lnTo>
                      <a:lnTo>
                        <a:pt x="318655" y="568036"/>
                      </a:lnTo>
                      <a:lnTo>
                        <a:pt x="318655" y="332509"/>
                      </a:lnTo>
                      <a:lnTo>
                        <a:pt x="0" y="235527"/>
                      </a:lnTo>
                      <a:close/>
                    </a:path>
                  </a:pathLst>
                </a:custGeom>
                <a:solidFill>
                  <a:srgbClr val="0E3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2680724" y="3959723"/>
                  <a:ext cx="863960" cy="699691"/>
                </a:xfrm>
                <a:custGeom>
                  <a:avLst/>
                  <a:gdLst>
                    <a:gd name="connsiteX0" fmla="*/ 0 w 637309"/>
                    <a:gd name="connsiteY0" fmla="*/ 235527 h 568036"/>
                    <a:gd name="connsiteX1" fmla="*/ 637309 w 637309"/>
                    <a:gd name="connsiteY1" fmla="*/ 0 h 568036"/>
                    <a:gd name="connsiteX2" fmla="*/ 318655 w 637309"/>
                    <a:gd name="connsiteY2" fmla="*/ 568036 h 568036"/>
                    <a:gd name="connsiteX3" fmla="*/ 318655 w 637309"/>
                    <a:gd name="connsiteY3" fmla="*/ 332509 h 568036"/>
                    <a:gd name="connsiteX4" fmla="*/ 0 w 637309"/>
                    <a:gd name="connsiteY4" fmla="*/ 235527 h 568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309" h="568036">
                      <a:moveTo>
                        <a:pt x="0" y="235527"/>
                      </a:moveTo>
                      <a:lnTo>
                        <a:pt x="637309" y="0"/>
                      </a:lnTo>
                      <a:lnTo>
                        <a:pt x="318655" y="568036"/>
                      </a:lnTo>
                      <a:lnTo>
                        <a:pt x="318655" y="332509"/>
                      </a:lnTo>
                      <a:lnTo>
                        <a:pt x="0" y="235527"/>
                      </a:lnTo>
                      <a:close/>
                    </a:path>
                  </a:pathLst>
                </a:custGeom>
                <a:solidFill>
                  <a:srgbClr val="8FB3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8" name="图文框 17"/>
            <p:cNvSpPr/>
            <p:nvPr/>
          </p:nvSpPr>
          <p:spPr>
            <a:xfrm>
              <a:off x="6672263" y="2708275"/>
              <a:ext cx="5289550" cy="1368425"/>
            </a:xfrm>
            <a:prstGeom prst="frame">
              <a:avLst>
                <a:gd name="adj1" fmla="val 1900"/>
              </a:avLst>
            </a:prstGeom>
            <a:gradFill>
              <a:gsLst>
                <a:gs pos="25000">
                  <a:srgbClr val="00D5B5"/>
                </a:gs>
                <a:gs pos="0">
                  <a:srgbClr val="F47508"/>
                </a:gs>
                <a:gs pos="49000">
                  <a:srgbClr val="F47508"/>
                </a:gs>
                <a:gs pos="72000">
                  <a:srgbClr val="0089AB"/>
                </a:gs>
                <a:gs pos="94000">
                  <a:srgbClr val="FEA300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矩形 33"/>
            <p:cNvSpPr>
              <a:spLocks noChangeArrowheads="1"/>
            </p:cNvSpPr>
            <p:nvPr/>
          </p:nvSpPr>
          <p:spPr bwMode="auto">
            <a:xfrm>
              <a:off x="6400083" y="4467225"/>
              <a:ext cx="572683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On Artificial Intelligence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25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5189" y="333477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系统硬件设计</a:t>
            </a:r>
          </a:p>
        </p:txBody>
      </p:sp>
      <p:sp>
        <p:nvSpPr>
          <p:cNvPr id="5" name="Rectangle 3"/>
          <p:cNvSpPr/>
          <p:nvPr/>
        </p:nvSpPr>
        <p:spPr bwMode="auto">
          <a:xfrm>
            <a:off x="0" y="3733204"/>
            <a:ext cx="949376" cy="2433638"/>
          </a:xfrm>
          <a:prstGeom prst="rect">
            <a:avLst/>
          </a:prstGeom>
          <a:solidFill>
            <a:srgbClr val="03715B"/>
          </a:solidFill>
          <a:ln w="9525">
            <a:noFill/>
            <a:round/>
            <a:headEnd/>
            <a:tailEnd/>
          </a:ln>
        </p:spPr>
        <p:txBody>
          <a:bodyPr vert="horz" wrap="square" lIns="121682" tIns="60841" rIns="121682" bIns="6084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76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3D12B8-BC45-4E25-9875-DF05C1C2C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289" y="1112944"/>
            <a:ext cx="4224270" cy="3625174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1CFDF9-EC5F-4E25-B3A3-0689305CC8C1}"/>
              </a:ext>
            </a:extLst>
          </p:cNvPr>
          <p:cNvGrpSpPr/>
          <p:nvPr/>
        </p:nvGrpSpPr>
        <p:grpSpPr>
          <a:xfrm>
            <a:off x="1134202" y="1597665"/>
            <a:ext cx="4722463" cy="3140453"/>
            <a:chOff x="867095" y="2716008"/>
            <a:chExt cx="4722463" cy="314045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B967073-3AE4-42D7-B81A-F02CAE35B35B}"/>
                </a:ext>
              </a:extLst>
            </p:cNvPr>
            <p:cNvSpPr/>
            <p:nvPr/>
          </p:nvSpPr>
          <p:spPr>
            <a:xfrm>
              <a:off x="1200470" y="3277678"/>
              <a:ext cx="3923980" cy="2578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运输对抗机器人的硬件系统由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Arduino</a:t>
              </a: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微控制器模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块、电源及降压模块、巡线模块、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L298N</a:t>
              </a: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电机驱动模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块、拨码开关等。根据比赛要求车体正投影不能超过出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发区的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30cm×30cm</a:t>
              </a: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的方框。系统硬件结构如图所示。</a:t>
              </a:r>
            </a:p>
          </p:txBody>
        </p:sp>
        <p:sp>
          <p:nvSpPr>
            <p:cNvPr id="16" name="圆角矩形 8">
              <a:extLst>
                <a:ext uri="{FF2B5EF4-FFF2-40B4-BE49-F238E27FC236}">
                  <a16:creationId xmlns:a16="http://schemas.microsoft.com/office/drawing/2014/main" id="{5FA0F2B1-3773-4448-AF22-7EDBE1C9F516}"/>
                </a:ext>
              </a:extLst>
            </p:cNvPr>
            <p:cNvSpPr/>
            <p:nvPr/>
          </p:nvSpPr>
          <p:spPr>
            <a:xfrm>
              <a:off x="867095" y="2950091"/>
              <a:ext cx="4722463" cy="2872212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9">
              <a:extLst>
                <a:ext uri="{FF2B5EF4-FFF2-40B4-BE49-F238E27FC236}">
                  <a16:creationId xmlns:a16="http://schemas.microsoft.com/office/drawing/2014/main" id="{A204717A-EFE6-45E7-A955-CBB91CDBDE74}"/>
                </a:ext>
              </a:extLst>
            </p:cNvPr>
            <p:cNvSpPr/>
            <p:nvPr/>
          </p:nvSpPr>
          <p:spPr>
            <a:xfrm>
              <a:off x="1522701" y="2716008"/>
              <a:ext cx="3279515" cy="462161"/>
            </a:xfrm>
            <a:prstGeom prst="roundRect">
              <a:avLst/>
            </a:prstGeom>
            <a:solidFill>
              <a:srgbClr val="03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D124BE-97A7-45C9-B8C9-D12017768B40}"/>
                </a:ext>
              </a:extLst>
            </p:cNvPr>
            <p:cNvSpPr txBox="1"/>
            <p:nvPr/>
          </p:nvSpPr>
          <p:spPr>
            <a:xfrm>
              <a:off x="1753947" y="2765806"/>
              <a:ext cx="2797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817"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On Artificial Intelligence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4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7792" y="3827364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Arduino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7792" y="3811103"/>
            <a:ext cx="1538820" cy="715649"/>
            <a:chOff x="776801" y="4183954"/>
            <a:chExt cx="1538820" cy="715649"/>
          </a:xfrm>
        </p:grpSpPr>
        <p:sp>
          <p:nvSpPr>
            <p:cNvPr id="6" name="TextBox 7"/>
            <p:cNvSpPr txBox="1"/>
            <p:nvPr/>
          </p:nvSpPr>
          <p:spPr>
            <a:xfrm>
              <a:off x="776801" y="4183954"/>
              <a:ext cx="184731" cy="419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1217615">
                <a:defRPr/>
              </a:pPr>
              <a:endParaRPr kumimoji="0" lang="en-US" sz="2129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153"/>
            <p:cNvSpPr>
              <a:spLocks noEditPoints="1"/>
            </p:cNvSpPr>
            <p:nvPr/>
          </p:nvSpPr>
          <p:spPr bwMode="auto">
            <a:xfrm>
              <a:off x="878209" y="4639761"/>
              <a:ext cx="268292" cy="259842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5" y="37"/>
                </a:cxn>
                <a:cxn ang="0">
                  <a:pos x="48" y="55"/>
                </a:cxn>
                <a:cxn ang="0">
                  <a:pos x="48" y="55"/>
                </a:cxn>
                <a:cxn ang="0">
                  <a:pos x="47" y="57"/>
                </a:cxn>
                <a:cxn ang="0">
                  <a:pos x="45" y="57"/>
                </a:cxn>
                <a:cxn ang="0">
                  <a:pos x="29" y="48"/>
                </a:cxn>
                <a:cxn ang="0">
                  <a:pos x="13" y="57"/>
                </a:cxn>
                <a:cxn ang="0">
                  <a:pos x="12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37"/>
                </a:cxn>
                <a:cxn ang="0">
                  <a:pos x="1" y="24"/>
                </a:cxn>
                <a:cxn ang="0">
                  <a:pos x="0" y="22"/>
                </a:cxn>
                <a:cxn ang="0">
                  <a:pos x="2" y="21"/>
                </a:cxn>
                <a:cxn ang="0">
                  <a:pos x="20" y="18"/>
                </a:cxn>
                <a:cxn ang="0">
                  <a:pos x="28" y="2"/>
                </a:cxn>
                <a:cxn ang="0">
                  <a:pos x="29" y="0"/>
                </a:cxn>
                <a:cxn ang="0">
                  <a:pos x="31" y="2"/>
                </a:cxn>
                <a:cxn ang="0">
                  <a:pos x="39" y="18"/>
                </a:cxn>
                <a:cxn ang="0">
                  <a:pos x="57" y="21"/>
                </a:cxn>
                <a:cxn ang="0">
                  <a:pos x="59" y="22"/>
                </a:cxn>
                <a:cxn ang="0">
                  <a:pos x="58" y="24"/>
                </a:cxn>
                <a:cxn ang="0">
                  <a:pos x="51" y="25"/>
                </a:cxn>
                <a:cxn ang="0">
                  <a:pos x="36" y="22"/>
                </a:cxn>
                <a:cxn ang="0">
                  <a:pos x="29" y="9"/>
                </a:cxn>
                <a:cxn ang="0">
                  <a:pos x="23" y="22"/>
                </a:cxn>
                <a:cxn ang="0">
                  <a:pos x="8" y="25"/>
                </a:cxn>
                <a:cxn ang="0">
                  <a:pos x="19" y="35"/>
                </a:cxn>
                <a:cxn ang="0">
                  <a:pos x="16" y="50"/>
                </a:cxn>
                <a:cxn ang="0">
                  <a:pos x="29" y="43"/>
                </a:cxn>
                <a:cxn ang="0">
                  <a:pos x="43" y="50"/>
                </a:cxn>
                <a:cxn ang="0">
                  <a:pos x="40" y="35"/>
                </a:cxn>
                <a:cxn ang="0">
                  <a:pos x="51" y="25"/>
                </a:cxn>
              </a:cxnLst>
              <a:rect l="0" t="0" r="r" b="b"/>
              <a:pathLst>
                <a:path w="59" h="57">
                  <a:moveTo>
                    <a:pt x="58" y="24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6"/>
                    <a:pt x="48" y="57"/>
                    <a:pt x="47" y="57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2" y="57"/>
                  </a:cubicBezTo>
                  <a:cubicBezTo>
                    <a:pt x="11" y="57"/>
                    <a:pt x="11" y="56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1"/>
                    <a:pt x="59" y="21"/>
                    <a:pt x="59" y="22"/>
                  </a:cubicBezTo>
                  <a:cubicBezTo>
                    <a:pt x="59" y="23"/>
                    <a:pt x="59" y="24"/>
                    <a:pt x="58" y="24"/>
                  </a:cubicBezTo>
                  <a:close/>
                  <a:moveTo>
                    <a:pt x="51" y="25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E71F3C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153"/>
            <p:cNvSpPr>
              <a:spLocks noEditPoints="1"/>
            </p:cNvSpPr>
            <p:nvPr/>
          </p:nvSpPr>
          <p:spPr bwMode="auto">
            <a:xfrm>
              <a:off x="1170489" y="4639761"/>
              <a:ext cx="268292" cy="259842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5" y="37"/>
                </a:cxn>
                <a:cxn ang="0">
                  <a:pos x="48" y="55"/>
                </a:cxn>
                <a:cxn ang="0">
                  <a:pos x="48" y="55"/>
                </a:cxn>
                <a:cxn ang="0">
                  <a:pos x="47" y="57"/>
                </a:cxn>
                <a:cxn ang="0">
                  <a:pos x="45" y="57"/>
                </a:cxn>
                <a:cxn ang="0">
                  <a:pos x="29" y="48"/>
                </a:cxn>
                <a:cxn ang="0">
                  <a:pos x="13" y="57"/>
                </a:cxn>
                <a:cxn ang="0">
                  <a:pos x="12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37"/>
                </a:cxn>
                <a:cxn ang="0">
                  <a:pos x="1" y="24"/>
                </a:cxn>
                <a:cxn ang="0">
                  <a:pos x="0" y="22"/>
                </a:cxn>
                <a:cxn ang="0">
                  <a:pos x="2" y="21"/>
                </a:cxn>
                <a:cxn ang="0">
                  <a:pos x="20" y="18"/>
                </a:cxn>
                <a:cxn ang="0">
                  <a:pos x="28" y="2"/>
                </a:cxn>
                <a:cxn ang="0">
                  <a:pos x="29" y="0"/>
                </a:cxn>
                <a:cxn ang="0">
                  <a:pos x="31" y="2"/>
                </a:cxn>
                <a:cxn ang="0">
                  <a:pos x="39" y="18"/>
                </a:cxn>
                <a:cxn ang="0">
                  <a:pos x="57" y="21"/>
                </a:cxn>
                <a:cxn ang="0">
                  <a:pos x="59" y="22"/>
                </a:cxn>
                <a:cxn ang="0">
                  <a:pos x="58" y="24"/>
                </a:cxn>
                <a:cxn ang="0">
                  <a:pos x="51" y="25"/>
                </a:cxn>
                <a:cxn ang="0">
                  <a:pos x="36" y="22"/>
                </a:cxn>
                <a:cxn ang="0">
                  <a:pos x="29" y="9"/>
                </a:cxn>
                <a:cxn ang="0">
                  <a:pos x="23" y="22"/>
                </a:cxn>
                <a:cxn ang="0">
                  <a:pos x="8" y="25"/>
                </a:cxn>
                <a:cxn ang="0">
                  <a:pos x="19" y="35"/>
                </a:cxn>
                <a:cxn ang="0">
                  <a:pos x="16" y="50"/>
                </a:cxn>
                <a:cxn ang="0">
                  <a:pos x="29" y="43"/>
                </a:cxn>
                <a:cxn ang="0">
                  <a:pos x="43" y="50"/>
                </a:cxn>
                <a:cxn ang="0">
                  <a:pos x="40" y="35"/>
                </a:cxn>
                <a:cxn ang="0">
                  <a:pos x="51" y="25"/>
                </a:cxn>
              </a:cxnLst>
              <a:rect l="0" t="0" r="r" b="b"/>
              <a:pathLst>
                <a:path w="59" h="57">
                  <a:moveTo>
                    <a:pt x="58" y="24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6"/>
                    <a:pt x="48" y="57"/>
                    <a:pt x="47" y="57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2" y="57"/>
                  </a:cubicBezTo>
                  <a:cubicBezTo>
                    <a:pt x="11" y="57"/>
                    <a:pt x="11" y="56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1"/>
                    <a:pt x="59" y="21"/>
                    <a:pt x="59" y="22"/>
                  </a:cubicBezTo>
                  <a:cubicBezTo>
                    <a:pt x="59" y="23"/>
                    <a:pt x="59" y="24"/>
                    <a:pt x="58" y="24"/>
                  </a:cubicBezTo>
                  <a:close/>
                  <a:moveTo>
                    <a:pt x="51" y="25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E71F3C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153"/>
            <p:cNvSpPr>
              <a:spLocks noEditPoints="1"/>
            </p:cNvSpPr>
            <p:nvPr/>
          </p:nvSpPr>
          <p:spPr bwMode="auto">
            <a:xfrm>
              <a:off x="1462769" y="4639761"/>
              <a:ext cx="268292" cy="259842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5" y="37"/>
                </a:cxn>
                <a:cxn ang="0">
                  <a:pos x="48" y="55"/>
                </a:cxn>
                <a:cxn ang="0">
                  <a:pos x="48" y="55"/>
                </a:cxn>
                <a:cxn ang="0">
                  <a:pos x="47" y="57"/>
                </a:cxn>
                <a:cxn ang="0">
                  <a:pos x="45" y="57"/>
                </a:cxn>
                <a:cxn ang="0">
                  <a:pos x="29" y="48"/>
                </a:cxn>
                <a:cxn ang="0">
                  <a:pos x="13" y="57"/>
                </a:cxn>
                <a:cxn ang="0">
                  <a:pos x="12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37"/>
                </a:cxn>
                <a:cxn ang="0">
                  <a:pos x="1" y="24"/>
                </a:cxn>
                <a:cxn ang="0">
                  <a:pos x="0" y="22"/>
                </a:cxn>
                <a:cxn ang="0">
                  <a:pos x="2" y="21"/>
                </a:cxn>
                <a:cxn ang="0">
                  <a:pos x="20" y="18"/>
                </a:cxn>
                <a:cxn ang="0">
                  <a:pos x="28" y="2"/>
                </a:cxn>
                <a:cxn ang="0">
                  <a:pos x="29" y="0"/>
                </a:cxn>
                <a:cxn ang="0">
                  <a:pos x="31" y="2"/>
                </a:cxn>
                <a:cxn ang="0">
                  <a:pos x="39" y="18"/>
                </a:cxn>
                <a:cxn ang="0">
                  <a:pos x="57" y="21"/>
                </a:cxn>
                <a:cxn ang="0">
                  <a:pos x="59" y="22"/>
                </a:cxn>
                <a:cxn ang="0">
                  <a:pos x="58" y="24"/>
                </a:cxn>
                <a:cxn ang="0">
                  <a:pos x="51" y="25"/>
                </a:cxn>
                <a:cxn ang="0">
                  <a:pos x="36" y="22"/>
                </a:cxn>
                <a:cxn ang="0">
                  <a:pos x="29" y="9"/>
                </a:cxn>
                <a:cxn ang="0">
                  <a:pos x="23" y="22"/>
                </a:cxn>
                <a:cxn ang="0">
                  <a:pos x="8" y="25"/>
                </a:cxn>
                <a:cxn ang="0">
                  <a:pos x="19" y="35"/>
                </a:cxn>
                <a:cxn ang="0">
                  <a:pos x="16" y="50"/>
                </a:cxn>
                <a:cxn ang="0">
                  <a:pos x="29" y="43"/>
                </a:cxn>
                <a:cxn ang="0">
                  <a:pos x="43" y="50"/>
                </a:cxn>
                <a:cxn ang="0">
                  <a:pos x="40" y="35"/>
                </a:cxn>
                <a:cxn ang="0">
                  <a:pos x="51" y="25"/>
                </a:cxn>
              </a:cxnLst>
              <a:rect l="0" t="0" r="r" b="b"/>
              <a:pathLst>
                <a:path w="59" h="57">
                  <a:moveTo>
                    <a:pt x="58" y="24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6"/>
                    <a:pt x="48" y="57"/>
                    <a:pt x="47" y="57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2" y="57"/>
                  </a:cubicBezTo>
                  <a:cubicBezTo>
                    <a:pt x="11" y="57"/>
                    <a:pt x="11" y="56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1"/>
                    <a:pt x="59" y="21"/>
                    <a:pt x="59" y="22"/>
                  </a:cubicBezTo>
                  <a:cubicBezTo>
                    <a:pt x="59" y="23"/>
                    <a:pt x="59" y="24"/>
                    <a:pt x="58" y="24"/>
                  </a:cubicBezTo>
                  <a:close/>
                  <a:moveTo>
                    <a:pt x="51" y="25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E71F3C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53"/>
            <p:cNvSpPr>
              <a:spLocks noEditPoints="1"/>
            </p:cNvSpPr>
            <p:nvPr/>
          </p:nvSpPr>
          <p:spPr bwMode="auto">
            <a:xfrm>
              <a:off x="1755049" y="4639761"/>
              <a:ext cx="268292" cy="259842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5" y="37"/>
                </a:cxn>
                <a:cxn ang="0">
                  <a:pos x="48" y="55"/>
                </a:cxn>
                <a:cxn ang="0">
                  <a:pos x="48" y="55"/>
                </a:cxn>
                <a:cxn ang="0">
                  <a:pos x="47" y="57"/>
                </a:cxn>
                <a:cxn ang="0">
                  <a:pos x="45" y="57"/>
                </a:cxn>
                <a:cxn ang="0">
                  <a:pos x="29" y="48"/>
                </a:cxn>
                <a:cxn ang="0">
                  <a:pos x="13" y="57"/>
                </a:cxn>
                <a:cxn ang="0">
                  <a:pos x="12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37"/>
                </a:cxn>
                <a:cxn ang="0">
                  <a:pos x="1" y="24"/>
                </a:cxn>
                <a:cxn ang="0">
                  <a:pos x="0" y="22"/>
                </a:cxn>
                <a:cxn ang="0">
                  <a:pos x="2" y="21"/>
                </a:cxn>
                <a:cxn ang="0">
                  <a:pos x="20" y="18"/>
                </a:cxn>
                <a:cxn ang="0">
                  <a:pos x="28" y="2"/>
                </a:cxn>
                <a:cxn ang="0">
                  <a:pos x="29" y="0"/>
                </a:cxn>
                <a:cxn ang="0">
                  <a:pos x="31" y="2"/>
                </a:cxn>
                <a:cxn ang="0">
                  <a:pos x="39" y="18"/>
                </a:cxn>
                <a:cxn ang="0">
                  <a:pos x="57" y="21"/>
                </a:cxn>
                <a:cxn ang="0">
                  <a:pos x="59" y="22"/>
                </a:cxn>
                <a:cxn ang="0">
                  <a:pos x="58" y="24"/>
                </a:cxn>
                <a:cxn ang="0">
                  <a:pos x="51" y="25"/>
                </a:cxn>
                <a:cxn ang="0">
                  <a:pos x="36" y="22"/>
                </a:cxn>
                <a:cxn ang="0">
                  <a:pos x="29" y="9"/>
                </a:cxn>
                <a:cxn ang="0">
                  <a:pos x="23" y="22"/>
                </a:cxn>
                <a:cxn ang="0">
                  <a:pos x="8" y="25"/>
                </a:cxn>
                <a:cxn ang="0">
                  <a:pos x="19" y="35"/>
                </a:cxn>
                <a:cxn ang="0">
                  <a:pos x="16" y="50"/>
                </a:cxn>
                <a:cxn ang="0">
                  <a:pos x="29" y="43"/>
                </a:cxn>
                <a:cxn ang="0">
                  <a:pos x="43" y="50"/>
                </a:cxn>
                <a:cxn ang="0">
                  <a:pos x="40" y="35"/>
                </a:cxn>
                <a:cxn ang="0">
                  <a:pos x="51" y="25"/>
                </a:cxn>
              </a:cxnLst>
              <a:rect l="0" t="0" r="r" b="b"/>
              <a:pathLst>
                <a:path w="59" h="57">
                  <a:moveTo>
                    <a:pt x="58" y="24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6"/>
                    <a:pt x="48" y="57"/>
                    <a:pt x="47" y="57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2" y="57"/>
                  </a:cubicBezTo>
                  <a:cubicBezTo>
                    <a:pt x="11" y="57"/>
                    <a:pt x="11" y="56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1"/>
                    <a:pt x="59" y="21"/>
                    <a:pt x="59" y="22"/>
                  </a:cubicBezTo>
                  <a:cubicBezTo>
                    <a:pt x="59" y="23"/>
                    <a:pt x="59" y="24"/>
                    <a:pt x="58" y="24"/>
                  </a:cubicBezTo>
                  <a:close/>
                  <a:moveTo>
                    <a:pt x="51" y="25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ADBA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53"/>
            <p:cNvSpPr>
              <a:spLocks noEditPoints="1"/>
            </p:cNvSpPr>
            <p:nvPr/>
          </p:nvSpPr>
          <p:spPr bwMode="auto">
            <a:xfrm>
              <a:off x="2047329" y="4639761"/>
              <a:ext cx="268292" cy="259842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5" y="37"/>
                </a:cxn>
                <a:cxn ang="0">
                  <a:pos x="48" y="55"/>
                </a:cxn>
                <a:cxn ang="0">
                  <a:pos x="48" y="55"/>
                </a:cxn>
                <a:cxn ang="0">
                  <a:pos x="47" y="57"/>
                </a:cxn>
                <a:cxn ang="0">
                  <a:pos x="45" y="57"/>
                </a:cxn>
                <a:cxn ang="0">
                  <a:pos x="29" y="48"/>
                </a:cxn>
                <a:cxn ang="0">
                  <a:pos x="13" y="57"/>
                </a:cxn>
                <a:cxn ang="0">
                  <a:pos x="12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37"/>
                </a:cxn>
                <a:cxn ang="0">
                  <a:pos x="1" y="24"/>
                </a:cxn>
                <a:cxn ang="0">
                  <a:pos x="0" y="22"/>
                </a:cxn>
                <a:cxn ang="0">
                  <a:pos x="2" y="21"/>
                </a:cxn>
                <a:cxn ang="0">
                  <a:pos x="20" y="18"/>
                </a:cxn>
                <a:cxn ang="0">
                  <a:pos x="28" y="2"/>
                </a:cxn>
                <a:cxn ang="0">
                  <a:pos x="29" y="0"/>
                </a:cxn>
                <a:cxn ang="0">
                  <a:pos x="31" y="2"/>
                </a:cxn>
                <a:cxn ang="0">
                  <a:pos x="39" y="18"/>
                </a:cxn>
                <a:cxn ang="0">
                  <a:pos x="57" y="21"/>
                </a:cxn>
                <a:cxn ang="0">
                  <a:pos x="59" y="22"/>
                </a:cxn>
                <a:cxn ang="0">
                  <a:pos x="58" y="24"/>
                </a:cxn>
                <a:cxn ang="0">
                  <a:pos x="51" y="25"/>
                </a:cxn>
                <a:cxn ang="0">
                  <a:pos x="36" y="22"/>
                </a:cxn>
                <a:cxn ang="0">
                  <a:pos x="29" y="9"/>
                </a:cxn>
                <a:cxn ang="0">
                  <a:pos x="23" y="22"/>
                </a:cxn>
                <a:cxn ang="0">
                  <a:pos x="8" y="25"/>
                </a:cxn>
                <a:cxn ang="0">
                  <a:pos x="19" y="35"/>
                </a:cxn>
                <a:cxn ang="0">
                  <a:pos x="16" y="50"/>
                </a:cxn>
                <a:cxn ang="0">
                  <a:pos x="29" y="43"/>
                </a:cxn>
                <a:cxn ang="0">
                  <a:pos x="43" y="50"/>
                </a:cxn>
                <a:cxn ang="0">
                  <a:pos x="40" y="35"/>
                </a:cxn>
                <a:cxn ang="0">
                  <a:pos x="51" y="25"/>
                </a:cxn>
              </a:cxnLst>
              <a:rect l="0" t="0" r="r" b="b"/>
              <a:pathLst>
                <a:path w="59" h="57">
                  <a:moveTo>
                    <a:pt x="58" y="24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6"/>
                    <a:pt x="48" y="57"/>
                    <a:pt x="47" y="57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2" y="57"/>
                  </a:cubicBezTo>
                  <a:cubicBezTo>
                    <a:pt x="11" y="57"/>
                    <a:pt x="11" y="56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1"/>
                    <a:pt x="59" y="21"/>
                    <a:pt x="59" y="22"/>
                  </a:cubicBezTo>
                  <a:cubicBezTo>
                    <a:pt x="59" y="23"/>
                    <a:pt x="59" y="24"/>
                    <a:pt x="58" y="24"/>
                  </a:cubicBezTo>
                  <a:close/>
                  <a:moveTo>
                    <a:pt x="51" y="25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ADBA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45962" y="3972874"/>
            <a:ext cx="1538820" cy="715649"/>
            <a:chOff x="4275460" y="4183954"/>
            <a:chExt cx="1538820" cy="715649"/>
          </a:xfrm>
        </p:grpSpPr>
        <p:sp>
          <p:nvSpPr>
            <p:cNvPr id="24" name="TextBox 48"/>
            <p:cNvSpPr txBox="1"/>
            <p:nvPr/>
          </p:nvSpPr>
          <p:spPr>
            <a:xfrm>
              <a:off x="4275460" y="4183954"/>
              <a:ext cx="184731" cy="419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1217615">
                <a:defRPr/>
              </a:pPr>
              <a:endParaRPr kumimoji="0" lang="en-US" sz="2129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53"/>
            <p:cNvSpPr>
              <a:spLocks noEditPoints="1"/>
            </p:cNvSpPr>
            <p:nvPr/>
          </p:nvSpPr>
          <p:spPr bwMode="auto">
            <a:xfrm>
              <a:off x="4376868" y="4639761"/>
              <a:ext cx="268292" cy="259842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5" y="37"/>
                </a:cxn>
                <a:cxn ang="0">
                  <a:pos x="48" y="55"/>
                </a:cxn>
                <a:cxn ang="0">
                  <a:pos x="48" y="55"/>
                </a:cxn>
                <a:cxn ang="0">
                  <a:pos x="47" y="57"/>
                </a:cxn>
                <a:cxn ang="0">
                  <a:pos x="45" y="57"/>
                </a:cxn>
                <a:cxn ang="0">
                  <a:pos x="29" y="48"/>
                </a:cxn>
                <a:cxn ang="0">
                  <a:pos x="13" y="57"/>
                </a:cxn>
                <a:cxn ang="0">
                  <a:pos x="12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37"/>
                </a:cxn>
                <a:cxn ang="0">
                  <a:pos x="1" y="24"/>
                </a:cxn>
                <a:cxn ang="0">
                  <a:pos x="0" y="22"/>
                </a:cxn>
                <a:cxn ang="0">
                  <a:pos x="2" y="21"/>
                </a:cxn>
                <a:cxn ang="0">
                  <a:pos x="20" y="18"/>
                </a:cxn>
                <a:cxn ang="0">
                  <a:pos x="28" y="2"/>
                </a:cxn>
                <a:cxn ang="0">
                  <a:pos x="29" y="0"/>
                </a:cxn>
                <a:cxn ang="0">
                  <a:pos x="31" y="2"/>
                </a:cxn>
                <a:cxn ang="0">
                  <a:pos x="39" y="18"/>
                </a:cxn>
                <a:cxn ang="0">
                  <a:pos x="57" y="21"/>
                </a:cxn>
                <a:cxn ang="0">
                  <a:pos x="59" y="22"/>
                </a:cxn>
                <a:cxn ang="0">
                  <a:pos x="58" y="24"/>
                </a:cxn>
                <a:cxn ang="0">
                  <a:pos x="51" y="25"/>
                </a:cxn>
                <a:cxn ang="0">
                  <a:pos x="36" y="22"/>
                </a:cxn>
                <a:cxn ang="0">
                  <a:pos x="29" y="9"/>
                </a:cxn>
                <a:cxn ang="0">
                  <a:pos x="23" y="22"/>
                </a:cxn>
                <a:cxn ang="0">
                  <a:pos x="8" y="25"/>
                </a:cxn>
                <a:cxn ang="0">
                  <a:pos x="19" y="35"/>
                </a:cxn>
                <a:cxn ang="0">
                  <a:pos x="16" y="50"/>
                </a:cxn>
                <a:cxn ang="0">
                  <a:pos x="29" y="43"/>
                </a:cxn>
                <a:cxn ang="0">
                  <a:pos x="43" y="50"/>
                </a:cxn>
                <a:cxn ang="0">
                  <a:pos x="40" y="35"/>
                </a:cxn>
                <a:cxn ang="0">
                  <a:pos x="51" y="25"/>
                </a:cxn>
              </a:cxnLst>
              <a:rect l="0" t="0" r="r" b="b"/>
              <a:pathLst>
                <a:path w="59" h="57">
                  <a:moveTo>
                    <a:pt x="58" y="24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6"/>
                    <a:pt x="48" y="57"/>
                    <a:pt x="47" y="57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2" y="57"/>
                  </a:cubicBezTo>
                  <a:cubicBezTo>
                    <a:pt x="11" y="57"/>
                    <a:pt x="11" y="56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1"/>
                    <a:pt x="59" y="21"/>
                    <a:pt x="59" y="22"/>
                  </a:cubicBezTo>
                  <a:cubicBezTo>
                    <a:pt x="59" y="23"/>
                    <a:pt x="59" y="24"/>
                    <a:pt x="58" y="24"/>
                  </a:cubicBezTo>
                  <a:close/>
                  <a:moveTo>
                    <a:pt x="51" y="25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E71F3C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53"/>
            <p:cNvSpPr>
              <a:spLocks noEditPoints="1"/>
            </p:cNvSpPr>
            <p:nvPr/>
          </p:nvSpPr>
          <p:spPr bwMode="auto">
            <a:xfrm>
              <a:off x="4669148" y="4639761"/>
              <a:ext cx="268292" cy="259842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5" y="37"/>
                </a:cxn>
                <a:cxn ang="0">
                  <a:pos x="48" y="55"/>
                </a:cxn>
                <a:cxn ang="0">
                  <a:pos x="48" y="55"/>
                </a:cxn>
                <a:cxn ang="0">
                  <a:pos x="47" y="57"/>
                </a:cxn>
                <a:cxn ang="0">
                  <a:pos x="45" y="57"/>
                </a:cxn>
                <a:cxn ang="0">
                  <a:pos x="29" y="48"/>
                </a:cxn>
                <a:cxn ang="0">
                  <a:pos x="13" y="57"/>
                </a:cxn>
                <a:cxn ang="0">
                  <a:pos x="12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37"/>
                </a:cxn>
                <a:cxn ang="0">
                  <a:pos x="1" y="24"/>
                </a:cxn>
                <a:cxn ang="0">
                  <a:pos x="0" y="22"/>
                </a:cxn>
                <a:cxn ang="0">
                  <a:pos x="2" y="21"/>
                </a:cxn>
                <a:cxn ang="0">
                  <a:pos x="20" y="18"/>
                </a:cxn>
                <a:cxn ang="0">
                  <a:pos x="28" y="2"/>
                </a:cxn>
                <a:cxn ang="0">
                  <a:pos x="29" y="0"/>
                </a:cxn>
                <a:cxn ang="0">
                  <a:pos x="31" y="2"/>
                </a:cxn>
                <a:cxn ang="0">
                  <a:pos x="39" y="18"/>
                </a:cxn>
                <a:cxn ang="0">
                  <a:pos x="57" y="21"/>
                </a:cxn>
                <a:cxn ang="0">
                  <a:pos x="59" y="22"/>
                </a:cxn>
                <a:cxn ang="0">
                  <a:pos x="58" y="24"/>
                </a:cxn>
                <a:cxn ang="0">
                  <a:pos x="51" y="25"/>
                </a:cxn>
                <a:cxn ang="0">
                  <a:pos x="36" y="22"/>
                </a:cxn>
                <a:cxn ang="0">
                  <a:pos x="29" y="9"/>
                </a:cxn>
                <a:cxn ang="0">
                  <a:pos x="23" y="22"/>
                </a:cxn>
                <a:cxn ang="0">
                  <a:pos x="8" y="25"/>
                </a:cxn>
                <a:cxn ang="0">
                  <a:pos x="19" y="35"/>
                </a:cxn>
                <a:cxn ang="0">
                  <a:pos x="16" y="50"/>
                </a:cxn>
                <a:cxn ang="0">
                  <a:pos x="29" y="43"/>
                </a:cxn>
                <a:cxn ang="0">
                  <a:pos x="43" y="50"/>
                </a:cxn>
                <a:cxn ang="0">
                  <a:pos x="40" y="35"/>
                </a:cxn>
                <a:cxn ang="0">
                  <a:pos x="51" y="25"/>
                </a:cxn>
              </a:cxnLst>
              <a:rect l="0" t="0" r="r" b="b"/>
              <a:pathLst>
                <a:path w="59" h="57">
                  <a:moveTo>
                    <a:pt x="58" y="24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6"/>
                    <a:pt x="48" y="57"/>
                    <a:pt x="47" y="57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2" y="57"/>
                  </a:cubicBezTo>
                  <a:cubicBezTo>
                    <a:pt x="11" y="57"/>
                    <a:pt x="11" y="56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1"/>
                    <a:pt x="59" y="21"/>
                    <a:pt x="59" y="22"/>
                  </a:cubicBezTo>
                  <a:cubicBezTo>
                    <a:pt x="59" y="23"/>
                    <a:pt x="59" y="24"/>
                    <a:pt x="58" y="24"/>
                  </a:cubicBezTo>
                  <a:close/>
                  <a:moveTo>
                    <a:pt x="51" y="25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E71F3C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53"/>
            <p:cNvSpPr>
              <a:spLocks noEditPoints="1"/>
            </p:cNvSpPr>
            <p:nvPr/>
          </p:nvSpPr>
          <p:spPr bwMode="auto">
            <a:xfrm>
              <a:off x="4961428" y="4639761"/>
              <a:ext cx="268292" cy="259842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5" y="37"/>
                </a:cxn>
                <a:cxn ang="0">
                  <a:pos x="48" y="55"/>
                </a:cxn>
                <a:cxn ang="0">
                  <a:pos x="48" y="55"/>
                </a:cxn>
                <a:cxn ang="0">
                  <a:pos x="47" y="57"/>
                </a:cxn>
                <a:cxn ang="0">
                  <a:pos x="45" y="57"/>
                </a:cxn>
                <a:cxn ang="0">
                  <a:pos x="29" y="48"/>
                </a:cxn>
                <a:cxn ang="0">
                  <a:pos x="13" y="57"/>
                </a:cxn>
                <a:cxn ang="0">
                  <a:pos x="12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37"/>
                </a:cxn>
                <a:cxn ang="0">
                  <a:pos x="1" y="24"/>
                </a:cxn>
                <a:cxn ang="0">
                  <a:pos x="0" y="22"/>
                </a:cxn>
                <a:cxn ang="0">
                  <a:pos x="2" y="21"/>
                </a:cxn>
                <a:cxn ang="0">
                  <a:pos x="20" y="18"/>
                </a:cxn>
                <a:cxn ang="0">
                  <a:pos x="28" y="2"/>
                </a:cxn>
                <a:cxn ang="0">
                  <a:pos x="29" y="0"/>
                </a:cxn>
                <a:cxn ang="0">
                  <a:pos x="31" y="2"/>
                </a:cxn>
                <a:cxn ang="0">
                  <a:pos x="39" y="18"/>
                </a:cxn>
                <a:cxn ang="0">
                  <a:pos x="57" y="21"/>
                </a:cxn>
                <a:cxn ang="0">
                  <a:pos x="59" y="22"/>
                </a:cxn>
                <a:cxn ang="0">
                  <a:pos x="58" y="24"/>
                </a:cxn>
                <a:cxn ang="0">
                  <a:pos x="51" y="25"/>
                </a:cxn>
                <a:cxn ang="0">
                  <a:pos x="36" y="22"/>
                </a:cxn>
                <a:cxn ang="0">
                  <a:pos x="29" y="9"/>
                </a:cxn>
                <a:cxn ang="0">
                  <a:pos x="23" y="22"/>
                </a:cxn>
                <a:cxn ang="0">
                  <a:pos x="8" y="25"/>
                </a:cxn>
                <a:cxn ang="0">
                  <a:pos x="19" y="35"/>
                </a:cxn>
                <a:cxn ang="0">
                  <a:pos x="16" y="50"/>
                </a:cxn>
                <a:cxn ang="0">
                  <a:pos x="29" y="43"/>
                </a:cxn>
                <a:cxn ang="0">
                  <a:pos x="43" y="50"/>
                </a:cxn>
                <a:cxn ang="0">
                  <a:pos x="40" y="35"/>
                </a:cxn>
                <a:cxn ang="0">
                  <a:pos x="51" y="25"/>
                </a:cxn>
              </a:cxnLst>
              <a:rect l="0" t="0" r="r" b="b"/>
              <a:pathLst>
                <a:path w="59" h="57">
                  <a:moveTo>
                    <a:pt x="58" y="24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6"/>
                    <a:pt x="48" y="57"/>
                    <a:pt x="47" y="57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2" y="57"/>
                  </a:cubicBezTo>
                  <a:cubicBezTo>
                    <a:pt x="11" y="57"/>
                    <a:pt x="11" y="56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1"/>
                    <a:pt x="59" y="21"/>
                    <a:pt x="59" y="22"/>
                  </a:cubicBezTo>
                  <a:cubicBezTo>
                    <a:pt x="59" y="23"/>
                    <a:pt x="59" y="24"/>
                    <a:pt x="58" y="24"/>
                  </a:cubicBezTo>
                  <a:close/>
                  <a:moveTo>
                    <a:pt x="51" y="25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E71F3C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153"/>
            <p:cNvSpPr>
              <a:spLocks noEditPoints="1"/>
            </p:cNvSpPr>
            <p:nvPr/>
          </p:nvSpPr>
          <p:spPr bwMode="auto">
            <a:xfrm>
              <a:off x="5253708" y="4639761"/>
              <a:ext cx="268292" cy="259842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5" y="37"/>
                </a:cxn>
                <a:cxn ang="0">
                  <a:pos x="48" y="55"/>
                </a:cxn>
                <a:cxn ang="0">
                  <a:pos x="48" y="55"/>
                </a:cxn>
                <a:cxn ang="0">
                  <a:pos x="47" y="57"/>
                </a:cxn>
                <a:cxn ang="0">
                  <a:pos x="45" y="57"/>
                </a:cxn>
                <a:cxn ang="0">
                  <a:pos x="29" y="48"/>
                </a:cxn>
                <a:cxn ang="0">
                  <a:pos x="13" y="57"/>
                </a:cxn>
                <a:cxn ang="0">
                  <a:pos x="12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37"/>
                </a:cxn>
                <a:cxn ang="0">
                  <a:pos x="1" y="24"/>
                </a:cxn>
                <a:cxn ang="0">
                  <a:pos x="0" y="22"/>
                </a:cxn>
                <a:cxn ang="0">
                  <a:pos x="2" y="21"/>
                </a:cxn>
                <a:cxn ang="0">
                  <a:pos x="20" y="18"/>
                </a:cxn>
                <a:cxn ang="0">
                  <a:pos x="28" y="2"/>
                </a:cxn>
                <a:cxn ang="0">
                  <a:pos x="29" y="0"/>
                </a:cxn>
                <a:cxn ang="0">
                  <a:pos x="31" y="2"/>
                </a:cxn>
                <a:cxn ang="0">
                  <a:pos x="39" y="18"/>
                </a:cxn>
                <a:cxn ang="0">
                  <a:pos x="57" y="21"/>
                </a:cxn>
                <a:cxn ang="0">
                  <a:pos x="59" y="22"/>
                </a:cxn>
                <a:cxn ang="0">
                  <a:pos x="58" y="24"/>
                </a:cxn>
                <a:cxn ang="0">
                  <a:pos x="51" y="25"/>
                </a:cxn>
                <a:cxn ang="0">
                  <a:pos x="36" y="22"/>
                </a:cxn>
                <a:cxn ang="0">
                  <a:pos x="29" y="9"/>
                </a:cxn>
                <a:cxn ang="0">
                  <a:pos x="23" y="22"/>
                </a:cxn>
                <a:cxn ang="0">
                  <a:pos x="8" y="25"/>
                </a:cxn>
                <a:cxn ang="0">
                  <a:pos x="19" y="35"/>
                </a:cxn>
                <a:cxn ang="0">
                  <a:pos x="16" y="50"/>
                </a:cxn>
                <a:cxn ang="0">
                  <a:pos x="29" y="43"/>
                </a:cxn>
                <a:cxn ang="0">
                  <a:pos x="43" y="50"/>
                </a:cxn>
                <a:cxn ang="0">
                  <a:pos x="40" y="35"/>
                </a:cxn>
                <a:cxn ang="0">
                  <a:pos x="51" y="25"/>
                </a:cxn>
              </a:cxnLst>
              <a:rect l="0" t="0" r="r" b="b"/>
              <a:pathLst>
                <a:path w="59" h="57">
                  <a:moveTo>
                    <a:pt x="58" y="24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6"/>
                    <a:pt x="48" y="57"/>
                    <a:pt x="47" y="57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2" y="57"/>
                  </a:cubicBezTo>
                  <a:cubicBezTo>
                    <a:pt x="11" y="57"/>
                    <a:pt x="11" y="56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1"/>
                    <a:pt x="59" y="21"/>
                    <a:pt x="59" y="22"/>
                  </a:cubicBezTo>
                  <a:cubicBezTo>
                    <a:pt x="59" y="23"/>
                    <a:pt x="59" y="24"/>
                    <a:pt x="58" y="24"/>
                  </a:cubicBezTo>
                  <a:close/>
                  <a:moveTo>
                    <a:pt x="51" y="25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ADBA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53"/>
            <p:cNvSpPr>
              <a:spLocks noEditPoints="1"/>
            </p:cNvSpPr>
            <p:nvPr/>
          </p:nvSpPr>
          <p:spPr bwMode="auto">
            <a:xfrm>
              <a:off x="5545988" y="4639761"/>
              <a:ext cx="268292" cy="259842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5" y="37"/>
                </a:cxn>
                <a:cxn ang="0">
                  <a:pos x="48" y="55"/>
                </a:cxn>
                <a:cxn ang="0">
                  <a:pos x="48" y="55"/>
                </a:cxn>
                <a:cxn ang="0">
                  <a:pos x="47" y="57"/>
                </a:cxn>
                <a:cxn ang="0">
                  <a:pos x="45" y="57"/>
                </a:cxn>
                <a:cxn ang="0">
                  <a:pos x="29" y="48"/>
                </a:cxn>
                <a:cxn ang="0">
                  <a:pos x="13" y="57"/>
                </a:cxn>
                <a:cxn ang="0">
                  <a:pos x="12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37"/>
                </a:cxn>
                <a:cxn ang="0">
                  <a:pos x="1" y="24"/>
                </a:cxn>
                <a:cxn ang="0">
                  <a:pos x="0" y="22"/>
                </a:cxn>
                <a:cxn ang="0">
                  <a:pos x="2" y="21"/>
                </a:cxn>
                <a:cxn ang="0">
                  <a:pos x="20" y="18"/>
                </a:cxn>
                <a:cxn ang="0">
                  <a:pos x="28" y="2"/>
                </a:cxn>
                <a:cxn ang="0">
                  <a:pos x="29" y="0"/>
                </a:cxn>
                <a:cxn ang="0">
                  <a:pos x="31" y="2"/>
                </a:cxn>
                <a:cxn ang="0">
                  <a:pos x="39" y="18"/>
                </a:cxn>
                <a:cxn ang="0">
                  <a:pos x="57" y="21"/>
                </a:cxn>
                <a:cxn ang="0">
                  <a:pos x="59" y="22"/>
                </a:cxn>
                <a:cxn ang="0">
                  <a:pos x="58" y="24"/>
                </a:cxn>
                <a:cxn ang="0">
                  <a:pos x="51" y="25"/>
                </a:cxn>
                <a:cxn ang="0">
                  <a:pos x="36" y="22"/>
                </a:cxn>
                <a:cxn ang="0">
                  <a:pos x="29" y="9"/>
                </a:cxn>
                <a:cxn ang="0">
                  <a:pos x="23" y="22"/>
                </a:cxn>
                <a:cxn ang="0">
                  <a:pos x="8" y="25"/>
                </a:cxn>
                <a:cxn ang="0">
                  <a:pos x="19" y="35"/>
                </a:cxn>
                <a:cxn ang="0">
                  <a:pos x="16" y="50"/>
                </a:cxn>
                <a:cxn ang="0">
                  <a:pos x="29" y="43"/>
                </a:cxn>
                <a:cxn ang="0">
                  <a:pos x="43" y="50"/>
                </a:cxn>
                <a:cxn ang="0">
                  <a:pos x="40" y="35"/>
                </a:cxn>
                <a:cxn ang="0">
                  <a:pos x="51" y="25"/>
                </a:cxn>
              </a:cxnLst>
              <a:rect l="0" t="0" r="r" b="b"/>
              <a:pathLst>
                <a:path w="59" h="57">
                  <a:moveTo>
                    <a:pt x="58" y="24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6"/>
                    <a:pt x="48" y="57"/>
                    <a:pt x="47" y="57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2" y="57"/>
                  </a:cubicBezTo>
                  <a:cubicBezTo>
                    <a:pt x="11" y="57"/>
                    <a:pt x="11" y="56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1"/>
                    <a:pt x="59" y="21"/>
                    <a:pt x="59" y="22"/>
                  </a:cubicBezTo>
                  <a:cubicBezTo>
                    <a:pt x="59" y="23"/>
                    <a:pt x="59" y="24"/>
                    <a:pt x="58" y="24"/>
                  </a:cubicBezTo>
                  <a:close/>
                  <a:moveTo>
                    <a:pt x="51" y="25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ADBA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0" name="Straight Connector 56"/>
          <p:cNvCxnSpPr>
            <a:cxnSpLocks/>
          </p:cNvCxnSpPr>
          <p:nvPr/>
        </p:nvCxnSpPr>
        <p:spPr>
          <a:xfrm>
            <a:off x="898864" y="4767303"/>
            <a:ext cx="10394271" cy="0"/>
          </a:xfrm>
          <a:prstGeom prst="line">
            <a:avLst/>
          </a:prstGeom>
          <a:noFill/>
          <a:ln w="9525" cap="flat" cmpd="sng" algn="ctr">
            <a:solidFill>
              <a:srgbClr val="ADBACA"/>
            </a:solidFill>
            <a:prstDash val="solid"/>
          </a:ln>
          <a:effectLst/>
        </p:spPr>
      </p:cxnSp>
      <p:grpSp>
        <p:nvGrpSpPr>
          <p:cNvPr id="31" name="组合 30"/>
          <p:cNvGrpSpPr/>
          <p:nvPr/>
        </p:nvGrpSpPr>
        <p:grpSpPr>
          <a:xfrm>
            <a:off x="435091" y="4782573"/>
            <a:ext cx="11574540" cy="430888"/>
            <a:chOff x="573623" y="4894670"/>
            <a:chExt cx="6882127" cy="430888"/>
          </a:xfrm>
        </p:grpSpPr>
        <p:sp>
          <p:nvSpPr>
            <p:cNvPr id="32" name="矩形 31"/>
            <p:cNvSpPr/>
            <p:nvPr/>
          </p:nvSpPr>
          <p:spPr>
            <a:xfrm>
              <a:off x="573623" y="4894670"/>
              <a:ext cx="340047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endParaRPr lang="en-US" altLang="zh-CN" sz="1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477119" y="5110114"/>
              <a:ext cx="297863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endParaRPr lang="en-US" altLang="zh-CN" sz="1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DD09449-584C-4835-AF4B-809803766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57" y="1014138"/>
            <a:ext cx="4608834" cy="272861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261AFA2-18DF-4D17-90E1-8B14B4314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500" y="360456"/>
            <a:ext cx="3474088" cy="3474088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40AB7093-CC54-4806-B26D-7DF243516178}"/>
              </a:ext>
            </a:extLst>
          </p:cNvPr>
          <p:cNvSpPr/>
          <p:nvPr/>
        </p:nvSpPr>
        <p:spPr>
          <a:xfrm>
            <a:off x="6645962" y="3955644"/>
            <a:ext cx="3350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70AD47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rgbClr val="70AD47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电源及降压模块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8341F4-4D40-4A1E-86E9-D9061EEB5EE5}"/>
              </a:ext>
            </a:extLst>
          </p:cNvPr>
          <p:cNvSpPr/>
          <p:nvPr/>
        </p:nvSpPr>
        <p:spPr>
          <a:xfrm>
            <a:off x="357895" y="4670636"/>
            <a:ext cx="65236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处理器采用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 Mega2560 R3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开发板。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</a:t>
            </a:r>
          </a:p>
          <a:p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Mega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是一块以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ATmega2560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为核心的微控制器开发</a:t>
            </a:r>
          </a:p>
          <a:p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板，本身具有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54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组数字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口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input/output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端（其中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14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组可做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PWM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输出），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16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组模拟比输入端，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UART</a:t>
            </a:r>
          </a:p>
          <a:p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hardware serial ports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），使用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16MHz crystal oscillator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 Mega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的供电系统有两种选择，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USB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直接供电或</a:t>
            </a:r>
          </a:p>
          <a:p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外部供电，电源供电将会自动切换。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E5F5C29-C515-484A-BBC3-E143A439EA73}"/>
              </a:ext>
            </a:extLst>
          </p:cNvPr>
          <p:cNvSpPr/>
          <p:nvPr/>
        </p:nvSpPr>
        <p:spPr>
          <a:xfrm>
            <a:off x="6747370" y="4882618"/>
            <a:ext cx="5266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15V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锂电池进行供电。根据电机驱动、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</a:t>
            </a:r>
          </a:p>
          <a:p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开发板、舵机、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QTI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传感器的供电需求，需要提供</a:t>
            </a:r>
          </a:p>
          <a:p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12V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7V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5V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三个档位的电压，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12V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电压、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7V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电压和</a:t>
            </a:r>
          </a:p>
          <a:p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5V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电压分别通过</a:t>
            </a: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个降压模块进行降压输出获得的。</a:t>
            </a:r>
          </a:p>
        </p:txBody>
      </p:sp>
    </p:spTree>
    <p:extLst>
      <p:ext uri="{BB962C8B-B14F-4D97-AF65-F5344CB8AC3E}">
        <p14:creationId xmlns:p14="http://schemas.microsoft.com/office/powerpoint/2010/main" val="25923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40884" y="1217885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L298N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电机驱动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02065" y="1204333"/>
            <a:ext cx="7286359" cy="2459489"/>
            <a:chOff x="5366017" y="2167366"/>
            <a:chExt cx="7286359" cy="1868060"/>
          </a:xfrm>
        </p:grpSpPr>
        <p:sp>
          <p:nvSpPr>
            <p:cNvPr id="38" name="Oval 13"/>
            <p:cNvSpPr/>
            <p:nvPr/>
          </p:nvSpPr>
          <p:spPr>
            <a:xfrm>
              <a:off x="5366017" y="3373983"/>
              <a:ext cx="808568" cy="661443"/>
            </a:xfrm>
            <a:prstGeom prst="ellipse">
              <a:avLst/>
            </a:prstGeom>
            <a:solidFill>
              <a:srgbClr val="03715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879" y="3518352"/>
              <a:ext cx="416471" cy="363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Oval 17"/>
            <p:cNvSpPr/>
            <p:nvPr/>
          </p:nvSpPr>
          <p:spPr>
            <a:xfrm>
              <a:off x="5366017" y="2167366"/>
              <a:ext cx="774193" cy="661443"/>
            </a:xfrm>
            <a:prstGeom prst="ellipse">
              <a:avLst/>
            </a:prstGeom>
            <a:solidFill>
              <a:srgbClr val="03715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0643" y="2330327"/>
              <a:ext cx="440082" cy="439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13"/>
            <p:cNvSpPr txBox="1"/>
            <p:nvPr/>
          </p:nvSpPr>
          <p:spPr>
            <a:xfrm>
              <a:off x="6387173" y="2634270"/>
              <a:ext cx="6265203" cy="14026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endPara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TextBox 13"/>
            <p:cNvSpPr txBox="1"/>
            <p:nvPr/>
          </p:nvSpPr>
          <p:spPr>
            <a:xfrm>
              <a:off x="6383092" y="3560630"/>
              <a:ext cx="1952995" cy="18701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endParaRPr 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TextBox 13"/>
            <p:cNvSpPr txBox="1"/>
            <p:nvPr/>
          </p:nvSpPr>
          <p:spPr>
            <a:xfrm>
              <a:off x="6387174" y="3846535"/>
              <a:ext cx="5117538" cy="14026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endPara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TextBox 13"/>
            <p:cNvSpPr txBox="1"/>
            <p:nvPr/>
          </p:nvSpPr>
          <p:spPr>
            <a:xfrm>
              <a:off x="6383092" y="2388049"/>
              <a:ext cx="1952995" cy="18701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endParaRPr 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419E00F-8AB9-4A66-9F43-25EB78E9A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614" y="416611"/>
            <a:ext cx="3044695" cy="30446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FD135D4-A569-42B9-9999-EB9E3D412794}"/>
              </a:ext>
            </a:extLst>
          </p:cNvPr>
          <p:cNvSpPr txBox="1"/>
          <p:nvPr/>
        </p:nvSpPr>
        <p:spPr>
          <a:xfrm>
            <a:off x="1340884" y="2905780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传感器模块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36CEE12-471C-44C0-B080-E078B127A5EB}"/>
              </a:ext>
            </a:extLst>
          </p:cNvPr>
          <p:cNvSpPr/>
          <p:nvPr/>
        </p:nvSpPr>
        <p:spPr>
          <a:xfrm>
            <a:off x="1419140" y="1663647"/>
            <a:ext cx="63401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小车车体的驱动采用伺服电机完成。利用脉冲宽度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调节波（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Pulse Width Modulation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PWM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）来控制输入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信号的极性，实现电机正反转，同时可以控制输出电压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的有效值大小，实现电机转动角度以及快慢的问题。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C30682-5C44-484E-ADB4-33B0A01D481E}"/>
              </a:ext>
            </a:extLst>
          </p:cNvPr>
          <p:cNvSpPr/>
          <p:nvPr/>
        </p:nvSpPr>
        <p:spPr>
          <a:xfrm>
            <a:off x="1419140" y="3480619"/>
            <a:ext cx="634180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块传感器模块可连接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路传感器，每路有正极端、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共地端、信号输出端和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TTL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指示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LED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路连接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开发板上的数字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口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路连接数字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口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路连接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口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路连接数字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口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。再用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块传感器模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块单独连接第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个传感器，并与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开发板上的数字</a:t>
            </a:r>
          </a:p>
          <a:p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口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相连。每路都有调节传感器灵敏度的电位器。</a:t>
            </a:r>
          </a:p>
        </p:txBody>
      </p:sp>
    </p:spTree>
    <p:extLst>
      <p:ext uri="{BB962C8B-B14F-4D97-AF65-F5344CB8AC3E}">
        <p14:creationId xmlns:p14="http://schemas.microsoft.com/office/powerpoint/2010/main" val="17570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84075" y="1043740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QTI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巡线传感器</a:t>
            </a:r>
          </a:p>
        </p:txBody>
      </p:sp>
      <p:sp>
        <p:nvSpPr>
          <p:cNvPr id="4" name="TextBox 20"/>
          <p:cNvSpPr txBox="1"/>
          <p:nvPr/>
        </p:nvSpPr>
        <p:spPr>
          <a:xfrm>
            <a:off x="8153116" y="5329289"/>
            <a:ext cx="380232" cy="911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7615"/>
            <a:r>
              <a:rPr lang="en-US" sz="5323" dirty="0">
                <a:latin typeface="Roboto" pitchFamily="2" charset="0"/>
                <a:ea typeface="Roboto" pitchFamily="2" charset="0"/>
              </a:rPr>
              <a:t>”</a:t>
            </a:r>
            <a:endParaRPr lang="en-US" sz="3190" dirty="0">
              <a:latin typeface="Roboto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5945" y="680738"/>
            <a:ext cx="7417171" cy="2832004"/>
            <a:chOff x="1972211" y="1181308"/>
            <a:chExt cx="7417171" cy="2832004"/>
          </a:xfrm>
        </p:grpSpPr>
        <p:sp>
          <p:nvSpPr>
            <p:cNvPr id="7" name="Rectangle 9"/>
            <p:cNvSpPr/>
            <p:nvPr/>
          </p:nvSpPr>
          <p:spPr>
            <a:xfrm>
              <a:off x="1972211" y="1791458"/>
              <a:ext cx="101400" cy="1311579"/>
            </a:xfrm>
            <a:prstGeom prst="rect">
              <a:avLst/>
            </a:prstGeom>
            <a:solidFill>
              <a:srgbClr val="03715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 rot="10800000">
              <a:off x="2073611" y="1181308"/>
              <a:ext cx="390447" cy="91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7615"/>
              <a:r>
                <a:rPr lang="en-US" sz="5323" dirty="0">
                  <a:solidFill>
                    <a:srgbClr val="445469"/>
                  </a:solidFill>
                  <a:latin typeface="Roboto" pitchFamily="2" charset="0"/>
                  <a:ea typeface="Roboto" pitchFamily="2" charset="0"/>
                </a:rPr>
                <a:t>”</a:t>
              </a:r>
              <a:endParaRPr lang="en-US" sz="3190" dirty="0">
                <a:solidFill>
                  <a:srgbClr val="445469"/>
                </a:solidFill>
                <a:latin typeface="Roboto"/>
              </a:endParaRPr>
            </a:p>
          </p:txBody>
        </p:sp>
        <p:sp>
          <p:nvSpPr>
            <p:cNvPr id="9" name="TextBox 22"/>
            <p:cNvSpPr txBox="1"/>
            <p:nvPr/>
          </p:nvSpPr>
          <p:spPr>
            <a:xfrm>
              <a:off x="5194971" y="3101844"/>
              <a:ext cx="441146" cy="911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615"/>
              <a:r>
                <a:rPr lang="en-US" sz="5323" dirty="0">
                  <a:solidFill>
                    <a:srgbClr val="445469"/>
                  </a:solidFill>
                  <a:latin typeface="Roboto" pitchFamily="2" charset="0"/>
                  <a:ea typeface="Roboto" pitchFamily="2" charset="0"/>
                </a:rPr>
                <a:t>”</a:t>
              </a:r>
              <a:endParaRPr lang="en-US" sz="3190" dirty="0">
                <a:solidFill>
                  <a:srgbClr val="445469"/>
                </a:solidFill>
                <a:latin typeface="Roboto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11784" y="2114709"/>
              <a:ext cx="7077598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endParaRPr lang="en-US" altLang="zh-CN" sz="1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16779" y="2779105"/>
            <a:ext cx="8080231" cy="1836937"/>
            <a:chOff x="2016779" y="2779105"/>
            <a:chExt cx="8080231" cy="1836937"/>
          </a:xfrm>
        </p:grpSpPr>
        <p:sp>
          <p:nvSpPr>
            <p:cNvPr id="15" name="Rectangle 17"/>
            <p:cNvSpPr/>
            <p:nvPr/>
          </p:nvSpPr>
          <p:spPr>
            <a:xfrm>
              <a:off x="9995610" y="3304463"/>
              <a:ext cx="101400" cy="1311579"/>
            </a:xfrm>
            <a:prstGeom prst="rect">
              <a:avLst/>
            </a:prstGeom>
            <a:solidFill>
              <a:srgbClr val="03715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16" name="TextBox 24"/>
            <p:cNvSpPr txBox="1"/>
            <p:nvPr/>
          </p:nvSpPr>
          <p:spPr>
            <a:xfrm rot="10800000">
              <a:off x="2016779" y="2779105"/>
              <a:ext cx="441146" cy="911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615"/>
              <a:r>
                <a:rPr lang="en-US" sz="5323" dirty="0">
                  <a:solidFill>
                    <a:srgbClr val="445469"/>
                  </a:solidFill>
                  <a:latin typeface="Roboto" pitchFamily="2" charset="0"/>
                  <a:ea typeface="Roboto" pitchFamily="2" charset="0"/>
                </a:rPr>
                <a:t>”</a:t>
              </a:r>
              <a:endParaRPr lang="en-US" sz="3190" dirty="0">
                <a:solidFill>
                  <a:srgbClr val="445469"/>
                </a:solidFill>
                <a:latin typeface="Roboto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73489" y="3616712"/>
              <a:ext cx="697217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endParaRPr lang="en-US" altLang="zh-CN" sz="1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6BE8600-FF1A-49F4-B42E-EDA06923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939" y="159659"/>
            <a:ext cx="2698486" cy="269848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2F289E2-A588-4041-BA78-A6FABA693B74}"/>
              </a:ext>
            </a:extLst>
          </p:cNvPr>
          <p:cNvSpPr txBox="1"/>
          <p:nvPr/>
        </p:nvSpPr>
        <p:spPr>
          <a:xfrm>
            <a:off x="2445710" y="3102314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其他模块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33F80DE-079A-4DD4-9D16-B48BC9D76544}"/>
              </a:ext>
            </a:extLst>
          </p:cNvPr>
          <p:cNvSpPr/>
          <p:nvPr/>
        </p:nvSpPr>
        <p:spPr>
          <a:xfrm>
            <a:off x="2342361" y="3611533"/>
            <a:ext cx="659667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拨码开关模块采用直插式拨码开关，采用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0/1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的二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进制编码原理。该模块主要用于控制对抗赛过程中对抗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方案的选择。手抓模块用于放置双倍砖（出发时带在车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体上），在比赛过程中，通过设计合适的路径将双倍砖放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置到场地的圆盘上相应的区域。钩子模块用于获取圆盘中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间一个方砖。释放模块用于将固定在车上的障碍纸片放置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到场地中的某个位置以实现阻碍对方运输的模块。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0413C2-906A-40B7-9DBE-A25E37061BFF}"/>
              </a:ext>
            </a:extLst>
          </p:cNvPr>
          <p:cNvSpPr/>
          <p:nvPr/>
        </p:nvSpPr>
        <p:spPr>
          <a:xfrm>
            <a:off x="969311" y="1487638"/>
            <a:ext cx="639630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QTI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巡线传感器是一种红外发射器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接收器，能够区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分低红外反射的黑暗表面和高红外反射率的光亮表面。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内嵌日光过滤器，防止日光干扰。采用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QTI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传感器，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分别连接至传感器模块的</a:t>
            </a:r>
            <a:r>
              <a:rPr lang="en-US" altLang="zh-CN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GVS</a:t>
            </a:r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引脚，通过检测信号来不</a:t>
            </a:r>
          </a:p>
          <a:p>
            <a:r>
              <a:rPr lang="zh-CN" altLang="en-US" sz="2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断调整小车的巡线运动。</a:t>
            </a:r>
          </a:p>
        </p:txBody>
      </p:sp>
    </p:spTree>
    <p:extLst>
      <p:ext uri="{BB962C8B-B14F-4D97-AF65-F5344CB8AC3E}">
        <p14:creationId xmlns:p14="http://schemas.microsoft.com/office/powerpoint/2010/main" val="14256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5189" y="333477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25194" y="1696250"/>
            <a:ext cx="4722463" cy="3106295"/>
            <a:chOff x="867095" y="2716008"/>
            <a:chExt cx="4722463" cy="3106295"/>
          </a:xfrm>
        </p:grpSpPr>
        <p:sp>
          <p:nvSpPr>
            <p:cNvPr id="8" name="矩形 7"/>
            <p:cNvSpPr/>
            <p:nvPr/>
          </p:nvSpPr>
          <p:spPr>
            <a:xfrm>
              <a:off x="1200470" y="3277678"/>
              <a:ext cx="3923980" cy="2283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整个系统的软件设计包括：主程序、巡线程序以及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各种对抗策略程序设计。主程序流程如图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所示。运输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对抗机器人开机后，根据拨码开关状态决定要执行哪一</a:t>
              </a:r>
            </a:p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套运输对抗的方案。</a:t>
              </a:r>
              <a:endPara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67095" y="2950091"/>
              <a:ext cx="4722463" cy="2872212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22701" y="2716008"/>
              <a:ext cx="3279515" cy="462161"/>
            </a:xfrm>
            <a:prstGeom prst="roundRect">
              <a:avLst/>
            </a:prstGeom>
            <a:solidFill>
              <a:srgbClr val="03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53947" y="2765806"/>
              <a:ext cx="2797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817"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On Artificial Intelligence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FC52F5D-46E8-4476-BD28-4140C9FF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103" y="333477"/>
            <a:ext cx="3492848" cy="58318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41B852-35B6-4D80-BDA2-99D47FF7D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73180"/>
            <a:ext cx="951058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632" t="9293" r="6710" b="5218"/>
          <a:stretch/>
        </p:blipFill>
        <p:spPr>
          <a:xfrm>
            <a:off x="261257" y="159659"/>
            <a:ext cx="949376" cy="8708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40884" y="1217885"/>
            <a:ext cx="433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巡线程序设计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02065" y="1204333"/>
            <a:ext cx="7286359" cy="2080594"/>
            <a:chOff x="5366017" y="2167366"/>
            <a:chExt cx="7286359" cy="1580277"/>
          </a:xfrm>
        </p:grpSpPr>
        <p:sp>
          <p:nvSpPr>
            <p:cNvPr id="40" name="Oval 17"/>
            <p:cNvSpPr/>
            <p:nvPr/>
          </p:nvSpPr>
          <p:spPr>
            <a:xfrm>
              <a:off x="5366017" y="2167366"/>
              <a:ext cx="774193" cy="661443"/>
            </a:xfrm>
            <a:prstGeom prst="ellipse">
              <a:avLst/>
            </a:prstGeom>
            <a:solidFill>
              <a:srgbClr val="03715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76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0643" y="2330327"/>
              <a:ext cx="440082" cy="439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13"/>
            <p:cNvSpPr txBox="1"/>
            <p:nvPr/>
          </p:nvSpPr>
          <p:spPr>
            <a:xfrm>
              <a:off x="6387173" y="2634270"/>
              <a:ext cx="6265203" cy="2103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zh-CN" altLang="en-US" dirty="0"/>
                <a:t>运输对抗机器人巡线程序流程如图所示。</a:t>
              </a:r>
              <a:endPara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TextBox 13"/>
            <p:cNvSpPr txBox="1"/>
            <p:nvPr/>
          </p:nvSpPr>
          <p:spPr>
            <a:xfrm>
              <a:off x="6383092" y="3560630"/>
              <a:ext cx="1952995" cy="18701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endParaRPr 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TextBox 13"/>
            <p:cNvSpPr txBox="1"/>
            <p:nvPr/>
          </p:nvSpPr>
          <p:spPr>
            <a:xfrm>
              <a:off x="6383092" y="2388049"/>
              <a:ext cx="1952995" cy="18701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endParaRPr 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380538B-1696-4F35-8817-A26902B8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866" y="1267815"/>
            <a:ext cx="4312596" cy="44196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B40AE9D-15CE-475A-B902-BF1F181A22B6}"/>
              </a:ext>
            </a:extLst>
          </p:cNvPr>
          <p:cNvSpPr/>
          <p:nvPr/>
        </p:nvSpPr>
        <p:spPr>
          <a:xfrm>
            <a:off x="6096000" y="5869375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一氧化碳浓度报警检测任务处理程序流程图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5997C1-6D41-4032-B9AD-25CA6ADCE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18" y="2843167"/>
            <a:ext cx="4499238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5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1750</Words>
  <Application>Microsoft Office PowerPoint</Application>
  <PresentationFormat>宽屏</PresentationFormat>
  <Paragraphs>199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Roboto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Transmigration_ zhou</cp:lastModifiedBy>
  <cp:revision>25</cp:revision>
  <dcterms:created xsi:type="dcterms:W3CDTF">2015-09-01T03:04:36Z</dcterms:created>
  <dcterms:modified xsi:type="dcterms:W3CDTF">2020-07-02T05:54:29Z</dcterms:modified>
</cp:coreProperties>
</file>