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3"/>
    <p:sldId id="416" r:id="rId4"/>
    <p:sldId id="419" r:id="rId5"/>
    <p:sldId id="417" r:id="rId6"/>
    <p:sldId id="418" r:id="rId7"/>
    <p:sldId id="420" r:id="rId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00FF"/>
    <a:srgbClr val="FFFF00"/>
    <a:srgbClr val="FF3300"/>
    <a:srgbClr val="777777"/>
    <a:srgbClr val="CCECFF"/>
    <a:srgbClr val="FFCC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27432"/>
    <p:restoredTop sz="94660"/>
  </p:normalViewPr>
  <p:slideViewPr>
    <p:cSldViewPr showGuides="1">
      <p:cViewPr varScale="1">
        <p:scale>
          <a:sx n="82" d="100"/>
          <a:sy n="82" d="100"/>
        </p:scale>
        <p:origin x="-1048" y="-60"/>
      </p:cViewPr>
      <p:guideLst>
        <p:guide orient="horz" pos="212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Times New Roman" panose="0202060305040502030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Java程序设计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Times New Roman" panose="0202060305040502030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Times New Roman" panose="0202060305040502030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Times New Roman" panose="0202060305040502030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Java程序设计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Times New Roman" panose="0202060305040502030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Times New Roman" panose="0202060305040502030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1" name="Group 3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052" name="Rectangle 4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/>
              <a:p>
                <a:pPr lvl="0"/>
                <a:endParaRPr lang="zh-CN" altLang="en-US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3" name="Rectangle 5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lvl="0"/>
                <a:endParaRPr lang="zh-CN" altLang="en-US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54" name="Group 6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55" name="Rectangle 7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/>
              <a:p>
                <a:pPr lvl="0"/>
                <a:endParaRPr lang="zh-CN" altLang="en-US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Rectangle 8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lvl="0"/>
                <a:endParaRPr lang="zh-CN" altLang="en-US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57" name="Rectangle 9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8" name="Rectangle 10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9" name="Rectangle 11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lang="zh-CN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4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lang="zh-CN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lang="zh-CN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Rectangle 7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Rectangle 8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lang="zh-CN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4" name="Rectangle 10"/>
          <p:cNvSpPr>
            <a:spLocks noGrp="1"/>
          </p:cNvSpPr>
          <p:nvPr>
            <p:ph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4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8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8.xml"/><Relationship Id="rId11" Type="http://schemas.openxmlformats.org/officeDocument/2006/relationships/image" Target="../media/image10.emf"/><Relationship Id="rId10" Type="http://schemas.openxmlformats.org/officeDocument/2006/relationships/oleObject" Target="../embeddings/oleObject7.bin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3 </a:t>
            </a:r>
            <a:r>
              <a:rPr lang="zh-CN" altLang="en-US" dirty="0"/>
              <a:t>类和对象</a:t>
            </a:r>
            <a:r>
              <a:rPr lang="en-US" altLang="zh-CN" dirty="0"/>
              <a:t>-2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60070" y="2364105"/>
            <a:ext cx="7900670" cy="156845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b="1" dirty="0" smtClean="0"/>
              <a:t>类和对象：实例、引用</a:t>
            </a:r>
            <a:endParaRPr lang="zh-CN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b="1" dirty="0"/>
              <a:t>属性：实例变量、类变量</a:t>
            </a:r>
            <a:endParaRPr lang="zh-CN" altLang="zh-C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b="1" dirty="0"/>
              <a:t>方法：实例方法、类方法；构造方法、方法的重载；</a:t>
            </a:r>
            <a:endParaRPr lang="zh-CN" altLang="zh-C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/>
              <a:t>其它：局部变量、变量的作用域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1268730" y="1075606"/>
            <a:ext cx="6606480" cy="6451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3600" b="1" dirty="0" smtClean="0"/>
              <a:t>回顾</a:t>
            </a:r>
            <a:endParaRPr lang="zh-CN" altLang="en-US" sz="3600" b="1" dirty="0" smtClean="0"/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8695" y="4154805"/>
          <a:ext cx="538480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538480" imgH="480060" progId="Package">
                  <p:embed/>
                </p:oleObj>
              </mc:Choice>
              <mc:Fallback>
                <p:oleObj name="" r:id="rId1" imgW="538480" imgH="480060" progId="Package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88695" y="4154805"/>
                        <a:ext cx="538480" cy="48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99915" y="4154805"/>
          <a:ext cx="601980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601980" imgH="480060" progId="Package">
                  <p:embed/>
                </p:oleObj>
              </mc:Choice>
              <mc:Fallback>
                <p:oleObj name="" r:id="rId3" imgW="601980" imgH="48006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9915" y="4154805"/>
                        <a:ext cx="601980" cy="48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121410" y="1134745"/>
            <a:ext cx="8128635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sz="2800" b="1" dirty="0"/>
              <a:t>对象的内存模型</a:t>
            </a:r>
            <a:r>
              <a:rPr lang="en-US" altLang="zh-CN" sz="2800" b="1" dirty="0"/>
              <a:t>(</a:t>
            </a:r>
            <a:r>
              <a:rPr lang="zh-CN" altLang="en-US" sz="2800" b="1" dirty="0">
                <a:sym typeface="+mn-ea"/>
              </a:rPr>
              <a:t>引用、指针</a:t>
            </a:r>
            <a:r>
              <a:rPr lang="en-US" altLang="zh-CN" sz="2800" b="1" dirty="0">
                <a:sym typeface="+mn-ea"/>
              </a:rPr>
              <a:t>\</a:t>
            </a:r>
            <a:r>
              <a:rPr lang="zh-CN" altLang="en-US" sz="2800" b="1" dirty="0">
                <a:sym typeface="+mn-ea"/>
              </a:rPr>
              <a:t>堆和栈</a:t>
            </a:r>
            <a:r>
              <a:rPr lang="en-US" altLang="zh-CN" sz="2800" b="1" dirty="0"/>
              <a:t>)</a:t>
            </a:r>
            <a:endParaRPr lang="en-US" altLang="zh-CN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1210115" y="1887280"/>
            <a:ext cx="6219578" cy="4603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p>
            <a:r>
              <a:rPr lang="zh-CN" altLang="zh-CN" b="1" dirty="0"/>
              <a:t>创建一个对象包括</a:t>
            </a:r>
            <a:r>
              <a:rPr lang="zh-CN" altLang="zh-CN" b="1" dirty="0">
                <a:solidFill>
                  <a:srgbClr val="C00000"/>
                </a:solidFill>
              </a:rPr>
              <a:t>对象的声明</a:t>
            </a:r>
            <a:r>
              <a:rPr lang="zh-CN" altLang="zh-CN" b="1" dirty="0"/>
              <a:t>和</a:t>
            </a:r>
            <a:r>
              <a:rPr lang="zh-CN" altLang="zh-CN" b="1" dirty="0">
                <a:solidFill>
                  <a:srgbClr val="C00000"/>
                </a:solidFill>
              </a:rPr>
              <a:t>为对象分配</a:t>
            </a:r>
            <a:endParaRPr lang="zh-CN" altLang="zh-CN" b="1" dirty="0"/>
          </a:p>
        </p:txBody>
      </p:sp>
      <p:sp>
        <p:nvSpPr>
          <p:cNvPr id="16" name="矩形 15"/>
          <p:cNvSpPr/>
          <p:nvPr/>
        </p:nvSpPr>
        <p:spPr>
          <a:xfrm>
            <a:off x="243840" y="2509520"/>
            <a:ext cx="7040245" cy="40925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p>
            <a:r>
              <a:rPr lang="en-US" altLang="zh-CN" sz="2000" dirty="0" smtClean="0"/>
              <a:t>class Point {</a:t>
            </a:r>
            <a:endParaRPr lang="zh-CN" altLang="zh-CN" sz="2000" dirty="0" smtClean="0"/>
          </a:p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x,y</a:t>
            </a:r>
            <a:r>
              <a:rPr lang="en-US" altLang="zh-CN" sz="2000" dirty="0" smtClean="0"/>
              <a:t>;</a:t>
            </a:r>
            <a:endParaRPr lang="zh-CN" altLang="zh-CN" sz="2000" dirty="0" smtClean="0"/>
          </a:p>
          <a:p>
            <a:r>
              <a:rPr lang="en-US" altLang="zh-CN" sz="2000" dirty="0" smtClean="0"/>
              <a:t>       Point(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a,int</a:t>
            </a:r>
            <a:r>
              <a:rPr lang="en-US" altLang="zh-CN" sz="2000" dirty="0" smtClean="0"/>
              <a:t> b) { </a:t>
            </a:r>
            <a:endParaRPr lang="zh-CN" altLang="zh-CN" sz="2000" dirty="0" smtClean="0"/>
          </a:p>
          <a:p>
            <a:r>
              <a:rPr lang="en-US" altLang="zh-CN" sz="2000" dirty="0" smtClean="0"/>
              <a:t>             x=a;</a:t>
            </a:r>
            <a:endParaRPr lang="zh-CN" altLang="zh-CN" sz="2000" dirty="0" smtClean="0"/>
          </a:p>
          <a:p>
            <a:r>
              <a:rPr lang="en-US" altLang="zh-CN" sz="2000" dirty="0" smtClean="0"/>
              <a:t>             y=b;</a:t>
            </a:r>
            <a:endParaRPr lang="zh-CN" altLang="zh-CN" sz="2000" dirty="0" smtClean="0"/>
          </a:p>
          <a:p>
            <a:r>
              <a:rPr lang="en-US" altLang="zh-CN" sz="2000" dirty="0" smtClean="0"/>
              <a:t>       }</a:t>
            </a:r>
            <a:endParaRPr lang="zh-CN" altLang="zh-CN" sz="2000" dirty="0" smtClean="0"/>
          </a:p>
          <a:p>
            <a:r>
              <a:rPr lang="en-US" altLang="zh-CN" sz="2000" dirty="0" smtClean="0"/>
              <a:t>}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Point p1  =  new Point (5,15);</a:t>
            </a:r>
            <a:endParaRPr lang="en-US" altLang="zh-CN" sz="2000" dirty="0" smtClean="0"/>
          </a:p>
          <a:p>
            <a:r>
              <a:rPr lang="en-US" altLang="zh-CN" sz="2000" dirty="0" smtClean="0"/>
              <a:t>Point p2  =  new Point(8,18);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p1 = p2;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2790190"/>
            <a:ext cx="5578475" cy="1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765" y="4905375"/>
            <a:ext cx="5191760" cy="125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416397" y="1097200"/>
            <a:ext cx="6192688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b="1" dirty="0"/>
              <a:t>参数的传递</a:t>
            </a:r>
            <a:endParaRPr lang="zh-CN" altLang="en-US" sz="2800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905" y="2044065"/>
            <a:ext cx="3164205" cy="3789045"/>
          </a:xfrm>
          <a:prstGeom prst="rect">
            <a:avLst/>
          </a:prstGeom>
        </p:spPr>
      </p:pic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60465" y="2458085"/>
          <a:ext cx="619125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619125" imgH="480060" progId="Package">
                  <p:embed/>
                </p:oleObj>
              </mc:Choice>
              <mc:Fallback>
                <p:oleObj name="" r:id="rId2" imgW="619125" imgH="480060" progId="Package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60465" y="2458085"/>
                        <a:ext cx="619125" cy="48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40910" y="2458085"/>
          <a:ext cx="1018540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018540" imgH="480060" progId="Package">
                  <p:embed/>
                </p:oleObj>
              </mc:Choice>
              <mc:Fallback>
                <p:oleObj name="" r:id="rId4" imgW="1018540" imgH="48006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0910" y="2458085"/>
                        <a:ext cx="1018540" cy="48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64965" y="4656455"/>
          <a:ext cx="353060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6" imgW="353060" imgH="480060" progId="Package">
                  <p:embed/>
                </p:oleObj>
              </mc:Choice>
              <mc:Fallback>
                <p:oleObj name="" r:id="rId6" imgW="353060" imgH="480060" progId="Package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64965" y="4656455"/>
                        <a:ext cx="353060" cy="48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56480" y="3271520"/>
          <a:ext cx="902970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8" imgW="902970" imgH="480060" progId="Package">
                  <p:embed/>
                </p:oleObj>
              </mc:Choice>
              <mc:Fallback>
                <p:oleObj name="" r:id="rId8" imgW="902970" imgH="480060" progId="Package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56480" y="3271520"/>
                        <a:ext cx="902970" cy="48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47460" y="3271520"/>
          <a:ext cx="758190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0" imgW="758190" imgH="480060" progId="Package">
                  <p:embed/>
                </p:oleObj>
              </mc:Choice>
              <mc:Fallback>
                <p:oleObj name="" r:id="rId10" imgW="758190" imgH="480060" progId="Package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47460" y="3271520"/>
                        <a:ext cx="758190" cy="48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2115" y="627941"/>
            <a:ext cx="2962672" cy="1162050"/>
          </a:xfrm>
        </p:spPr>
        <p:txBody>
          <a:bodyPr>
            <a:normAutofit/>
          </a:bodyPr>
          <a:p>
            <a:pPr lvl="1"/>
            <a:r>
              <a:rPr lang="en-US" altLang="zh-CN" sz="2400" b="1" dirty="0"/>
              <a:t>this </a:t>
            </a:r>
            <a:r>
              <a:rPr lang="zh-CN" altLang="zh-CN" sz="2400" b="1" dirty="0"/>
              <a:t>关键字</a:t>
            </a:r>
            <a:endParaRPr lang="zh-CN" altLang="zh-CN" sz="2400" b="1" dirty="0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08375" y="3418840"/>
          <a:ext cx="1365885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365885" imgH="480060" progId="Package">
                  <p:embed/>
                </p:oleObj>
              </mc:Choice>
              <mc:Fallback>
                <p:oleObj name="" r:id="rId1" imgW="1365885" imgH="480060" progId="Package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08375" y="3418840"/>
                        <a:ext cx="1365885" cy="48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2055" y="3474720"/>
          <a:ext cx="862330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862330" imgH="480060" progId="Package">
                  <p:embed/>
                </p:oleObj>
              </mc:Choice>
              <mc:Fallback>
                <p:oleObj name="" r:id="rId3" imgW="862330" imgH="48006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2055" y="3474720"/>
                        <a:ext cx="862330" cy="48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68020" y="2218055"/>
            <a:ext cx="7808595" cy="26765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p>
            <a:r>
              <a:rPr lang="zh-CN" altLang="en-US" b="1" dirty="0" smtClean="0"/>
              <a:t>包是</a:t>
            </a:r>
            <a:r>
              <a:rPr lang="en-US" altLang="zh-CN" b="1" dirty="0" smtClean="0"/>
              <a:t>Java</a:t>
            </a:r>
            <a:r>
              <a:rPr lang="zh-CN" altLang="en-US" b="1" dirty="0" smtClean="0"/>
              <a:t>语言中有效地管理类的一个机制</a:t>
            </a:r>
            <a:endParaRPr lang="zh-CN" altLang="en-US" b="1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包名的目的是有效的区分名字相同的类，不同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源文件中两个类名字相同时，它们可以通过隶属不同的包来相互区分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/>
              <a:t>com.sun.java.Hello.class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5440" y="945515"/>
            <a:ext cx="5398770" cy="618490"/>
          </a:xfrm>
        </p:spPr>
        <p:txBody>
          <a:bodyPr>
            <a:normAutofit/>
          </a:bodyPr>
          <a:p>
            <a:pPr lvl="1"/>
            <a:r>
              <a:rPr lang="zh-CN" altLang="en-US" sz="2400" b="1" dirty="0"/>
              <a:t>包和</a:t>
            </a:r>
            <a:r>
              <a:rPr lang="en-US" altLang="zh-CN" sz="2400" b="1" dirty="0"/>
              <a:t>import java.lang.*</a:t>
            </a:r>
            <a:endParaRPr lang="zh-CN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404</Words>
  <Application>WPS 演示</Application>
  <PresentationFormat>全屏显示(4:3)</PresentationFormat>
  <Paragraphs>41</Paragraphs>
  <Slides>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6</vt:i4>
      </vt:variant>
    </vt:vector>
  </HeadingPairs>
  <TitlesOfParts>
    <vt:vector size="25" baseType="lpstr">
      <vt:lpstr>Arial</vt:lpstr>
      <vt:lpstr>宋体</vt:lpstr>
      <vt:lpstr>Wingdings</vt:lpstr>
      <vt:lpstr>Tahoma</vt:lpstr>
      <vt:lpstr>Times New Roman</vt:lpstr>
      <vt:lpstr>Courier New</vt:lpstr>
      <vt:lpstr>微软雅黑</vt:lpstr>
      <vt:lpstr>Arial Unicode MS</vt:lpstr>
      <vt:lpstr>Wingdings</vt:lpstr>
      <vt:lpstr>Blends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3 类和对象-2</vt:lpstr>
      <vt:lpstr>PowerPoint 演示文稿</vt:lpstr>
      <vt:lpstr>PowerPoint 演示文稿</vt:lpstr>
      <vt:lpstr>PowerPoint 演示文稿</vt:lpstr>
      <vt:lpstr>this 关键字</vt:lpstr>
      <vt:lpstr>包和import java.lang.*</vt:lpstr>
    </vt:vector>
  </TitlesOfParts>
  <Company>北京大学计算机系人工智能教研室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第一讲 序论</dc:title>
  <dc:creator>wxl</dc:creator>
  <cp:lastModifiedBy>江东</cp:lastModifiedBy>
  <cp:revision>1140</cp:revision>
  <dcterms:created xsi:type="dcterms:W3CDTF">2002-09-08T05:37:00Z</dcterms:created>
  <dcterms:modified xsi:type="dcterms:W3CDTF">2020-04-08T10:46:15Z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