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57" r:id="rId3"/>
    <p:sldId id="416" r:id="rId4"/>
    <p:sldId id="501" r:id="rId6"/>
    <p:sldId id="502" r:id="rId7"/>
    <p:sldId id="320" r:id="rId8"/>
    <p:sldId id="321" r:id="rId9"/>
    <p:sldId id="322" r:id="rId10"/>
    <p:sldId id="333" r:id="rId11"/>
    <p:sldId id="335" r:id="rId12"/>
    <p:sldId id="523" r:id="rId13"/>
    <p:sldId id="524" r:id="rId14"/>
    <p:sldId id="525" r:id="rId15"/>
    <p:sldId id="363" r:id="rId16"/>
    <p:sldId id="347" r:id="rId17"/>
    <p:sldId id="526" r:id="rId18"/>
    <p:sldId id="349" r:id="rId19"/>
    <p:sldId id="528" r:id="rId20"/>
    <p:sldId id="529" r:id="rId21"/>
    <p:sldId id="532" r:id="rId22"/>
    <p:sldId id="533" r:id="rId23"/>
    <p:sldId id="534" r:id="rId24"/>
    <p:sldId id="535" r:id="rId2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FF"/>
    <a:srgbClr val="FFFF00"/>
    <a:srgbClr val="FF3300"/>
    <a:srgbClr val="777777"/>
    <a:srgbClr val="CCECFF"/>
    <a:srgbClr val="FFCC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27432"/>
    <p:restoredTop sz="94660"/>
  </p:normalViewPr>
  <p:slideViewPr>
    <p:cSldViewPr showGuides="1">
      <p:cViewPr varScale="1">
        <p:scale>
          <a:sx n="82" d="100"/>
          <a:sy n="82" d="100"/>
        </p:scale>
        <p:origin x="-1048" y="-60"/>
      </p:cViewPr>
      <p:guideLst>
        <p:guide orient="horz" pos="2129"/>
        <p:guide pos="289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atin typeface="Times New Roman" panose="020206030504050203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Java程序设计</a:t>
            </a:r>
            <a:endPar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1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atin typeface="Times New Roman" panose="0202060305040502030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1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atin typeface="Times New Roman" panose="020206030504050203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charset="0"/>
                <a:ea typeface="宋体" panose="02010600030101010101" pitchFamily="2" charset="-122"/>
                <a:cs typeface="+mn-cs"/>
              </a:rPr>
            </a:fld>
            <a:endParaRPr lang="en-US" altLang="zh-CN" sz="1200" strike="noStrike" noProof="1" dirty="0">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atin typeface="Times New Roman" panose="020206030504050203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Java程序设计</a:t>
            </a:r>
            <a:endPar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atin typeface="Times New Roman" panose="0202060305040502030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atin typeface="Times New Roman" panose="020206030504050203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charset="0"/>
                <a:ea typeface="宋体" panose="02010600030101010101" pitchFamily="2" charset="-122"/>
                <a:cs typeface="+mn-cs"/>
              </a:rPr>
            </a:fld>
            <a:endParaRPr lang="en-US" altLang="zh-CN" sz="1200" strike="noStrike" noProof="1" dirty="0">
              <a:latin typeface="Times New Roman" panose="0202060305040502030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CCECFF"/>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3" y="1604"/>
              <a:ext cx="448" cy="299"/>
              <a:chOff x="720" y="336"/>
              <a:chExt cx="624" cy="432"/>
            </a:xfrm>
          </p:grpSpPr>
          <p:sp>
            <p:nvSpPr>
              <p:cNvPr id="2052"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sp>
            <p:nvSpPr>
              <p:cNvPr id="2053"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grpSp>
        <p:grpSp>
          <p:nvGrpSpPr>
            <p:cNvPr id="2054" name="Group 6"/>
            <p:cNvGrpSpPr/>
            <p:nvPr/>
          </p:nvGrpSpPr>
          <p:grpSpPr>
            <a:xfrm>
              <a:off x="261" y="1870"/>
              <a:ext cx="465" cy="299"/>
              <a:chOff x="912" y="2640"/>
              <a:chExt cx="672" cy="432"/>
            </a:xfrm>
          </p:grpSpPr>
          <p:sp>
            <p:nvSpPr>
              <p:cNvPr id="2055"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sp>
            <p:nvSpPr>
              <p:cNvPr id="2056"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grpSp>
        <p:sp>
          <p:nvSpPr>
            <p:cNvPr id="2057"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sp>
          <p:nvSpPr>
            <p:cNvPr id="2058" name="Rectangle 10"/>
            <p:cNvSpPr/>
            <p:nvPr/>
          </p:nvSpPr>
          <p:spPr>
            <a:xfrm>
              <a:off x="400" y="1536"/>
              <a:ext cx="20" cy="663"/>
            </a:xfrm>
            <a:prstGeom prst="rect">
              <a:avLst/>
            </a:prstGeom>
            <a:solidFill>
              <a:schemeClr val="bg2"/>
            </a:soli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sp>
          <p:nvSpPr>
            <p:cNvPr id="2059"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dirty="0">
                <a:latin typeface="Tahoma" panose="020B0604030504040204" pitchFamily="34" charset="0"/>
                <a:ea typeface="宋体" panose="02010600030101010101" pitchFamily="2" charset="-122"/>
              </a:endParaRPr>
            </a:p>
          </p:txBody>
        </p:sp>
      </p:grpSp>
      <p:sp>
        <p:nvSpPr>
          <p:cNvPr id="12300" name="Rectangle 12"/>
          <p:cNvSpPr>
            <a:spLocks noGrp="1" noChangeArrowheads="1"/>
          </p:cNvSpPr>
          <p:nvPr>
            <p:ph type="ctrTitle"/>
          </p:nvPr>
        </p:nvSpPr>
        <p:spPr>
          <a:xfrm>
            <a:off x="990600" y="1828800"/>
            <a:ext cx="7772400" cy="1143000"/>
          </a:xfrm>
        </p:spPr>
        <p:txBody>
          <a:bodyPr/>
          <a:lstStyle>
            <a:lvl1pPr>
              <a:defRPr/>
            </a:lvl1pPr>
          </a:lstStyle>
          <a:p>
            <a:pPr lvl="0" fontAlgn="base"/>
            <a:r>
              <a:rPr lang="zh-CN" altLang="en-US" strike="noStrike" noProof="0" smtClean="0"/>
              <a:t>单击此处编辑母版标题样式</a:t>
            </a:r>
            <a:endParaRPr lang="zh-CN" altLang="en-US" strike="noStrike" noProof="0" smtClean="0"/>
          </a:p>
        </p:txBody>
      </p:sp>
      <p:sp>
        <p:nvSpPr>
          <p:cNvPr id="1230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algn="r" fontAlgn="base">
              <a:buNone/>
            </a:pPr>
            <a:fld id="{9A0DB2DC-4C9A-4742-B13C-FB6460FD3503}" type="slidenum">
              <a:rPr lang="en-US" altLang="zh-CN" strike="noStrike" noProof="1" dirty="0">
                <a:solidFill>
                  <a:schemeClr val="bg2"/>
                </a:solidFill>
                <a:latin typeface="Tahoma" panose="020B0604030504040204" pitchFamily="34" charset="0"/>
                <a:ea typeface="宋体" panose="02010600030101010101" pitchFamily="2" charset="-122"/>
                <a:cs typeface="+mn-cs"/>
              </a:rPr>
            </a:fld>
            <a:endParaRPr lang="en-US" altLang="zh-CN" strike="noStrike" noProof="1"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p:sp>
        <p:nvSpPr>
          <p:cNvPr id="1026" name="Rectangle 2"/>
          <p:cNvSpPr/>
          <p:nvPr/>
        </p:nvSpPr>
        <p:spPr>
          <a:xfrm>
            <a:off x="417513" y="1098550"/>
            <a:ext cx="438150" cy="474663"/>
          </a:xfrm>
          <a:prstGeom prst="rect">
            <a:avLst/>
          </a:prstGeom>
          <a:solidFill>
            <a:schemeClr val="accent2"/>
          </a:soli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27"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28" name="Rectangle 4"/>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29"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30"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31" name="Rectangle 7"/>
          <p:cNvSpPr/>
          <p:nvPr/>
        </p:nvSpPr>
        <p:spPr>
          <a:xfrm>
            <a:off x="762000" y="990600"/>
            <a:ext cx="31750" cy="1052513"/>
          </a:xfrm>
          <a:prstGeom prst="rect">
            <a:avLst/>
          </a:prstGeom>
          <a:solidFill>
            <a:schemeClr val="bg2"/>
          </a:soli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32"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dirty="0">
              <a:latin typeface="Tahoma" panose="020B0604030504040204" pitchFamily="34" charset="0"/>
              <a:ea typeface="宋体" panose="02010600030101010101" pitchFamily="2" charset="-122"/>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1275"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276"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277"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vl1pPr>
          </a:lstStyle>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hyperlink" Target="Java&#38754;&#21521;&#23545;&#35937;&#31532;3&#29256;&#20195;&#30721;/chapter5/&#20363;&#23376;13/Example5_13.java" TargetMode="External"/><Relationship Id="rId4" Type="http://schemas.openxmlformats.org/officeDocument/2006/relationships/hyperlink" Target="Java&#38754;&#21521;&#23545;&#35937;&#31532;3&#29256;&#20195;&#30721;/chapter5/&#20363;&#23376;13/Cat.java" TargetMode="External"/><Relationship Id="rId3" Type="http://schemas.openxmlformats.org/officeDocument/2006/relationships/hyperlink" Target="Java&#38754;&#21521;&#23545;&#35937;&#31532;3&#29256;&#20195;&#30721;/chapter5/&#20363;&#23376;13/Dog.java" TargetMode="External"/><Relationship Id="rId2" Type="http://schemas.openxmlformats.org/officeDocument/2006/relationships/hyperlink" Target="Java&#38754;&#21521;&#23545;&#35937;&#31532;3&#29256;&#20195;&#30721;/chapter5/&#20363;&#23376;13/Simulator.java" TargetMode="External"/><Relationship Id="rId1" Type="http://schemas.openxmlformats.org/officeDocument/2006/relationships/hyperlink" Target="Java&#38754;&#21521;&#23545;&#35937;&#31532;3&#29256;&#20195;&#30721;/chapter5/&#20363;&#23376;13/Animal.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8.x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 Id="rId3" Type="http://schemas.openxmlformats.org/officeDocument/2006/relationships/oleObject" Target="../embeddings/oleObject4.bin"/><Relationship Id="rId2" Type="http://schemas.openxmlformats.org/officeDocument/2006/relationships/image" Target="../media/image3.e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file:///E:\JavaBar\java&#25945;&#31243;&#35838;&#20214;\examples\ch3\shape\Cylinder.java" TargetMode="External"/><Relationship Id="rId3" Type="http://schemas.openxmlformats.org/officeDocument/2006/relationships/hyperlink" Target="file:///E:\JavaBar\java&#25945;&#31243;&#35838;&#20214;\examples\ch3\shape\Circle.java" TargetMode="External"/><Relationship Id="rId2" Type="http://schemas.openxmlformats.org/officeDocument/2006/relationships/hyperlink" Target="file:///E:\JavaBar\java&#25945;&#31243;&#35838;&#20214;\examples\ch3\shape\Point.java" TargetMode="External"/><Relationship Id="rId1" Type="http://schemas.openxmlformats.org/officeDocument/2006/relationships/hyperlink" Target="file:///E:\JavaBar\java&#25945;&#31243;&#35838;&#20214;\examples\ch3\shape\Shape.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122" name="Rectangle 2"/>
          <p:cNvSpPr>
            <a:spLocks noGrp="1"/>
          </p:cNvSpPr>
          <p:nvPr>
            <p:ph type="title"/>
          </p:nvPr>
        </p:nvSpPr>
        <p:spPr/>
        <p:txBody>
          <a:bodyPr vert="horz" wrap="square" lIns="91440" tIns="45720" rIns="91440" bIns="45720" anchor="b"/>
          <a:p>
            <a:pPr eaLnBrk="1" hangingPunct="1"/>
            <a:r>
              <a:rPr lang="en-US" altLang="zh-CN" dirty="0"/>
              <a:t>3 </a:t>
            </a:r>
            <a:r>
              <a:rPr lang="zh-CN" altLang="en-US" dirty="0"/>
              <a:t>类和对象</a:t>
            </a:r>
            <a:r>
              <a:rPr lang="en-US" altLang="zh-CN" dirty="0"/>
              <a:t>-3</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 name="文本占位符 3"/>
          <p:cNvSpPr>
            <a:spLocks noGrp="1"/>
          </p:cNvSpPr>
          <p:nvPr>
            <p:ph type="body" sz="half" idx="2"/>
          </p:nvPr>
        </p:nvSpPr>
        <p:spPr>
          <a:xfrm>
            <a:off x="567055" y="318770"/>
            <a:ext cx="6800215" cy="1385570"/>
          </a:xfrm>
        </p:spPr>
        <p:style>
          <a:lnRef idx="1">
            <a:schemeClr val="accent5"/>
          </a:lnRef>
          <a:fillRef idx="2">
            <a:schemeClr val="accent5"/>
          </a:fillRef>
          <a:effectRef idx="1">
            <a:schemeClr val="accent5"/>
          </a:effectRef>
          <a:fontRef idx="minor">
            <a:schemeClr val="dk1"/>
          </a:fontRef>
        </p:style>
        <p:txBody>
          <a:bodyPr/>
          <a:p>
            <a:r>
              <a:rPr lang="en-US" altLang="zh-CN" sz="4400" b="1" dirty="0">
                <a:solidFill>
                  <a:srgbClr val="C00000"/>
                </a:solidFill>
              </a:rPr>
              <a:t>super</a:t>
            </a:r>
            <a:endParaRPr lang="en-US" altLang="zh-CN" sz="4400" b="1" dirty="0">
              <a:solidFill>
                <a:srgbClr val="C00000"/>
              </a:solidFill>
            </a:endParaRPr>
          </a:p>
        </p:txBody>
      </p:sp>
      <p:sp>
        <p:nvSpPr>
          <p:cNvPr id="12" name="矩形 11"/>
          <p:cNvSpPr/>
          <p:nvPr/>
        </p:nvSpPr>
        <p:spPr>
          <a:xfrm>
            <a:off x="391795" y="2266950"/>
            <a:ext cx="8552815" cy="1938020"/>
          </a:xfrm>
          <a:prstGeom prst="rect">
            <a:avLst/>
          </a:prstGeom>
        </p:spPr>
        <p:txBody>
          <a:bodyPr wrap="square">
            <a:spAutoFit/>
          </a:bodyPr>
          <a:p>
            <a:r>
              <a:rPr lang="en-US" altLang="zh-CN" dirty="0"/>
              <a:t>1</a:t>
            </a:r>
            <a:r>
              <a:rPr lang="zh-CN" altLang="en-US" dirty="0"/>
              <a:t>、</a:t>
            </a:r>
            <a:r>
              <a:rPr lang="zh-CN" altLang="zh-CN" dirty="0"/>
              <a:t>子类如果</a:t>
            </a:r>
            <a:r>
              <a:rPr lang="zh-CN" altLang="zh-CN" dirty="0" smtClean="0"/>
              <a:t>想</a:t>
            </a:r>
            <a:r>
              <a:rPr lang="zh-CN" altLang="en-US" dirty="0" smtClean="0"/>
              <a:t>明确</a:t>
            </a:r>
            <a:r>
              <a:rPr lang="zh-CN" altLang="zh-CN" dirty="0" smtClean="0"/>
              <a:t>使用</a:t>
            </a:r>
            <a:r>
              <a:rPr lang="zh-CN" altLang="zh-CN" dirty="0"/>
              <a:t>父类的构造方法，必须在子类的构造方法</a:t>
            </a:r>
            <a:r>
              <a:rPr lang="zh-CN" altLang="zh-CN" dirty="0" smtClean="0"/>
              <a:t>中使用</a:t>
            </a:r>
            <a:r>
              <a:rPr lang="zh-CN" altLang="zh-CN" dirty="0"/>
              <a:t>关键字</a:t>
            </a:r>
            <a:r>
              <a:rPr lang="en-US" altLang="zh-CN" dirty="0"/>
              <a:t>super</a:t>
            </a:r>
            <a:r>
              <a:rPr lang="zh-CN" altLang="zh-CN" dirty="0" smtClean="0"/>
              <a:t>来</a:t>
            </a:r>
            <a:r>
              <a:rPr lang="zh-CN" altLang="en-US" dirty="0" smtClean="0"/>
              <a:t>调用父类的构造方法</a:t>
            </a:r>
            <a:r>
              <a:rPr lang="zh-CN" altLang="zh-CN" dirty="0" smtClean="0"/>
              <a:t>，</a:t>
            </a:r>
            <a:r>
              <a:rPr lang="zh-CN" altLang="zh-CN" dirty="0"/>
              <a:t>而且</a:t>
            </a:r>
            <a:r>
              <a:rPr lang="en-US" altLang="zh-CN" b="1" dirty="0">
                <a:solidFill>
                  <a:srgbClr val="FF0000"/>
                </a:solidFill>
              </a:rPr>
              <a:t>super</a:t>
            </a:r>
            <a:r>
              <a:rPr lang="zh-CN" altLang="zh-CN" b="1" dirty="0">
                <a:solidFill>
                  <a:srgbClr val="FF0000"/>
                </a:solidFill>
              </a:rPr>
              <a:t>必须是子类构造方法中的头一条语句</a:t>
            </a:r>
            <a:r>
              <a:rPr lang="zh-CN" altLang="zh-CN" dirty="0">
                <a:solidFill>
                  <a:srgbClr val="FF0000"/>
                </a:solidFill>
              </a:rPr>
              <a:t>。</a:t>
            </a:r>
            <a:endParaRPr lang="zh-CN" altLang="zh-CN" dirty="0">
              <a:solidFill>
                <a:srgbClr val="FF0000"/>
              </a:solidFill>
            </a:endParaRPr>
          </a:p>
          <a:p>
            <a:endParaRPr lang="zh-CN" altLang="zh-CN" dirty="0">
              <a:solidFill>
                <a:srgbClr val="FF0000"/>
              </a:solidFill>
            </a:endParaRPr>
          </a:p>
          <a:p>
            <a:endParaRPr lang="zh-CN" altLang="zh-CN" dirty="0">
              <a:solidFill>
                <a:srgbClr val="FF0000"/>
              </a:solidFill>
            </a:endParaRPr>
          </a:p>
        </p:txBody>
      </p:sp>
      <p:sp>
        <p:nvSpPr>
          <p:cNvPr id="7" name="矩形 6"/>
          <p:cNvSpPr/>
          <p:nvPr/>
        </p:nvSpPr>
        <p:spPr>
          <a:xfrm>
            <a:off x="395789" y="5272294"/>
            <a:ext cx="8208912" cy="8299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p>
            <a:r>
              <a:rPr lang="en-US" altLang="zh-CN" dirty="0"/>
              <a:t>3</a:t>
            </a:r>
            <a:r>
              <a:rPr lang="zh-CN" altLang="en-US" dirty="0"/>
              <a:t>、在</a:t>
            </a:r>
            <a:r>
              <a:rPr lang="zh-CN" altLang="zh-CN" dirty="0"/>
              <a:t>父类中定义构造方法时，应尽量</a:t>
            </a:r>
            <a:r>
              <a:rPr lang="zh-CN" altLang="zh-CN" b="1" dirty="0"/>
              <a:t>写</a:t>
            </a:r>
            <a:r>
              <a:rPr lang="zh-CN" altLang="zh-CN" b="1" dirty="0"/>
              <a:t>一个不带参数的构造方法</a:t>
            </a:r>
            <a:r>
              <a:rPr lang="zh-CN" altLang="zh-CN" dirty="0"/>
              <a:t>，以防子类省略</a:t>
            </a:r>
            <a:r>
              <a:rPr lang="en-US" altLang="zh-CN" dirty="0"/>
              <a:t>super</a:t>
            </a:r>
            <a:r>
              <a:rPr lang="zh-CN" altLang="zh-CN" dirty="0"/>
              <a:t>时出现</a:t>
            </a:r>
            <a:r>
              <a:rPr lang="zh-CN" altLang="zh-CN" dirty="0" smtClean="0"/>
              <a:t>错误</a:t>
            </a:r>
            <a:r>
              <a:rPr lang="zh-CN" altLang="en-US" dirty="0" smtClean="0"/>
              <a:t>。</a:t>
            </a:r>
            <a:endParaRPr lang="zh-CN" altLang="zh-CN" dirty="0"/>
          </a:p>
        </p:txBody>
      </p:sp>
      <p:sp>
        <p:nvSpPr>
          <p:cNvPr id="4" name="文本框 3"/>
          <p:cNvSpPr txBox="1"/>
          <p:nvPr/>
        </p:nvSpPr>
        <p:spPr>
          <a:xfrm>
            <a:off x="395605" y="3535045"/>
            <a:ext cx="8209280" cy="1568450"/>
          </a:xfrm>
          <a:prstGeom prst="rect">
            <a:avLst/>
          </a:prstGeom>
          <a:noFill/>
        </p:spPr>
        <p:txBody>
          <a:bodyPr wrap="square" rtlCol="0" anchor="t">
            <a:spAutoFit/>
          </a:bodyPr>
          <a:p>
            <a:r>
              <a:rPr lang="en-US" altLang="zh-CN" dirty="0">
                <a:sym typeface="+mn-ea"/>
              </a:rPr>
              <a:t>2</a:t>
            </a:r>
            <a:r>
              <a:rPr lang="zh-CN" altLang="en-US" dirty="0">
                <a:sym typeface="+mn-ea"/>
              </a:rPr>
              <a:t>、</a:t>
            </a:r>
            <a:r>
              <a:rPr lang="zh-CN" altLang="zh-CN" dirty="0">
                <a:sym typeface="+mn-ea"/>
              </a:rPr>
              <a:t>在子类的构造方法中，没有明显地写出</a:t>
            </a:r>
            <a:r>
              <a:rPr lang="en-US" altLang="zh-CN" dirty="0">
                <a:sym typeface="+mn-ea"/>
              </a:rPr>
              <a:t>super</a:t>
            </a:r>
            <a:r>
              <a:rPr lang="zh-CN" altLang="zh-CN" dirty="0">
                <a:sym typeface="+mn-ea"/>
              </a:rPr>
              <a:t>关键字来调用父类的某个构造方法，那么默认地有：</a:t>
            </a:r>
            <a:endParaRPr lang="zh-CN" altLang="zh-CN" dirty="0"/>
          </a:p>
          <a:p>
            <a:r>
              <a:rPr lang="en-US" altLang="zh-CN" dirty="0">
                <a:sym typeface="+mn-ea"/>
              </a:rPr>
              <a:t>    super();</a:t>
            </a:r>
            <a:endParaRPr lang="zh-CN" altLang="zh-CN" dirty="0"/>
          </a:p>
          <a:p>
            <a:r>
              <a:rPr lang="zh-CN" altLang="zh-CN" dirty="0">
                <a:sym typeface="+mn-ea"/>
              </a:rPr>
              <a:t>即调用父类的不带参数的构造方法</a:t>
            </a:r>
            <a:r>
              <a:rPr lang="zh-CN" altLang="zh-CN" dirty="0" smtClean="0">
                <a:sym typeface="+mn-ea"/>
              </a:rPr>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51280" y="3117215"/>
            <a:ext cx="6917690" cy="4603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smtClean="0"/>
              <a:t>2</a:t>
            </a:r>
            <a:r>
              <a:rPr lang="zh-CN" altLang="en-US" dirty="0" smtClean="0"/>
              <a:t>、</a:t>
            </a:r>
            <a:r>
              <a:rPr lang="en-US" altLang="zh-CN" dirty="0" smtClean="0"/>
              <a:t>final </a:t>
            </a:r>
            <a:r>
              <a:rPr lang="zh-CN" altLang="zh-CN" dirty="0" smtClean="0"/>
              <a:t>类</a:t>
            </a:r>
            <a:r>
              <a:rPr lang="zh-CN" altLang="zh-CN" dirty="0"/>
              <a:t>不能被继承，即不能有子类</a:t>
            </a:r>
            <a:r>
              <a:rPr lang="zh-CN" altLang="zh-CN" dirty="0" smtClean="0"/>
              <a:t>。</a:t>
            </a:r>
            <a:endParaRPr lang="zh-CN" altLang="zh-CN" dirty="0"/>
          </a:p>
        </p:txBody>
      </p:sp>
      <p:sp>
        <p:nvSpPr>
          <p:cNvPr id="6" name="矩形 5"/>
          <p:cNvSpPr/>
          <p:nvPr/>
        </p:nvSpPr>
        <p:spPr>
          <a:xfrm>
            <a:off x="1351280" y="1980565"/>
            <a:ext cx="6917690" cy="82994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b="1" dirty="0">
                <a:solidFill>
                  <a:schemeClr val="tx1"/>
                </a:solidFill>
              </a:rPr>
              <a:t>1</a:t>
            </a:r>
            <a:r>
              <a:rPr lang="zh-CN" altLang="en-US" b="1" dirty="0">
                <a:solidFill>
                  <a:schemeClr val="tx1"/>
                </a:solidFill>
              </a:rPr>
              <a:t>、</a:t>
            </a:r>
            <a:r>
              <a:rPr lang="en-US" altLang="zh-CN" b="1" dirty="0">
                <a:solidFill>
                  <a:schemeClr val="tx1"/>
                </a:solidFill>
              </a:rPr>
              <a:t>final</a:t>
            </a:r>
            <a:r>
              <a:rPr lang="zh-CN" altLang="en-US" b="1" dirty="0">
                <a:solidFill>
                  <a:schemeClr val="tx1"/>
                </a:solidFill>
              </a:rPr>
              <a:t>关键字可以修饰类、成员变量和方法中的局部变量。</a:t>
            </a:r>
            <a:endParaRPr lang="zh-CN" altLang="en-US" b="1" dirty="0">
              <a:solidFill>
                <a:schemeClr val="tx1"/>
              </a:solidFill>
            </a:endParaRPr>
          </a:p>
        </p:txBody>
      </p:sp>
      <p:sp>
        <p:nvSpPr>
          <p:cNvPr id="7" name="矩形 6"/>
          <p:cNvSpPr/>
          <p:nvPr/>
        </p:nvSpPr>
        <p:spPr>
          <a:xfrm>
            <a:off x="1344678" y="3798749"/>
            <a:ext cx="6299074" cy="82994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smtClean="0"/>
              <a:t>3</a:t>
            </a:r>
            <a:r>
              <a:rPr lang="zh-CN" altLang="en-US" dirty="0" smtClean="0"/>
              <a:t>、修饰方法，则</a:t>
            </a:r>
            <a:r>
              <a:rPr lang="zh-CN" altLang="zh-CN" dirty="0" smtClean="0"/>
              <a:t>不</a:t>
            </a:r>
            <a:r>
              <a:rPr lang="zh-CN" altLang="zh-CN" dirty="0"/>
              <a:t>允许子类</a:t>
            </a:r>
            <a:r>
              <a:rPr lang="zh-CN" altLang="zh-CN" dirty="0" smtClean="0"/>
              <a:t>重写</a:t>
            </a:r>
            <a:r>
              <a:rPr lang="zh-CN" altLang="en-US" dirty="0"/>
              <a:t>父</a:t>
            </a:r>
            <a:r>
              <a:rPr lang="zh-CN" altLang="en-US" dirty="0" smtClean="0"/>
              <a:t>类的</a:t>
            </a:r>
            <a:r>
              <a:rPr lang="en-US" altLang="zh-CN" dirty="0" smtClean="0"/>
              <a:t>final</a:t>
            </a:r>
            <a:r>
              <a:rPr lang="zh-CN" altLang="zh-CN" dirty="0" smtClean="0"/>
              <a:t>方法</a:t>
            </a:r>
            <a:r>
              <a:rPr lang="zh-CN" altLang="en-US" dirty="0" smtClean="0"/>
              <a:t>。</a:t>
            </a:r>
            <a:endParaRPr lang="zh-CN" altLang="en-US" dirty="0"/>
          </a:p>
        </p:txBody>
      </p:sp>
      <p:sp>
        <p:nvSpPr>
          <p:cNvPr id="8" name="矩形 7"/>
          <p:cNvSpPr/>
          <p:nvPr/>
        </p:nvSpPr>
        <p:spPr>
          <a:xfrm>
            <a:off x="1344930" y="4784725"/>
            <a:ext cx="7065010" cy="1198880"/>
          </a:xfrm>
          <a:prstGeom prst="rect">
            <a:avLst/>
          </a:prstGeom>
        </p:spPr>
        <p:txBody>
          <a:bodyPr wrap="square">
            <a:spAutoFit/>
          </a:bodyPr>
          <a:lstStyle/>
          <a:p>
            <a:r>
              <a:rPr lang="en-US" altLang="zh-CN" dirty="0"/>
              <a:t>4</a:t>
            </a:r>
            <a:r>
              <a:rPr lang="zh-CN" altLang="en-US" dirty="0"/>
              <a:t>、</a:t>
            </a:r>
            <a:r>
              <a:rPr lang="zh-CN" altLang="zh-CN" dirty="0"/>
              <a:t>成员变量或局部变量被修饰为</a:t>
            </a:r>
            <a:r>
              <a:rPr lang="en-US" altLang="zh-CN" dirty="0"/>
              <a:t>final</a:t>
            </a:r>
            <a:r>
              <a:rPr lang="zh-CN" altLang="zh-CN" dirty="0"/>
              <a:t>的，就是常量。常量在声明时没有默认值，所以在</a:t>
            </a:r>
            <a:r>
              <a:rPr lang="zh-CN" altLang="zh-CN" b="1" dirty="0"/>
              <a:t>声明常量时必须指定该常量的值</a:t>
            </a:r>
            <a:r>
              <a:rPr lang="zh-CN" altLang="zh-CN" dirty="0"/>
              <a:t>，而且不能再发生</a:t>
            </a:r>
            <a:r>
              <a:rPr lang="zh-CN" altLang="zh-CN" dirty="0" smtClean="0"/>
              <a:t>变化</a:t>
            </a:r>
            <a:r>
              <a:rPr lang="zh-CN" altLang="en-US" dirty="0" smtClean="0"/>
              <a:t>。</a:t>
            </a:r>
            <a:endParaRPr lang="zh-CN" altLang="en-US" dirty="0"/>
          </a:p>
        </p:txBody>
      </p:sp>
      <p:sp>
        <p:nvSpPr>
          <p:cNvPr id="15" name="标题 14"/>
          <p:cNvSpPr/>
          <p:nvPr>
            <p:ph type="title"/>
          </p:nvPr>
        </p:nvSpPr>
        <p:spPr>
          <a:xfrm>
            <a:off x="457200" y="273050"/>
            <a:ext cx="4180205" cy="1623060"/>
          </a:xfrm>
        </p:spPr>
        <p:txBody>
          <a:bodyPr>
            <a:scene3d>
              <a:camera prst="orthographicFront"/>
              <a:lightRig rig="threePt" dir="t"/>
            </a:scene3d>
          </a:bodyPr>
          <a:p>
            <a:r>
              <a:rPr lang="en-US" altLang="zh-CN" sz="5400">
                <a:solidFill>
                  <a:schemeClr val="tx1"/>
                </a:solidFill>
                <a:effectLst>
                  <a:outerShdw blurRad="38100" dist="19050" dir="2700000" algn="tl" rotWithShape="0">
                    <a:schemeClr val="dk1">
                      <a:alpha val="40000"/>
                    </a:schemeClr>
                  </a:outerShdw>
                </a:effectLst>
              </a:rPr>
              <a:t>     final</a:t>
            </a:r>
            <a:endParaRPr lang="en-US" altLang="zh-CN" sz="54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59485" y="649605"/>
            <a:ext cx="3368040" cy="1162050"/>
          </a:xfrm>
        </p:spPr>
        <p:txBody>
          <a:bodyPr/>
          <a:p>
            <a:r>
              <a:rPr lang="zh-CN" altLang="en-US" sz="3600"/>
              <a:t>对象的上转型</a:t>
            </a:r>
            <a:endParaRPr lang="zh-CN" altLang="en-US" sz="3600"/>
          </a:p>
        </p:txBody>
      </p:sp>
      <p:sp>
        <p:nvSpPr>
          <p:cNvPr id="5" name="矩形 4"/>
          <p:cNvSpPr/>
          <p:nvPr/>
        </p:nvSpPr>
        <p:spPr>
          <a:xfrm>
            <a:off x="93980" y="3724910"/>
            <a:ext cx="8895715" cy="26765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p>
            <a:r>
              <a:rPr lang="en-US" altLang="zh-CN" dirty="0"/>
              <a:t>1</a:t>
            </a:r>
            <a:r>
              <a:rPr lang="zh-CN" altLang="zh-CN" dirty="0"/>
              <a:t>．上转型对象</a:t>
            </a:r>
            <a:r>
              <a:rPr lang="zh-CN" altLang="zh-CN" b="1" dirty="0"/>
              <a:t>不能操作子类新增的成员</a:t>
            </a:r>
            <a:r>
              <a:rPr lang="zh-CN" altLang="zh-CN" dirty="0"/>
              <a:t>变量（失掉了这部分属性）；不能调用子类新增的方法（失掉了一些功能）。</a:t>
            </a:r>
            <a:endParaRPr lang="zh-CN" altLang="zh-CN" dirty="0"/>
          </a:p>
          <a:p>
            <a:r>
              <a:rPr lang="en-US" altLang="zh-CN" dirty="0"/>
              <a:t>2</a:t>
            </a:r>
            <a:r>
              <a:rPr lang="zh-CN" altLang="zh-CN" dirty="0"/>
              <a:t>．上转型对象可以访问子类继承或隐藏的成员变量，也可以调用子类继承的方法或子类的重写方法。</a:t>
            </a:r>
            <a:r>
              <a:rPr lang="zh-CN" altLang="zh-CN" b="1" dirty="0"/>
              <a:t>上转型对象操作子类继承的方法或子类重写的方法，其作用</a:t>
            </a:r>
            <a:r>
              <a:rPr lang="zh-CN" altLang="zh-CN" b="1" dirty="0">
                <a:solidFill>
                  <a:srgbClr val="C00000"/>
                </a:solidFill>
              </a:rPr>
              <a:t>等价于</a:t>
            </a:r>
            <a:r>
              <a:rPr lang="zh-CN" altLang="zh-CN" b="1" dirty="0"/>
              <a:t>子类对象去调用这些方法</a:t>
            </a:r>
            <a:r>
              <a:rPr lang="zh-CN" altLang="zh-CN" dirty="0"/>
              <a:t>。因此，如果子类重写了父类的某个方法后，当对象的上转型对象调用这个方法时一定是调用了子类重写的方法。</a:t>
            </a:r>
            <a:endParaRPr lang="zh-CN" altLang="zh-CN"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7845" y="-5080"/>
            <a:ext cx="4785360" cy="357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p:txBody>
          <a:bodyPr vert="horz" wrap="square" lIns="91440" tIns="45720" rIns="91440" bIns="45720" anchor="b"/>
          <a:p>
            <a:pPr eaLnBrk="1" hangingPunct="1"/>
            <a:r>
              <a:rPr lang="zh-CN" altLang="en-US" dirty="0"/>
              <a:t>多态</a:t>
            </a:r>
            <a:endParaRPr lang="zh-CN" altLang="en-US" dirty="0"/>
          </a:p>
        </p:txBody>
      </p:sp>
      <p:sp>
        <p:nvSpPr>
          <p:cNvPr id="38914" name="内容占位符 2"/>
          <p:cNvSpPr>
            <a:spLocks noGrp="1"/>
          </p:cNvSpPr>
          <p:nvPr>
            <p:ph idx="1"/>
          </p:nvPr>
        </p:nvSpPr>
        <p:spPr>
          <a:xfrm>
            <a:off x="366395" y="2027555"/>
            <a:ext cx="8660130" cy="4676775"/>
          </a:xfrm>
        </p:spPr>
        <p:txBody>
          <a:bodyPr vert="horz" wrap="square" lIns="91440" tIns="45720" rIns="91440" bIns="45720" anchor="t"/>
          <a:p>
            <a:pPr eaLnBrk="1" hangingPunct="1"/>
            <a:r>
              <a:rPr lang="zh-CN" altLang="en-US" sz="2400" b="1" dirty="0"/>
              <a:t>多态：不同的对象收到同一个消息可产生完全不同的效果</a:t>
            </a:r>
            <a:endParaRPr lang="zh-CN" altLang="en-US" sz="2400" b="1" dirty="0"/>
          </a:p>
          <a:p>
            <a:pPr marL="457200" lvl="1" indent="0" eaLnBrk="1" hangingPunct="1">
              <a:buNone/>
            </a:pPr>
            <a:r>
              <a:rPr lang="zh-CN" altLang="en-US" sz="2100" b="1" dirty="0"/>
              <a:t>         </a:t>
            </a:r>
            <a:r>
              <a:rPr lang="zh-CN" altLang="en-US" sz="2400" b="1" dirty="0"/>
              <a:t> 或同一个行为具有多个不同表现形式或形态的能力</a:t>
            </a:r>
            <a:endParaRPr lang="zh-CN" altLang="en-US" sz="2400" b="1" dirty="0"/>
          </a:p>
          <a:p>
            <a:pPr eaLnBrk="1" hangingPunct="1"/>
            <a:r>
              <a:rPr lang="zh-CN" altLang="en-US" sz="2400" b="1" dirty="0"/>
              <a:t>多态的效果 ：</a:t>
            </a:r>
            <a:endParaRPr lang="zh-CN" altLang="en-US" sz="2400" b="1" dirty="0"/>
          </a:p>
          <a:p>
            <a:pPr lvl="1" eaLnBrk="1" hangingPunct="1">
              <a:buFont typeface="Arial" panose="020B0604020202020204" pitchFamily="34" charset="0"/>
              <a:buChar char="–"/>
            </a:pPr>
            <a:r>
              <a:rPr lang="zh-CN" altLang="en-US" sz="2000" b="1" dirty="0"/>
              <a:t>用户发送一个通用的消息，而实现的细节则由接收对象自行决定。</a:t>
            </a:r>
            <a:endParaRPr lang="zh-CN" altLang="en-US" sz="2000" b="1" dirty="0"/>
          </a:p>
          <a:p>
            <a:pPr eaLnBrk="1" hangingPunct="1"/>
            <a:r>
              <a:rPr lang="zh-CN" altLang="en-US" sz="2400" b="1" dirty="0"/>
              <a:t>多态的作用：</a:t>
            </a:r>
            <a:endParaRPr lang="zh-CN" altLang="en-US" sz="2400" b="1" dirty="0"/>
          </a:p>
          <a:p>
            <a:pPr lvl="1" eaLnBrk="1" hangingPunct="1">
              <a:buFont typeface="Arial" panose="020B0604020202020204" pitchFamily="34" charset="0"/>
              <a:buChar char="–"/>
            </a:pPr>
            <a:r>
              <a:rPr lang="zh-CN" altLang="en-US" sz="2000" b="1" dirty="0"/>
              <a:t>增强了操作的透明性、可理解性和可扩展性。</a:t>
            </a:r>
            <a:endParaRPr lang="zh-CN" altLang="en-US" sz="2000" b="1" dirty="0"/>
          </a:p>
          <a:p>
            <a:pPr lvl="1" eaLnBrk="1" hangingPunct="1">
              <a:buFont typeface="Arial" panose="020B0604020202020204" pitchFamily="34" charset="0"/>
              <a:buChar char="–"/>
            </a:pPr>
            <a:r>
              <a:rPr lang="zh-CN" altLang="en-US" sz="2000" b="1" dirty="0"/>
              <a:t>增强了软件的灵活性和重用性。</a:t>
            </a:r>
            <a:endParaRPr lang="zh-CN" altLang="en-US" sz="2000" b="1" dirty="0"/>
          </a:p>
          <a:p>
            <a:pPr lvl="0" eaLnBrk="1" hangingPunct="1">
              <a:buFont typeface="Wingdings" panose="05000000000000000000" charset="0"/>
              <a:buChar char="n"/>
            </a:pPr>
            <a:r>
              <a:rPr lang="zh-CN" altLang="en-US" sz="2285" b="1" dirty="0"/>
              <a:t>多态存在的三个必要条件</a:t>
            </a:r>
            <a:endParaRPr lang="zh-CN" altLang="en-US" sz="2285" b="1" dirty="0"/>
          </a:p>
          <a:p>
            <a:pPr lvl="1" eaLnBrk="1" hangingPunct="1">
              <a:buFont typeface="Arial" panose="020B0604020202020204" pitchFamily="34" charset="0"/>
              <a:buChar char="•"/>
            </a:pPr>
            <a:r>
              <a:rPr lang="zh-CN" altLang="en-US" sz="2000" b="1" dirty="0"/>
              <a:t>继承</a:t>
            </a:r>
            <a:endParaRPr lang="zh-CN" altLang="en-US" sz="2000" b="1" dirty="0"/>
          </a:p>
          <a:p>
            <a:pPr lvl="1" eaLnBrk="1" hangingPunct="1">
              <a:buFont typeface="Arial" panose="020B0604020202020204" pitchFamily="34" charset="0"/>
              <a:buChar char="•"/>
            </a:pPr>
            <a:r>
              <a:rPr lang="zh-CN" altLang="en-US" sz="2000" b="1" dirty="0"/>
              <a:t>重写</a:t>
            </a:r>
            <a:endParaRPr lang="zh-CN" altLang="en-US" sz="2000" b="1" dirty="0"/>
          </a:p>
          <a:p>
            <a:pPr lvl="1" eaLnBrk="1" hangingPunct="1">
              <a:buFont typeface="Arial" panose="020B0604020202020204" pitchFamily="34" charset="0"/>
              <a:buChar char="•"/>
            </a:pPr>
            <a:r>
              <a:rPr lang="zh-CN" altLang="en-US" sz="2000" b="1" dirty="0"/>
              <a:t>父类引用指向子类对象</a:t>
            </a:r>
            <a:endParaRPr lang="zh-CN" altLang="en-US" sz="2000" b="1" dirty="0"/>
          </a:p>
        </p:txBody>
      </p:sp>
      <p:sp>
        <p:nvSpPr>
          <p:cNvPr id="38915" name="灯片编号占位符 3"/>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0178" name="Rectangle 2"/>
          <p:cNvSpPr>
            <a:spLocks noGrp="1"/>
          </p:cNvSpPr>
          <p:nvPr>
            <p:ph type="title"/>
          </p:nvPr>
        </p:nvSpPr>
        <p:spPr/>
        <p:txBody>
          <a:bodyPr vert="horz" wrap="square" lIns="91440" tIns="45720" rIns="91440" bIns="45720" anchor="b"/>
          <a:p>
            <a:pPr eaLnBrk="1" hangingPunct="1"/>
            <a:r>
              <a:rPr lang="zh-CN" altLang="en-US" dirty="0"/>
              <a:t>抽象类</a:t>
            </a:r>
            <a:endParaRPr lang="zh-CN" altLang="en-US" dirty="0"/>
          </a:p>
        </p:txBody>
      </p:sp>
      <p:sp>
        <p:nvSpPr>
          <p:cNvPr id="50179" name="Rectangle 3"/>
          <p:cNvSpPr>
            <a:spLocks noGrp="1"/>
          </p:cNvSpPr>
          <p:nvPr>
            <p:ph idx="1"/>
          </p:nvPr>
        </p:nvSpPr>
        <p:spPr>
          <a:xfrm>
            <a:off x="1054100" y="2018030"/>
            <a:ext cx="7889875" cy="4429760"/>
          </a:xfrm>
        </p:spPr>
        <p:txBody>
          <a:bodyPr vert="horz" wrap="square" lIns="91440" tIns="45720" rIns="91440" bIns="45720" anchor="t"/>
          <a:p>
            <a:pPr eaLnBrk="1" hangingPunct="1">
              <a:lnSpc>
                <a:spcPct val="90000"/>
              </a:lnSpc>
            </a:pPr>
            <a:r>
              <a:rPr lang="zh-CN" altLang="en-US" sz="2800" dirty="0"/>
              <a:t>抽象类：用</a:t>
            </a:r>
            <a:r>
              <a:rPr lang="en-US" altLang="zh-CN" sz="2800" dirty="0"/>
              <a:t>abstract</a:t>
            </a:r>
            <a:r>
              <a:rPr lang="zh-CN" altLang="en-US" sz="2800" dirty="0"/>
              <a:t>关键字来修饰一个类时，该类叫做抽象类；</a:t>
            </a:r>
            <a:endParaRPr lang="zh-CN" altLang="en-US" sz="2800" dirty="0"/>
          </a:p>
          <a:p>
            <a:pPr lvl="1" eaLnBrk="1" hangingPunct="1">
              <a:lnSpc>
                <a:spcPct val="90000"/>
              </a:lnSpc>
            </a:pPr>
            <a:r>
              <a:rPr lang="zh-CN" altLang="en-US" sz="2400" dirty="0"/>
              <a:t>抽象类必须被继承。</a:t>
            </a:r>
            <a:endParaRPr lang="zh-CN" altLang="en-US" sz="2400" dirty="0"/>
          </a:p>
          <a:p>
            <a:pPr lvl="1" eaLnBrk="1" hangingPunct="1">
              <a:lnSpc>
                <a:spcPct val="90000"/>
              </a:lnSpc>
            </a:pPr>
            <a:r>
              <a:rPr lang="zh-CN" altLang="en-US" sz="2400" dirty="0"/>
              <a:t>抽象类不能被直接实例化。它只能作为其它类的超类，这一点与最终类（</a:t>
            </a:r>
            <a:r>
              <a:rPr lang="en-US" altLang="zh-CN" sz="2400" dirty="0"/>
              <a:t>final</a:t>
            </a:r>
            <a:r>
              <a:rPr lang="zh-CN" altLang="en-US" sz="2400" dirty="0"/>
              <a:t>类）正好相反。</a:t>
            </a:r>
            <a:endParaRPr lang="zh-CN" altLang="en-US" sz="2400" dirty="0"/>
          </a:p>
          <a:p>
            <a:pPr eaLnBrk="1" hangingPunct="1">
              <a:lnSpc>
                <a:spcPct val="90000"/>
              </a:lnSpc>
            </a:pPr>
            <a:r>
              <a:rPr lang="zh-CN" altLang="en-US" sz="2800" dirty="0"/>
              <a:t>抽象方法：用</a:t>
            </a:r>
            <a:r>
              <a:rPr lang="en-US" altLang="zh-CN" sz="2800" dirty="0"/>
              <a:t>abstract</a:t>
            </a:r>
            <a:r>
              <a:rPr lang="zh-CN" altLang="en-US" sz="2800" dirty="0"/>
              <a:t>来修饰一个方法时，该方法叫做抽象方法。</a:t>
            </a:r>
            <a:endParaRPr lang="zh-CN" altLang="en-US" sz="2800" dirty="0"/>
          </a:p>
          <a:p>
            <a:pPr lvl="1" eaLnBrk="1" hangingPunct="1">
              <a:lnSpc>
                <a:spcPct val="90000"/>
              </a:lnSpc>
            </a:pPr>
            <a:r>
              <a:rPr lang="zh-CN" altLang="en-US" sz="2400" dirty="0"/>
              <a:t>抽象方法必须被重写</a:t>
            </a:r>
            <a:endParaRPr lang="zh-CN" altLang="en-US" sz="2400" dirty="0"/>
          </a:p>
          <a:p>
            <a:pPr lvl="1" eaLnBrk="1" hangingPunct="1">
              <a:lnSpc>
                <a:spcPct val="90000"/>
              </a:lnSpc>
            </a:pPr>
            <a:r>
              <a:rPr lang="zh-CN" altLang="en-US" sz="2400" dirty="0"/>
              <a:t>抽象方法只有声明，不能有实现。</a:t>
            </a:r>
            <a:endParaRPr lang="zh-CN" altLang="en-US" sz="2400" dirty="0"/>
          </a:p>
          <a:p>
            <a:pPr lvl="1" eaLnBrk="1" hangingPunct="1">
              <a:lnSpc>
                <a:spcPct val="90000"/>
              </a:lnSpc>
            </a:pPr>
            <a:r>
              <a:rPr lang="zh-CN" altLang="en-US" sz="2400" dirty="0"/>
              <a:t>定义了抽象方法的类必须是抽象类。</a:t>
            </a:r>
            <a:endParaRPr lang="zh-CN" altLang="en-US" sz="2400" dirty="0"/>
          </a:p>
          <a:p>
            <a:pPr marL="0" indent="0" eaLnBrk="1" hangingPunct="1">
              <a:lnSpc>
                <a:spcPct val="90000"/>
              </a:lnSpc>
              <a:buNone/>
            </a:pPr>
            <a:endParaRPr lang="en-US"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6505" y="703580"/>
            <a:ext cx="3008313" cy="1162050"/>
          </a:xfrm>
        </p:spPr>
        <p:txBody>
          <a:bodyPr/>
          <a:p>
            <a:r>
              <a:rPr lang="en-US" altLang="zh-CN" dirty="0">
                <a:sym typeface="+mn-ea"/>
              </a:rPr>
              <a:t>abstract</a:t>
            </a:r>
            <a:r>
              <a:rPr lang="zh-CN" altLang="en-US" dirty="0">
                <a:sym typeface="+mn-ea"/>
              </a:rPr>
              <a:t>类的理解</a:t>
            </a:r>
            <a:br>
              <a:rPr lang="zh-CN" altLang="en-US" b="1" dirty="0"/>
            </a:br>
            <a:endParaRPr lang="zh-CN" altLang="en-US"/>
          </a:p>
        </p:txBody>
      </p:sp>
      <p:sp>
        <p:nvSpPr>
          <p:cNvPr id="5" name="矩形 4"/>
          <p:cNvSpPr/>
          <p:nvPr/>
        </p:nvSpPr>
        <p:spPr>
          <a:xfrm>
            <a:off x="329565" y="2343785"/>
            <a:ext cx="8706485" cy="1630045"/>
          </a:xfrm>
          <a:prstGeom prst="rect">
            <a:avLst/>
          </a:prstGeom>
        </p:spPr>
        <p:txBody>
          <a:bodyPr wrap="square">
            <a:spAutoFit/>
          </a:bodyPr>
          <a:p>
            <a:r>
              <a:rPr lang="en-US" sz="2000" dirty="0"/>
              <a:t>1</a:t>
            </a:r>
            <a:r>
              <a:rPr lang="zh-CN" altLang="en-US" sz="2000" dirty="0"/>
              <a:t>、</a:t>
            </a:r>
            <a:r>
              <a:rPr lang="zh-CN" altLang="en-US" sz="2000" b="1" dirty="0"/>
              <a:t>抽象类可以抽象出重要的行为标准</a:t>
            </a:r>
            <a:r>
              <a:rPr lang="zh-CN" altLang="en-US" sz="2000" dirty="0"/>
              <a:t>，该行为标准用抽象方法来表示。即抽象类封装了子类必需要有的行为标准。</a:t>
            </a:r>
            <a:endParaRPr lang="zh-CN" altLang="en-US" sz="2000" dirty="0"/>
          </a:p>
          <a:p>
            <a:endParaRPr lang="zh-CN" altLang="en-US" sz="2000" dirty="0"/>
          </a:p>
          <a:p>
            <a:r>
              <a:rPr lang="en-US" sz="2000" dirty="0"/>
              <a:t>2</a:t>
            </a:r>
            <a:r>
              <a:rPr lang="zh-CN" altLang="en-US" sz="2000" dirty="0"/>
              <a:t>、</a:t>
            </a:r>
            <a:r>
              <a:rPr lang="zh-CN" altLang="en-US" sz="2000" b="1" dirty="0"/>
              <a:t>抽象类声明的对象可以成为其子类的对象的上转型对象</a:t>
            </a:r>
            <a:r>
              <a:rPr lang="zh-CN" altLang="en-US" sz="2000" dirty="0"/>
              <a:t>，调用子类重写的方法，即体现子类根据抽象类里的行为标准给出的具体行为。</a:t>
            </a:r>
            <a:endParaRPr lang="zh-CN" altLang="en-US" sz="2000" dirty="0"/>
          </a:p>
        </p:txBody>
      </p:sp>
      <p:sp>
        <p:nvSpPr>
          <p:cNvPr id="6" name="矩形 5"/>
          <p:cNvSpPr/>
          <p:nvPr/>
        </p:nvSpPr>
        <p:spPr>
          <a:xfrm>
            <a:off x="366395" y="4207510"/>
            <a:ext cx="8428990" cy="1630045"/>
          </a:xfrm>
          <a:prstGeom prst="rect">
            <a:avLst/>
          </a:prstGeom>
        </p:spPr>
        <p:txBody>
          <a:bodyPr wrap="square">
            <a:spAutoFit/>
          </a:bodyPr>
          <a:p>
            <a:r>
              <a:rPr lang="en-US" altLang="zh-CN" sz="2000" dirty="0"/>
              <a:t>3</a:t>
            </a:r>
            <a:r>
              <a:rPr lang="zh-CN" altLang="en-US" sz="2000" dirty="0"/>
              <a:t>、</a:t>
            </a:r>
            <a:r>
              <a:rPr lang="zh-CN" altLang="en-US" sz="2000" dirty="0"/>
              <a:t>多态核心技术之一是使用上转型对象，即将</a:t>
            </a:r>
            <a:r>
              <a:rPr lang="en-US" altLang="zh-CN" sz="2000" dirty="0"/>
              <a:t>abstract</a:t>
            </a:r>
            <a:r>
              <a:rPr lang="zh-CN" altLang="en-US" sz="2000" dirty="0"/>
              <a:t>类声明对象作为其子类的上转型对象，那么这个上转型对象就可以调用子类重写的方法。</a:t>
            </a:r>
            <a:endParaRPr lang="zh-CN" altLang="en-US" sz="2000" dirty="0"/>
          </a:p>
          <a:p>
            <a:endParaRPr lang="zh-CN" altLang="en-US" sz="2000" dirty="0"/>
          </a:p>
          <a:p>
            <a:r>
              <a:rPr lang="en-US" altLang="zh-CN" sz="2000" dirty="0"/>
              <a:t>4</a:t>
            </a:r>
            <a:r>
              <a:rPr lang="zh-CN" altLang="en-US" sz="2000" dirty="0"/>
              <a:t>、</a:t>
            </a:r>
            <a:r>
              <a:rPr lang="zh-CN" altLang="en-US" sz="2000" dirty="0"/>
              <a:t>利用多态设计程序的好处是，可以体现程序设计的</a:t>
            </a:r>
            <a:r>
              <a:rPr lang="zh-CN" altLang="en-US" sz="2000" dirty="0" smtClean="0"/>
              <a:t>所谓开</a:t>
            </a:r>
            <a:r>
              <a:rPr lang="en-US" altLang="zh-CN" sz="2000" dirty="0"/>
              <a:t>-</a:t>
            </a:r>
            <a:r>
              <a:rPr lang="zh-CN" altLang="en-US" sz="2000" dirty="0" smtClean="0"/>
              <a:t>闭原则。开</a:t>
            </a:r>
            <a:r>
              <a:rPr lang="en-US" altLang="zh-CN" sz="2000" dirty="0"/>
              <a:t>-</a:t>
            </a:r>
            <a:r>
              <a:rPr lang="zh-CN" altLang="en-US" sz="2000" dirty="0" smtClean="0"/>
              <a:t>闭原则</a:t>
            </a:r>
            <a:r>
              <a:rPr lang="zh-CN" altLang="en-US" sz="2000" dirty="0"/>
              <a:t>强调一个程序应当对扩展开放，对修改关闭，增强代码的可维护性。</a:t>
            </a:r>
            <a:endParaRPr lang="zh-CN" altLang="en-US" sz="2000" dirty="0"/>
          </a:p>
        </p:txBody>
      </p:sp>
      <p:sp>
        <p:nvSpPr>
          <p:cNvPr id="7" name="矩形 6"/>
          <p:cNvSpPr/>
          <p:nvPr/>
        </p:nvSpPr>
        <p:spPr>
          <a:xfrm>
            <a:off x="6677660" y="296545"/>
            <a:ext cx="2174875" cy="1476375"/>
          </a:xfrm>
          <a:prstGeom prst="rect">
            <a:avLst/>
          </a:prstGeom>
        </p:spPr>
        <p:txBody>
          <a:bodyPr wrap="square">
            <a:spAutoFit/>
          </a:bodyPr>
          <a:p>
            <a:r>
              <a:rPr lang="pt-BR" altLang="zh-CN" sz="1800" dirty="0">
                <a:hlinkClick r:id="rId1" action="ppaction://hlinkfile"/>
              </a:rPr>
              <a:t>Animal.java</a:t>
            </a:r>
            <a:endParaRPr lang="pt-BR" altLang="zh-CN" sz="1800" dirty="0"/>
          </a:p>
          <a:p>
            <a:r>
              <a:rPr lang="pt-BR" altLang="zh-CN" sz="1800" dirty="0">
                <a:hlinkClick r:id="rId2" action="ppaction://hlinkfile"/>
              </a:rPr>
              <a:t>Simulator.java</a:t>
            </a:r>
            <a:endParaRPr lang="pt-BR" altLang="zh-CN" sz="1800" dirty="0"/>
          </a:p>
          <a:p>
            <a:r>
              <a:rPr lang="pt-BR" altLang="zh-CN" sz="1800" dirty="0">
                <a:hlinkClick r:id="rId3" action="ppaction://hlinkfile"/>
              </a:rPr>
              <a:t>Dog.java</a:t>
            </a:r>
            <a:endParaRPr lang="pt-BR" altLang="zh-CN" sz="1800" dirty="0"/>
          </a:p>
          <a:p>
            <a:r>
              <a:rPr lang="pt-BR" altLang="zh-CN" sz="1800" dirty="0">
                <a:hlinkClick r:id="rId4" action="ppaction://hlinkfile"/>
              </a:rPr>
              <a:t>Cat.java</a:t>
            </a:r>
            <a:endParaRPr lang="pt-BR" altLang="zh-CN" sz="1800" dirty="0"/>
          </a:p>
          <a:p>
            <a:r>
              <a:rPr lang="pt-BR" altLang="zh-CN" sz="1800" dirty="0">
                <a:hlinkClick r:id="rId5" action="ppaction://hlinkfile"/>
              </a:rPr>
              <a:t>Example5_13.java</a:t>
            </a:r>
            <a:endParaRPr lang="pt-BR" altLang="zh-CN" sz="1800" dirty="0">
              <a:hlinkClick r:id="rId5" action="ppaction://hlinkfi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1202" name="Rectangle 2"/>
          <p:cNvSpPr>
            <a:spLocks noGrp="1"/>
          </p:cNvSpPr>
          <p:nvPr>
            <p:ph type="title"/>
          </p:nvPr>
        </p:nvSpPr>
        <p:spPr>
          <a:xfrm>
            <a:off x="1150938" y="43498"/>
            <a:ext cx="7793037" cy="1143000"/>
          </a:xfrm>
        </p:spPr>
        <p:txBody>
          <a:bodyPr vert="horz" wrap="square" lIns="91440" tIns="45720" rIns="91440" bIns="45720" anchor="b"/>
          <a:p>
            <a:pPr eaLnBrk="1" hangingPunct="1"/>
            <a:r>
              <a:rPr lang="zh-CN" altLang="en-US" dirty="0"/>
              <a:t>接口（</a:t>
            </a:r>
            <a:r>
              <a:rPr lang="en-US" altLang="zh-CN" dirty="0"/>
              <a:t>interface</a:t>
            </a:r>
            <a:r>
              <a:rPr lang="zh-CN" altLang="en-US" dirty="0"/>
              <a:t>）</a:t>
            </a:r>
            <a:endParaRPr lang="zh-CN" altLang="en-US" dirty="0"/>
          </a:p>
        </p:txBody>
      </p:sp>
      <p:sp>
        <p:nvSpPr>
          <p:cNvPr id="9" name="矩形 8"/>
          <p:cNvSpPr/>
          <p:nvPr/>
        </p:nvSpPr>
        <p:spPr>
          <a:xfrm>
            <a:off x="433070" y="2752090"/>
            <a:ext cx="8620760" cy="1014730"/>
          </a:xfrm>
          <a:prstGeom prst="rect">
            <a:avLst/>
          </a:prstGeom>
        </p:spPr>
        <p:txBody>
          <a:bodyPr wrap="square">
            <a:spAutoFit/>
          </a:bodyPr>
          <a:p>
            <a:pPr marL="342900" indent="-342900">
              <a:buFont typeface="Arial" panose="020B0604020202020204" pitchFamily="34" charset="0"/>
              <a:buChar char="•"/>
            </a:pPr>
            <a:r>
              <a:rPr lang="en-US" altLang="zh-CN" sz="2000" dirty="0"/>
              <a:t>JDK8</a:t>
            </a:r>
            <a:r>
              <a:rPr lang="zh-CN" altLang="zh-CN" sz="2000" dirty="0"/>
              <a:t>版本之前，接口体中只有抽象方法</a:t>
            </a:r>
            <a:r>
              <a:rPr lang="en-US" altLang="zh-CN" sz="2000" dirty="0" smtClean="0"/>
              <a:t>.</a:t>
            </a:r>
            <a:endParaRPr lang="en-US" altLang="zh-CN" sz="2000" dirty="0" smtClean="0"/>
          </a:p>
          <a:p>
            <a:pPr marL="342900" indent="-342900">
              <a:buFont typeface="Arial" panose="020B0604020202020204" pitchFamily="34" charset="0"/>
              <a:buChar char="•"/>
            </a:pPr>
            <a:r>
              <a:rPr lang="zh-CN" altLang="zh-CN" sz="2000" dirty="0" smtClean="0"/>
              <a:t>所有</a:t>
            </a:r>
            <a:r>
              <a:rPr lang="zh-CN" altLang="zh-CN" sz="2000" dirty="0"/>
              <a:t>的</a:t>
            </a:r>
            <a:r>
              <a:rPr lang="en-US" altLang="zh-CN" sz="2000" dirty="0"/>
              <a:t>static</a:t>
            </a:r>
            <a:r>
              <a:rPr lang="zh-CN" altLang="zh-CN" sz="2000" dirty="0"/>
              <a:t>常量的访问权限一定都是</a:t>
            </a:r>
            <a:r>
              <a:rPr lang="en-US" altLang="zh-CN" sz="2000" dirty="0"/>
              <a:t>public</a:t>
            </a:r>
            <a:r>
              <a:rPr lang="zh-CN" altLang="zh-CN" sz="2000" dirty="0"/>
              <a:t>（允许省略</a:t>
            </a:r>
            <a:r>
              <a:rPr lang="en-US" altLang="zh-CN" sz="2000" dirty="0"/>
              <a:t>public</a:t>
            </a:r>
            <a:r>
              <a:rPr lang="zh-CN" altLang="zh-CN" sz="2000" dirty="0"/>
              <a:t>、</a:t>
            </a:r>
            <a:r>
              <a:rPr lang="en-US" altLang="zh-CN" sz="2000" dirty="0"/>
              <a:t>final</a:t>
            </a:r>
            <a:r>
              <a:rPr lang="zh-CN" altLang="zh-CN" sz="2000" dirty="0"/>
              <a:t>和</a:t>
            </a:r>
            <a:r>
              <a:rPr lang="en-US" altLang="zh-CN" sz="2000" dirty="0"/>
              <a:t>static</a:t>
            </a:r>
            <a:r>
              <a:rPr lang="zh-CN" altLang="zh-CN" sz="2000" dirty="0"/>
              <a:t>修饰符，</a:t>
            </a:r>
            <a:r>
              <a:rPr lang="zh-CN" altLang="zh-CN" sz="2000" b="1" dirty="0"/>
              <a:t>接口中不会有变量</a:t>
            </a:r>
            <a:r>
              <a:rPr lang="zh-CN" altLang="zh-CN" sz="2000" dirty="0"/>
              <a:t>）</a:t>
            </a:r>
            <a:endParaRPr lang="zh-CN" altLang="zh-CN" sz="2000" dirty="0"/>
          </a:p>
        </p:txBody>
      </p:sp>
      <p:sp>
        <p:nvSpPr>
          <p:cNvPr id="10" name="矩形 9"/>
          <p:cNvSpPr/>
          <p:nvPr/>
        </p:nvSpPr>
        <p:spPr>
          <a:xfrm>
            <a:off x="433253" y="1277615"/>
            <a:ext cx="8573911" cy="119888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p>
            <a:r>
              <a:rPr lang="en-US" altLang="zh-CN" sz="1800" dirty="0">
                <a:solidFill>
                  <a:schemeClr val="tx1"/>
                </a:solidFill>
              </a:rPr>
              <a:t>interface Printable { </a:t>
            </a:r>
            <a:endParaRPr lang="en-US" altLang="zh-CN" sz="1800" dirty="0">
              <a:solidFill>
                <a:schemeClr val="tx1"/>
              </a:solidFill>
            </a:endParaRPr>
          </a:p>
          <a:p>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final </a:t>
            </a:r>
            <a:r>
              <a:rPr lang="en-US" altLang="zh-CN" sz="1800" dirty="0" err="1">
                <a:solidFill>
                  <a:schemeClr val="tx1"/>
                </a:solidFill>
              </a:rPr>
              <a:t>int</a:t>
            </a:r>
            <a:r>
              <a:rPr lang="en-US" altLang="zh-CN" sz="1800" dirty="0">
                <a:solidFill>
                  <a:schemeClr val="tx1"/>
                </a:solidFill>
              </a:rPr>
              <a:t> MAX=100;       //</a:t>
            </a:r>
            <a:r>
              <a:rPr lang="zh-CN" altLang="en-US" sz="1800" dirty="0">
                <a:solidFill>
                  <a:schemeClr val="tx1"/>
                </a:solidFill>
              </a:rPr>
              <a:t>等价写法：</a:t>
            </a:r>
            <a:r>
              <a:rPr lang="en-US" altLang="zh-CN" sz="1800" dirty="0" err="1">
                <a:solidFill>
                  <a:schemeClr val="tx1"/>
                </a:solidFill>
              </a:rPr>
              <a:t>int</a:t>
            </a:r>
            <a:r>
              <a:rPr lang="en-US" altLang="zh-CN" sz="1800" dirty="0">
                <a:solidFill>
                  <a:schemeClr val="tx1"/>
                </a:solidFill>
              </a:rPr>
              <a:t> MAX=100;</a:t>
            </a:r>
            <a:endParaRPr lang="en-US" altLang="zh-CN" sz="1800" dirty="0">
              <a:solidFill>
                <a:schemeClr val="tx1"/>
              </a:solidFill>
            </a:endParaRPr>
          </a:p>
          <a:p>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abstract void add();      </a:t>
            </a:r>
            <a:r>
              <a:rPr lang="en-US" altLang="zh-CN" sz="1800" dirty="0" smtClean="0">
                <a:solidFill>
                  <a:schemeClr val="tx1"/>
                </a:solidFill>
              </a:rPr>
              <a:t>        </a:t>
            </a:r>
            <a:r>
              <a:rPr lang="en-US" altLang="zh-CN" sz="1800" dirty="0">
                <a:solidFill>
                  <a:schemeClr val="tx1"/>
                </a:solidFill>
              </a:rPr>
              <a:t>//</a:t>
            </a:r>
            <a:r>
              <a:rPr lang="zh-CN" altLang="en-US" sz="1800" dirty="0">
                <a:solidFill>
                  <a:schemeClr val="tx1"/>
                </a:solidFill>
              </a:rPr>
              <a:t>等价写法：</a:t>
            </a:r>
            <a:r>
              <a:rPr lang="en-US" altLang="zh-CN" sz="1800" dirty="0">
                <a:solidFill>
                  <a:schemeClr val="tx1"/>
                </a:solidFill>
              </a:rPr>
              <a:t>void add();</a:t>
            </a:r>
            <a:endParaRPr lang="en-US" altLang="zh-CN" sz="1800" dirty="0">
              <a:solidFill>
                <a:schemeClr val="tx1"/>
              </a:solidFill>
            </a:endParaRPr>
          </a:p>
          <a:p>
            <a:r>
              <a:rPr lang="en-US" altLang="zh-CN" sz="1800" dirty="0">
                <a:solidFill>
                  <a:schemeClr val="tx1"/>
                </a:solidFill>
              </a:rPr>
              <a:t>}</a:t>
            </a:r>
            <a:endParaRPr lang="en-US" altLang="zh-CN" sz="1800" dirty="0">
              <a:solidFill>
                <a:schemeClr val="tx1"/>
              </a:solidFill>
            </a:endParaRPr>
          </a:p>
        </p:txBody>
      </p:sp>
      <p:sp>
        <p:nvSpPr>
          <p:cNvPr id="5" name="矩形 4"/>
          <p:cNvSpPr/>
          <p:nvPr/>
        </p:nvSpPr>
        <p:spPr>
          <a:xfrm>
            <a:off x="461919" y="3918645"/>
            <a:ext cx="8645825" cy="28613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p>
            <a:r>
              <a:rPr lang="en-US" altLang="zh-CN" sz="1800" dirty="0" smtClean="0">
                <a:solidFill>
                  <a:schemeClr val="tx1"/>
                </a:solidFill>
              </a:rPr>
              <a:t>public interface Printable { </a:t>
            </a:r>
            <a:endParaRPr lang="zh-CN" altLang="zh-CN" sz="1800" dirty="0" smtClean="0">
              <a:solidFill>
                <a:schemeClr val="tx1"/>
              </a:solidFill>
            </a:endParaRPr>
          </a:p>
          <a:p>
            <a:r>
              <a:rPr lang="en-US" altLang="zh-CN" sz="1800" dirty="0" smtClean="0">
                <a:solidFill>
                  <a:schemeClr val="tx1"/>
                </a:solidFill>
              </a:rPr>
              <a:t>       public static final </a:t>
            </a:r>
            <a:r>
              <a:rPr lang="en-US" altLang="zh-CN" sz="1800" dirty="0" err="1" smtClean="0">
                <a:solidFill>
                  <a:schemeClr val="tx1"/>
                </a:solidFill>
              </a:rPr>
              <a:t>int</a:t>
            </a:r>
            <a:r>
              <a:rPr lang="en-US" altLang="zh-CN" sz="1800" dirty="0" smtClean="0">
                <a:solidFill>
                  <a:schemeClr val="tx1"/>
                </a:solidFill>
              </a:rPr>
              <a:t> MAX = 100;       //</a:t>
            </a:r>
            <a:r>
              <a:rPr lang="zh-CN" altLang="zh-CN" sz="1800" dirty="0" smtClean="0">
                <a:solidFill>
                  <a:schemeClr val="tx1"/>
                </a:solidFill>
              </a:rPr>
              <a:t>等价写法：</a:t>
            </a:r>
            <a:r>
              <a:rPr lang="en-US" altLang="zh-CN" sz="1800" dirty="0" err="1" smtClean="0">
                <a:solidFill>
                  <a:schemeClr val="tx1"/>
                </a:solidFill>
              </a:rPr>
              <a:t>int</a:t>
            </a:r>
            <a:r>
              <a:rPr lang="en-US" altLang="zh-CN" sz="1800" dirty="0" smtClean="0">
                <a:solidFill>
                  <a:schemeClr val="tx1"/>
                </a:solidFill>
              </a:rPr>
              <a:t> MAX=100;</a:t>
            </a:r>
            <a:endParaRPr lang="zh-CN" altLang="zh-CN" sz="1800" dirty="0" smtClean="0">
              <a:solidFill>
                <a:schemeClr val="tx1"/>
              </a:solidFill>
            </a:endParaRPr>
          </a:p>
          <a:p>
            <a:r>
              <a:rPr lang="en-US" altLang="zh-CN" sz="1800" dirty="0" smtClean="0">
                <a:solidFill>
                  <a:schemeClr val="tx1"/>
                </a:solidFill>
              </a:rPr>
              <a:t>       public abstract void on();                  //</a:t>
            </a:r>
            <a:r>
              <a:rPr lang="zh-CN" altLang="zh-CN" sz="1800" dirty="0" smtClean="0">
                <a:solidFill>
                  <a:schemeClr val="tx1"/>
                </a:solidFill>
              </a:rPr>
              <a:t>等价写法：</a:t>
            </a:r>
            <a:r>
              <a:rPr lang="en-US" altLang="zh-CN" sz="1800" dirty="0" smtClean="0">
                <a:solidFill>
                  <a:schemeClr val="tx1"/>
                </a:solidFill>
              </a:rPr>
              <a:t>void on();</a:t>
            </a:r>
            <a:endParaRPr lang="zh-CN" altLang="zh-CN" sz="1800" dirty="0" smtClean="0">
              <a:solidFill>
                <a:schemeClr val="tx1"/>
              </a:solidFill>
            </a:endParaRPr>
          </a:p>
          <a:p>
            <a:r>
              <a:rPr lang="en-US" altLang="zh-CN" sz="1800" dirty="0" smtClean="0">
                <a:solidFill>
                  <a:schemeClr val="tx1"/>
                </a:solidFill>
              </a:rPr>
              <a:t>       public </a:t>
            </a:r>
            <a:r>
              <a:rPr lang="en-US" altLang="zh-CN" sz="1800" dirty="0" smtClean="0">
                <a:solidFill>
                  <a:srgbClr val="FF0000"/>
                </a:solidFill>
              </a:rPr>
              <a:t>default</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max(</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a,int</a:t>
            </a:r>
            <a:r>
              <a:rPr lang="en-US" altLang="zh-CN" sz="1800" dirty="0" smtClean="0">
                <a:solidFill>
                  <a:schemeClr val="tx1"/>
                </a:solidFill>
              </a:rPr>
              <a:t> b) {    //default</a:t>
            </a:r>
            <a:r>
              <a:rPr lang="zh-CN" altLang="zh-CN" sz="1800" dirty="0" smtClean="0">
                <a:solidFill>
                  <a:schemeClr val="tx1"/>
                </a:solidFill>
              </a:rPr>
              <a:t>方法</a:t>
            </a:r>
            <a:endParaRPr lang="zh-CN" altLang="zh-CN" sz="1800" dirty="0" smtClean="0">
              <a:solidFill>
                <a:schemeClr val="tx1"/>
              </a:solidFill>
            </a:endParaRPr>
          </a:p>
          <a:p>
            <a:r>
              <a:rPr lang="en-US" altLang="zh-CN" sz="1800" dirty="0" smtClean="0">
                <a:solidFill>
                  <a:schemeClr val="tx1"/>
                </a:solidFill>
              </a:rPr>
              <a:t>              return a&gt;</a:t>
            </a:r>
            <a:r>
              <a:rPr lang="en-US" altLang="zh-CN" sz="1800" dirty="0" err="1" smtClean="0">
                <a:solidFill>
                  <a:schemeClr val="tx1"/>
                </a:solidFill>
              </a:rPr>
              <a:t>b?a:b</a:t>
            </a:r>
            <a:r>
              <a:rPr lang="en-US" altLang="zh-CN" sz="1800" dirty="0" smtClean="0">
                <a:solidFill>
                  <a:schemeClr val="tx1"/>
                </a:solidFill>
              </a:rPr>
              <a:t>;</a:t>
            </a:r>
            <a:endParaRPr lang="zh-CN" altLang="zh-CN" sz="1800" dirty="0" smtClean="0">
              <a:solidFill>
                <a:schemeClr val="tx1"/>
              </a:solidFill>
            </a:endParaRPr>
          </a:p>
          <a:p>
            <a:r>
              <a:rPr lang="en-US" altLang="zh-CN" sz="1800" dirty="0" smtClean="0">
                <a:solidFill>
                  <a:schemeClr val="tx1"/>
                </a:solidFill>
              </a:rPr>
              <a:t>       }</a:t>
            </a:r>
            <a:endParaRPr lang="zh-CN" altLang="zh-CN" sz="1800" dirty="0" smtClean="0">
              <a:solidFill>
                <a:schemeClr val="tx1"/>
              </a:solidFill>
            </a:endParaRPr>
          </a:p>
          <a:p>
            <a:r>
              <a:rPr lang="en-US" altLang="zh-CN" sz="1800" dirty="0" smtClean="0">
                <a:solidFill>
                  <a:schemeClr val="tx1"/>
                </a:solidFill>
              </a:rPr>
              <a:t>       </a:t>
            </a:r>
            <a:r>
              <a:rPr lang="en-US" altLang="zh-CN" sz="1800" b="1" dirty="0" smtClean="0">
                <a:solidFill>
                  <a:schemeClr val="tx1"/>
                </a:solidFill>
              </a:rPr>
              <a:t>public </a:t>
            </a:r>
            <a:r>
              <a:rPr lang="en-US" altLang="zh-CN" sz="1800" b="1" dirty="0" smtClean="0">
                <a:solidFill>
                  <a:srgbClr val="FF0000"/>
                </a:solidFill>
              </a:rPr>
              <a:t>static </a:t>
            </a:r>
            <a:r>
              <a:rPr lang="en-US" altLang="zh-CN" sz="1800" b="1" dirty="0" smtClean="0">
                <a:solidFill>
                  <a:schemeClr val="tx1"/>
                </a:solidFill>
              </a:rPr>
              <a:t>void f ()  {</a:t>
            </a:r>
            <a:endParaRPr lang="zh-CN" altLang="zh-CN" sz="1800" b="1" dirty="0" smtClean="0">
              <a:solidFill>
                <a:schemeClr val="tx1"/>
              </a:solidFill>
            </a:endParaRPr>
          </a:p>
          <a:p>
            <a:r>
              <a:rPr lang="en-US" altLang="zh-CN" sz="1800" b="1" dirty="0" smtClean="0">
                <a:solidFill>
                  <a:schemeClr val="tx1"/>
                </a:solidFill>
              </a:rPr>
              <a:t>             </a:t>
            </a:r>
            <a:r>
              <a:rPr lang="en-US" altLang="zh-CN" sz="1800" b="1" dirty="0" err="1" smtClean="0">
                <a:solidFill>
                  <a:schemeClr val="tx1"/>
                </a:solidFill>
              </a:rPr>
              <a:t>System.out.println</a:t>
            </a:r>
            <a:r>
              <a:rPr lang="en-US" altLang="zh-CN" sz="1800" b="1" dirty="0" smtClean="0">
                <a:solidFill>
                  <a:schemeClr val="tx1"/>
                </a:solidFill>
              </a:rPr>
              <a:t>("</a:t>
            </a:r>
            <a:r>
              <a:rPr lang="zh-CN" altLang="zh-CN" sz="1800" b="1" dirty="0" smtClean="0">
                <a:solidFill>
                  <a:schemeClr val="tx1"/>
                </a:solidFill>
              </a:rPr>
              <a:t>注意是从</a:t>
            </a:r>
            <a:r>
              <a:rPr lang="en-US" altLang="zh-CN" sz="1800" b="1" dirty="0" smtClean="0">
                <a:solidFill>
                  <a:schemeClr val="tx1"/>
                </a:solidFill>
              </a:rPr>
              <a:t>Java SE 8</a:t>
            </a:r>
            <a:r>
              <a:rPr lang="zh-CN" altLang="zh-CN" sz="1800" b="1" dirty="0" smtClean="0">
                <a:solidFill>
                  <a:schemeClr val="tx1"/>
                </a:solidFill>
              </a:rPr>
              <a:t>开始的</a:t>
            </a:r>
            <a:r>
              <a:rPr lang="en-US" altLang="zh-CN" sz="1800" b="1" dirty="0" smtClean="0">
                <a:solidFill>
                  <a:schemeClr val="tx1"/>
                </a:solidFill>
              </a:rPr>
              <a:t>");</a:t>
            </a:r>
            <a:endParaRPr lang="zh-CN" altLang="zh-CN" sz="1800" b="1" dirty="0" smtClean="0">
              <a:solidFill>
                <a:schemeClr val="tx1"/>
              </a:solidFill>
            </a:endParaRPr>
          </a:p>
          <a:p>
            <a:r>
              <a:rPr lang="en-US" altLang="zh-CN" sz="1800" b="1" dirty="0" smtClean="0">
                <a:solidFill>
                  <a:schemeClr val="tx1"/>
                </a:solidFill>
              </a:rPr>
              <a:t>      }</a:t>
            </a:r>
            <a:endParaRPr lang="zh-CN" altLang="zh-CN" sz="1800" b="1" dirty="0" smtClean="0">
              <a:solidFill>
                <a:schemeClr val="tx1"/>
              </a:solidFill>
            </a:endParaRPr>
          </a:p>
          <a:p>
            <a:r>
              <a:rPr lang="en-US" altLang="zh-CN" sz="1800" dirty="0" smtClean="0">
                <a:solidFill>
                  <a:schemeClr val="tx1"/>
                </a:solidFill>
              </a:rPr>
              <a:t>}</a:t>
            </a:r>
            <a:endParaRPr lang="en-US" altLang="zh-CN" sz="1800" dirty="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矩形 3"/>
          <p:cNvSpPr/>
          <p:nvPr/>
        </p:nvSpPr>
        <p:spPr>
          <a:xfrm>
            <a:off x="539115" y="2056765"/>
            <a:ext cx="8209280" cy="706755"/>
          </a:xfrm>
          <a:prstGeom prst="rect">
            <a:avLst/>
          </a:prstGeom>
        </p:spPr>
        <p:txBody>
          <a:bodyPr wrap="square">
            <a:spAutoFit/>
          </a:bodyPr>
          <a:p>
            <a:r>
              <a:rPr lang="en-US" altLang="zh-CN" sz="2000" b="1" dirty="0">
                <a:solidFill>
                  <a:srgbClr val="C00000"/>
                </a:solidFill>
              </a:rPr>
              <a:t>class A </a:t>
            </a:r>
            <a:r>
              <a:rPr lang="en-US" altLang="zh-CN" sz="2000" b="1" dirty="0" smtClean="0">
                <a:solidFill>
                  <a:srgbClr val="C00000"/>
                </a:solidFill>
              </a:rPr>
              <a:t> implements  Printable ,  Addable </a:t>
            </a:r>
            <a:r>
              <a:rPr lang="en-US" altLang="zh-CN" sz="2000" b="1" dirty="0">
                <a:solidFill>
                  <a:srgbClr val="C00000"/>
                </a:solidFill>
              </a:rPr>
              <a:t>{</a:t>
            </a:r>
            <a:endParaRPr lang="zh-CN" altLang="zh-CN" sz="2000" b="1" dirty="0">
              <a:solidFill>
                <a:srgbClr val="C00000"/>
              </a:solidFill>
            </a:endParaRPr>
          </a:p>
          <a:p>
            <a:r>
              <a:rPr lang="en-US" altLang="zh-CN" sz="2000" b="1" dirty="0">
                <a:solidFill>
                  <a:srgbClr val="C00000"/>
                </a:solidFill>
              </a:rPr>
              <a:t>}</a:t>
            </a:r>
            <a:endParaRPr lang="en-US" altLang="zh-CN" sz="2000" b="1" dirty="0">
              <a:solidFill>
                <a:srgbClr val="C00000"/>
              </a:solidFill>
            </a:endParaRPr>
          </a:p>
        </p:txBody>
      </p:sp>
      <p:sp>
        <p:nvSpPr>
          <p:cNvPr id="6" name="矩形 5"/>
          <p:cNvSpPr/>
          <p:nvPr/>
        </p:nvSpPr>
        <p:spPr>
          <a:xfrm>
            <a:off x="539750" y="2938145"/>
            <a:ext cx="8208645" cy="1630045"/>
          </a:xfrm>
          <a:prstGeom prst="rect">
            <a:avLst/>
          </a:prstGeom>
        </p:spPr>
        <p:txBody>
          <a:bodyPr wrap="square">
            <a:spAutoFit/>
          </a:bodyPr>
          <a:p>
            <a:pPr marL="342900" indent="-342900">
              <a:buFont typeface="Arial" panose="020B0604020202020204" pitchFamily="34" charset="0"/>
              <a:buChar char="•"/>
            </a:pPr>
            <a:r>
              <a:rPr lang="zh-CN" altLang="zh-CN" sz="2000" dirty="0"/>
              <a:t>一个类实现了某个接口，那么这个类就自然拥有了接口中的常量，</a:t>
            </a:r>
            <a:r>
              <a:rPr lang="en-US" altLang="zh-CN" sz="2000" dirty="0"/>
              <a:t>default</a:t>
            </a:r>
            <a:r>
              <a:rPr lang="zh-CN" altLang="zh-CN" sz="2000" dirty="0"/>
              <a:t>方法（去掉了</a:t>
            </a:r>
            <a:r>
              <a:rPr lang="en-US" altLang="zh-CN" sz="2000" dirty="0"/>
              <a:t>default</a:t>
            </a:r>
            <a:r>
              <a:rPr lang="zh-CN" altLang="zh-CN" sz="2000" dirty="0"/>
              <a:t>关键字），该类也可以重写接口中的</a:t>
            </a:r>
            <a:r>
              <a:rPr lang="en-US" altLang="zh-CN" sz="2000" dirty="0"/>
              <a:t>default</a:t>
            </a:r>
            <a:r>
              <a:rPr lang="zh-CN" altLang="zh-CN" sz="2000" dirty="0"/>
              <a:t>方法（注意，重写时需要去掉</a:t>
            </a:r>
            <a:r>
              <a:rPr lang="en-US" altLang="zh-CN" sz="2000" dirty="0"/>
              <a:t>default</a:t>
            </a:r>
            <a:r>
              <a:rPr lang="zh-CN" altLang="zh-CN" sz="2000" dirty="0"/>
              <a:t>关键字）。</a:t>
            </a:r>
            <a:endParaRPr lang="zh-CN" altLang="zh-CN" sz="2000" dirty="0"/>
          </a:p>
          <a:p>
            <a:pPr marL="342900" indent="-342900">
              <a:buFont typeface="Arial" panose="020B0604020202020204" pitchFamily="34" charset="0"/>
              <a:buChar char="•"/>
            </a:pPr>
            <a:r>
              <a:rPr lang="zh-CN" altLang="zh-CN" sz="2000" dirty="0"/>
              <a:t>如果一个非</a:t>
            </a:r>
            <a:r>
              <a:rPr lang="en-US" altLang="zh-CN" sz="2000" dirty="0"/>
              <a:t>abstract</a:t>
            </a:r>
            <a:r>
              <a:rPr lang="zh-CN" altLang="zh-CN" sz="2000" dirty="0"/>
              <a:t>类实现了某个接口，那么这个类必须重写该接口的所有</a:t>
            </a:r>
            <a:r>
              <a:rPr lang="en-US" altLang="zh-CN" sz="2000" dirty="0"/>
              <a:t>abstract</a:t>
            </a:r>
            <a:r>
              <a:rPr lang="zh-CN" altLang="zh-CN" sz="2000" dirty="0"/>
              <a:t>方法，即去掉</a:t>
            </a:r>
            <a:r>
              <a:rPr lang="en-US" altLang="zh-CN" sz="2000" dirty="0"/>
              <a:t>abstract</a:t>
            </a:r>
            <a:r>
              <a:rPr lang="zh-CN" altLang="zh-CN" sz="2000" dirty="0"/>
              <a:t>修饰给出方法</a:t>
            </a:r>
            <a:r>
              <a:rPr lang="zh-CN" altLang="zh-CN" sz="2000" dirty="0" smtClean="0"/>
              <a:t>体</a:t>
            </a:r>
            <a:r>
              <a:rPr lang="zh-CN" altLang="en-US" sz="2000" dirty="0" smtClean="0"/>
              <a:t>。</a:t>
            </a:r>
            <a:endParaRPr lang="zh-CN" altLang="en-US" sz="2000" dirty="0" smtClean="0"/>
          </a:p>
        </p:txBody>
      </p:sp>
      <p:sp>
        <p:nvSpPr>
          <p:cNvPr id="7" name="矩形 6"/>
          <p:cNvSpPr/>
          <p:nvPr/>
        </p:nvSpPr>
        <p:spPr>
          <a:xfrm>
            <a:off x="539046" y="4711651"/>
            <a:ext cx="7776864" cy="3987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p>
            <a:r>
              <a:rPr lang="zh-CN" altLang="zh-CN" sz="2000" dirty="0"/>
              <a:t>特别注意的是，类实现某接口，但</a:t>
            </a:r>
            <a:r>
              <a:rPr lang="zh-CN" altLang="zh-CN" sz="2000" b="1" dirty="0"/>
              <a:t>类不拥有接口的</a:t>
            </a:r>
            <a:r>
              <a:rPr lang="en-US" altLang="zh-CN" sz="2000" b="1" dirty="0"/>
              <a:t>static</a:t>
            </a:r>
            <a:r>
              <a:rPr lang="zh-CN" altLang="zh-CN" sz="2000" b="1" dirty="0"/>
              <a:t>方法</a:t>
            </a:r>
            <a:r>
              <a:rPr lang="zh-CN" altLang="zh-CN" sz="2000" dirty="0"/>
              <a:t>。</a:t>
            </a:r>
            <a:endParaRPr lang="zh-CN" altLang="zh-CN" sz="2000" dirty="0"/>
          </a:p>
        </p:txBody>
      </p:sp>
      <p:sp>
        <p:nvSpPr>
          <p:cNvPr id="8" name="矩形 7"/>
          <p:cNvSpPr/>
          <p:nvPr/>
        </p:nvSpPr>
        <p:spPr>
          <a:xfrm>
            <a:off x="539046" y="5197823"/>
            <a:ext cx="8352928" cy="70675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p>
            <a:r>
              <a:rPr lang="zh-CN" altLang="zh-CN" sz="2000" dirty="0" smtClean="0"/>
              <a:t>接口</a:t>
            </a:r>
            <a:r>
              <a:rPr lang="zh-CN" altLang="zh-CN" sz="2000" dirty="0"/>
              <a:t>中的方法的访问权限都是</a:t>
            </a:r>
            <a:r>
              <a:rPr lang="en-US" altLang="zh-CN" sz="2000" dirty="0"/>
              <a:t>public</a:t>
            </a:r>
            <a:r>
              <a:rPr lang="zh-CN" altLang="zh-CN" sz="2000" dirty="0"/>
              <a:t>的，重写时</a:t>
            </a:r>
            <a:r>
              <a:rPr lang="zh-CN" altLang="zh-CN" sz="2000" b="1" dirty="0"/>
              <a:t>不可省略</a:t>
            </a:r>
            <a:r>
              <a:rPr lang="en-US" altLang="zh-CN" sz="2000" b="1" dirty="0"/>
              <a:t>public</a:t>
            </a:r>
            <a:r>
              <a:rPr lang="zh-CN" altLang="zh-CN" sz="2000" dirty="0"/>
              <a:t>（否则就降低了访问权限，这是不允许的</a:t>
            </a:r>
            <a:r>
              <a:rPr lang="zh-CN" altLang="zh-CN" sz="2000" dirty="0" smtClean="0"/>
              <a:t>）</a:t>
            </a:r>
            <a:r>
              <a:rPr lang="zh-CN" altLang="en-US" sz="2000" dirty="0" smtClean="0"/>
              <a:t>。</a:t>
            </a:r>
            <a:endParaRPr lang="zh-CN" alt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1878" y="1119497"/>
            <a:ext cx="4104456" cy="602928"/>
          </a:xfrm>
        </p:spPr>
        <p:txBody>
          <a:bodyPr>
            <a:normAutofit/>
            <a:scene3d>
              <a:camera prst="orthographicFront"/>
              <a:lightRig rig="threePt" dir="t"/>
            </a:scene3d>
          </a:bodyPr>
          <a:lstStyle/>
          <a:p>
            <a:pPr lvl="1"/>
            <a:r>
              <a:rPr lang="zh-CN" altLang="zh-CN" sz="2800" b="1" dirty="0">
                <a:solidFill>
                  <a:schemeClr val="tx1"/>
                </a:solidFill>
                <a:effectLst>
                  <a:outerShdw blurRad="38100" dist="19050" dir="2700000" algn="tl" rotWithShape="0">
                    <a:schemeClr val="dk1">
                      <a:alpha val="40000"/>
                    </a:schemeClr>
                  </a:outerShdw>
                </a:effectLst>
              </a:rPr>
              <a:t>接口回调</a:t>
            </a:r>
            <a:endParaRPr lang="zh-CN" altLang="zh-CN" sz="2800" b="1" dirty="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403225" y="2702560"/>
            <a:ext cx="8345170" cy="119888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dirty="0"/>
              <a:t>可以把实现某一接口的类创建的</a:t>
            </a:r>
            <a:r>
              <a:rPr lang="zh-CN" altLang="zh-CN" b="1" dirty="0"/>
              <a:t>对象的引用赋给该接口声明的接口变量中</a:t>
            </a:r>
            <a:r>
              <a:rPr lang="zh-CN" altLang="zh-CN" dirty="0"/>
              <a:t>，那么该接口变量就可以调用被类重写的接口方法以及接口中的</a:t>
            </a:r>
            <a:r>
              <a:rPr lang="en-US" altLang="zh-CN" dirty="0"/>
              <a:t>default</a:t>
            </a:r>
            <a:r>
              <a:rPr lang="zh-CN" altLang="zh-CN" dirty="0"/>
              <a:t>方法</a:t>
            </a:r>
            <a:endParaRPr lang="zh-CN" altLang="zh-CN" b="1" dirty="0">
              <a:solidFill>
                <a:srgbClr val="C00000"/>
              </a:solidFill>
            </a:endParaRPr>
          </a:p>
        </p:txBody>
      </p:sp>
      <p:sp>
        <p:nvSpPr>
          <p:cNvPr id="6" name="矩形 5"/>
          <p:cNvSpPr/>
          <p:nvPr/>
        </p:nvSpPr>
        <p:spPr>
          <a:xfrm>
            <a:off x="403225" y="4491355"/>
            <a:ext cx="8148955" cy="119888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dirty="0">
                <a:sym typeface="+mn-ea"/>
              </a:rPr>
              <a:t>接口回调</a:t>
            </a:r>
            <a:r>
              <a:rPr lang="zh-CN" dirty="0">
                <a:sym typeface="+mn-ea"/>
              </a:rPr>
              <a:t>即</a:t>
            </a:r>
            <a:r>
              <a:rPr lang="zh-CN" altLang="en-US" dirty="0">
                <a:sym typeface="+mn-ea"/>
              </a:rPr>
              <a:t>上转型对象调用子类的重写方法，即</a:t>
            </a:r>
            <a:r>
              <a:rPr lang="zh-CN" altLang="zh-CN" dirty="0"/>
              <a:t>当接口变量调用被类重写的接口方法或接口中的</a:t>
            </a:r>
            <a:r>
              <a:rPr lang="en-US" altLang="zh-CN" dirty="0"/>
              <a:t>default</a:t>
            </a:r>
            <a:r>
              <a:rPr lang="zh-CN" altLang="zh-CN" dirty="0"/>
              <a:t>方法时，就是通知相应的对象调用这个方法。</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内部类和匿名类</a:t>
            </a:r>
            <a:endParaRPr lang="zh-CN" altLang="en-US"/>
          </a:p>
        </p:txBody>
      </p:sp>
      <p:sp>
        <p:nvSpPr>
          <p:cNvPr id="3" name="内容占位符 2"/>
          <p:cNvSpPr>
            <a:spLocks noGrp="1"/>
          </p:cNvSpPr>
          <p:nvPr>
            <p:ph idx="1"/>
          </p:nvPr>
        </p:nvSpPr>
        <p:spPr>
          <a:xfrm>
            <a:off x="990600" y="2017395"/>
            <a:ext cx="7696200" cy="4109085"/>
          </a:xfrm>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0070" y="2364105"/>
            <a:ext cx="7900670" cy="1568450"/>
          </a:xfrm>
          <a:prstGeom prst="rect">
            <a:avLst/>
          </a:prstGeom>
        </p:spPr>
        <p:txBody>
          <a:bodyPr wrap="square">
            <a:spAutoFit/>
          </a:bodyPr>
          <a:p>
            <a:pPr marL="342900" indent="-342900">
              <a:buFont typeface="Arial" panose="020B0604020202020204" pitchFamily="34" charset="0"/>
              <a:buChar char="•"/>
            </a:pPr>
            <a:r>
              <a:rPr lang="zh-CN" altLang="zh-CN" b="1" dirty="0"/>
              <a:t>对象的内存模型</a:t>
            </a:r>
            <a:endParaRPr lang="zh-CN" altLang="zh-CN" b="1" dirty="0"/>
          </a:p>
          <a:p>
            <a:pPr marL="342900" indent="-342900">
              <a:buFont typeface="Arial" panose="020B0604020202020204" pitchFamily="34" charset="0"/>
              <a:buChar char="•"/>
            </a:pPr>
            <a:r>
              <a:rPr lang="zh-CN" altLang="zh-CN" b="1" dirty="0"/>
              <a:t>参数传递</a:t>
            </a:r>
            <a:endParaRPr lang="zh-CN" altLang="zh-CN" b="1" dirty="0"/>
          </a:p>
          <a:p>
            <a:pPr marL="342900" indent="-342900">
              <a:buFont typeface="Arial" panose="020B0604020202020204" pitchFamily="34" charset="0"/>
              <a:buChar char="•"/>
            </a:pPr>
            <a:r>
              <a:rPr lang="en-US" altLang="zh-CN" b="1" dirty="0"/>
              <a:t>this</a:t>
            </a:r>
            <a:endParaRPr lang="en-US" altLang="zh-CN" b="1" dirty="0"/>
          </a:p>
          <a:p>
            <a:pPr marL="342900" indent="-342900">
              <a:buFont typeface="Arial" panose="020B0604020202020204" pitchFamily="34" charset="0"/>
              <a:buChar char="•"/>
            </a:pPr>
            <a:r>
              <a:rPr lang="zh-CN" altLang="en-US" b="1" dirty="0"/>
              <a:t>包和</a:t>
            </a:r>
            <a:r>
              <a:rPr lang="en-US" altLang="zh-CN" b="1" dirty="0"/>
              <a:t>import</a:t>
            </a:r>
            <a:endParaRPr lang="en-US" altLang="zh-CN" b="1" dirty="0"/>
          </a:p>
        </p:txBody>
      </p:sp>
      <p:sp>
        <p:nvSpPr>
          <p:cNvPr id="14" name="矩形 13"/>
          <p:cNvSpPr/>
          <p:nvPr/>
        </p:nvSpPr>
        <p:spPr>
          <a:xfrm>
            <a:off x="1268730" y="1075606"/>
            <a:ext cx="6606480" cy="645160"/>
          </a:xfrm>
          <a:prstGeom prst="rect">
            <a:avLst/>
          </a:prstGeom>
        </p:spPr>
        <p:txBody>
          <a:bodyPr wrap="square">
            <a:spAutoFit/>
          </a:bodyPr>
          <a:p>
            <a:r>
              <a:rPr lang="zh-CN" altLang="en-US" sz="3600" b="1" dirty="0" smtClean="0"/>
              <a:t>回顾</a:t>
            </a:r>
            <a:endParaRPr lang="zh-CN" altLang="en-US" sz="36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dirty="0">
                <a:sym typeface="+mn-ea"/>
              </a:rPr>
              <a:t> Lambda</a:t>
            </a:r>
            <a:r>
              <a:rPr lang="zh-CN" altLang="en-US" dirty="0">
                <a:sym typeface="+mn-ea"/>
              </a:rPr>
              <a:t>表达式</a:t>
            </a:r>
            <a:endParaRPr lang="en-US" altLang="zh-CN"/>
          </a:p>
        </p:txBody>
      </p:sp>
      <p:sp>
        <p:nvSpPr>
          <p:cNvPr id="10" name="矩形 9"/>
          <p:cNvSpPr/>
          <p:nvPr/>
        </p:nvSpPr>
        <p:spPr>
          <a:xfrm>
            <a:off x="508635" y="2153285"/>
            <a:ext cx="8382000" cy="119888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p>
            <a:pPr marL="342900" indent="-342900">
              <a:buFont typeface="Arial" panose="020B0604020202020204" pitchFamily="34" charset="0"/>
              <a:buChar char="•"/>
            </a:pPr>
            <a:r>
              <a:rPr lang="en-US" altLang="zh-CN" b="1" dirty="0">
                <a:solidFill>
                  <a:srgbClr val="C00000"/>
                </a:solidFill>
              </a:rPr>
              <a:t>Lambda</a:t>
            </a:r>
            <a:r>
              <a:rPr lang="zh-CN" altLang="en-US" b="1" dirty="0">
                <a:solidFill>
                  <a:srgbClr val="C00000"/>
                </a:solidFill>
              </a:rPr>
              <a:t>表达式</a:t>
            </a:r>
            <a:r>
              <a:rPr lang="zh-CN" altLang="en-US" dirty="0"/>
              <a:t>主要目的是在使用单接口（只含有一个方法的接口）匿名类时让代码更加简洁。</a:t>
            </a:r>
            <a:endParaRPr lang="zh-CN" altLang="en-US" dirty="0"/>
          </a:p>
          <a:p>
            <a:pPr marL="342900" indent="-342900">
              <a:buFont typeface="Arial" panose="020B0604020202020204" pitchFamily="34" charset="0"/>
              <a:buChar char="•"/>
            </a:pPr>
            <a:r>
              <a:rPr lang="en-US" altLang="zh-CN" dirty="0"/>
              <a:t>Lambda</a:t>
            </a:r>
            <a:r>
              <a:rPr lang="zh-CN" altLang="en-US" dirty="0"/>
              <a:t>表达式就是一个匿名方法（函数）</a:t>
            </a:r>
            <a:r>
              <a:rPr lang="en-US" altLang="zh-CN" dirty="0"/>
              <a:t>.</a:t>
            </a:r>
            <a:endParaRPr lang="zh-CN" altLang="zh-CN"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Class</a:t>
            </a:r>
            <a:r>
              <a:rPr lang="zh-CN" altLang="en-US"/>
              <a:t>类</a:t>
            </a:r>
            <a:endParaRPr lang="zh-CN" altLang="en-US"/>
          </a:p>
        </p:txBody>
      </p:sp>
      <p:sp>
        <p:nvSpPr>
          <p:cNvPr id="5" name="矩形 4"/>
          <p:cNvSpPr/>
          <p:nvPr/>
        </p:nvSpPr>
        <p:spPr>
          <a:xfrm>
            <a:off x="869315" y="2042795"/>
            <a:ext cx="7893685" cy="1938020"/>
          </a:xfrm>
          <a:prstGeom prst="rect">
            <a:avLst/>
          </a:prstGeom>
        </p:spPr>
        <p:txBody>
          <a:bodyPr wrap="square">
            <a:spAutoFit/>
          </a:bodyPr>
          <a:p>
            <a:pPr marL="342900" indent="-342900">
              <a:buFont typeface="Arial" panose="020B0604020202020204" pitchFamily="34" charset="0"/>
              <a:buChar char="•"/>
            </a:pPr>
            <a:r>
              <a:rPr lang="zh-CN" altLang="zh-CN" dirty="0"/>
              <a:t>得到一个类的实例的最常用的方式就是使用</a:t>
            </a:r>
            <a:r>
              <a:rPr lang="en-US" altLang="zh-CN" dirty="0"/>
              <a:t>new</a:t>
            </a:r>
            <a:r>
              <a:rPr lang="zh-CN" altLang="zh-CN" dirty="0"/>
              <a:t>运算符和类的构造方法。但是，</a:t>
            </a:r>
            <a:r>
              <a:rPr lang="en-US" altLang="zh-CN" dirty="0"/>
              <a:t>Java</a:t>
            </a:r>
            <a:r>
              <a:rPr lang="zh-CN" altLang="zh-CN" dirty="0"/>
              <a:t>通过使用</a:t>
            </a:r>
            <a:r>
              <a:rPr lang="en-US" altLang="zh-CN" dirty="0"/>
              <a:t>Class</a:t>
            </a:r>
            <a:r>
              <a:rPr lang="zh-CN" altLang="zh-CN" dirty="0"/>
              <a:t>也可以得到一个类的实例。</a:t>
            </a:r>
            <a:endParaRPr lang="zh-CN" altLang="zh-CN" dirty="0"/>
          </a:p>
          <a:p>
            <a:pPr marL="342900" indent="-342900">
              <a:buFont typeface="Arial" panose="020B0604020202020204" pitchFamily="34" charset="0"/>
              <a:buChar char="•"/>
            </a:pPr>
            <a:r>
              <a:rPr lang="zh-CN" altLang="zh-CN" dirty="0"/>
              <a:t>为了使用</a:t>
            </a:r>
            <a:r>
              <a:rPr lang="en-US" altLang="zh-CN" dirty="0"/>
              <a:t>Class</a:t>
            </a:r>
            <a:r>
              <a:rPr lang="zh-CN" altLang="zh-CN" dirty="0"/>
              <a:t>得到一个类的实例，可以先得到一个和该类相关的</a:t>
            </a:r>
            <a:r>
              <a:rPr lang="en-US" altLang="zh-CN" dirty="0"/>
              <a:t>Class</a:t>
            </a:r>
            <a:r>
              <a:rPr lang="zh-CN" altLang="zh-CN" dirty="0"/>
              <a:t>对象</a:t>
            </a:r>
            <a:r>
              <a:rPr lang="en-US" altLang="zh-CN" dirty="0"/>
              <a:t>(</a:t>
            </a:r>
            <a:r>
              <a:rPr lang="zh-CN" altLang="en-US" b="1" dirty="0">
                <a:solidFill>
                  <a:srgbClr val="C00000"/>
                </a:solidFill>
              </a:rPr>
              <a:t>相当于得到类型</a:t>
            </a:r>
            <a:r>
              <a:rPr lang="en-US" altLang="zh-CN" dirty="0"/>
              <a:t>)</a:t>
            </a:r>
            <a:r>
              <a:rPr lang="zh-CN" altLang="en-US" dirty="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Assert</a:t>
            </a:r>
            <a:endParaRPr lang="en-US" altLang="zh-CN"/>
          </a:p>
        </p:txBody>
      </p:sp>
      <p:sp>
        <p:nvSpPr>
          <p:cNvPr id="7" name="矩形 6"/>
          <p:cNvSpPr/>
          <p:nvPr/>
        </p:nvSpPr>
        <p:spPr>
          <a:xfrm>
            <a:off x="457200" y="2016125"/>
            <a:ext cx="8390255" cy="3784600"/>
          </a:xfrm>
          <a:prstGeom prst="rect">
            <a:avLst/>
          </a:prstGeom>
        </p:spPr>
        <p:txBody>
          <a:bodyPr wrap="square">
            <a:spAutoFit/>
          </a:bodyPr>
          <a:p>
            <a:pPr marL="342900" indent="-342900">
              <a:buFont typeface="Arial" panose="020B0604020202020204" pitchFamily="34" charset="0"/>
              <a:buChar char="•"/>
            </a:pPr>
            <a:r>
              <a:rPr lang="zh-CN" altLang="zh-CN" dirty="0"/>
              <a:t>断言语句有以下两种格式：</a:t>
            </a:r>
            <a:endParaRPr lang="zh-CN" altLang="zh-CN" dirty="0"/>
          </a:p>
          <a:p>
            <a:r>
              <a:rPr lang="en-US" altLang="zh-CN" dirty="0"/>
              <a:t>   </a:t>
            </a:r>
            <a:r>
              <a:rPr lang="en-US" altLang="zh-CN" b="1" dirty="0">
                <a:solidFill>
                  <a:srgbClr val="C00000"/>
                </a:solidFill>
              </a:rPr>
              <a:t>assert </a:t>
            </a:r>
            <a:r>
              <a:rPr lang="en-US" altLang="zh-CN" dirty="0"/>
              <a:t>  </a:t>
            </a:r>
            <a:r>
              <a:rPr lang="en-US" altLang="zh-CN" dirty="0" err="1"/>
              <a:t>booleanExpression</a:t>
            </a:r>
            <a:r>
              <a:rPr lang="en-US" altLang="zh-CN" dirty="0"/>
              <a:t>;</a:t>
            </a:r>
            <a:endParaRPr lang="zh-CN" altLang="zh-CN" dirty="0"/>
          </a:p>
          <a:p>
            <a:r>
              <a:rPr lang="en-US" altLang="zh-CN" dirty="0"/>
              <a:t>   </a:t>
            </a:r>
            <a:r>
              <a:rPr lang="en-US" altLang="zh-CN" b="1" dirty="0">
                <a:solidFill>
                  <a:srgbClr val="C00000"/>
                </a:solidFill>
              </a:rPr>
              <a:t>assert</a:t>
            </a:r>
            <a:r>
              <a:rPr lang="en-US" altLang="zh-CN" dirty="0"/>
              <a:t>   </a:t>
            </a:r>
            <a:r>
              <a:rPr lang="en-US" altLang="zh-CN" dirty="0" err="1"/>
              <a:t>booleanExpression:messageException</a:t>
            </a:r>
            <a:r>
              <a:rPr lang="en-US" altLang="zh-CN" dirty="0"/>
              <a:t>;</a:t>
            </a:r>
            <a:endParaRPr lang="en-US" altLang="zh-CN" dirty="0"/>
          </a:p>
          <a:p>
            <a:endParaRPr lang="zh-CN" altLang="zh-CN" dirty="0"/>
          </a:p>
          <a:p>
            <a:pPr marL="342900" indent="-342900">
              <a:buFont typeface="Arial" panose="020B0604020202020204" pitchFamily="34" charset="0"/>
              <a:buChar char="•"/>
            </a:pPr>
            <a:r>
              <a:rPr lang="en-US" altLang="zh-CN" dirty="0" err="1"/>
              <a:t>booleanExpression</a:t>
            </a:r>
            <a:r>
              <a:rPr lang="zh-CN" altLang="zh-CN" dirty="0"/>
              <a:t>是求值为</a:t>
            </a:r>
            <a:r>
              <a:rPr lang="en-US" altLang="zh-CN" dirty="0" err="1"/>
              <a:t>boolean</a:t>
            </a:r>
            <a:r>
              <a:rPr lang="zh-CN" altLang="zh-CN" dirty="0"/>
              <a:t>型的表达式；</a:t>
            </a:r>
            <a:r>
              <a:rPr lang="en-US" altLang="zh-CN" dirty="0" err="1"/>
              <a:t>messageException</a:t>
            </a:r>
            <a:r>
              <a:rPr lang="zh-CN" altLang="zh-CN" dirty="0"/>
              <a:t>是求值为字符串的表达式。</a:t>
            </a:r>
            <a:endParaRPr lang="en-US" altLang="zh-CN" dirty="0"/>
          </a:p>
          <a:p>
            <a:pPr marL="342900" indent="-342900">
              <a:buFont typeface="Arial" panose="020B0604020202020204" pitchFamily="34" charset="0"/>
              <a:buChar char="•"/>
            </a:pPr>
            <a:r>
              <a:rPr lang="zh-CN" altLang="zh-CN" dirty="0"/>
              <a:t>当</a:t>
            </a:r>
            <a:r>
              <a:rPr lang="en-US" altLang="zh-CN" dirty="0" err="1"/>
              <a:t>booleanExpression</a:t>
            </a:r>
            <a:r>
              <a:rPr lang="zh-CN" altLang="zh-CN" dirty="0"/>
              <a:t>的值是</a:t>
            </a:r>
            <a:r>
              <a:rPr lang="en-US" altLang="zh-CN" dirty="0"/>
              <a:t>false</a:t>
            </a:r>
            <a:r>
              <a:rPr lang="zh-CN" altLang="zh-CN" dirty="0"/>
              <a:t>时，程序从断言语句处停止执行；</a:t>
            </a:r>
            <a:endParaRPr lang="en-US" altLang="zh-CN" dirty="0"/>
          </a:p>
          <a:p>
            <a:pPr marL="342900" indent="-342900">
              <a:buFont typeface="Arial" panose="020B0604020202020204" pitchFamily="34" charset="0"/>
              <a:buChar char="•"/>
            </a:pPr>
            <a:r>
              <a:rPr lang="zh-CN" altLang="zh-CN" dirty="0"/>
              <a:t>当</a:t>
            </a:r>
            <a:r>
              <a:rPr lang="en-US" altLang="zh-CN" dirty="0" err="1"/>
              <a:t>booleanExpression</a:t>
            </a:r>
            <a:r>
              <a:rPr lang="zh-CN" altLang="zh-CN" dirty="0"/>
              <a:t>的值是</a:t>
            </a:r>
            <a:r>
              <a:rPr lang="en-US" altLang="zh-CN" dirty="0"/>
              <a:t>true</a:t>
            </a:r>
            <a:r>
              <a:rPr lang="zh-CN" altLang="zh-CN" dirty="0"/>
              <a:t>时，程序从断言语句处继续执行</a:t>
            </a:r>
            <a:r>
              <a:rPr lang="zh-CN" altLang="en-US" dirty="0"/>
              <a:t>。</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3010" name="Rectangle 2"/>
          <p:cNvSpPr>
            <a:spLocks noGrp="1"/>
          </p:cNvSpPr>
          <p:nvPr>
            <p:ph type="title"/>
          </p:nvPr>
        </p:nvSpPr>
        <p:spPr/>
        <p:txBody>
          <a:bodyPr vert="horz" wrap="square" lIns="91440" tIns="45720" rIns="91440" bIns="45720" anchor="b"/>
          <a:p>
            <a:pPr eaLnBrk="1" hangingPunct="1"/>
            <a:r>
              <a:rPr lang="zh-CN" altLang="en-US" sz="3600" dirty="0"/>
              <a:t>访问权限</a:t>
            </a:r>
            <a:endParaRPr lang="zh-CN" altLang="en-US" sz="3600" dirty="0"/>
          </a:p>
        </p:txBody>
      </p:sp>
      <p:sp>
        <p:nvSpPr>
          <p:cNvPr id="43011" name="Rectangle 3"/>
          <p:cNvSpPr>
            <a:spLocks noGrp="1"/>
          </p:cNvSpPr>
          <p:nvPr>
            <p:ph idx="1"/>
          </p:nvPr>
        </p:nvSpPr>
        <p:spPr>
          <a:xfrm>
            <a:off x="1073150" y="2064385"/>
            <a:ext cx="7613650" cy="4114800"/>
          </a:xfrm>
        </p:spPr>
        <p:txBody>
          <a:bodyPr vert="horz" wrap="square" lIns="91440" tIns="45720" rIns="91440" bIns="45720" anchor="t"/>
          <a:p>
            <a:pPr eaLnBrk="1" hangingPunct="1">
              <a:lnSpc>
                <a:spcPct val="90000"/>
              </a:lnSpc>
            </a:pPr>
            <a:r>
              <a:rPr lang="zh-CN" altLang="en-US" dirty="0"/>
              <a:t>当类可以被访问时，对类的</a:t>
            </a:r>
            <a:r>
              <a:rPr lang="zh-CN" altLang="en-US" dirty="0">
                <a:solidFill>
                  <a:srgbClr val="FF3300"/>
                </a:solidFill>
              </a:rPr>
              <a:t>成员变量</a:t>
            </a:r>
            <a:r>
              <a:rPr lang="zh-CN" altLang="en-US" dirty="0"/>
              <a:t>和</a:t>
            </a:r>
            <a:r>
              <a:rPr lang="zh-CN" altLang="en-US" dirty="0">
                <a:solidFill>
                  <a:srgbClr val="FF3300"/>
                </a:solidFill>
              </a:rPr>
              <a:t>成员方法</a:t>
            </a:r>
            <a:r>
              <a:rPr lang="zh-CN" altLang="en-US" dirty="0"/>
              <a:t>而言，其应用范围可以通过施以一定的访问权限来限定。</a:t>
            </a:r>
            <a:endParaRPr lang="zh-CN" altLang="en-US" dirty="0"/>
          </a:p>
          <a:p>
            <a:pPr eaLnBrk="1" hangingPunct="1">
              <a:lnSpc>
                <a:spcPct val="90000"/>
              </a:lnSpc>
              <a:buNone/>
            </a:pPr>
            <a:r>
              <a:rPr lang="zh-CN" altLang="en-US" sz="2000" dirty="0"/>
              <a:t>	 			类内	包内	子类	任意</a:t>
            </a:r>
            <a:endParaRPr lang="zh-CN" altLang="en-US" sz="2000" dirty="0"/>
          </a:p>
          <a:p>
            <a:pPr eaLnBrk="1" hangingPunct="1">
              <a:lnSpc>
                <a:spcPct val="90000"/>
              </a:lnSpc>
              <a:buNone/>
            </a:pPr>
            <a:r>
              <a:rPr lang="zh-CN" altLang="en-US" sz="2000" dirty="0"/>
              <a:t>	公共的（</a:t>
            </a:r>
            <a:r>
              <a:rPr lang="en-US" altLang="zh-CN" sz="2000" dirty="0"/>
              <a:t>public</a:t>
            </a:r>
            <a:r>
              <a:rPr lang="zh-CN" altLang="en-US" sz="2000" dirty="0"/>
              <a:t>）	★	 ★	 ★	 ★</a:t>
            </a:r>
            <a:endParaRPr lang="zh-CN" altLang="en-US" sz="2000" dirty="0"/>
          </a:p>
          <a:p>
            <a:pPr eaLnBrk="1" hangingPunct="1">
              <a:lnSpc>
                <a:spcPct val="90000"/>
              </a:lnSpc>
              <a:buNone/>
            </a:pPr>
            <a:r>
              <a:rPr lang="zh-CN" altLang="en-US" sz="2000" dirty="0"/>
              <a:t>	保护的（</a:t>
            </a:r>
            <a:r>
              <a:rPr lang="en-US" altLang="zh-CN" sz="2000" dirty="0"/>
              <a:t>protected</a:t>
            </a:r>
            <a:r>
              <a:rPr lang="zh-CN" altLang="en-US" sz="2000" dirty="0"/>
              <a:t>） ★	 ★	 ★</a:t>
            </a:r>
            <a:endParaRPr lang="zh-CN" altLang="en-US" sz="2000" dirty="0"/>
          </a:p>
          <a:p>
            <a:pPr eaLnBrk="1" hangingPunct="1">
              <a:lnSpc>
                <a:spcPct val="90000"/>
              </a:lnSpc>
              <a:buNone/>
            </a:pPr>
            <a:r>
              <a:rPr lang="zh-CN" altLang="en-US" sz="2000" dirty="0"/>
              <a:t>	包访问（缺省）	★	 ★</a:t>
            </a:r>
            <a:endParaRPr lang="zh-CN" altLang="en-US" sz="2000" dirty="0"/>
          </a:p>
          <a:p>
            <a:pPr eaLnBrk="1" hangingPunct="1">
              <a:lnSpc>
                <a:spcPct val="90000"/>
              </a:lnSpc>
              <a:buNone/>
            </a:pPr>
            <a:r>
              <a:rPr lang="zh-CN" altLang="en-US" sz="2000" dirty="0"/>
              <a:t>	私有的（</a:t>
            </a:r>
            <a:r>
              <a:rPr lang="en-US" altLang="zh-CN" sz="2000" dirty="0"/>
              <a:t>private</a:t>
            </a:r>
            <a:r>
              <a:rPr lang="zh-CN" altLang="en-US" sz="2000" dirty="0"/>
              <a:t>）	★</a:t>
            </a:r>
            <a:endParaRPr lang="zh-CN" altLang="en-US" sz="2000" dirty="0"/>
          </a:p>
        </p:txBody>
      </p:sp>
      <p:graphicFrame>
        <p:nvGraphicFramePr>
          <p:cNvPr id="2" name="对象 1">
            <a:hlinkClick r:id="" action="ppaction://ole?verb="/>
          </p:cNvPr>
          <p:cNvGraphicFramePr>
            <a:graphicFrameLocks noChangeAspect="1"/>
          </p:cNvGraphicFramePr>
          <p:nvPr/>
        </p:nvGraphicFramePr>
        <p:xfrm>
          <a:off x="4016375" y="5772150"/>
          <a:ext cx="1111250" cy="480060"/>
        </p:xfrm>
        <a:graphic>
          <a:graphicData uri="http://schemas.openxmlformats.org/presentationml/2006/ole">
            <mc:AlternateContent xmlns:mc="http://schemas.openxmlformats.org/markup-compatibility/2006">
              <mc:Choice xmlns:v="urn:schemas-microsoft-com:vml" Requires="v">
                <p:oleObj spid="_x0000_s3073" name="" r:id="rId1" imgW="1111250" imgH="480060" progId="Package">
                  <p:embed/>
                </p:oleObj>
              </mc:Choice>
              <mc:Fallback>
                <p:oleObj name="" r:id="rId1" imgW="1111250" imgH="480060" progId="Package">
                  <p:embed/>
                  <p:pic>
                    <p:nvPicPr>
                      <p:cNvPr id="0" name="图片 3072"/>
                      <p:cNvPicPr/>
                      <p:nvPr/>
                    </p:nvPicPr>
                    <p:blipFill>
                      <a:blip r:embed="rId2"/>
                      <a:stretch>
                        <a:fillRect/>
                      </a:stretch>
                    </p:blipFill>
                    <p:spPr>
                      <a:xfrm>
                        <a:off x="4016375" y="5772150"/>
                        <a:ext cx="1111250" cy="4800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920740" y="5844540"/>
          <a:ext cx="775335" cy="480060"/>
        </p:xfrm>
        <a:graphic>
          <a:graphicData uri="http://schemas.openxmlformats.org/presentationml/2006/ole">
            <mc:AlternateContent xmlns:mc="http://schemas.openxmlformats.org/markup-compatibility/2006">
              <mc:Choice xmlns:v="urn:schemas-microsoft-com:vml" Requires="v">
                <p:oleObj spid="_x0000_s3074" name="" r:id="rId3" imgW="775335" imgH="480060" progId="Package">
                  <p:embed/>
                </p:oleObj>
              </mc:Choice>
              <mc:Fallback>
                <p:oleObj name="" r:id="rId3" imgW="775335" imgH="480060" progId="Package">
                  <p:embed/>
                  <p:pic>
                    <p:nvPicPr>
                      <p:cNvPr id="0" name="图片 3073"/>
                      <p:cNvPicPr/>
                      <p:nvPr/>
                    </p:nvPicPr>
                    <p:blipFill>
                      <a:blip r:embed="rId4"/>
                      <a:stretch>
                        <a:fillRect/>
                      </a:stretch>
                    </p:blipFill>
                    <p:spPr>
                      <a:xfrm>
                        <a:off x="5920740" y="5844540"/>
                        <a:ext cx="775335" cy="48006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6233"/>
            <a:ext cx="4248472" cy="1162050"/>
          </a:xfrm>
        </p:spPr>
        <p:txBody>
          <a:bodyPr>
            <a:normAutofit fontScale="90000"/>
          </a:bodyPr>
          <a:lstStyle/>
          <a:p>
            <a:pPr lvl="1" algn="l" rtl="0">
              <a:spcBef>
                <a:spcPct val="0"/>
              </a:spcBef>
            </a:pPr>
            <a:r>
              <a:rPr lang="zh-CN" altLang="zh-CN" sz="2400" b="1" dirty="0"/>
              <a:t>基本类型的类包装</a:t>
            </a:r>
            <a:br>
              <a:rPr lang="zh-CN" altLang="zh-CN" sz="2400" b="1" dirty="0"/>
            </a:br>
            <a:br>
              <a:rPr lang="zh-CN" altLang="zh-CN" sz="2700" b="1" dirty="0"/>
            </a:br>
            <a:br>
              <a:rPr lang="zh-CN" altLang="zh-CN" sz="2400" b="1" dirty="0"/>
            </a:br>
            <a:br>
              <a:rPr lang="zh-CN" altLang="zh-CN" sz="2400" b="1" dirty="0"/>
            </a:br>
            <a:endParaRPr lang="zh-CN" altLang="en-US" sz="2400" dirty="0"/>
          </a:p>
        </p:txBody>
      </p:sp>
      <p:sp>
        <p:nvSpPr>
          <p:cNvPr id="7" name="矩形 6"/>
          <p:cNvSpPr/>
          <p:nvPr/>
        </p:nvSpPr>
        <p:spPr>
          <a:xfrm>
            <a:off x="1080770" y="542925"/>
            <a:ext cx="7694930" cy="119888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smtClean="0"/>
              <a:t>提供</a:t>
            </a:r>
            <a:r>
              <a:rPr lang="zh-CN" altLang="zh-CN" dirty="0"/>
              <a:t>了基本数据类型相关的类</a:t>
            </a:r>
            <a:r>
              <a:rPr lang="zh-CN" altLang="zh-CN" dirty="0" smtClean="0"/>
              <a:t>，这些</a:t>
            </a:r>
            <a:r>
              <a:rPr lang="zh-CN" altLang="zh-CN" dirty="0"/>
              <a:t>类在</a:t>
            </a:r>
            <a:r>
              <a:rPr lang="en-US" altLang="zh-CN" dirty="0" err="1"/>
              <a:t>java.lang</a:t>
            </a:r>
            <a:r>
              <a:rPr lang="zh-CN" altLang="zh-CN" dirty="0"/>
              <a:t>包中，分别是：</a:t>
            </a:r>
            <a:r>
              <a:rPr lang="en-US" altLang="zh-CN" dirty="0"/>
              <a:t>Byte</a:t>
            </a:r>
            <a:r>
              <a:rPr lang="zh-CN" altLang="zh-CN" dirty="0"/>
              <a:t>、</a:t>
            </a:r>
            <a:r>
              <a:rPr lang="en-US" altLang="zh-CN" dirty="0"/>
              <a:t>Integer</a:t>
            </a:r>
            <a:r>
              <a:rPr lang="zh-CN" altLang="zh-CN" dirty="0"/>
              <a:t>、</a:t>
            </a:r>
            <a:r>
              <a:rPr lang="en-US" altLang="zh-CN" dirty="0"/>
              <a:t>Short</a:t>
            </a:r>
            <a:r>
              <a:rPr lang="zh-CN" altLang="zh-CN" dirty="0"/>
              <a:t>、</a:t>
            </a:r>
            <a:r>
              <a:rPr lang="en-US" altLang="zh-CN" dirty="0"/>
              <a:t>Long</a:t>
            </a:r>
            <a:r>
              <a:rPr lang="zh-CN" altLang="zh-CN" dirty="0"/>
              <a:t>、</a:t>
            </a:r>
            <a:r>
              <a:rPr lang="en-US" altLang="zh-CN" dirty="0"/>
              <a:t>Float</a:t>
            </a:r>
            <a:r>
              <a:rPr lang="zh-CN" altLang="zh-CN" dirty="0"/>
              <a:t>、</a:t>
            </a:r>
            <a:r>
              <a:rPr lang="en-US" altLang="zh-CN" dirty="0"/>
              <a:t>Double</a:t>
            </a:r>
            <a:r>
              <a:rPr lang="zh-CN" altLang="zh-CN" dirty="0"/>
              <a:t>和</a:t>
            </a:r>
            <a:r>
              <a:rPr lang="en-US" altLang="zh-CN" dirty="0"/>
              <a:t>Character</a:t>
            </a:r>
            <a:r>
              <a:rPr lang="zh-CN" altLang="zh-CN" dirty="0"/>
              <a:t>类</a:t>
            </a:r>
            <a:r>
              <a:rPr lang="en-US" altLang="zh-CN" dirty="0" smtClean="0"/>
              <a:t>.</a:t>
            </a:r>
            <a:endParaRPr lang="zh-CN" altLang="en-US" b="1" dirty="0"/>
          </a:p>
        </p:txBody>
      </p:sp>
      <p:sp>
        <p:nvSpPr>
          <p:cNvPr id="8" name="矩形 7"/>
          <p:cNvSpPr/>
          <p:nvPr/>
        </p:nvSpPr>
        <p:spPr>
          <a:xfrm>
            <a:off x="225425" y="2642870"/>
            <a:ext cx="8721090" cy="19380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p>
            <a:r>
              <a:rPr lang="zh-CN" altLang="zh-CN" sz="2000" b="1" dirty="0"/>
              <a:t>自动装箱</a:t>
            </a:r>
            <a:r>
              <a:rPr lang="zh-CN" altLang="zh-CN" sz="2000" dirty="0"/>
              <a:t>就是允许把一个基本数据类型的值直接赋值给基本数据类型相对应的类的实例，例如：</a:t>
            </a:r>
            <a:endParaRPr lang="zh-CN" altLang="zh-CN" sz="2000" dirty="0"/>
          </a:p>
          <a:p>
            <a:r>
              <a:rPr lang="en-US" altLang="zh-CN" sz="2000" dirty="0" smtClean="0"/>
              <a:t>     </a:t>
            </a:r>
            <a:r>
              <a:rPr lang="en-US" altLang="zh-CN" sz="2000" b="1" dirty="0" smtClean="0">
                <a:solidFill>
                  <a:srgbClr val="C00000"/>
                </a:solidFill>
              </a:rPr>
              <a:t>Integer number = 100</a:t>
            </a:r>
            <a:r>
              <a:rPr lang="en-US" altLang="zh-CN" sz="2000" b="1" dirty="0">
                <a:solidFill>
                  <a:srgbClr val="C00000"/>
                </a:solidFill>
              </a:rPr>
              <a:t>;</a:t>
            </a:r>
            <a:endParaRPr lang="zh-CN" altLang="zh-CN" sz="2000" b="1" dirty="0">
              <a:solidFill>
                <a:srgbClr val="C00000"/>
              </a:solidFill>
            </a:endParaRPr>
          </a:p>
          <a:p>
            <a:r>
              <a:rPr lang="zh-CN" altLang="zh-CN" sz="2000" dirty="0"/>
              <a:t>或</a:t>
            </a:r>
            <a:r>
              <a:rPr lang="en-US" altLang="zh-CN" sz="2000" dirty="0"/>
              <a:t> </a:t>
            </a:r>
            <a:endParaRPr lang="zh-CN" altLang="zh-CN" sz="2000" dirty="0"/>
          </a:p>
          <a:p>
            <a:r>
              <a:rPr lang="en-US" altLang="zh-CN" sz="2000" b="1" dirty="0" smtClean="0">
                <a:solidFill>
                  <a:srgbClr val="C00000"/>
                </a:solidFill>
              </a:rPr>
              <a:t>    </a:t>
            </a:r>
            <a:r>
              <a:rPr lang="en-US" altLang="zh-CN" sz="2000" b="1" dirty="0" err="1" smtClean="0">
                <a:solidFill>
                  <a:srgbClr val="C00000"/>
                </a:solidFill>
              </a:rPr>
              <a:t>int</a:t>
            </a:r>
            <a:r>
              <a:rPr lang="en-US" altLang="zh-CN" sz="2000" b="1" dirty="0" smtClean="0">
                <a:solidFill>
                  <a:srgbClr val="C00000"/>
                </a:solidFill>
              </a:rPr>
              <a:t> m = 100</a:t>
            </a:r>
            <a:r>
              <a:rPr lang="en-US" altLang="zh-CN" sz="2000" b="1" dirty="0">
                <a:solidFill>
                  <a:srgbClr val="C00000"/>
                </a:solidFill>
              </a:rPr>
              <a:t>;</a:t>
            </a:r>
            <a:r>
              <a:rPr lang="en-US" altLang="zh-CN" sz="2000" b="1" dirty="0" smtClean="0">
                <a:solidFill>
                  <a:srgbClr val="C00000"/>
                </a:solidFill>
              </a:rPr>
              <a:t>    Integer number = m</a:t>
            </a:r>
            <a:r>
              <a:rPr lang="en-US" altLang="zh-CN" sz="2000" b="1" dirty="0">
                <a:solidFill>
                  <a:srgbClr val="C00000"/>
                </a:solidFill>
              </a:rPr>
              <a:t>;</a:t>
            </a:r>
            <a:endParaRPr lang="zh-CN" altLang="zh-CN" sz="2000" b="1" dirty="0">
              <a:solidFill>
                <a:srgbClr val="C00000"/>
              </a:solidFill>
            </a:endParaRPr>
          </a:p>
          <a:p>
            <a:r>
              <a:rPr lang="zh-CN" altLang="zh-CN" sz="2000" dirty="0"/>
              <a:t>上述语句的装箱过程是：</a:t>
            </a:r>
            <a:r>
              <a:rPr lang="en-US" altLang="zh-CN" sz="2000" b="1" dirty="0" smtClean="0">
                <a:solidFill>
                  <a:srgbClr val="C00000"/>
                </a:solidFill>
              </a:rPr>
              <a:t>   Integer number = new </a:t>
            </a:r>
            <a:r>
              <a:rPr lang="en-US" altLang="zh-CN" sz="2000" b="1" dirty="0">
                <a:solidFill>
                  <a:srgbClr val="C00000"/>
                </a:solidFill>
              </a:rPr>
              <a:t>Integer(m);</a:t>
            </a:r>
            <a:endParaRPr lang="en-US" altLang="zh-CN" sz="2000" b="1" dirty="0">
              <a:solidFill>
                <a:srgbClr val="C00000"/>
              </a:solidFill>
            </a:endParaRPr>
          </a:p>
        </p:txBody>
      </p:sp>
      <p:sp>
        <p:nvSpPr>
          <p:cNvPr id="9" name="矩形 8"/>
          <p:cNvSpPr/>
          <p:nvPr/>
        </p:nvSpPr>
        <p:spPr>
          <a:xfrm>
            <a:off x="225425" y="4724400"/>
            <a:ext cx="8694420" cy="19380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p>
            <a:r>
              <a:rPr lang="zh-CN" altLang="zh-CN" sz="2000" b="1" dirty="0"/>
              <a:t>自动拆箱</a:t>
            </a:r>
            <a:r>
              <a:rPr lang="zh-CN" altLang="zh-CN" sz="2000" dirty="0"/>
              <a:t>就是允许把基本</a:t>
            </a:r>
            <a:r>
              <a:rPr lang="zh-CN" altLang="zh-CN" sz="2000" dirty="0" smtClean="0"/>
              <a:t>数据类型的</a:t>
            </a:r>
            <a:r>
              <a:rPr lang="zh-CN" altLang="zh-CN" sz="2000" dirty="0"/>
              <a:t>类的</a:t>
            </a:r>
            <a:r>
              <a:rPr lang="zh-CN" altLang="zh-CN" sz="2000" dirty="0" smtClean="0"/>
              <a:t>实例当作</a:t>
            </a:r>
            <a:r>
              <a:rPr lang="zh-CN" altLang="zh-CN" sz="2000" dirty="0"/>
              <a:t>相应的基本数据类型来使用，例如：</a:t>
            </a:r>
            <a:r>
              <a:rPr lang="en-US" altLang="zh-CN" sz="2000" dirty="0"/>
              <a:t>number</a:t>
            </a:r>
            <a:r>
              <a:rPr lang="zh-CN" altLang="zh-CN" sz="2000" dirty="0"/>
              <a:t>是一个</a:t>
            </a:r>
            <a:r>
              <a:rPr lang="en-US" altLang="zh-CN" sz="2000" dirty="0"/>
              <a:t>Integer</a:t>
            </a:r>
            <a:r>
              <a:rPr lang="zh-CN" altLang="zh-CN" sz="2000" dirty="0"/>
              <a:t>对象，那么允许：</a:t>
            </a:r>
            <a:endParaRPr lang="zh-CN" altLang="zh-CN" sz="2000" dirty="0"/>
          </a:p>
          <a:p>
            <a:r>
              <a:rPr lang="en-US" altLang="zh-CN" sz="2000" dirty="0" smtClean="0"/>
              <a:t>    </a:t>
            </a:r>
            <a:r>
              <a:rPr lang="en-US" altLang="zh-CN" sz="2000" b="1" dirty="0" err="1" smtClean="0">
                <a:solidFill>
                  <a:srgbClr val="C00000"/>
                </a:solidFill>
              </a:rPr>
              <a:t>int</a:t>
            </a:r>
            <a:r>
              <a:rPr lang="en-US" altLang="zh-CN" sz="2000" b="1" dirty="0" smtClean="0">
                <a:solidFill>
                  <a:srgbClr val="C00000"/>
                </a:solidFill>
              </a:rPr>
              <a:t> x = </a:t>
            </a:r>
            <a:r>
              <a:rPr lang="en-US" altLang="zh-CN" sz="2000" b="1" dirty="0" err="1" smtClean="0">
                <a:solidFill>
                  <a:srgbClr val="C00000"/>
                </a:solidFill>
              </a:rPr>
              <a:t>number+number</a:t>
            </a:r>
            <a:r>
              <a:rPr lang="en-US" altLang="zh-CN" sz="2000" b="1" dirty="0">
                <a:solidFill>
                  <a:srgbClr val="C00000"/>
                </a:solidFill>
              </a:rPr>
              <a:t>;</a:t>
            </a:r>
            <a:endParaRPr lang="zh-CN" altLang="zh-CN" sz="2000" b="1" dirty="0">
              <a:solidFill>
                <a:srgbClr val="C00000"/>
              </a:solidFill>
            </a:endParaRPr>
          </a:p>
          <a:p>
            <a:r>
              <a:rPr lang="zh-CN" altLang="zh-CN" sz="2000" dirty="0"/>
              <a:t>上述语句的拆箱过程是：</a:t>
            </a:r>
            <a:endParaRPr lang="zh-CN" altLang="zh-CN" sz="2000" dirty="0"/>
          </a:p>
          <a:p>
            <a:r>
              <a:rPr lang="en-US" altLang="zh-CN" sz="2000" b="1" dirty="0" smtClean="0">
                <a:solidFill>
                  <a:srgbClr val="C00000"/>
                </a:solidFill>
              </a:rPr>
              <a:t>   </a:t>
            </a:r>
            <a:r>
              <a:rPr lang="en-US" altLang="zh-CN" sz="2000" b="1" dirty="0" err="1" smtClean="0">
                <a:solidFill>
                  <a:srgbClr val="C00000"/>
                </a:solidFill>
              </a:rPr>
              <a:t>int</a:t>
            </a:r>
            <a:r>
              <a:rPr lang="en-US" altLang="zh-CN" sz="2000" b="1" dirty="0" smtClean="0">
                <a:solidFill>
                  <a:srgbClr val="C00000"/>
                </a:solidFill>
              </a:rPr>
              <a:t> x = </a:t>
            </a:r>
            <a:r>
              <a:rPr lang="en-US" altLang="zh-CN" sz="2000" b="1" dirty="0" err="1" smtClean="0">
                <a:solidFill>
                  <a:srgbClr val="C00000"/>
                </a:solidFill>
              </a:rPr>
              <a:t>number.intValue</a:t>
            </a:r>
            <a:r>
              <a:rPr lang="en-US" altLang="zh-CN" sz="2000" b="1" dirty="0">
                <a:solidFill>
                  <a:srgbClr val="C00000"/>
                </a:solidFill>
              </a:rPr>
              <a:t>()+</a:t>
            </a:r>
            <a:r>
              <a:rPr lang="en-US" altLang="zh-CN" sz="2000" b="1" dirty="0" err="1">
                <a:solidFill>
                  <a:srgbClr val="C00000"/>
                </a:solidFill>
              </a:rPr>
              <a:t>number.intValue</a:t>
            </a:r>
            <a:r>
              <a:rPr lang="en-US" altLang="zh-CN" sz="2000" b="1" dirty="0">
                <a:solidFill>
                  <a:srgbClr val="C00000"/>
                </a:solidFill>
              </a:rPr>
              <a:t>();</a:t>
            </a:r>
            <a:endParaRPr lang="zh-CN" altLang="zh-CN" sz="2000" b="1" dirty="0">
              <a:solidFill>
                <a:srgbClr val="C00000"/>
              </a:solidFill>
            </a:endParaRPr>
          </a:p>
          <a:p>
            <a:endParaRPr lang="zh-CN" altLang="zh-CN" sz="2000" b="1" dirty="0">
              <a:solidFill>
                <a:srgbClr val="C00000"/>
              </a:solidFill>
            </a:endParaRPr>
          </a:p>
        </p:txBody>
      </p:sp>
      <p:graphicFrame>
        <p:nvGraphicFramePr>
          <p:cNvPr id="10" name="对象 9">
            <a:hlinkClick r:id="" action="ppaction://ole?verb="/>
          </p:cNvPr>
          <p:cNvGraphicFramePr>
            <a:graphicFrameLocks noChangeAspect="1"/>
          </p:cNvGraphicFramePr>
          <p:nvPr/>
        </p:nvGraphicFramePr>
        <p:xfrm>
          <a:off x="2382520" y="2016760"/>
          <a:ext cx="1111250" cy="480060"/>
        </p:xfrm>
        <a:graphic>
          <a:graphicData uri="http://schemas.openxmlformats.org/presentationml/2006/ole">
            <mc:AlternateContent xmlns:mc="http://schemas.openxmlformats.org/markup-compatibility/2006">
              <mc:Choice xmlns:v="urn:schemas-microsoft-com:vml" Requires="v">
                <p:oleObj spid="_x0000_s2049" name="" r:id="rId1" imgW="1111250" imgH="480060" progId="Package">
                  <p:embed/>
                </p:oleObj>
              </mc:Choice>
              <mc:Fallback>
                <p:oleObj name="" r:id="rId1" imgW="1111250" imgH="480060" progId="Package">
                  <p:embed/>
                  <p:pic>
                    <p:nvPicPr>
                      <p:cNvPr id="0" name="图片 2048"/>
                      <p:cNvPicPr/>
                      <p:nvPr/>
                    </p:nvPicPr>
                    <p:blipFill>
                      <a:blip r:embed="rId2"/>
                      <a:stretch>
                        <a:fillRect/>
                      </a:stretch>
                    </p:blipFill>
                    <p:spPr>
                      <a:xfrm>
                        <a:off x="2382520" y="2016760"/>
                        <a:ext cx="1111250" cy="48006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016375" y="2040890"/>
          <a:ext cx="1111250" cy="480060"/>
        </p:xfrm>
        <a:graphic>
          <a:graphicData uri="http://schemas.openxmlformats.org/presentationml/2006/ole">
            <mc:AlternateContent xmlns:mc="http://schemas.openxmlformats.org/markup-compatibility/2006">
              <mc:Choice xmlns:v="urn:schemas-microsoft-com:vml" Requires="v">
                <p:oleObj spid="_x0000_s2050" name="" r:id="rId3" imgW="1111250" imgH="480060" progId="Package">
                  <p:embed/>
                </p:oleObj>
              </mc:Choice>
              <mc:Fallback>
                <p:oleObj name="" r:id="rId3" imgW="1111250" imgH="480060" progId="Package">
                  <p:embed/>
                  <p:pic>
                    <p:nvPicPr>
                      <p:cNvPr id="0" name="图片 2049"/>
                      <p:cNvPicPr/>
                      <p:nvPr/>
                    </p:nvPicPr>
                    <p:blipFill>
                      <a:blip r:embed="rId4"/>
                      <a:stretch>
                        <a:fillRect/>
                      </a:stretch>
                    </p:blipFill>
                    <p:spPr>
                      <a:xfrm>
                        <a:off x="4016375" y="2040890"/>
                        <a:ext cx="1111250" cy="4800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769610" y="2040890"/>
          <a:ext cx="1001395" cy="480060"/>
        </p:xfrm>
        <a:graphic>
          <a:graphicData uri="http://schemas.openxmlformats.org/presentationml/2006/ole">
            <mc:AlternateContent xmlns:mc="http://schemas.openxmlformats.org/markup-compatibility/2006">
              <mc:Choice xmlns:v="urn:schemas-microsoft-com:vml" Requires="v">
                <p:oleObj spid="_x0000_s2051" name="" r:id="rId5" imgW="1001395" imgH="480060" progId="Package">
                  <p:embed/>
                </p:oleObj>
              </mc:Choice>
              <mc:Fallback>
                <p:oleObj name="" r:id="rId5" imgW="1001395" imgH="480060" progId="Package">
                  <p:embed/>
                  <p:pic>
                    <p:nvPicPr>
                      <p:cNvPr id="0" name="图片 2050"/>
                      <p:cNvPicPr/>
                      <p:nvPr/>
                    </p:nvPicPr>
                    <p:blipFill>
                      <a:blip r:embed="rId6"/>
                      <a:stretch>
                        <a:fillRect/>
                      </a:stretch>
                    </p:blipFill>
                    <p:spPr>
                      <a:xfrm>
                        <a:off x="5769610" y="2040890"/>
                        <a:ext cx="1001395" cy="4800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530" name="Rectangle 2"/>
          <p:cNvSpPr>
            <a:spLocks noGrp="1"/>
          </p:cNvSpPr>
          <p:nvPr>
            <p:ph type="title"/>
          </p:nvPr>
        </p:nvSpPr>
        <p:spPr/>
        <p:txBody>
          <a:bodyPr vert="horz" wrap="square" lIns="91440" tIns="45720" rIns="91440" bIns="45720" anchor="b"/>
          <a:p>
            <a:pPr eaLnBrk="1" hangingPunct="1"/>
            <a:r>
              <a:rPr lang="zh-CN" altLang="en-US" dirty="0"/>
              <a:t>子类</a:t>
            </a:r>
            <a:endParaRPr lang="zh-CN" altLang="en-US" dirty="0"/>
          </a:p>
        </p:txBody>
      </p:sp>
      <p:sp>
        <p:nvSpPr>
          <p:cNvPr id="22531" name="Rectangle 3"/>
          <p:cNvSpPr>
            <a:spLocks noGrp="1"/>
          </p:cNvSpPr>
          <p:nvPr>
            <p:ph idx="1"/>
          </p:nvPr>
        </p:nvSpPr>
        <p:spPr>
          <a:xfrm>
            <a:off x="1182688" y="2017713"/>
            <a:ext cx="7772400" cy="4154487"/>
          </a:xfrm>
        </p:spPr>
        <p:txBody>
          <a:bodyPr vert="horz" wrap="square" lIns="91440" tIns="45720" rIns="91440" bIns="45720" anchor="t"/>
          <a:p>
            <a:pPr eaLnBrk="1" hangingPunct="1"/>
            <a:r>
              <a:rPr lang="zh-CN" altLang="en-US" sz="2800" dirty="0"/>
              <a:t>子类是作为另一个类的扩充或修正而定义的一个类。</a:t>
            </a:r>
            <a:endParaRPr lang="zh-CN" altLang="en-US" sz="2800" dirty="0"/>
          </a:p>
        </p:txBody>
      </p:sp>
      <p:grpSp>
        <p:nvGrpSpPr>
          <p:cNvPr id="22532" name="Group 4"/>
          <p:cNvGrpSpPr/>
          <p:nvPr/>
        </p:nvGrpSpPr>
        <p:grpSpPr>
          <a:xfrm>
            <a:off x="1266825" y="2877820"/>
            <a:ext cx="7419975" cy="3294063"/>
            <a:chOff x="336" y="1584"/>
            <a:chExt cx="5015" cy="2619"/>
          </a:xfrm>
        </p:grpSpPr>
        <p:grpSp>
          <p:nvGrpSpPr>
            <p:cNvPr id="22533" name="Group 5"/>
            <p:cNvGrpSpPr/>
            <p:nvPr/>
          </p:nvGrpSpPr>
          <p:grpSpPr>
            <a:xfrm>
              <a:off x="4128" y="2784"/>
              <a:ext cx="1008" cy="960"/>
              <a:chOff x="960" y="1296"/>
              <a:chExt cx="1008" cy="960"/>
            </a:xfrm>
          </p:grpSpPr>
          <p:sp>
            <p:nvSpPr>
              <p:cNvPr id="22534" name="Oval 6"/>
              <p:cNvSpPr/>
              <p:nvPr/>
            </p:nvSpPr>
            <p:spPr>
              <a:xfrm>
                <a:off x="960" y="1296"/>
                <a:ext cx="1008" cy="96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35" name="Line 7"/>
              <p:cNvSpPr/>
              <p:nvPr/>
            </p:nvSpPr>
            <p:spPr>
              <a:xfrm flipV="1">
                <a:off x="1056" y="1488"/>
                <a:ext cx="816" cy="576"/>
              </a:xfrm>
              <a:prstGeom prst="line">
                <a:avLst/>
              </a:prstGeom>
              <a:ln w="57150" cap="flat" cmpd="sng">
                <a:solidFill>
                  <a:schemeClr val="tx1"/>
                </a:solidFill>
                <a:prstDash val="solid"/>
                <a:round/>
                <a:headEnd type="none" w="med" len="med"/>
                <a:tailEnd type="none" w="med" len="med"/>
              </a:ln>
            </p:spPr>
          </p:sp>
          <p:sp>
            <p:nvSpPr>
              <p:cNvPr id="22536" name="Line 8"/>
              <p:cNvSpPr/>
              <p:nvPr/>
            </p:nvSpPr>
            <p:spPr>
              <a:xfrm>
                <a:off x="1152" y="1392"/>
                <a:ext cx="576" cy="768"/>
              </a:xfrm>
              <a:prstGeom prst="line">
                <a:avLst/>
              </a:prstGeom>
              <a:ln w="57150" cap="flat" cmpd="sng">
                <a:solidFill>
                  <a:schemeClr val="tx1"/>
                </a:solidFill>
                <a:prstDash val="solid"/>
                <a:round/>
                <a:headEnd type="none" w="med" len="med"/>
                <a:tailEnd type="none" w="med" len="med"/>
              </a:ln>
            </p:spPr>
          </p:sp>
          <p:grpSp>
            <p:nvGrpSpPr>
              <p:cNvPr id="22537" name="Group 9"/>
              <p:cNvGrpSpPr/>
              <p:nvPr/>
            </p:nvGrpSpPr>
            <p:grpSpPr>
              <a:xfrm>
                <a:off x="1200" y="1536"/>
                <a:ext cx="480" cy="480"/>
                <a:chOff x="1248" y="1536"/>
                <a:chExt cx="480" cy="480"/>
              </a:xfrm>
            </p:grpSpPr>
            <p:sp>
              <p:nvSpPr>
                <p:cNvPr id="22538" name="Oval 10"/>
                <p:cNvSpPr/>
                <p:nvPr/>
              </p:nvSpPr>
              <p:spPr>
                <a:xfrm>
                  <a:off x="1248" y="1536"/>
                  <a:ext cx="480" cy="480"/>
                </a:xfrm>
                <a:prstGeom prst="ellipse">
                  <a:avLst/>
                </a:prstGeom>
                <a:solidFill>
                  <a:srgbClr val="FFCC66"/>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39" name="Rectangle 11"/>
                <p:cNvSpPr/>
                <p:nvPr/>
              </p:nvSpPr>
              <p:spPr>
                <a:xfrm>
                  <a:off x="1344" y="1632"/>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40" name="AutoShape 12"/>
                <p:cNvSpPr/>
                <p:nvPr/>
              </p:nvSpPr>
              <p:spPr>
                <a:xfrm>
                  <a:off x="1440" y="1776"/>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41" name="AutoShape 13"/>
                <p:cNvSpPr/>
                <p:nvPr/>
              </p:nvSpPr>
              <p:spPr>
                <a:xfrm>
                  <a:off x="1488" y="1584"/>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42" name="Rectangle 14"/>
                <p:cNvSpPr/>
                <p:nvPr/>
              </p:nvSpPr>
              <p:spPr>
                <a:xfrm>
                  <a:off x="1584" y="1776"/>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43" name="Oval 15"/>
                <p:cNvSpPr/>
                <p:nvPr/>
              </p:nvSpPr>
              <p:spPr>
                <a:xfrm>
                  <a:off x="1296" y="1776"/>
                  <a:ext cx="96" cy="9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grpSp>
        </p:grpSp>
        <p:grpSp>
          <p:nvGrpSpPr>
            <p:cNvPr id="22544" name="Group 16"/>
            <p:cNvGrpSpPr/>
            <p:nvPr/>
          </p:nvGrpSpPr>
          <p:grpSpPr>
            <a:xfrm>
              <a:off x="2352" y="2832"/>
              <a:ext cx="1008" cy="960"/>
              <a:chOff x="960" y="1296"/>
              <a:chExt cx="1008" cy="960"/>
            </a:xfrm>
          </p:grpSpPr>
          <p:sp>
            <p:nvSpPr>
              <p:cNvPr id="22545" name="Oval 17"/>
              <p:cNvSpPr/>
              <p:nvPr/>
            </p:nvSpPr>
            <p:spPr>
              <a:xfrm>
                <a:off x="960" y="1296"/>
                <a:ext cx="1008" cy="96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46" name="Line 18"/>
              <p:cNvSpPr/>
              <p:nvPr/>
            </p:nvSpPr>
            <p:spPr>
              <a:xfrm flipV="1">
                <a:off x="1056" y="1488"/>
                <a:ext cx="816" cy="576"/>
              </a:xfrm>
              <a:prstGeom prst="line">
                <a:avLst/>
              </a:prstGeom>
              <a:ln w="57150" cap="flat" cmpd="sng">
                <a:solidFill>
                  <a:schemeClr val="tx1"/>
                </a:solidFill>
                <a:prstDash val="solid"/>
                <a:round/>
                <a:headEnd type="none" w="med" len="med"/>
                <a:tailEnd type="none" w="med" len="med"/>
              </a:ln>
            </p:spPr>
          </p:sp>
          <p:sp>
            <p:nvSpPr>
              <p:cNvPr id="22547" name="Line 19"/>
              <p:cNvSpPr/>
              <p:nvPr/>
            </p:nvSpPr>
            <p:spPr>
              <a:xfrm>
                <a:off x="1152" y="1392"/>
                <a:ext cx="576" cy="768"/>
              </a:xfrm>
              <a:prstGeom prst="line">
                <a:avLst/>
              </a:prstGeom>
              <a:ln w="57150" cap="flat" cmpd="sng">
                <a:solidFill>
                  <a:schemeClr val="tx1"/>
                </a:solidFill>
                <a:prstDash val="solid"/>
                <a:round/>
                <a:headEnd type="none" w="med" len="med"/>
                <a:tailEnd type="none" w="med" len="med"/>
              </a:ln>
            </p:spPr>
          </p:sp>
          <p:grpSp>
            <p:nvGrpSpPr>
              <p:cNvPr id="22548" name="Group 20"/>
              <p:cNvGrpSpPr/>
              <p:nvPr/>
            </p:nvGrpSpPr>
            <p:grpSpPr>
              <a:xfrm>
                <a:off x="1200" y="1536"/>
                <a:ext cx="480" cy="480"/>
                <a:chOff x="1248" y="1536"/>
                <a:chExt cx="480" cy="480"/>
              </a:xfrm>
            </p:grpSpPr>
            <p:sp>
              <p:nvSpPr>
                <p:cNvPr id="22549" name="Oval 21"/>
                <p:cNvSpPr/>
                <p:nvPr/>
              </p:nvSpPr>
              <p:spPr>
                <a:xfrm>
                  <a:off x="1248" y="1536"/>
                  <a:ext cx="480" cy="480"/>
                </a:xfrm>
                <a:prstGeom prst="ellipse">
                  <a:avLst/>
                </a:prstGeom>
                <a:solidFill>
                  <a:srgbClr val="FFCC66"/>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50" name="Rectangle 22"/>
                <p:cNvSpPr/>
                <p:nvPr/>
              </p:nvSpPr>
              <p:spPr>
                <a:xfrm>
                  <a:off x="1344" y="1632"/>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51" name="AutoShape 23"/>
                <p:cNvSpPr/>
                <p:nvPr/>
              </p:nvSpPr>
              <p:spPr>
                <a:xfrm>
                  <a:off x="1440" y="1776"/>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52" name="AutoShape 24"/>
                <p:cNvSpPr/>
                <p:nvPr/>
              </p:nvSpPr>
              <p:spPr>
                <a:xfrm>
                  <a:off x="1488" y="1584"/>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53" name="Rectangle 25"/>
                <p:cNvSpPr/>
                <p:nvPr/>
              </p:nvSpPr>
              <p:spPr>
                <a:xfrm>
                  <a:off x="1584" y="1776"/>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54" name="Oval 26"/>
                <p:cNvSpPr/>
                <p:nvPr/>
              </p:nvSpPr>
              <p:spPr>
                <a:xfrm>
                  <a:off x="1296" y="1776"/>
                  <a:ext cx="96" cy="9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grpSp>
        </p:grpSp>
        <p:grpSp>
          <p:nvGrpSpPr>
            <p:cNvPr id="22555" name="Group 27"/>
            <p:cNvGrpSpPr/>
            <p:nvPr/>
          </p:nvGrpSpPr>
          <p:grpSpPr>
            <a:xfrm>
              <a:off x="816" y="2832"/>
              <a:ext cx="1008" cy="960"/>
              <a:chOff x="960" y="1296"/>
              <a:chExt cx="1008" cy="960"/>
            </a:xfrm>
          </p:grpSpPr>
          <p:sp>
            <p:nvSpPr>
              <p:cNvPr id="22556" name="Oval 28"/>
              <p:cNvSpPr/>
              <p:nvPr/>
            </p:nvSpPr>
            <p:spPr>
              <a:xfrm>
                <a:off x="960" y="1296"/>
                <a:ext cx="1008" cy="96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57" name="Line 29"/>
              <p:cNvSpPr/>
              <p:nvPr/>
            </p:nvSpPr>
            <p:spPr>
              <a:xfrm flipV="1">
                <a:off x="1056" y="1488"/>
                <a:ext cx="816" cy="576"/>
              </a:xfrm>
              <a:prstGeom prst="line">
                <a:avLst/>
              </a:prstGeom>
              <a:ln w="57150" cap="flat" cmpd="sng">
                <a:solidFill>
                  <a:schemeClr val="tx1"/>
                </a:solidFill>
                <a:prstDash val="solid"/>
                <a:round/>
                <a:headEnd type="none" w="med" len="med"/>
                <a:tailEnd type="none" w="med" len="med"/>
              </a:ln>
            </p:spPr>
          </p:sp>
          <p:sp>
            <p:nvSpPr>
              <p:cNvPr id="22558" name="Line 30"/>
              <p:cNvSpPr/>
              <p:nvPr/>
            </p:nvSpPr>
            <p:spPr>
              <a:xfrm>
                <a:off x="1152" y="1392"/>
                <a:ext cx="576" cy="768"/>
              </a:xfrm>
              <a:prstGeom prst="line">
                <a:avLst/>
              </a:prstGeom>
              <a:ln w="57150" cap="flat" cmpd="sng">
                <a:solidFill>
                  <a:schemeClr val="tx1"/>
                </a:solidFill>
                <a:prstDash val="solid"/>
                <a:round/>
                <a:headEnd type="none" w="med" len="med"/>
                <a:tailEnd type="none" w="med" len="med"/>
              </a:ln>
            </p:spPr>
          </p:sp>
          <p:grpSp>
            <p:nvGrpSpPr>
              <p:cNvPr id="22559" name="Group 31"/>
              <p:cNvGrpSpPr/>
              <p:nvPr/>
            </p:nvGrpSpPr>
            <p:grpSpPr>
              <a:xfrm>
                <a:off x="1200" y="1536"/>
                <a:ext cx="480" cy="480"/>
                <a:chOff x="1248" y="1536"/>
                <a:chExt cx="480" cy="480"/>
              </a:xfrm>
            </p:grpSpPr>
            <p:sp>
              <p:nvSpPr>
                <p:cNvPr id="22560" name="Oval 32"/>
                <p:cNvSpPr/>
                <p:nvPr/>
              </p:nvSpPr>
              <p:spPr>
                <a:xfrm>
                  <a:off x="1248" y="1536"/>
                  <a:ext cx="480" cy="480"/>
                </a:xfrm>
                <a:prstGeom prst="ellipse">
                  <a:avLst/>
                </a:prstGeom>
                <a:solidFill>
                  <a:srgbClr val="FFCC66"/>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61" name="Rectangle 33"/>
                <p:cNvSpPr/>
                <p:nvPr/>
              </p:nvSpPr>
              <p:spPr>
                <a:xfrm>
                  <a:off x="1344" y="1632"/>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62" name="AutoShape 34"/>
                <p:cNvSpPr/>
                <p:nvPr/>
              </p:nvSpPr>
              <p:spPr>
                <a:xfrm>
                  <a:off x="1440" y="1776"/>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63" name="AutoShape 35"/>
                <p:cNvSpPr/>
                <p:nvPr/>
              </p:nvSpPr>
              <p:spPr>
                <a:xfrm>
                  <a:off x="1488" y="1584"/>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64" name="Rectangle 36"/>
                <p:cNvSpPr/>
                <p:nvPr/>
              </p:nvSpPr>
              <p:spPr>
                <a:xfrm>
                  <a:off x="1584" y="1776"/>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65" name="Oval 37"/>
                <p:cNvSpPr/>
                <p:nvPr/>
              </p:nvSpPr>
              <p:spPr>
                <a:xfrm>
                  <a:off x="1296" y="1776"/>
                  <a:ext cx="96" cy="9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grpSp>
        </p:grpSp>
        <p:grpSp>
          <p:nvGrpSpPr>
            <p:cNvPr id="22566" name="Group 38"/>
            <p:cNvGrpSpPr/>
            <p:nvPr/>
          </p:nvGrpSpPr>
          <p:grpSpPr>
            <a:xfrm>
              <a:off x="2304" y="1584"/>
              <a:ext cx="1008" cy="960"/>
              <a:chOff x="960" y="1296"/>
              <a:chExt cx="1008" cy="960"/>
            </a:xfrm>
          </p:grpSpPr>
          <p:sp>
            <p:nvSpPr>
              <p:cNvPr id="22567" name="Oval 39"/>
              <p:cNvSpPr/>
              <p:nvPr/>
            </p:nvSpPr>
            <p:spPr>
              <a:xfrm>
                <a:off x="960" y="1296"/>
                <a:ext cx="1008" cy="96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68" name="Line 40"/>
              <p:cNvSpPr/>
              <p:nvPr/>
            </p:nvSpPr>
            <p:spPr>
              <a:xfrm flipV="1">
                <a:off x="1056" y="1488"/>
                <a:ext cx="816" cy="576"/>
              </a:xfrm>
              <a:prstGeom prst="line">
                <a:avLst/>
              </a:prstGeom>
              <a:ln w="57150" cap="flat" cmpd="sng">
                <a:solidFill>
                  <a:schemeClr val="tx1"/>
                </a:solidFill>
                <a:prstDash val="solid"/>
                <a:round/>
                <a:headEnd type="none" w="med" len="med"/>
                <a:tailEnd type="none" w="med" len="med"/>
              </a:ln>
            </p:spPr>
          </p:sp>
          <p:sp>
            <p:nvSpPr>
              <p:cNvPr id="22569" name="Line 41"/>
              <p:cNvSpPr/>
              <p:nvPr/>
            </p:nvSpPr>
            <p:spPr>
              <a:xfrm>
                <a:off x="1152" y="1392"/>
                <a:ext cx="576" cy="768"/>
              </a:xfrm>
              <a:prstGeom prst="line">
                <a:avLst/>
              </a:prstGeom>
              <a:ln w="57150" cap="flat" cmpd="sng">
                <a:solidFill>
                  <a:schemeClr val="tx1"/>
                </a:solidFill>
                <a:prstDash val="solid"/>
                <a:round/>
                <a:headEnd type="none" w="med" len="med"/>
                <a:tailEnd type="none" w="med" len="med"/>
              </a:ln>
            </p:spPr>
          </p:sp>
          <p:grpSp>
            <p:nvGrpSpPr>
              <p:cNvPr id="22570" name="Group 42"/>
              <p:cNvGrpSpPr/>
              <p:nvPr/>
            </p:nvGrpSpPr>
            <p:grpSpPr>
              <a:xfrm>
                <a:off x="1200" y="1536"/>
                <a:ext cx="480" cy="480"/>
                <a:chOff x="1248" y="1536"/>
                <a:chExt cx="480" cy="480"/>
              </a:xfrm>
            </p:grpSpPr>
            <p:sp>
              <p:nvSpPr>
                <p:cNvPr id="22571" name="Oval 43"/>
                <p:cNvSpPr/>
                <p:nvPr/>
              </p:nvSpPr>
              <p:spPr>
                <a:xfrm>
                  <a:off x="1248" y="1536"/>
                  <a:ext cx="480" cy="480"/>
                </a:xfrm>
                <a:prstGeom prst="ellipse">
                  <a:avLst/>
                </a:prstGeom>
                <a:solidFill>
                  <a:srgbClr val="FFCC66"/>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72" name="Rectangle 44"/>
                <p:cNvSpPr/>
                <p:nvPr/>
              </p:nvSpPr>
              <p:spPr>
                <a:xfrm>
                  <a:off x="1344" y="1632"/>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73" name="AutoShape 45"/>
                <p:cNvSpPr/>
                <p:nvPr/>
              </p:nvSpPr>
              <p:spPr>
                <a:xfrm>
                  <a:off x="1440" y="1776"/>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74" name="AutoShape 46"/>
                <p:cNvSpPr/>
                <p:nvPr/>
              </p:nvSpPr>
              <p:spPr>
                <a:xfrm>
                  <a:off x="1488" y="1584"/>
                  <a:ext cx="96" cy="144"/>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75" name="Rectangle 47"/>
                <p:cNvSpPr/>
                <p:nvPr/>
              </p:nvSpPr>
              <p:spPr>
                <a:xfrm>
                  <a:off x="1584" y="1776"/>
                  <a:ext cx="96" cy="96"/>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sp>
              <p:nvSpPr>
                <p:cNvPr id="22576" name="Oval 48"/>
                <p:cNvSpPr/>
                <p:nvPr/>
              </p:nvSpPr>
              <p:spPr>
                <a:xfrm>
                  <a:off x="1296" y="1776"/>
                  <a:ext cx="96" cy="9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宋体" panose="02010600030101010101" pitchFamily="2" charset="-122"/>
                  </a:endParaRPr>
                </a:p>
              </p:txBody>
            </p:sp>
          </p:grpSp>
        </p:grpSp>
        <p:sp>
          <p:nvSpPr>
            <p:cNvPr id="22577" name="Line 49"/>
            <p:cNvSpPr/>
            <p:nvPr/>
          </p:nvSpPr>
          <p:spPr>
            <a:xfrm>
              <a:off x="1344" y="2640"/>
              <a:ext cx="3312" cy="0"/>
            </a:xfrm>
            <a:prstGeom prst="line">
              <a:avLst/>
            </a:prstGeom>
            <a:ln w="38100" cap="flat" cmpd="sng">
              <a:solidFill>
                <a:schemeClr val="tx1"/>
              </a:solidFill>
              <a:prstDash val="solid"/>
              <a:round/>
              <a:headEnd type="none" w="med" len="med"/>
              <a:tailEnd type="none" w="med" len="med"/>
            </a:ln>
          </p:spPr>
        </p:sp>
        <p:sp>
          <p:nvSpPr>
            <p:cNvPr id="22578" name="Line 50"/>
            <p:cNvSpPr/>
            <p:nvPr/>
          </p:nvSpPr>
          <p:spPr>
            <a:xfrm>
              <a:off x="2832" y="2544"/>
              <a:ext cx="0" cy="288"/>
            </a:xfrm>
            <a:prstGeom prst="line">
              <a:avLst/>
            </a:prstGeom>
            <a:ln w="38100" cap="flat" cmpd="sng">
              <a:solidFill>
                <a:schemeClr val="tx1"/>
              </a:solidFill>
              <a:prstDash val="solid"/>
              <a:round/>
              <a:headEnd type="none" w="med" len="med"/>
              <a:tailEnd type="none" w="med" len="med"/>
            </a:ln>
          </p:spPr>
        </p:sp>
        <p:sp>
          <p:nvSpPr>
            <p:cNvPr id="22579" name="Line 51"/>
            <p:cNvSpPr/>
            <p:nvPr/>
          </p:nvSpPr>
          <p:spPr>
            <a:xfrm>
              <a:off x="1344" y="2640"/>
              <a:ext cx="0" cy="192"/>
            </a:xfrm>
            <a:prstGeom prst="line">
              <a:avLst/>
            </a:prstGeom>
            <a:ln w="38100" cap="flat" cmpd="sng">
              <a:solidFill>
                <a:schemeClr val="tx1"/>
              </a:solidFill>
              <a:prstDash val="solid"/>
              <a:round/>
              <a:headEnd type="none" w="med" len="med"/>
              <a:tailEnd type="none" w="med" len="med"/>
            </a:ln>
          </p:spPr>
        </p:sp>
        <p:sp>
          <p:nvSpPr>
            <p:cNvPr id="22580" name="Line 52"/>
            <p:cNvSpPr/>
            <p:nvPr/>
          </p:nvSpPr>
          <p:spPr>
            <a:xfrm>
              <a:off x="4656" y="2640"/>
              <a:ext cx="0" cy="144"/>
            </a:xfrm>
            <a:prstGeom prst="line">
              <a:avLst/>
            </a:prstGeom>
            <a:ln w="38100" cap="flat" cmpd="sng">
              <a:solidFill>
                <a:schemeClr val="tx1"/>
              </a:solidFill>
              <a:prstDash val="solid"/>
              <a:round/>
              <a:headEnd type="none" w="med" len="med"/>
              <a:tailEnd type="none" w="med" len="med"/>
            </a:ln>
          </p:spPr>
        </p:sp>
        <p:sp>
          <p:nvSpPr>
            <p:cNvPr id="22581" name="Text Box 53"/>
            <p:cNvSpPr txBox="1"/>
            <p:nvPr/>
          </p:nvSpPr>
          <p:spPr>
            <a:xfrm>
              <a:off x="3312" y="1633"/>
              <a:ext cx="730" cy="364"/>
            </a:xfrm>
            <a:prstGeom prst="rect">
              <a:avLst/>
            </a:prstGeom>
            <a:noFill/>
            <a:ln w="9525">
              <a:noFill/>
            </a:ln>
          </p:spPr>
          <p:txBody>
            <a:bodyPr wrap="none" anchor="t">
              <a:spAutoFit/>
            </a:bodyPr>
            <a:p>
              <a:r>
                <a:rPr lang="en-US" altLang="zh-CN" b="1" dirty="0">
                  <a:solidFill>
                    <a:srgbClr val="000066"/>
                  </a:solidFill>
                  <a:latin typeface="Times New Roman" panose="02020603050405020304" charset="0"/>
                  <a:ea typeface="宋体" panose="02010600030101010101" pitchFamily="2" charset="-122"/>
                </a:rPr>
                <a:t>bicycle</a:t>
              </a:r>
              <a:endParaRPr lang="en-US" altLang="zh-CN" dirty="0">
                <a:solidFill>
                  <a:srgbClr val="000066"/>
                </a:solidFill>
                <a:latin typeface="Times New Roman" panose="02020603050405020304" charset="0"/>
                <a:ea typeface="宋体" panose="02010600030101010101" pitchFamily="2" charset="-122"/>
              </a:endParaRPr>
            </a:p>
          </p:txBody>
        </p:sp>
        <p:sp>
          <p:nvSpPr>
            <p:cNvPr id="22582" name="Text Box 54"/>
            <p:cNvSpPr txBox="1"/>
            <p:nvPr/>
          </p:nvSpPr>
          <p:spPr>
            <a:xfrm>
              <a:off x="3350" y="1898"/>
              <a:ext cx="1218" cy="364"/>
            </a:xfrm>
            <a:prstGeom prst="rect">
              <a:avLst/>
            </a:prstGeom>
            <a:noFill/>
            <a:ln w="9525">
              <a:noFill/>
            </a:ln>
          </p:spPr>
          <p:txBody>
            <a:bodyPr wrap="none" anchor="t">
              <a:spAutoFit/>
            </a:bodyPr>
            <a:p>
              <a:r>
                <a:rPr lang="en-US" altLang="zh-CN" b="1" dirty="0">
                  <a:solidFill>
                    <a:srgbClr val="000066"/>
                  </a:solidFill>
                  <a:latin typeface="Times New Roman" panose="02020603050405020304" charset="0"/>
                  <a:ea typeface="宋体" panose="02010600030101010101" pitchFamily="2" charset="-122"/>
                </a:rPr>
                <a:t>(super class)</a:t>
              </a:r>
              <a:endParaRPr lang="en-US" altLang="zh-CN" dirty="0">
                <a:solidFill>
                  <a:srgbClr val="000066"/>
                </a:solidFill>
                <a:latin typeface="Times New Roman" panose="02020603050405020304" charset="0"/>
                <a:ea typeface="宋体" panose="02010600030101010101" pitchFamily="2" charset="-122"/>
              </a:endParaRPr>
            </a:p>
          </p:txBody>
        </p:sp>
        <p:sp>
          <p:nvSpPr>
            <p:cNvPr id="22583" name="Text Box 55"/>
            <p:cNvSpPr txBox="1"/>
            <p:nvPr/>
          </p:nvSpPr>
          <p:spPr>
            <a:xfrm>
              <a:off x="710" y="3819"/>
              <a:ext cx="1505" cy="364"/>
            </a:xfrm>
            <a:prstGeom prst="rect">
              <a:avLst/>
            </a:prstGeom>
            <a:noFill/>
            <a:ln w="9525">
              <a:noFill/>
            </a:ln>
          </p:spPr>
          <p:txBody>
            <a:bodyPr wrap="none" anchor="t">
              <a:spAutoFit/>
            </a:bodyPr>
            <a:p>
              <a:r>
                <a:rPr lang="en-US" altLang="zh-CN" b="1" dirty="0">
                  <a:solidFill>
                    <a:srgbClr val="000066"/>
                  </a:solidFill>
                  <a:latin typeface="Times New Roman" panose="02020603050405020304" charset="0"/>
                  <a:ea typeface="宋体" panose="02010600030101010101" pitchFamily="2" charset="-122"/>
                </a:rPr>
                <a:t>Mountain bikes</a:t>
              </a:r>
              <a:endParaRPr lang="en-US" altLang="zh-CN" dirty="0">
                <a:solidFill>
                  <a:srgbClr val="000066"/>
                </a:solidFill>
                <a:latin typeface="Times New Roman" panose="02020603050405020304" charset="0"/>
                <a:ea typeface="宋体" panose="02010600030101010101" pitchFamily="2" charset="-122"/>
              </a:endParaRPr>
            </a:p>
          </p:txBody>
        </p:sp>
        <p:sp>
          <p:nvSpPr>
            <p:cNvPr id="22584" name="Text Box 56"/>
            <p:cNvSpPr txBox="1"/>
            <p:nvPr/>
          </p:nvSpPr>
          <p:spPr>
            <a:xfrm>
              <a:off x="2399" y="3839"/>
              <a:ext cx="1252" cy="364"/>
            </a:xfrm>
            <a:prstGeom prst="rect">
              <a:avLst/>
            </a:prstGeom>
            <a:noFill/>
            <a:ln w="9525">
              <a:noFill/>
            </a:ln>
          </p:spPr>
          <p:txBody>
            <a:bodyPr wrap="none" anchor="t">
              <a:spAutoFit/>
            </a:bodyPr>
            <a:p>
              <a:r>
                <a:rPr lang="en-US" altLang="zh-CN" b="1" dirty="0">
                  <a:solidFill>
                    <a:srgbClr val="000066"/>
                  </a:solidFill>
                  <a:latin typeface="Times New Roman" panose="02020603050405020304" charset="0"/>
                  <a:ea typeface="宋体" panose="02010600030101010101" pitchFamily="2" charset="-122"/>
                </a:rPr>
                <a:t>Racing bikes</a:t>
              </a:r>
              <a:endParaRPr lang="en-US" altLang="zh-CN" dirty="0">
                <a:solidFill>
                  <a:srgbClr val="000066"/>
                </a:solidFill>
                <a:latin typeface="Times New Roman" panose="02020603050405020304" charset="0"/>
                <a:ea typeface="宋体" panose="02010600030101010101" pitchFamily="2" charset="-122"/>
              </a:endParaRPr>
            </a:p>
          </p:txBody>
        </p:sp>
        <p:sp>
          <p:nvSpPr>
            <p:cNvPr id="22585" name="Text Box 57"/>
            <p:cNvSpPr txBox="1"/>
            <p:nvPr/>
          </p:nvSpPr>
          <p:spPr>
            <a:xfrm>
              <a:off x="3984" y="3791"/>
              <a:ext cx="1367" cy="364"/>
            </a:xfrm>
            <a:prstGeom prst="rect">
              <a:avLst/>
            </a:prstGeom>
            <a:noFill/>
            <a:ln w="9525">
              <a:noFill/>
            </a:ln>
          </p:spPr>
          <p:txBody>
            <a:bodyPr wrap="none" anchor="t">
              <a:spAutoFit/>
            </a:bodyPr>
            <a:p>
              <a:r>
                <a:rPr lang="en-US" altLang="zh-CN" b="1" dirty="0">
                  <a:solidFill>
                    <a:srgbClr val="000066"/>
                  </a:solidFill>
                  <a:latin typeface="Times New Roman" panose="02020603050405020304" charset="0"/>
                  <a:ea typeface="宋体" panose="02010600030101010101" pitchFamily="2" charset="-122"/>
                </a:rPr>
                <a:t>Tandem bikes</a:t>
              </a:r>
              <a:endParaRPr lang="en-US" altLang="zh-CN" dirty="0">
                <a:solidFill>
                  <a:srgbClr val="000066"/>
                </a:solidFill>
                <a:latin typeface="Times New Roman" panose="02020603050405020304" charset="0"/>
                <a:ea typeface="宋体" panose="02010600030101010101" pitchFamily="2" charset="-122"/>
              </a:endParaRPr>
            </a:p>
          </p:txBody>
        </p:sp>
        <p:sp>
          <p:nvSpPr>
            <p:cNvPr id="22586" name="Text Box 58"/>
            <p:cNvSpPr txBox="1"/>
            <p:nvPr/>
          </p:nvSpPr>
          <p:spPr>
            <a:xfrm>
              <a:off x="336" y="2544"/>
              <a:ext cx="898" cy="364"/>
            </a:xfrm>
            <a:prstGeom prst="rect">
              <a:avLst/>
            </a:prstGeom>
            <a:noFill/>
            <a:ln w="9525">
              <a:noFill/>
            </a:ln>
          </p:spPr>
          <p:txBody>
            <a:bodyPr wrap="none" anchor="t">
              <a:spAutoFit/>
            </a:bodyPr>
            <a:p>
              <a:r>
                <a:rPr lang="en-US" altLang="zh-CN" b="1" dirty="0">
                  <a:solidFill>
                    <a:srgbClr val="000066"/>
                  </a:solidFill>
                  <a:latin typeface="Times New Roman" panose="02020603050405020304" charset="0"/>
                  <a:ea typeface="宋体" panose="02010600030101010101" pitchFamily="2" charset="-122"/>
                </a:rPr>
                <a:t>sub class</a:t>
              </a:r>
              <a:endParaRPr lang="en-US" altLang="zh-CN" dirty="0">
                <a:solidFill>
                  <a:srgbClr val="000066"/>
                </a:solidFill>
                <a:latin typeface="Times New Roman" panose="0202060305040502030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3554" name="Rectangle 2"/>
          <p:cNvSpPr>
            <a:spLocks noGrp="1"/>
          </p:cNvSpPr>
          <p:nvPr>
            <p:ph type="title"/>
          </p:nvPr>
        </p:nvSpPr>
        <p:spPr/>
        <p:txBody>
          <a:bodyPr vert="horz" wrap="square" lIns="91440" tIns="45720" rIns="91440" bIns="45720" anchor="b"/>
          <a:p>
            <a:pPr eaLnBrk="1" hangingPunct="1"/>
            <a:r>
              <a:rPr lang="zh-CN" altLang="en-US" dirty="0"/>
              <a:t>继承</a:t>
            </a:r>
            <a:endParaRPr lang="zh-CN" altLang="en-US" dirty="0"/>
          </a:p>
        </p:txBody>
      </p:sp>
      <p:sp>
        <p:nvSpPr>
          <p:cNvPr id="23555" name="Rectangle 3"/>
          <p:cNvSpPr>
            <a:spLocks noGrp="1"/>
          </p:cNvSpPr>
          <p:nvPr>
            <p:ph idx="1"/>
          </p:nvPr>
        </p:nvSpPr>
        <p:spPr>
          <a:xfrm>
            <a:off x="1182688" y="2017713"/>
            <a:ext cx="3313112" cy="4114800"/>
          </a:xfrm>
        </p:spPr>
        <p:txBody>
          <a:bodyPr vert="horz" wrap="square" lIns="91440" tIns="45720" rIns="91440" bIns="45720" anchor="t"/>
          <a:p>
            <a:pPr eaLnBrk="1" hangingPunct="1"/>
            <a:r>
              <a:rPr lang="zh-CN" altLang="en-US" sz="2400" dirty="0"/>
              <a:t>继承使得子类可以利用父类中定义的方法和变量，就像它们属于子类本身一样。</a:t>
            </a:r>
            <a:endParaRPr lang="zh-CN" altLang="en-US" sz="2400" dirty="0"/>
          </a:p>
        </p:txBody>
      </p:sp>
      <p:sp>
        <p:nvSpPr>
          <p:cNvPr id="23556" name="Text Box 4"/>
          <p:cNvSpPr txBox="1"/>
          <p:nvPr/>
        </p:nvSpPr>
        <p:spPr>
          <a:xfrm>
            <a:off x="4495800" y="1905000"/>
            <a:ext cx="4267200" cy="2027238"/>
          </a:xfrm>
          <a:prstGeom prst="rect">
            <a:avLst/>
          </a:prstGeom>
          <a:noFill/>
          <a:ln w="12700" cap="flat" cmpd="sng">
            <a:solidFill>
              <a:srgbClr val="FF3300"/>
            </a:solidFill>
            <a:prstDash val="solid"/>
            <a:miter/>
            <a:headEnd type="none" w="med" len="med"/>
            <a:tailEnd type="none" w="med" len="med"/>
          </a:ln>
        </p:spPr>
        <p:txBody>
          <a:bodyPr anchor="t">
            <a:spAutoFit/>
          </a:bodyPr>
          <a:p>
            <a:r>
              <a:rPr lang="en-US" altLang="zh-CN" sz="1800" b="1" dirty="0">
                <a:latin typeface="Courier New" panose="02070309020205020404" pitchFamily="49" charset="0"/>
                <a:ea typeface="宋体" panose="02010600030101010101" pitchFamily="2" charset="-122"/>
              </a:rPr>
              <a:t>class Employee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String </a:t>
            </a:r>
            <a:r>
              <a:rPr lang="en-US" altLang="zh-CN" sz="1800" b="1" dirty="0">
                <a:solidFill>
                  <a:srgbClr val="FF3300"/>
                </a:solidFill>
                <a:latin typeface="Courier New" panose="02070309020205020404" pitchFamily="49" charset="0"/>
                <a:ea typeface="宋体" panose="02010600030101010101" pitchFamily="2" charset="-122"/>
              </a:rPr>
              <a:t>name</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public void showInfo()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System.out.println(</a:t>
            </a:r>
            <a:r>
              <a:rPr lang="en-US" altLang="zh-CN" sz="1800" b="1" dirty="0">
                <a:solidFill>
                  <a:srgbClr val="FF3300"/>
                </a:solidFill>
                <a:latin typeface="Courier New" panose="02070309020205020404" pitchFamily="49" charset="0"/>
                <a:ea typeface="宋体" panose="02010600030101010101" pitchFamily="2" charset="-122"/>
              </a:rPr>
              <a:t>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t>
            </a:r>
            <a:r>
              <a:rPr lang="en-US" altLang="zh-CN" sz="1800" dirty="0">
                <a:latin typeface="Courier New" panose="02070309020205020404" pitchFamily="49" charset="0"/>
                <a:ea typeface="宋体" panose="02010600030101010101" pitchFamily="2" charset="-122"/>
              </a:rPr>
              <a:t>  </a:t>
            </a:r>
            <a:endParaRPr lang="en-US" altLang="zh-CN" sz="1800" dirty="0">
              <a:latin typeface="Courier New" panose="02070309020205020404" pitchFamily="49" charset="0"/>
              <a:ea typeface="宋体" panose="02010600030101010101" pitchFamily="2" charset="-122"/>
            </a:endParaRPr>
          </a:p>
        </p:txBody>
      </p:sp>
      <p:sp>
        <p:nvSpPr>
          <p:cNvPr id="23557" name="Text Box 5"/>
          <p:cNvSpPr txBox="1"/>
          <p:nvPr/>
        </p:nvSpPr>
        <p:spPr>
          <a:xfrm>
            <a:off x="1219200" y="4114800"/>
            <a:ext cx="7543800" cy="2301875"/>
          </a:xfrm>
          <a:prstGeom prst="rect">
            <a:avLst/>
          </a:prstGeom>
          <a:noFill/>
          <a:ln w="12700" cap="flat" cmpd="sng">
            <a:solidFill>
              <a:srgbClr val="FF3300"/>
            </a:solidFill>
            <a:prstDash val="solid"/>
            <a:miter/>
            <a:headEnd type="none" w="med" len="med"/>
            <a:tailEnd type="none" w="med" len="med"/>
          </a:ln>
        </p:spPr>
        <p:txBody>
          <a:bodyPr anchor="t">
            <a:spAutoFit/>
          </a:bodyPr>
          <a:p>
            <a:r>
              <a:rPr lang="en-US" altLang="zh-CN" sz="1800" b="1" dirty="0">
                <a:latin typeface="Courier New" panose="02070309020205020404" pitchFamily="49" charset="0"/>
                <a:ea typeface="宋体" panose="02010600030101010101" pitchFamily="2" charset="-122"/>
              </a:rPr>
              <a:t>class Manager extends Employee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String department;  </a:t>
            </a:r>
            <a:endParaRPr lang="en-US" altLang="zh-CN" sz="1800" b="1" dirty="0">
              <a:latin typeface="Courier New" panose="02070309020205020404" pitchFamily="49" charset="0"/>
              <a:ea typeface="宋体" panose="02010600030101010101" pitchFamily="2" charset="-122"/>
            </a:endParaRPr>
          </a:p>
          <a:p>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public void showInfo()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System.out.println(</a:t>
            </a:r>
            <a:r>
              <a:rPr lang="en-US" altLang="zh-CN" sz="1800" b="1" dirty="0">
                <a:solidFill>
                  <a:srgbClr val="FF3300"/>
                </a:solidFill>
                <a:latin typeface="Courier New" panose="02070309020205020404" pitchFamily="49" charset="0"/>
                <a:ea typeface="宋体" panose="02010600030101010101" pitchFamily="2" charset="-122"/>
              </a:rPr>
              <a:t>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System.out.println(“Manager of ” +  department);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t>
            </a:r>
            <a:r>
              <a:rPr lang="en-US" altLang="zh-CN" sz="1800" dirty="0">
                <a:latin typeface="Courier New" panose="02070309020205020404" pitchFamily="49" charset="0"/>
                <a:ea typeface="宋体" panose="02010600030101010101" pitchFamily="2" charset="-122"/>
              </a:rPr>
              <a:t>  </a:t>
            </a:r>
            <a:endParaRPr lang="en-US" altLang="zh-CN" sz="1800" dirty="0">
              <a:latin typeface="Courier New" panose="02070309020205020404" pitchFamily="49"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4578" name="Rectangle 4"/>
          <p:cNvSpPr>
            <a:spLocks noGrp="1"/>
          </p:cNvSpPr>
          <p:nvPr>
            <p:ph type="title"/>
          </p:nvPr>
        </p:nvSpPr>
        <p:spPr/>
        <p:txBody>
          <a:bodyPr vert="horz" wrap="square" lIns="91440" tIns="45720" rIns="91440" bIns="45720" anchor="b"/>
          <a:p>
            <a:pPr eaLnBrk="1" hangingPunct="1"/>
            <a:r>
              <a:rPr lang="zh-CN" altLang="en-US" sz="3600" dirty="0"/>
              <a:t>方法</a:t>
            </a:r>
            <a:r>
              <a:rPr lang="en-US" altLang="zh-CN" sz="3600" dirty="0"/>
              <a:t>override</a:t>
            </a:r>
            <a:r>
              <a:rPr lang="zh-CN" altLang="en-US" sz="3600" dirty="0"/>
              <a:t>和成员变量的隐藏</a:t>
            </a:r>
            <a:endParaRPr lang="zh-CN" altLang="en-US" sz="3600" dirty="0"/>
          </a:p>
        </p:txBody>
      </p:sp>
      <p:sp>
        <p:nvSpPr>
          <p:cNvPr id="24579" name="Rectangle 5"/>
          <p:cNvSpPr>
            <a:spLocks noGrp="1"/>
          </p:cNvSpPr>
          <p:nvPr>
            <p:ph idx="1"/>
          </p:nvPr>
        </p:nvSpPr>
        <p:spPr>
          <a:xfrm>
            <a:off x="1182688" y="2017713"/>
            <a:ext cx="3313112" cy="4114800"/>
          </a:xfrm>
        </p:spPr>
        <p:txBody>
          <a:bodyPr vert="horz" wrap="square" lIns="91440" tIns="45720" rIns="91440" bIns="45720" anchor="t"/>
          <a:p>
            <a:pPr eaLnBrk="1" hangingPunct="1"/>
            <a:r>
              <a:rPr lang="zh-CN" altLang="en-US" sz="2400" dirty="0"/>
              <a:t>覆盖使得在子类中可以重新定义父类中已有的方法，从而是子类具有自己的行为。</a:t>
            </a:r>
            <a:endParaRPr lang="zh-CN" altLang="en-US" sz="2400" dirty="0"/>
          </a:p>
        </p:txBody>
      </p:sp>
      <p:sp>
        <p:nvSpPr>
          <p:cNvPr id="24580" name="Text Box 6"/>
          <p:cNvSpPr txBox="1"/>
          <p:nvPr/>
        </p:nvSpPr>
        <p:spPr>
          <a:xfrm>
            <a:off x="4495800" y="1905000"/>
            <a:ext cx="4267200" cy="2027238"/>
          </a:xfrm>
          <a:prstGeom prst="rect">
            <a:avLst/>
          </a:prstGeom>
          <a:noFill/>
          <a:ln w="12700" cap="flat" cmpd="sng">
            <a:solidFill>
              <a:srgbClr val="FF3300"/>
            </a:solidFill>
            <a:prstDash val="solid"/>
            <a:miter/>
            <a:headEnd type="none" w="med" len="med"/>
            <a:tailEnd type="none" w="med" len="med"/>
          </a:ln>
        </p:spPr>
        <p:txBody>
          <a:bodyPr anchor="t">
            <a:spAutoFit/>
          </a:bodyPr>
          <a:p>
            <a:r>
              <a:rPr lang="en-US" altLang="zh-CN" sz="1800" b="1" dirty="0">
                <a:latin typeface="Courier New" panose="02070309020205020404" pitchFamily="49" charset="0"/>
                <a:ea typeface="宋体" panose="02010600030101010101" pitchFamily="2" charset="-122"/>
              </a:rPr>
              <a:t>class Employee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String name;  </a:t>
            </a:r>
            <a:endParaRPr lang="en-US" altLang="zh-CN" sz="1800" b="1" dirty="0">
              <a:latin typeface="Courier New" panose="02070309020205020404" pitchFamily="49" charset="0"/>
              <a:ea typeface="宋体" panose="02010600030101010101" pitchFamily="2" charset="-122"/>
            </a:endParaRPr>
          </a:p>
          <a:p>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public void </a:t>
            </a:r>
            <a:r>
              <a:rPr lang="en-US" altLang="zh-CN" sz="1800" b="1" dirty="0">
                <a:solidFill>
                  <a:srgbClr val="FF3300"/>
                </a:solidFill>
                <a:latin typeface="Courier New" panose="02070309020205020404" pitchFamily="49" charset="0"/>
                <a:ea typeface="宋体" panose="02010600030101010101" pitchFamily="2" charset="-122"/>
              </a:rPr>
              <a:t>showInfo</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System.out.println(name);</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t>
            </a:r>
            <a:r>
              <a:rPr lang="en-US" altLang="zh-CN" sz="1800" dirty="0">
                <a:latin typeface="Courier New" panose="02070309020205020404" pitchFamily="49" charset="0"/>
                <a:ea typeface="宋体" panose="02010600030101010101" pitchFamily="2" charset="-122"/>
              </a:rPr>
              <a:t>  </a:t>
            </a:r>
            <a:endParaRPr lang="en-US" altLang="zh-CN" sz="1800" dirty="0">
              <a:latin typeface="Courier New" panose="02070309020205020404" pitchFamily="49" charset="0"/>
              <a:ea typeface="宋体" panose="02010600030101010101" pitchFamily="2" charset="-122"/>
            </a:endParaRPr>
          </a:p>
        </p:txBody>
      </p:sp>
      <p:sp>
        <p:nvSpPr>
          <p:cNvPr id="24581" name="Text Box 7"/>
          <p:cNvSpPr txBox="1"/>
          <p:nvPr/>
        </p:nvSpPr>
        <p:spPr>
          <a:xfrm>
            <a:off x="1219200" y="4114800"/>
            <a:ext cx="7543800" cy="2306955"/>
          </a:xfrm>
          <a:prstGeom prst="rect">
            <a:avLst/>
          </a:prstGeom>
          <a:noFill/>
          <a:ln w="12700" cap="flat" cmpd="sng">
            <a:solidFill>
              <a:srgbClr val="FF3300"/>
            </a:solidFill>
            <a:prstDash val="solid"/>
            <a:miter/>
            <a:headEnd type="none" w="med" len="med"/>
            <a:tailEnd type="none" w="med" len="med"/>
          </a:ln>
        </p:spPr>
        <p:txBody>
          <a:bodyPr anchor="t">
            <a:spAutoFit/>
          </a:bodyPr>
          <a:p>
            <a:r>
              <a:rPr lang="en-US" altLang="zh-CN" sz="1800" b="1" dirty="0">
                <a:latin typeface="Courier New" panose="02070309020205020404" pitchFamily="49" charset="0"/>
                <a:ea typeface="宋体" panose="02010600030101010101" pitchFamily="2" charset="-122"/>
              </a:rPr>
              <a:t>class Manager extends Employee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String department;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sym typeface="+mn-ea"/>
              </a:rPr>
              <a:t>String name;</a:t>
            </a:r>
            <a:endParaRPr lang="en-US" altLang="zh-CN" sz="1800" b="1" dirty="0">
              <a:solidFill>
                <a:srgbClr val="FF0000"/>
              </a:solidFill>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public void </a:t>
            </a:r>
            <a:r>
              <a:rPr lang="en-US" altLang="zh-CN" sz="1800" b="1" dirty="0">
                <a:solidFill>
                  <a:srgbClr val="FF3300"/>
                </a:solidFill>
                <a:latin typeface="Courier New" panose="02070309020205020404" pitchFamily="49" charset="0"/>
                <a:ea typeface="宋体" panose="02010600030101010101" pitchFamily="2" charset="-122"/>
              </a:rPr>
              <a:t>showInfo</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System.out.println(name);</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System.out.println(“Manager of ” +  department);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t>
            </a:r>
            <a:r>
              <a:rPr lang="en-US" altLang="zh-CN" sz="1800" dirty="0">
                <a:latin typeface="Courier New" panose="02070309020205020404" pitchFamily="49" charset="0"/>
                <a:ea typeface="宋体" panose="02010600030101010101" pitchFamily="2" charset="-122"/>
              </a:rPr>
              <a:t>  </a:t>
            </a:r>
            <a:endParaRPr lang="en-US" altLang="zh-CN" sz="1800" dirty="0">
              <a:latin typeface="Courier New" panose="02070309020205020404" pitchFamily="49"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5842" name="Rectangle 2"/>
          <p:cNvSpPr>
            <a:spLocks noGrp="1"/>
          </p:cNvSpPr>
          <p:nvPr>
            <p:ph type="title"/>
          </p:nvPr>
        </p:nvSpPr>
        <p:spPr/>
        <p:txBody>
          <a:bodyPr vert="horz" wrap="square" lIns="91440" tIns="45720" rIns="91440" bIns="45720" anchor="b"/>
          <a:p>
            <a:pPr eaLnBrk="1" hangingPunct="1"/>
            <a:r>
              <a:rPr lang="zh-CN" altLang="en-US" dirty="0"/>
              <a:t>继承的例子</a:t>
            </a:r>
            <a:endParaRPr lang="zh-CN" altLang="en-US" dirty="0"/>
          </a:p>
        </p:txBody>
      </p:sp>
      <p:grpSp>
        <p:nvGrpSpPr>
          <p:cNvPr id="35843" name="Group 24"/>
          <p:cNvGrpSpPr/>
          <p:nvPr/>
        </p:nvGrpSpPr>
        <p:grpSpPr>
          <a:xfrm>
            <a:off x="457200" y="2057400"/>
            <a:ext cx="1981200" cy="4200525"/>
            <a:chOff x="288" y="1296"/>
            <a:chExt cx="1248" cy="2646"/>
          </a:xfrm>
        </p:grpSpPr>
        <p:sp>
          <p:nvSpPr>
            <p:cNvPr id="35844" name="Text Box 4"/>
            <p:cNvSpPr txBox="1"/>
            <p:nvPr/>
          </p:nvSpPr>
          <p:spPr>
            <a:xfrm>
              <a:off x="768" y="1296"/>
              <a:ext cx="768" cy="294"/>
            </a:xfrm>
            <a:prstGeom prst="rect">
              <a:avLst/>
            </a:prstGeom>
            <a:noFill/>
            <a:ln w="9525" cap="flat" cmpd="sng">
              <a:solidFill>
                <a:schemeClr val="tx1"/>
              </a:solidFill>
              <a:prstDash val="solid"/>
              <a:miter/>
              <a:headEnd type="none" w="med" len="med"/>
              <a:tailEnd type="none" w="med" len="med"/>
            </a:ln>
          </p:spPr>
          <p:txBody>
            <a:bodyPr anchor="t">
              <a:spAutoFit/>
            </a:bodyPr>
            <a:p>
              <a:pPr algn="ctr">
                <a:spcBef>
                  <a:spcPct val="50000"/>
                </a:spcBef>
              </a:pPr>
              <a:r>
                <a:rPr lang="en-US" altLang="zh-CN" dirty="0">
                  <a:latin typeface="Tahoma" panose="020B0604030504040204" pitchFamily="34" charset="0"/>
                  <a:ea typeface="宋体" panose="02010600030101010101" pitchFamily="2" charset="-122"/>
                  <a:hlinkClick r:id="rId1" action="ppaction://hlinkfile"/>
                </a:rPr>
                <a:t>Shape</a:t>
              </a:r>
              <a:endParaRPr lang="en-US" altLang="zh-CN" dirty="0">
                <a:latin typeface="Tahoma" panose="020B0604030504040204" pitchFamily="34" charset="0"/>
                <a:ea typeface="宋体" panose="02010600030101010101" pitchFamily="2" charset="-122"/>
              </a:endParaRPr>
            </a:p>
          </p:txBody>
        </p:sp>
        <p:sp>
          <p:nvSpPr>
            <p:cNvPr id="35845" name="Text Box 5"/>
            <p:cNvSpPr txBox="1"/>
            <p:nvPr/>
          </p:nvSpPr>
          <p:spPr>
            <a:xfrm>
              <a:off x="480" y="2064"/>
              <a:ext cx="624" cy="294"/>
            </a:xfrm>
            <a:prstGeom prst="rect">
              <a:avLst/>
            </a:prstGeom>
            <a:noFill/>
            <a:ln w="9525" cap="flat" cmpd="sng">
              <a:solidFill>
                <a:schemeClr val="tx1"/>
              </a:solidFill>
              <a:prstDash val="solid"/>
              <a:miter/>
              <a:headEnd type="none" w="med" len="med"/>
              <a:tailEnd type="none" w="med" len="med"/>
            </a:ln>
          </p:spPr>
          <p:txBody>
            <a:bodyPr anchor="t">
              <a:spAutoFit/>
            </a:bodyPr>
            <a:p>
              <a:pPr algn="ctr"/>
              <a:r>
                <a:rPr lang="en-US" altLang="zh-CN" dirty="0">
                  <a:latin typeface="Tahoma" panose="020B0604030504040204" pitchFamily="34" charset="0"/>
                  <a:ea typeface="宋体" panose="02010600030101010101" pitchFamily="2" charset="-122"/>
                  <a:hlinkClick r:id="rId2" action="ppaction://hlinkfile"/>
                </a:rPr>
                <a:t>Point</a:t>
              </a:r>
              <a:endParaRPr lang="en-US" altLang="zh-CN" dirty="0">
                <a:latin typeface="Tahoma" panose="020B0604030504040204" pitchFamily="34" charset="0"/>
                <a:ea typeface="宋体" panose="02010600030101010101" pitchFamily="2" charset="-122"/>
              </a:endParaRPr>
            </a:p>
          </p:txBody>
        </p:sp>
        <p:sp>
          <p:nvSpPr>
            <p:cNvPr id="35846" name="Text Box 6"/>
            <p:cNvSpPr txBox="1"/>
            <p:nvPr/>
          </p:nvSpPr>
          <p:spPr>
            <a:xfrm>
              <a:off x="288" y="2832"/>
              <a:ext cx="584" cy="294"/>
            </a:xfrm>
            <a:prstGeom prst="rect">
              <a:avLst/>
            </a:prstGeom>
            <a:noFill/>
            <a:ln w="9525" cap="flat" cmpd="sng">
              <a:solidFill>
                <a:schemeClr val="tx1"/>
              </a:solidFill>
              <a:prstDash val="solid"/>
              <a:miter/>
              <a:headEnd type="none" w="med" len="med"/>
              <a:tailEnd type="none" w="med" len="med"/>
            </a:ln>
          </p:spPr>
          <p:txBody>
            <a:bodyPr wrap="none" anchor="t">
              <a:spAutoFit/>
            </a:bodyPr>
            <a:p>
              <a:pPr algn="ctr"/>
              <a:r>
                <a:rPr lang="en-US" altLang="zh-CN" dirty="0">
                  <a:latin typeface="Tahoma" panose="020B0604030504040204" pitchFamily="34" charset="0"/>
                  <a:ea typeface="宋体" panose="02010600030101010101" pitchFamily="2" charset="-122"/>
                  <a:hlinkClick r:id="rId3" action="ppaction://hlinkfile"/>
                </a:rPr>
                <a:t>Circle</a:t>
              </a:r>
              <a:endParaRPr lang="en-US" altLang="zh-CN" dirty="0">
                <a:latin typeface="Tahoma" panose="020B0604030504040204" pitchFamily="34" charset="0"/>
                <a:ea typeface="宋体" panose="02010600030101010101" pitchFamily="2" charset="-122"/>
              </a:endParaRPr>
            </a:p>
          </p:txBody>
        </p:sp>
        <p:cxnSp>
          <p:nvCxnSpPr>
            <p:cNvPr id="35847" name="AutoShape 8"/>
            <p:cNvCxnSpPr>
              <a:stCxn id="35845" idx="0"/>
              <a:endCxn id="35844" idx="2"/>
            </p:cNvCxnSpPr>
            <p:nvPr/>
          </p:nvCxnSpPr>
          <p:spPr>
            <a:xfrm rot="-5400000">
              <a:off x="735" y="1647"/>
              <a:ext cx="474" cy="360"/>
            </a:xfrm>
            <a:prstGeom prst="bentConnector3">
              <a:avLst>
                <a:gd name="adj1" fmla="val 50000"/>
              </a:avLst>
            </a:prstGeom>
            <a:ln w="9525" cap="flat" cmpd="sng">
              <a:solidFill>
                <a:schemeClr val="tx1"/>
              </a:solidFill>
              <a:prstDash val="solid"/>
              <a:miter/>
              <a:headEnd type="none" w="med" len="med"/>
              <a:tailEnd type="triangle" w="lg" len="lg"/>
            </a:ln>
          </p:spPr>
        </p:cxnSp>
        <p:cxnSp>
          <p:nvCxnSpPr>
            <p:cNvPr id="35848" name="AutoShape 9"/>
            <p:cNvCxnSpPr>
              <a:stCxn id="35846" idx="0"/>
              <a:endCxn id="35845" idx="2"/>
            </p:cNvCxnSpPr>
            <p:nvPr/>
          </p:nvCxnSpPr>
          <p:spPr>
            <a:xfrm rot="-5400000">
              <a:off x="449" y="2489"/>
              <a:ext cx="474" cy="212"/>
            </a:xfrm>
            <a:prstGeom prst="bentConnector3">
              <a:avLst>
                <a:gd name="adj1" fmla="val 50000"/>
              </a:avLst>
            </a:prstGeom>
            <a:ln w="9525" cap="flat" cmpd="sng">
              <a:solidFill>
                <a:schemeClr val="tx1"/>
              </a:solidFill>
              <a:prstDash val="solid"/>
              <a:miter/>
              <a:headEnd type="none" w="med" len="med"/>
              <a:tailEnd type="triangle" w="lg" len="lg"/>
            </a:ln>
          </p:spPr>
        </p:cxnSp>
        <p:sp>
          <p:nvSpPr>
            <p:cNvPr id="35849" name="Text Box 10"/>
            <p:cNvSpPr txBox="1"/>
            <p:nvPr/>
          </p:nvSpPr>
          <p:spPr>
            <a:xfrm>
              <a:off x="480" y="3648"/>
              <a:ext cx="804" cy="294"/>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dirty="0">
                  <a:latin typeface="Tahoma" panose="020B0604030504040204" pitchFamily="34" charset="0"/>
                  <a:ea typeface="宋体" panose="02010600030101010101" pitchFamily="2" charset="-122"/>
                  <a:hlinkClick r:id="rId4" action="ppaction://hlinkfile"/>
                </a:rPr>
                <a:t>Cylinder</a:t>
              </a:r>
              <a:endParaRPr lang="en-US" altLang="zh-CN" dirty="0">
                <a:latin typeface="Tahoma" panose="020B0604030504040204" pitchFamily="34" charset="0"/>
                <a:ea typeface="宋体" panose="02010600030101010101" pitchFamily="2" charset="-122"/>
              </a:endParaRPr>
            </a:p>
          </p:txBody>
        </p:sp>
        <p:cxnSp>
          <p:nvCxnSpPr>
            <p:cNvPr id="35850" name="AutoShape 11"/>
            <p:cNvCxnSpPr>
              <a:stCxn id="35849" idx="0"/>
              <a:endCxn id="35846" idx="2"/>
            </p:cNvCxnSpPr>
            <p:nvPr/>
          </p:nvCxnSpPr>
          <p:spPr>
            <a:xfrm rot="5400000" flipH="1">
              <a:off x="470" y="3236"/>
              <a:ext cx="522" cy="302"/>
            </a:xfrm>
            <a:prstGeom prst="bentConnector3">
              <a:avLst>
                <a:gd name="adj1" fmla="val 50000"/>
              </a:avLst>
            </a:prstGeom>
            <a:ln w="9525" cap="flat" cmpd="sng">
              <a:solidFill>
                <a:schemeClr val="tx1"/>
              </a:solidFill>
              <a:prstDash val="solid"/>
              <a:miter/>
              <a:headEnd type="none" w="med" len="med"/>
              <a:tailEnd type="triangle" w="lg" len="lg"/>
            </a:ln>
          </p:spPr>
        </p:cxnSp>
      </p:grpSp>
      <p:sp>
        <p:nvSpPr>
          <p:cNvPr id="35851" name="Text Box 12"/>
          <p:cNvSpPr txBox="1"/>
          <p:nvPr/>
        </p:nvSpPr>
        <p:spPr>
          <a:xfrm>
            <a:off x="5181600" y="2133600"/>
            <a:ext cx="3124200" cy="457200"/>
          </a:xfrm>
          <a:prstGeom prst="rect">
            <a:avLst/>
          </a:prstGeom>
          <a:noFill/>
          <a:ln w="9525">
            <a:noFill/>
          </a:ln>
        </p:spPr>
        <p:txBody>
          <a:bodyPr anchor="t">
            <a:spAutoFit/>
          </a:bodyPr>
          <a:p>
            <a:pPr>
              <a:spcBef>
                <a:spcPct val="50000"/>
              </a:spcBef>
            </a:pPr>
            <a:endParaRPr lang="zh-CN" altLang="zh-CN" dirty="0">
              <a:latin typeface="Tahoma" panose="020B0604030504040204" pitchFamily="34" charset="0"/>
              <a:ea typeface="宋体" panose="02010600030101010101" pitchFamily="2" charset="-122"/>
            </a:endParaRPr>
          </a:p>
        </p:txBody>
      </p:sp>
      <p:sp>
        <p:nvSpPr>
          <p:cNvPr id="128013" name="Rectangle 13"/>
          <p:cNvSpPr/>
          <p:nvPr/>
        </p:nvSpPr>
        <p:spPr>
          <a:xfrm>
            <a:off x="4325620" y="1330960"/>
            <a:ext cx="4572000" cy="1562100"/>
          </a:xfrm>
          <a:prstGeom prst="rect">
            <a:avLst/>
          </a:prstGeom>
          <a:no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dirty="0">
                <a:latin typeface="Tahoma" panose="020B0604030504040204" pitchFamily="34" charset="0"/>
                <a:ea typeface="宋体" panose="02010600030101010101" pitchFamily="2" charset="-122"/>
              </a:rPr>
              <a:t>何时选择继承</a:t>
            </a:r>
            <a:r>
              <a:rPr lang="en-US" altLang="zh-CN" dirty="0">
                <a:latin typeface="Tahoma" panose="020B060403050404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a:p>
            <a:pPr>
              <a:spcBef>
                <a:spcPct val="50000"/>
              </a:spcBef>
            </a:pPr>
            <a:r>
              <a:rPr lang="zh-CN" altLang="en-US" dirty="0">
                <a:latin typeface="Tahoma" panose="020B0604030504040204" pitchFamily="34" charset="0"/>
                <a:ea typeface="宋体" panose="02010600030101010101" pitchFamily="2" charset="-122"/>
              </a:rPr>
              <a:t>一个很好的经验：</a:t>
            </a:r>
            <a:r>
              <a:rPr lang="zh-CN" altLang="en-US" dirty="0">
                <a:latin typeface="Times New Roman" panose="02020603050405020304" charset="0"/>
                <a:ea typeface="宋体" panose="02010600030101010101" pitchFamily="2" charset="-122"/>
              </a:rPr>
              <a:t>“</a:t>
            </a:r>
            <a:r>
              <a:rPr lang="en-US" altLang="zh-CN" dirty="0">
                <a:latin typeface="Tahoma" panose="020B0604030504040204" pitchFamily="34" charset="0"/>
                <a:ea typeface="宋体" panose="02010600030101010101" pitchFamily="2" charset="-122"/>
              </a:rPr>
              <a:t>B</a:t>
            </a:r>
            <a:r>
              <a:rPr lang="zh-CN" altLang="en-US" dirty="0">
                <a:latin typeface="Tahoma" panose="020B0604030504040204" pitchFamily="34" charset="0"/>
                <a:ea typeface="宋体" panose="02010600030101010101" pitchFamily="2" charset="-122"/>
              </a:rPr>
              <a:t>是一个</a:t>
            </a:r>
            <a:r>
              <a:rPr lang="en-US" altLang="zh-CN" dirty="0">
                <a:latin typeface="Tahoma" panose="020B0604030504040204" pitchFamily="34" charset="0"/>
                <a:ea typeface="宋体" panose="02010600030101010101" pitchFamily="2" charset="-122"/>
              </a:rPr>
              <a:t>A</a:t>
            </a:r>
            <a:r>
              <a:rPr lang="zh-CN" altLang="en-US" dirty="0">
                <a:latin typeface="Tahoma" panose="020B0604030504040204" pitchFamily="34" charset="0"/>
                <a:ea typeface="宋体" panose="02010600030101010101" pitchFamily="2" charset="-122"/>
              </a:rPr>
              <a:t>吗</a:t>
            </a:r>
            <a:r>
              <a:rPr lang="en-US" altLang="zh-CN" dirty="0">
                <a:latin typeface="Tahoma" panose="020B0604030504040204" pitchFamily="34" charset="0"/>
                <a:ea typeface="宋体" panose="02010600030101010101" pitchFamily="2" charset="-122"/>
              </a:rPr>
              <a:t>?</a:t>
            </a:r>
            <a:r>
              <a:rPr lang="en-US" altLang="zh-CN" dirty="0">
                <a:latin typeface="Times New Roman" panose="0202060305040502030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a:p>
            <a:pPr>
              <a:spcBef>
                <a:spcPct val="50000"/>
              </a:spcBef>
            </a:pPr>
            <a:r>
              <a:rPr lang="zh-CN" altLang="en-US" dirty="0">
                <a:latin typeface="Tahoma" panose="020B0604030504040204" pitchFamily="34" charset="0"/>
                <a:ea typeface="宋体" panose="02010600030101010101" pitchFamily="2" charset="-122"/>
              </a:rPr>
              <a:t>如果是则让</a:t>
            </a:r>
            <a:r>
              <a:rPr lang="en-US" altLang="zh-CN" dirty="0">
                <a:latin typeface="Tahoma" panose="020B0604030504040204" pitchFamily="34" charset="0"/>
                <a:ea typeface="宋体" panose="02010600030101010101" pitchFamily="2" charset="-122"/>
              </a:rPr>
              <a:t>B</a:t>
            </a:r>
            <a:r>
              <a:rPr lang="zh-CN" altLang="en-US" dirty="0">
                <a:latin typeface="Tahoma" panose="020B0604030504040204" pitchFamily="34" charset="0"/>
                <a:ea typeface="宋体" panose="02010600030101010101" pitchFamily="2" charset="-122"/>
              </a:rPr>
              <a:t>做</a:t>
            </a:r>
            <a:r>
              <a:rPr lang="en-US" altLang="zh-CN" dirty="0">
                <a:latin typeface="Tahoma" panose="020B0604030504040204" pitchFamily="34" charset="0"/>
                <a:ea typeface="宋体" panose="02010600030101010101" pitchFamily="2" charset="-122"/>
              </a:rPr>
              <a:t>A</a:t>
            </a:r>
            <a:r>
              <a:rPr lang="zh-CN" altLang="en-US" dirty="0">
                <a:latin typeface="Tahoma" panose="020B0604030504040204" pitchFamily="34" charset="0"/>
                <a:ea typeface="宋体" panose="02010600030101010101" pitchFamily="2" charset="-122"/>
              </a:rPr>
              <a:t>的子类</a:t>
            </a:r>
            <a:r>
              <a:rPr lang="en-US" altLang="zh-CN" dirty="0">
                <a:latin typeface="Tahoma" panose="020B060403050404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grpSp>
        <p:nvGrpSpPr>
          <p:cNvPr id="128026" name="Group 26"/>
          <p:cNvGrpSpPr/>
          <p:nvPr/>
        </p:nvGrpSpPr>
        <p:grpSpPr>
          <a:xfrm>
            <a:off x="1981200" y="3509963"/>
            <a:ext cx="6305550" cy="2671763"/>
            <a:chOff x="1248" y="2211"/>
            <a:chExt cx="3972" cy="1683"/>
          </a:xfrm>
        </p:grpSpPr>
        <p:sp>
          <p:nvSpPr>
            <p:cNvPr id="35854" name="Rectangle 14"/>
            <p:cNvSpPr/>
            <p:nvPr/>
          </p:nvSpPr>
          <p:spPr>
            <a:xfrm>
              <a:off x="1248" y="2211"/>
              <a:ext cx="2880" cy="984"/>
            </a:xfrm>
            <a:prstGeom prst="rect">
              <a:avLst/>
            </a:prstGeom>
            <a:noFill/>
            <a:ln w="9525" cap="flat" cmpd="sng">
              <a:solidFill>
                <a:srgbClr val="FF00FF"/>
              </a:solidFill>
              <a:prstDash val="solid"/>
              <a:miter/>
              <a:headEnd type="none" w="med" len="med"/>
              <a:tailEnd type="none" w="med" len="med"/>
            </a:ln>
          </p:spPr>
          <p:txBody>
            <a:bodyPr anchor="t">
              <a:spAutoFit/>
            </a:bodyPr>
            <a:p>
              <a:pPr>
                <a:spcBef>
                  <a:spcPct val="50000"/>
                </a:spcBef>
              </a:pPr>
              <a:r>
                <a:rPr lang="zh-CN" altLang="en-US" dirty="0">
                  <a:latin typeface="Tahoma" panose="020B0604030504040204" pitchFamily="34" charset="0"/>
                  <a:ea typeface="宋体" panose="02010600030101010101" pitchFamily="2" charset="-122"/>
                </a:rPr>
                <a:t>在更多的时候，组成关系比继承更能使系统具有高度的灵活性，可维护行，并且提高系统的可重用性。</a:t>
              </a:r>
              <a:endParaRPr lang="zh-CN" altLang="en-US" dirty="0">
                <a:latin typeface="Tahoma" panose="020B0604030504040204" pitchFamily="34" charset="0"/>
                <a:ea typeface="宋体" panose="02010600030101010101" pitchFamily="2" charset="-122"/>
              </a:endParaRPr>
            </a:p>
          </p:txBody>
        </p:sp>
        <p:grpSp>
          <p:nvGrpSpPr>
            <p:cNvPr id="35855" name="Group 25"/>
            <p:cNvGrpSpPr/>
            <p:nvPr/>
          </p:nvGrpSpPr>
          <p:grpSpPr>
            <a:xfrm>
              <a:off x="2112" y="2928"/>
              <a:ext cx="3108" cy="966"/>
              <a:chOff x="2112" y="2928"/>
              <a:chExt cx="3108" cy="966"/>
            </a:xfrm>
          </p:grpSpPr>
          <p:sp>
            <p:nvSpPr>
              <p:cNvPr id="35856" name="Text Box 15"/>
              <p:cNvSpPr txBox="1"/>
              <p:nvPr/>
            </p:nvSpPr>
            <p:spPr>
              <a:xfrm>
                <a:off x="4272" y="2928"/>
                <a:ext cx="768" cy="294"/>
              </a:xfrm>
              <a:prstGeom prst="rect">
                <a:avLst/>
              </a:prstGeom>
              <a:noFill/>
              <a:ln w="9525" cap="flat" cmpd="sng">
                <a:solidFill>
                  <a:srgbClr val="FF00FF"/>
                </a:solidFill>
                <a:prstDash val="solid"/>
                <a:miter/>
                <a:headEnd type="none" w="med" len="med"/>
                <a:tailEnd type="none" w="med" len="med"/>
              </a:ln>
            </p:spPr>
            <p:txBody>
              <a:bodyPr anchor="t">
                <a:spAutoFit/>
              </a:bodyPr>
              <a:p>
                <a:pPr algn="ctr">
                  <a:spcBef>
                    <a:spcPct val="50000"/>
                  </a:spcBef>
                </a:pPr>
                <a:r>
                  <a:rPr lang="en-US" altLang="zh-CN" dirty="0">
                    <a:latin typeface="Tahoma" panose="020B0604030504040204" pitchFamily="34" charset="0"/>
                    <a:ea typeface="宋体" panose="02010600030101010101" pitchFamily="2" charset="-122"/>
                  </a:rPr>
                  <a:t>Shape</a:t>
                </a:r>
                <a:endParaRPr lang="en-US" altLang="zh-CN" dirty="0">
                  <a:latin typeface="Tahoma" panose="020B0604030504040204" pitchFamily="34" charset="0"/>
                  <a:ea typeface="宋体" panose="02010600030101010101" pitchFamily="2" charset="-122"/>
                </a:endParaRPr>
              </a:p>
            </p:txBody>
          </p:sp>
          <p:sp>
            <p:nvSpPr>
              <p:cNvPr id="35857" name="Text Box 16"/>
              <p:cNvSpPr txBox="1"/>
              <p:nvPr/>
            </p:nvSpPr>
            <p:spPr>
              <a:xfrm>
                <a:off x="2112" y="3600"/>
                <a:ext cx="624" cy="294"/>
              </a:xfrm>
              <a:prstGeom prst="rect">
                <a:avLst/>
              </a:prstGeom>
              <a:noFill/>
              <a:ln w="9525" cap="flat" cmpd="sng">
                <a:solidFill>
                  <a:srgbClr val="FF00FF"/>
                </a:solidFill>
                <a:prstDash val="solid"/>
                <a:miter/>
                <a:headEnd type="none" w="med" len="med"/>
                <a:tailEnd type="none" w="med" len="med"/>
              </a:ln>
            </p:spPr>
            <p:txBody>
              <a:bodyPr anchor="t">
                <a:spAutoFit/>
              </a:bodyPr>
              <a:p>
                <a:pPr algn="ctr"/>
                <a:r>
                  <a:rPr lang="en-US" altLang="zh-CN" dirty="0">
                    <a:latin typeface="Tahoma" panose="020B0604030504040204" pitchFamily="34" charset="0"/>
                    <a:ea typeface="宋体" panose="02010600030101010101" pitchFamily="2" charset="-122"/>
                  </a:rPr>
                  <a:t>Point</a:t>
                </a:r>
                <a:endParaRPr lang="en-US" altLang="zh-CN" dirty="0">
                  <a:latin typeface="Tahoma" panose="020B0604030504040204" pitchFamily="34" charset="0"/>
                  <a:ea typeface="宋体" panose="02010600030101010101" pitchFamily="2" charset="-122"/>
                </a:endParaRPr>
              </a:p>
            </p:txBody>
          </p:sp>
          <p:sp>
            <p:nvSpPr>
              <p:cNvPr id="35858" name="Text Box 17"/>
              <p:cNvSpPr txBox="1"/>
              <p:nvPr/>
            </p:nvSpPr>
            <p:spPr>
              <a:xfrm>
                <a:off x="3264" y="3600"/>
                <a:ext cx="584" cy="294"/>
              </a:xfrm>
              <a:prstGeom prst="rect">
                <a:avLst/>
              </a:prstGeom>
              <a:noFill/>
              <a:ln w="9525" cap="flat" cmpd="sng">
                <a:solidFill>
                  <a:srgbClr val="FF00FF"/>
                </a:solidFill>
                <a:prstDash val="solid"/>
                <a:miter/>
                <a:headEnd type="none" w="med" len="med"/>
                <a:tailEnd type="none" w="med" len="med"/>
              </a:ln>
            </p:spPr>
            <p:txBody>
              <a:bodyPr wrap="none" anchor="t">
                <a:spAutoFit/>
              </a:bodyPr>
              <a:p>
                <a:pPr algn="ctr"/>
                <a:r>
                  <a:rPr lang="en-US" altLang="zh-CN" dirty="0">
                    <a:latin typeface="Tahoma" panose="020B0604030504040204" pitchFamily="34" charset="0"/>
                    <a:ea typeface="宋体" panose="02010600030101010101" pitchFamily="2" charset="-122"/>
                  </a:rPr>
                  <a:t>Circle</a:t>
                </a:r>
                <a:endParaRPr lang="en-US" altLang="zh-CN" dirty="0">
                  <a:latin typeface="Tahoma" panose="020B0604030504040204" pitchFamily="34" charset="0"/>
                  <a:ea typeface="宋体" panose="02010600030101010101" pitchFamily="2" charset="-122"/>
                </a:endParaRPr>
              </a:p>
            </p:txBody>
          </p:sp>
          <p:sp>
            <p:nvSpPr>
              <p:cNvPr id="35859" name="Text Box 18"/>
              <p:cNvSpPr txBox="1"/>
              <p:nvPr/>
            </p:nvSpPr>
            <p:spPr>
              <a:xfrm>
                <a:off x="4416" y="3600"/>
                <a:ext cx="804" cy="294"/>
              </a:xfrm>
              <a:prstGeom prst="rect">
                <a:avLst/>
              </a:prstGeom>
              <a:noFill/>
              <a:ln w="9525" cap="flat" cmpd="sng">
                <a:solidFill>
                  <a:srgbClr val="FF00FF"/>
                </a:solidFill>
                <a:prstDash val="solid"/>
                <a:miter/>
                <a:headEnd type="none" w="med" len="med"/>
                <a:tailEnd type="none" w="med" len="med"/>
              </a:ln>
            </p:spPr>
            <p:txBody>
              <a:bodyPr wrap="none" anchor="t">
                <a:spAutoFit/>
              </a:bodyPr>
              <a:p>
                <a:r>
                  <a:rPr lang="en-US" altLang="zh-CN" dirty="0">
                    <a:latin typeface="Tahoma" panose="020B0604030504040204" pitchFamily="34" charset="0"/>
                    <a:ea typeface="宋体" panose="02010600030101010101" pitchFamily="2" charset="-122"/>
                  </a:rPr>
                  <a:t>Cylinder</a:t>
                </a:r>
                <a:endParaRPr lang="en-US" altLang="zh-CN" dirty="0">
                  <a:latin typeface="Tahoma" panose="020B0604030504040204" pitchFamily="34" charset="0"/>
                  <a:ea typeface="宋体" panose="02010600030101010101" pitchFamily="2" charset="-122"/>
                </a:endParaRPr>
              </a:p>
            </p:txBody>
          </p:sp>
          <p:cxnSp>
            <p:nvCxnSpPr>
              <p:cNvPr id="35860" name="AutoShape 19"/>
              <p:cNvCxnSpPr>
                <a:stCxn id="35857" idx="0"/>
                <a:endCxn id="35856" idx="2"/>
              </p:cNvCxnSpPr>
              <p:nvPr/>
            </p:nvCxnSpPr>
            <p:spPr>
              <a:xfrm rot="-5400000">
                <a:off x="3351" y="2295"/>
                <a:ext cx="378" cy="2232"/>
              </a:xfrm>
              <a:prstGeom prst="bentConnector3">
                <a:avLst>
                  <a:gd name="adj1" fmla="val 50000"/>
                </a:avLst>
              </a:prstGeom>
              <a:ln w="9525" cap="flat" cmpd="sng">
                <a:solidFill>
                  <a:srgbClr val="FF00FF"/>
                </a:solidFill>
                <a:prstDash val="solid"/>
                <a:miter/>
                <a:headEnd type="none" w="med" len="med"/>
                <a:tailEnd type="triangle" w="med" len="med"/>
              </a:ln>
            </p:spPr>
          </p:cxnSp>
          <p:cxnSp>
            <p:nvCxnSpPr>
              <p:cNvPr id="35861" name="AutoShape 20"/>
              <p:cNvCxnSpPr>
                <a:stCxn id="35858" idx="0"/>
                <a:endCxn id="35856" idx="2"/>
              </p:cNvCxnSpPr>
              <p:nvPr/>
            </p:nvCxnSpPr>
            <p:spPr>
              <a:xfrm rot="-5400000">
                <a:off x="3917" y="2861"/>
                <a:ext cx="378" cy="1100"/>
              </a:xfrm>
              <a:prstGeom prst="bentConnector3">
                <a:avLst>
                  <a:gd name="adj1" fmla="val 50000"/>
                </a:avLst>
              </a:prstGeom>
              <a:ln w="9525" cap="flat" cmpd="sng">
                <a:solidFill>
                  <a:srgbClr val="FF00FF"/>
                </a:solidFill>
                <a:prstDash val="solid"/>
                <a:miter/>
                <a:headEnd type="none" w="med" len="med"/>
                <a:tailEnd type="triangle" w="lg" len="lg"/>
              </a:ln>
            </p:spPr>
          </p:cxnSp>
          <p:cxnSp>
            <p:nvCxnSpPr>
              <p:cNvPr id="35862" name="AutoShape 21"/>
              <p:cNvCxnSpPr>
                <a:stCxn id="35859" idx="0"/>
                <a:endCxn id="35856" idx="2"/>
              </p:cNvCxnSpPr>
              <p:nvPr/>
            </p:nvCxnSpPr>
            <p:spPr>
              <a:xfrm rot="5400000" flipH="1">
                <a:off x="4548" y="3330"/>
                <a:ext cx="378" cy="162"/>
              </a:xfrm>
              <a:prstGeom prst="bentConnector3">
                <a:avLst>
                  <a:gd name="adj1" fmla="val 50000"/>
                </a:avLst>
              </a:prstGeom>
              <a:ln w="9525" cap="flat" cmpd="sng">
                <a:solidFill>
                  <a:srgbClr val="FF00FF"/>
                </a:solidFill>
                <a:prstDash val="solid"/>
                <a:miter/>
                <a:headEnd type="none" w="med" len="med"/>
                <a:tailEnd type="triangle" w="med" len="med"/>
              </a:ln>
            </p:spPr>
          </p:cxnSp>
          <p:cxnSp>
            <p:nvCxnSpPr>
              <p:cNvPr id="35863" name="AutoShape 22"/>
              <p:cNvCxnSpPr>
                <a:stCxn id="35857" idx="3"/>
                <a:endCxn id="35858" idx="1"/>
              </p:cNvCxnSpPr>
              <p:nvPr/>
            </p:nvCxnSpPr>
            <p:spPr>
              <a:xfrm>
                <a:off x="2736" y="3747"/>
                <a:ext cx="528" cy="0"/>
              </a:xfrm>
              <a:prstGeom prst="straightConnector1">
                <a:avLst/>
              </a:prstGeom>
              <a:ln w="9525" cap="flat" cmpd="sng">
                <a:solidFill>
                  <a:srgbClr val="FF00FF"/>
                </a:solidFill>
                <a:prstDash val="solid"/>
                <a:miter/>
                <a:headEnd type="none" w="med" len="med"/>
                <a:tailEnd type="diamond" w="lg" len="lg"/>
              </a:ln>
            </p:spPr>
          </p:cxnSp>
          <p:cxnSp>
            <p:nvCxnSpPr>
              <p:cNvPr id="35864" name="AutoShape 23"/>
              <p:cNvCxnSpPr>
                <a:stCxn id="35858" idx="3"/>
                <a:endCxn id="35859" idx="1"/>
              </p:cNvCxnSpPr>
              <p:nvPr/>
            </p:nvCxnSpPr>
            <p:spPr>
              <a:xfrm>
                <a:off x="3848" y="3747"/>
                <a:ext cx="568" cy="0"/>
              </a:xfrm>
              <a:prstGeom prst="straightConnector1">
                <a:avLst/>
              </a:prstGeom>
              <a:ln w="9525" cap="flat" cmpd="sng">
                <a:solidFill>
                  <a:srgbClr val="FF00FF"/>
                </a:solidFill>
                <a:prstDash val="solid"/>
                <a:miter/>
                <a:headEnd type="none" w="med" len="med"/>
                <a:tailEnd type="diamond" w="lg" len="lg"/>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8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6867" name="Rectangle 3"/>
          <p:cNvSpPr>
            <a:spLocks noGrp="1"/>
          </p:cNvSpPr>
          <p:nvPr>
            <p:ph idx="1"/>
          </p:nvPr>
        </p:nvSpPr>
        <p:spPr/>
        <p:txBody>
          <a:bodyPr vert="horz" wrap="square" lIns="91440" tIns="45720" rIns="91440" bIns="45720" anchor="t"/>
          <a:p>
            <a:pPr eaLnBrk="1" hangingPunct="1"/>
            <a:r>
              <a:rPr lang="zh-CN" altLang="en-US" sz="2800" dirty="0"/>
              <a:t>方法覆盖时应遵循的原则：</a:t>
            </a:r>
            <a:endParaRPr lang="zh-CN" altLang="en-US" sz="2800" dirty="0"/>
          </a:p>
          <a:p>
            <a:pPr lvl="1" eaLnBrk="1" hangingPunct="1"/>
            <a:r>
              <a:rPr lang="zh-CN" altLang="en-US" sz="2400" dirty="0"/>
              <a:t>覆盖后的方法</a:t>
            </a:r>
            <a:r>
              <a:rPr lang="zh-CN" altLang="en-US" sz="2400" dirty="0">
                <a:solidFill>
                  <a:srgbClr val="FF3300"/>
                </a:solidFill>
              </a:rPr>
              <a:t>不能</a:t>
            </a:r>
            <a:r>
              <a:rPr lang="zh-CN" altLang="en-US" sz="2400" dirty="0"/>
              <a:t>比被覆盖的方法有</a:t>
            </a:r>
            <a:r>
              <a:rPr lang="zh-CN" altLang="en-US" sz="2400" dirty="0">
                <a:solidFill>
                  <a:srgbClr val="FF3300"/>
                </a:solidFill>
              </a:rPr>
              <a:t>更严格</a:t>
            </a:r>
            <a:r>
              <a:rPr lang="zh-CN" altLang="en-US" sz="2400" dirty="0"/>
              <a:t>的访问</a:t>
            </a:r>
            <a:r>
              <a:rPr lang="zh-CN" altLang="en-US" sz="2400" dirty="0">
                <a:solidFill>
                  <a:srgbClr val="FF3300"/>
                </a:solidFill>
              </a:rPr>
              <a:t>前提条件</a:t>
            </a:r>
            <a:r>
              <a:rPr lang="zh-CN" altLang="en-US" sz="2400" dirty="0"/>
              <a:t>。</a:t>
            </a:r>
            <a:endParaRPr lang="zh-CN" altLang="en-US" sz="2400" dirty="0"/>
          </a:p>
          <a:p>
            <a:pPr lvl="1" eaLnBrk="1" hangingPunct="1"/>
            <a:r>
              <a:rPr lang="zh-CN" altLang="en-US" sz="2400" dirty="0"/>
              <a:t>覆盖后的方法不能比被覆盖的方法产生更多的</a:t>
            </a:r>
            <a:r>
              <a:rPr lang="zh-CN" altLang="en-US" sz="2400" dirty="0">
                <a:solidFill>
                  <a:srgbClr val="FF3300"/>
                </a:solidFill>
              </a:rPr>
              <a:t>例外</a:t>
            </a:r>
            <a:r>
              <a:rPr lang="zh-CN" altLang="en-US" sz="2400" dirty="0"/>
              <a:t>，也</a:t>
            </a:r>
            <a:r>
              <a:rPr lang="zh-CN" altLang="en-US" sz="2400" dirty="0">
                <a:solidFill>
                  <a:srgbClr val="FF3300"/>
                </a:solidFill>
              </a:rPr>
              <a:t>不能</a:t>
            </a:r>
            <a:r>
              <a:rPr lang="zh-CN" altLang="en-US" sz="2400" dirty="0"/>
              <a:t>有</a:t>
            </a:r>
            <a:r>
              <a:rPr lang="zh-CN" altLang="en-US" sz="2400" dirty="0">
                <a:solidFill>
                  <a:srgbClr val="FF3300"/>
                </a:solidFill>
              </a:rPr>
              <a:t>更松</a:t>
            </a:r>
            <a:r>
              <a:rPr lang="zh-CN" altLang="en-US" sz="2400" dirty="0"/>
              <a:t>的</a:t>
            </a:r>
            <a:r>
              <a:rPr lang="zh-CN" altLang="en-US" sz="2400" dirty="0">
                <a:solidFill>
                  <a:srgbClr val="FF3300"/>
                </a:solidFill>
              </a:rPr>
              <a:t>事后条件</a:t>
            </a:r>
            <a:r>
              <a:rPr lang="zh-CN" altLang="en-US" sz="2400" dirty="0"/>
              <a:t>。</a:t>
            </a:r>
            <a:endParaRPr lang="zh-CN" altLang="en-US" sz="2400" dirty="0"/>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4197</Words>
  <Application>WPS 演示</Application>
  <PresentationFormat>全屏显示(4:3)</PresentationFormat>
  <Paragraphs>267</Paragraphs>
  <Slides>22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37" baseType="lpstr">
      <vt:lpstr>Arial</vt:lpstr>
      <vt:lpstr>宋体</vt:lpstr>
      <vt:lpstr>Wingdings</vt:lpstr>
      <vt:lpstr>Tahoma</vt:lpstr>
      <vt:lpstr>Times New Roman</vt:lpstr>
      <vt:lpstr>Courier New</vt:lpstr>
      <vt:lpstr>微软雅黑</vt:lpstr>
      <vt:lpstr>Arial Unicode MS</vt:lpstr>
      <vt:lpstr>Wingdings</vt:lpstr>
      <vt:lpstr>Blends</vt:lpstr>
      <vt:lpstr>Package</vt:lpstr>
      <vt:lpstr>Package</vt:lpstr>
      <vt:lpstr>Package</vt:lpstr>
      <vt:lpstr>Package</vt:lpstr>
      <vt:lpstr>Package</vt:lpstr>
      <vt:lpstr>3 类和对象-3</vt:lpstr>
      <vt:lpstr>PowerPoint 演示文稿</vt:lpstr>
      <vt:lpstr>访问权限</vt:lpstr>
      <vt:lpstr>基本类型的类包装    </vt:lpstr>
      <vt:lpstr>子类</vt:lpstr>
      <vt:lpstr>继承</vt:lpstr>
      <vt:lpstr>方法override和成员变量的隐藏</vt:lpstr>
      <vt:lpstr>继承的例子</vt:lpstr>
      <vt:lpstr>PowerPoint 演示文稿</vt:lpstr>
      <vt:lpstr>PowerPoint 演示文稿</vt:lpstr>
      <vt:lpstr>     final</vt:lpstr>
      <vt:lpstr>对象的上转型</vt:lpstr>
      <vt:lpstr>多态</vt:lpstr>
      <vt:lpstr>抽象类</vt:lpstr>
      <vt:lpstr>abstract类的理解 </vt:lpstr>
      <vt:lpstr>接口（interface）</vt:lpstr>
      <vt:lpstr>PowerPoint 演示文稿</vt:lpstr>
      <vt:lpstr>接口回调</vt:lpstr>
      <vt:lpstr>        内部类和匿名类</vt:lpstr>
      <vt:lpstr>         Lambda表达式</vt:lpstr>
      <vt:lpstr>        Class类</vt:lpstr>
      <vt:lpstr>        Assert</vt:lpstr>
    </vt:vector>
  </TitlesOfParts>
  <Company>北京大学计算机系人工智能教研室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序论</dc:title>
  <dc:creator>wxl</dc:creator>
  <cp:lastModifiedBy>江东</cp:lastModifiedBy>
  <cp:revision>1142</cp:revision>
  <dcterms:created xsi:type="dcterms:W3CDTF">2002-09-08T05:37:00Z</dcterms:created>
  <dcterms:modified xsi:type="dcterms:W3CDTF">2020-04-15T01:57:14Z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