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handoutMasterIdLst>
    <p:handoutMasterId r:id="rId26"/>
  </p:handoutMasterIdLst>
  <p:sldIdLst>
    <p:sldId id="256" r:id="rId2"/>
    <p:sldId id="451" r:id="rId3"/>
    <p:sldId id="452" r:id="rId4"/>
    <p:sldId id="468" r:id="rId5"/>
    <p:sldId id="497" r:id="rId6"/>
    <p:sldId id="453" r:id="rId7"/>
    <p:sldId id="469" r:id="rId8"/>
    <p:sldId id="454" r:id="rId9"/>
    <p:sldId id="455" r:id="rId10"/>
    <p:sldId id="456" r:id="rId11"/>
    <p:sldId id="458" r:id="rId12"/>
    <p:sldId id="459" r:id="rId13"/>
    <p:sldId id="460" r:id="rId14"/>
    <p:sldId id="461" r:id="rId15"/>
    <p:sldId id="488" r:id="rId16"/>
    <p:sldId id="495" r:id="rId17"/>
    <p:sldId id="462" r:id="rId18"/>
    <p:sldId id="498" r:id="rId19"/>
    <p:sldId id="499" r:id="rId20"/>
    <p:sldId id="500" r:id="rId21"/>
    <p:sldId id="501" r:id="rId22"/>
    <p:sldId id="502" r:id="rId23"/>
    <p:sldId id="503" r:id="rId24"/>
  </p:sldIdLst>
  <p:sldSz cx="9144000" cy="6858000" type="screen4x3"/>
  <p:notesSz cx="6858000" cy="9144000"/>
  <p:defaultTextStyle>
    <a:defPPr>
      <a:defRPr lang="zh-CN"/>
    </a:defPPr>
    <a:lvl1pPr algn="ctr" rtl="0" fontAlgn="base">
      <a:spcBef>
        <a:spcPct val="20000"/>
      </a:spcBef>
      <a:spcAft>
        <a:spcPct val="0"/>
      </a:spcAft>
      <a:buClr>
        <a:schemeClr val="hlink"/>
      </a:buClr>
      <a:buSzPct val="90000"/>
      <a:buFont typeface="Wingdings" pitchFamily="2" charset="2"/>
      <a:defRPr kumimoji="1" sz="2800" kern="1200">
        <a:solidFill>
          <a:schemeClr val="tx1"/>
        </a:solidFill>
        <a:latin typeface="Comic Sans MS" pitchFamily="66" charset="0"/>
        <a:ea typeface="华文行楷" pitchFamily="2" charset="-122"/>
        <a:cs typeface="+mn-cs"/>
      </a:defRPr>
    </a:lvl1pPr>
    <a:lvl2pPr marL="457200" algn="ctr" rtl="0" fontAlgn="base">
      <a:spcBef>
        <a:spcPct val="20000"/>
      </a:spcBef>
      <a:spcAft>
        <a:spcPct val="0"/>
      </a:spcAft>
      <a:buClr>
        <a:schemeClr val="hlink"/>
      </a:buClr>
      <a:buSzPct val="90000"/>
      <a:buFont typeface="Wingdings" pitchFamily="2" charset="2"/>
      <a:defRPr kumimoji="1" sz="2800" kern="1200">
        <a:solidFill>
          <a:schemeClr val="tx1"/>
        </a:solidFill>
        <a:latin typeface="Comic Sans MS" pitchFamily="66" charset="0"/>
        <a:ea typeface="华文行楷" pitchFamily="2" charset="-122"/>
        <a:cs typeface="+mn-cs"/>
      </a:defRPr>
    </a:lvl2pPr>
    <a:lvl3pPr marL="914400" algn="ctr" rtl="0" fontAlgn="base">
      <a:spcBef>
        <a:spcPct val="20000"/>
      </a:spcBef>
      <a:spcAft>
        <a:spcPct val="0"/>
      </a:spcAft>
      <a:buClr>
        <a:schemeClr val="hlink"/>
      </a:buClr>
      <a:buSzPct val="90000"/>
      <a:buFont typeface="Wingdings" pitchFamily="2" charset="2"/>
      <a:defRPr kumimoji="1" sz="2800" kern="1200">
        <a:solidFill>
          <a:schemeClr val="tx1"/>
        </a:solidFill>
        <a:latin typeface="Comic Sans MS" pitchFamily="66" charset="0"/>
        <a:ea typeface="华文行楷" pitchFamily="2" charset="-122"/>
        <a:cs typeface="+mn-cs"/>
      </a:defRPr>
    </a:lvl3pPr>
    <a:lvl4pPr marL="1371600" algn="ctr" rtl="0" fontAlgn="base">
      <a:spcBef>
        <a:spcPct val="20000"/>
      </a:spcBef>
      <a:spcAft>
        <a:spcPct val="0"/>
      </a:spcAft>
      <a:buClr>
        <a:schemeClr val="hlink"/>
      </a:buClr>
      <a:buSzPct val="90000"/>
      <a:buFont typeface="Wingdings" pitchFamily="2" charset="2"/>
      <a:defRPr kumimoji="1" sz="2800" kern="1200">
        <a:solidFill>
          <a:schemeClr val="tx1"/>
        </a:solidFill>
        <a:latin typeface="Comic Sans MS" pitchFamily="66" charset="0"/>
        <a:ea typeface="华文行楷" pitchFamily="2" charset="-122"/>
        <a:cs typeface="+mn-cs"/>
      </a:defRPr>
    </a:lvl4pPr>
    <a:lvl5pPr marL="1828800" algn="ctr" rtl="0" fontAlgn="base">
      <a:spcBef>
        <a:spcPct val="20000"/>
      </a:spcBef>
      <a:spcAft>
        <a:spcPct val="0"/>
      </a:spcAft>
      <a:buClr>
        <a:schemeClr val="hlink"/>
      </a:buClr>
      <a:buSzPct val="90000"/>
      <a:buFont typeface="Wingdings" pitchFamily="2" charset="2"/>
      <a:defRPr kumimoji="1" sz="2800" kern="1200">
        <a:solidFill>
          <a:schemeClr val="tx1"/>
        </a:solidFill>
        <a:latin typeface="Comic Sans MS" pitchFamily="66" charset="0"/>
        <a:ea typeface="华文行楷" pitchFamily="2" charset="-122"/>
        <a:cs typeface="+mn-cs"/>
      </a:defRPr>
    </a:lvl5pPr>
    <a:lvl6pPr marL="2286000" algn="l" defTabSz="914400" rtl="0" eaLnBrk="1" latinLnBrk="0" hangingPunct="1">
      <a:defRPr kumimoji="1" sz="2800" kern="1200">
        <a:solidFill>
          <a:schemeClr val="tx1"/>
        </a:solidFill>
        <a:latin typeface="Comic Sans MS" pitchFamily="66" charset="0"/>
        <a:ea typeface="华文行楷" pitchFamily="2" charset="-122"/>
        <a:cs typeface="+mn-cs"/>
      </a:defRPr>
    </a:lvl6pPr>
    <a:lvl7pPr marL="2743200" algn="l" defTabSz="914400" rtl="0" eaLnBrk="1" latinLnBrk="0" hangingPunct="1">
      <a:defRPr kumimoji="1" sz="2800" kern="1200">
        <a:solidFill>
          <a:schemeClr val="tx1"/>
        </a:solidFill>
        <a:latin typeface="Comic Sans MS" pitchFamily="66" charset="0"/>
        <a:ea typeface="华文行楷" pitchFamily="2" charset="-122"/>
        <a:cs typeface="+mn-cs"/>
      </a:defRPr>
    </a:lvl7pPr>
    <a:lvl8pPr marL="3200400" algn="l" defTabSz="914400" rtl="0" eaLnBrk="1" latinLnBrk="0" hangingPunct="1">
      <a:defRPr kumimoji="1" sz="2800" kern="1200">
        <a:solidFill>
          <a:schemeClr val="tx1"/>
        </a:solidFill>
        <a:latin typeface="Comic Sans MS" pitchFamily="66" charset="0"/>
        <a:ea typeface="华文行楷" pitchFamily="2" charset="-122"/>
        <a:cs typeface="+mn-cs"/>
      </a:defRPr>
    </a:lvl8pPr>
    <a:lvl9pPr marL="3657600" algn="l" defTabSz="914400" rtl="0" eaLnBrk="1" latinLnBrk="0" hangingPunct="1">
      <a:defRPr kumimoji="1" sz="2800" kern="1200">
        <a:solidFill>
          <a:schemeClr val="tx1"/>
        </a:solidFill>
        <a:latin typeface="Comic Sans MS" pitchFamily="66" charset="0"/>
        <a:ea typeface="华文行楷"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8" autoAdjust="0"/>
    <p:restoredTop sz="85576" autoAdjust="0"/>
  </p:normalViewPr>
  <p:slideViewPr>
    <p:cSldViewPr>
      <p:cViewPr varScale="1">
        <p:scale>
          <a:sx n="73" d="100"/>
          <a:sy n="73" d="100"/>
        </p:scale>
        <p:origin x="-876" y="-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6066"/>
    </p:cViewPr>
  </p:sorterViewPr>
  <p:notesViewPr>
    <p:cSldViewPr>
      <p:cViewPr varScale="1">
        <p:scale>
          <a:sx n="58" d="100"/>
          <a:sy n="58" d="100"/>
        </p:scale>
        <p:origin x="-181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10.xml"/><Relationship Id="rId7" Type="http://schemas.openxmlformats.org/officeDocument/2006/relationships/slide" Target="slides/slide14.xml"/><Relationship Id="rId2" Type="http://schemas.openxmlformats.org/officeDocument/2006/relationships/slide" Target="slides/slide9.xml"/><Relationship Id="rId1" Type="http://schemas.openxmlformats.org/officeDocument/2006/relationships/slide" Target="slides/slide8.xml"/><Relationship Id="rId6" Type="http://schemas.openxmlformats.org/officeDocument/2006/relationships/slide" Target="slides/slide13.xml"/><Relationship Id="rId5" Type="http://schemas.openxmlformats.org/officeDocument/2006/relationships/slide" Target="slides/slide12.xml"/><Relationship Id="rId10" Type="http://schemas.openxmlformats.org/officeDocument/2006/relationships/slide" Target="slides/slide17.xml"/><Relationship Id="rId4" Type="http://schemas.openxmlformats.org/officeDocument/2006/relationships/slide" Target="slides/slide11.xml"/><Relationship Id="rId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atin typeface="Tahoma" pitchFamily="34" charset="0"/>
                <a:ea typeface="宋体" pitchFamily="2" charset="-122"/>
              </a:defRPr>
            </a:lvl1pPr>
          </a:lstStyle>
          <a:p>
            <a:endParaRPr lang="en-US" altLang="zh-CN"/>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Tahoma" pitchFamily="34" charset="0"/>
                <a:ea typeface="宋体" pitchFamily="2" charset="-122"/>
              </a:defRPr>
            </a:lvl1pPr>
          </a:lstStyle>
          <a:p>
            <a:endParaRPr lang="en-US" altLang="zh-CN"/>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atin typeface="Tahoma" pitchFamily="34" charset="0"/>
                <a:ea typeface="宋体" pitchFamily="2" charset="-122"/>
              </a:defRPr>
            </a:lvl1pPr>
          </a:lstStyle>
          <a:p>
            <a:endParaRPr lang="en-US" altLang="zh-CN"/>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Tahoma" pitchFamily="34" charset="0"/>
                <a:ea typeface="宋体" pitchFamily="2" charset="-122"/>
              </a:defRPr>
            </a:lvl1pPr>
          </a:lstStyle>
          <a:p>
            <a:fld id="{9FF615FA-C8FE-4617-85D8-A4EBBEDB7B47}" type="slidenum">
              <a:rPr lang="en-US" altLang="zh-CN"/>
              <a:pPr/>
              <a:t>‹#›</a:t>
            </a:fld>
            <a:endParaRPr lang="en-US" altLang="zh-CN"/>
          </a:p>
        </p:txBody>
      </p:sp>
    </p:spTree>
    <p:extLst>
      <p:ext uri="{BB962C8B-B14F-4D97-AF65-F5344CB8AC3E}">
        <p14:creationId xmlns:p14="http://schemas.microsoft.com/office/powerpoint/2010/main" val="3669878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atin typeface="Tahoma" pitchFamily="34" charset="0"/>
                <a:ea typeface="宋体" pitchFamily="2" charset="-122"/>
              </a:defRPr>
            </a:lvl1pPr>
          </a:lstStyle>
          <a:p>
            <a:endParaRPr lang="en-US" altLang="zh-CN"/>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Tahoma" pitchFamily="34" charset="0"/>
                <a:ea typeface="宋体" pitchFamily="2" charset="-122"/>
              </a:defRPr>
            </a:lvl1pPr>
          </a:lstStyle>
          <a:p>
            <a:endParaRPr lang="en-US" altLang="zh-CN"/>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atin typeface="Tahoma" pitchFamily="34" charset="0"/>
                <a:ea typeface="宋体" pitchFamily="2" charset="-122"/>
              </a:defRPr>
            </a:lvl1pPr>
          </a:lstStyle>
          <a:p>
            <a:endParaRPr lang="en-US" altLang="zh-CN"/>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Tahoma" pitchFamily="34" charset="0"/>
                <a:ea typeface="宋体" pitchFamily="2" charset="-122"/>
              </a:defRPr>
            </a:lvl1pPr>
          </a:lstStyle>
          <a:p>
            <a:fld id="{BFB12F1B-1DF6-4B47-8B9D-8AD3E1B46539}" type="slidenum">
              <a:rPr lang="en-US" altLang="zh-CN"/>
              <a:pPr/>
              <a:t>‹#›</a:t>
            </a:fld>
            <a:endParaRPr lang="en-US" altLang="zh-CN"/>
          </a:p>
        </p:txBody>
      </p:sp>
    </p:spTree>
    <p:extLst>
      <p:ext uri="{BB962C8B-B14F-4D97-AF65-F5344CB8AC3E}">
        <p14:creationId xmlns:p14="http://schemas.microsoft.com/office/powerpoint/2010/main" val="24922110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zh-CN" altLang="en-US" sz="1200" b="0" i="0" kern="1200" dirty="0" smtClean="0">
                <a:solidFill>
                  <a:schemeClr val="tx1"/>
                </a:solidFill>
                <a:latin typeface="Times New Roman" pitchFamily="18" charset="0"/>
                <a:ea typeface="宋体" pitchFamily="2" charset="-122"/>
                <a:cs typeface="+mn-cs"/>
              </a:rPr>
              <a:t>以前古老的</a:t>
            </a:r>
            <a:r>
              <a:rPr kumimoji="1" lang="en-US" altLang="zh-CN" sz="1200" b="0" i="0" kern="1200" dirty="0" smtClean="0">
                <a:solidFill>
                  <a:schemeClr val="tx1"/>
                </a:solidFill>
                <a:latin typeface="Times New Roman" pitchFamily="18" charset="0"/>
                <a:ea typeface="宋体" pitchFamily="2" charset="-122"/>
                <a:cs typeface="+mn-cs"/>
              </a:rPr>
              <a:t>DOS</a:t>
            </a:r>
            <a:r>
              <a:rPr kumimoji="1" lang="zh-CN" altLang="en-US" sz="1200" b="0" i="0" kern="1200" dirty="0" smtClean="0">
                <a:solidFill>
                  <a:schemeClr val="tx1"/>
                </a:solidFill>
                <a:latin typeface="Times New Roman" pitchFamily="18" charset="0"/>
                <a:ea typeface="宋体" pitchFamily="2" charset="-122"/>
                <a:cs typeface="+mn-cs"/>
              </a:rPr>
              <a:t>操作系统（</a:t>
            </a:r>
            <a:r>
              <a:rPr kumimoji="1" lang="en-US" altLang="zh-CN" sz="1200" b="0" i="0" kern="1200" dirty="0" smtClean="0">
                <a:solidFill>
                  <a:schemeClr val="tx1"/>
                </a:solidFill>
                <a:latin typeface="Times New Roman" pitchFamily="18" charset="0"/>
                <a:ea typeface="宋体" pitchFamily="2" charset="-122"/>
                <a:cs typeface="+mn-cs"/>
              </a:rPr>
              <a:t>V 6.22</a:t>
            </a:r>
            <a:r>
              <a:rPr kumimoji="1" lang="zh-CN" altLang="en-US" sz="1200" b="0" i="0" kern="1200" dirty="0" smtClean="0">
                <a:solidFill>
                  <a:schemeClr val="tx1"/>
                </a:solidFill>
                <a:latin typeface="Times New Roman" pitchFamily="18" charset="0"/>
                <a:ea typeface="宋体" pitchFamily="2" charset="-122"/>
                <a:cs typeface="+mn-cs"/>
              </a:rPr>
              <a:t>）是单任务的，还没有线程的概念，系统在每次只能做一件事情。比如你在</a:t>
            </a:r>
            <a:r>
              <a:rPr kumimoji="1" lang="en-US" altLang="zh-CN" sz="1200" b="0" i="0" kern="1200" dirty="0" smtClean="0">
                <a:solidFill>
                  <a:schemeClr val="tx1"/>
                </a:solidFill>
                <a:latin typeface="Times New Roman" pitchFamily="18" charset="0"/>
                <a:ea typeface="宋体" pitchFamily="2" charset="-122"/>
                <a:cs typeface="+mn-cs"/>
              </a:rPr>
              <a:t>copy</a:t>
            </a:r>
            <a:r>
              <a:rPr kumimoji="1" lang="zh-CN" altLang="en-US" sz="1200" b="0" i="0" kern="1200" dirty="0" smtClean="0">
                <a:solidFill>
                  <a:schemeClr val="tx1"/>
                </a:solidFill>
                <a:latin typeface="Times New Roman" pitchFamily="18" charset="0"/>
                <a:ea typeface="宋体" pitchFamily="2" charset="-122"/>
                <a:cs typeface="+mn-cs"/>
              </a:rPr>
              <a:t>东西的时候不能</a:t>
            </a:r>
            <a:r>
              <a:rPr kumimoji="1" lang="en-US" altLang="zh-CN" sz="1200" b="0" i="0" kern="1200" dirty="0" smtClean="0">
                <a:solidFill>
                  <a:schemeClr val="tx1"/>
                </a:solidFill>
                <a:latin typeface="Times New Roman" pitchFamily="18" charset="0"/>
                <a:ea typeface="宋体" pitchFamily="2" charset="-122"/>
                <a:cs typeface="+mn-cs"/>
              </a:rPr>
              <a:t>rename</a:t>
            </a:r>
            <a:r>
              <a:rPr kumimoji="1" lang="zh-CN" altLang="en-US" sz="1200" b="0" i="0" kern="1200" dirty="0" smtClean="0">
                <a:solidFill>
                  <a:schemeClr val="tx1"/>
                </a:solidFill>
                <a:latin typeface="Times New Roman" pitchFamily="18" charset="0"/>
                <a:ea typeface="宋体" pitchFamily="2" charset="-122"/>
                <a:cs typeface="+mn-cs"/>
              </a:rPr>
              <a:t>文件名。为了提高系统的利用效率，采用批处理来批量执行任务。</a:t>
            </a:r>
            <a:endParaRPr kumimoji="1" lang="en-US" altLang="zh-CN" sz="1200" b="0" i="0" kern="1200" dirty="0" smtClean="0">
              <a:solidFill>
                <a:schemeClr val="tx1"/>
              </a:solidFill>
              <a:latin typeface="Times New Roman" pitchFamily="18" charset="0"/>
              <a:ea typeface="宋体" pitchFamily="2" charset="-122"/>
              <a:cs typeface="+mn-cs"/>
            </a:endParaRPr>
          </a:p>
          <a:p>
            <a:endParaRPr kumimoji="1" lang="en-US" altLang="zh-CN" sz="1200" b="0" i="0" kern="1200" dirty="0" smtClean="0">
              <a:solidFill>
                <a:schemeClr val="tx1"/>
              </a:solidFill>
              <a:latin typeface="Times New Roman" pitchFamily="18" charset="0"/>
              <a:ea typeface="宋体" pitchFamily="2" charset="-122"/>
              <a:cs typeface="+mn-cs"/>
            </a:endParaRPr>
          </a:p>
          <a:p>
            <a:r>
              <a:rPr kumimoji="1" lang="zh-CN" altLang="en-US" sz="1200" b="0" i="0" kern="1200" dirty="0" smtClean="0">
                <a:solidFill>
                  <a:schemeClr val="tx1"/>
                </a:solidFill>
                <a:latin typeface="Times New Roman" pitchFamily="18" charset="0"/>
                <a:ea typeface="宋体" pitchFamily="2" charset="-122"/>
                <a:cs typeface="+mn-cs"/>
              </a:rPr>
              <a:t>一般来说，当运行一个应用程序的时候，就启动了一个进程，当然有些会启动多个进程。启动进程的时候，操作系统会为进程分配资源，其中最主要的资源是内存空间，因为程序是在内存中运行的。在进程中，有些程序流程块是可以乱序执行的，并且这个代码块可以同时被多次执行。实际上，这样的代码块就是线程体。线程是进程中乱序执行的代码流程。当多个线程同时运行的时候，这样的执行模式成为并发执行。</a:t>
            </a:r>
            <a:endParaRPr kumimoji="1" lang="en-US" altLang="zh-CN" sz="1200" b="0" i="0" kern="1200" dirty="0" smtClean="0">
              <a:solidFill>
                <a:schemeClr val="tx1"/>
              </a:solidFill>
              <a:latin typeface="Times New Roman" pitchFamily="18" charset="0"/>
              <a:ea typeface="宋体" pitchFamily="2" charset="-122"/>
              <a:cs typeface="+mn-cs"/>
            </a:endParaRPr>
          </a:p>
          <a:p>
            <a:endParaRPr kumimoji="1" lang="en-US" altLang="zh-CN" sz="1200" b="0" i="0" kern="1200" dirty="0" smtClean="0">
              <a:solidFill>
                <a:schemeClr val="tx1"/>
              </a:solidFill>
              <a:latin typeface="Times New Roman" pitchFamily="18" charset="0"/>
              <a:ea typeface="宋体" pitchFamily="2" charset="-122"/>
              <a:cs typeface="+mn-cs"/>
            </a:endParaRPr>
          </a:p>
          <a:p>
            <a:r>
              <a:rPr lang="zh-CN" altLang="en-US" dirty="0" smtClean="0"/>
              <a:t>支持程序并发运行的操作系统我们称为多任务的操作系统或者说是多进程的操作系统。</a:t>
            </a:r>
            <a:endParaRPr lang="zh-CN" altLang="en-US" dirty="0"/>
          </a:p>
        </p:txBody>
      </p:sp>
      <p:sp>
        <p:nvSpPr>
          <p:cNvPr id="4" name="Slide Number Placeholder 3"/>
          <p:cNvSpPr>
            <a:spLocks noGrp="1"/>
          </p:cNvSpPr>
          <p:nvPr>
            <p:ph type="sldNum" sz="quarter" idx="10"/>
          </p:nvPr>
        </p:nvSpPr>
        <p:spPr/>
        <p:txBody>
          <a:bodyPr/>
          <a:lstStyle/>
          <a:p>
            <a:fld id="{BFB12F1B-1DF6-4B47-8B9D-8AD3E1B46539}" type="slidenum">
              <a:rPr lang="en-US" altLang="zh-CN" smtClean="0"/>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zh-CN" altLang="en-US" sz="1200" b="0" i="0" kern="1200" dirty="0" smtClean="0">
                <a:solidFill>
                  <a:schemeClr val="tx1"/>
                </a:solidFill>
                <a:latin typeface="Times New Roman" pitchFamily="18" charset="0"/>
                <a:ea typeface="宋体" pitchFamily="2" charset="-122"/>
                <a:cs typeface="+mn-cs"/>
              </a:rPr>
              <a:t>问题：对于单核的</a:t>
            </a:r>
            <a:r>
              <a:rPr kumimoji="1" lang="en-US" altLang="zh-CN" sz="1200" b="0" i="0" kern="1200" dirty="0" smtClean="0">
                <a:solidFill>
                  <a:schemeClr val="tx1"/>
                </a:solidFill>
                <a:latin typeface="Times New Roman" pitchFamily="18" charset="0"/>
                <a:ea typeface="宋体" pitchFamily="2" charset="-122"/>
                <a:cs typeface="+mn-cs"/>
              </a:rPr>
              <a:t>CPU</a:t>
            </a:r>
            <a:r>
              <a:rPr kumimoji="1" lang="zh-CN" altLang="en-US" sz="1200" b="0" i="0" kern="1200" dirty="0" smtClean="0">
                <a:solidFill>
                  <a:schemeClr val="tx1"/>
                </a:solidFill>
                <a:latin typeface="Times New Roman" pitchFamily="18" charset="0"/>
                <a:ea typeface="宋体" pitchFamily="2" charset="-122"/>
                <a:cs typeface="+mn-cs"/>
              </a:rPr>
              <a:t>，处理多个任务时。并不会同时真正的运行两个以上的程序。那么它是怎样做到处理多任务的呢？</a:t>
            </a:r>
          </a:p>
          <a:p>
            <a:r>
              <a:rPr kumimoji="1" lang="zh-CN" altLang="en-US" sz="1200" b="0" i="0" kern="1200" dirty="0" smtClean="0">
                <a:solidFill>
                  <a:schemeClr val="tx1"/>
                </a:solidFill>
                <a:latin typeface="Times New Roman" pitchFamily="18" charset="0"/>
                <a:ea typeface="宋体" pitchFamily="2" charset="-122"/>
                <a:cs typeface="+mn-cs"/>
              </a:rPr>
              <a:t>解答：实际上是操作系统负责对处理器就是</a:t>
            </a:r>
            <a:r>
              <a:rPr kumimoji="1" lang="en-US" altLang="zh-CN" sz="1200" b="0" i="0" kern="1200" dirty="0" smtClean="0">
                <a:solidFill>
                  <a:schemeClr val="tx1"/>
                </a:solidFill>
                <a:latin typeface="Times New Roman" pitchFamily="18" charset="0"/>
                <a:ea typeface="宋体" pitchFamily="2" charset="-122"/>
                <a:cs typeface="+mn-cs"/>
              </a:rPr>
              <a:t>CPU</a:t>
            </a:r>
            <a:r>
              <a:rPr kumimoji="1" lang="zh-CN" altLang="en-US" sz="1200" b="0" i="0" kern="1200" dirty="0" smtClean="0">
                <a:solidFill>
                  <a:schemeClr val="tx1"/>
                </a:solidFill>
                <a:latin typeface="Times New Roman" pitchFamily="18" charset="0"/>
                <a:ea typeface="宋体" pitchFamily="2" charset="-122"/>
                <a:cs typeface="+mn-cs"/>
              </a:rPr>
              <a:t>等资源进行分配组织和管理。实际上每一时刻只能做一件事，或者运行某一个程序。由于在操作系统的管理下，</a:t>
            </a:r>
            <a:r>
              <a:rPr kumimoji="1" lang="en-US" altLang="zh-CN" sz="1200" b="0" i="0" kern="1200" dirty="0" smtClean="0">
                <a:solidFill>
                  <a:schemeClr val="tx1"/>
                </a:solidFill>
                <a:latin typeface="Times New Roman" pitchFamily="18" charset="0"/>
                <a:ea typeface="宋体" pitchFamily="2" charset="-122"/>
                <a:cs typeface="+mn-cs"/>
              </a:rPr>
              <a:t>CPU</a:t>
            </a:r>
            <a:r>
              <a:rPr kumimoji="1" lang="zh-CN" altLang="en-US" sz="1200" b="0" i="0" kern="1200" dirty="0" smtClean="0">
                <a:solidFill>
                  <a:schemeClr val="tx1"/>
                </a:solidFill>
                <a:latin typeface="Times New Roman" pitchFamily="18" charset="0"/>
                <a:ea typeface="宋体" pitchFamily="2" charset="-122"/>
                <a:cs typeface="+mn-cs"/>
              </a:rPr>
              <a:t>的处理功能被以非常小的时间间隔进行划分、进行交替，每一个小的时间间隔我们称为时间片。当时间片到期之后将去执行下一个程序。由于交替的速度非常的快，这样就给人一种同时运行多个应用程序或者同时做多件事的一种感觉。这种情况我们称为并发执行。也就是假的，模拟的，通过快速的交替，表现成在同时做多件事。</a:t>
            </a:r>
          </a:p>
          <a:p>
            <a:r>
              <a:rPr kumimoji="1" lang="zh-CN" altLang="en-US" sz="1200" b="0" i="0" kern="1200" dirty="0" smtClean="0">
                <a:solidFill>
                  <a:schemeClr val="tx1"/>
                </a:solidFill>
                <a:latin typeface="Times New Roman" pitchFamily="18" charset="0"/>
                <a:ea typeface="宋体" pitchFamily="2" charset="-122"/>
                <a:cs typeface="+mn-cs"/>
              </a:rPr>
              <a:t> </a:t>
            </a:r>
          </a:p>
          <a:p>
            <a:r>
              <a:rPr kumimoji="1" lang="zh-CN" altLang="en-US" sz="1200" b="0" i="0" kern="1200" dirty="0" smtClean="0">
                <a:solidFill>
                  <a:schemeClr val="tx1"/>
                </a:solidFill>
                <a:latin typeface="Times New Roman" pitchFamily="18" charset="0"/>
                <a:ea typeface="宋体" pitchFamily="2" charset="-122"/>
                <a:cs typeface="+mn-cs"/>
              </a:rPr>
              <a:t>并行执行才是真正意义上的同一时刻做多个事情，同一个瞬间运行不同的应用程序。这样就要求有多个</a:t>
            </a:r>
            <a:r>
              <a:rPr kumimoji="1" lang="en-US" altLang="zh-CN" sz="1200" b="0" i="0" kern="1200" dirty="0" smtClean="0">
                <a:solidFill>
                  <a:schemeClr val="tx1"/>
                </a:solidFill>
                <a:latin typeface="Times New Roman" pitchFamily="18" charset="0"/>
                <a:ea typeface="宋体" pitchFamily="2" charset="-122"/>
                <a:cs typeface="+mn-cs"/>
              </a:rPr>
              <a:t>CPU</a:t>
            </a:r>
            <a:r>
              <a:rPr kumimoji="1" lang="zh-CN" altLang="en-US" sz="1200" b="0" i="0" kern="1200" dirty="0" smtClean="0">
                <a:solidFill>
                  <a:schemeClr val="tx1"/>
                </a:solidFill>
                <a:latin typeface="Times New Roman" pitchFamily="18" charset="0"/>
                <a:ea typeface="宋体" pitchFamily="2" charset="-122"/>
                <a:cs typeface="+mn-cs"/>
              </a:rPr>
              <a:t>。支持程序并发运行的操作系统我们称为多任务的操作系统或者说是多进程的操作系统。</a:t>
            </a:r>
          </a:p>
          <a:p>
            <a:r>
              <a:rPr kumimoji="1" lang="zh-CN" altLang="en-US" sz="1200" b="0" i="0" kern="1200" dirty="0" smtClean="0">
                <a:solidFill>
                  <a:schemeClr val="tx1"/>
                </a:solidFill>
                <a:latin typeface="Times New Roman" pitchFamily="18" charset="0"/>
                <a:ea typeface="宋体" pitchFamily="2" charset="-122"/>
                <a:cs typeface="+mn-cs"/>
              </a:rPr>
              <a:t> </a:t>
            </a:r>
          </a:p>
          <a:p>
            <a:r>
              <a:rPr kumimoji="1" lang="zh-CN" altLang="en-US" sz="1200" b="0" i="0" kern="1200" dirty="0" smtClean="0">
                <a:solidFill>
                  <a:schemeClr val="tx1"/>
                </a:solidFill>
                <a:latin typeface="Times New Roman" pitchFamily="18" charset="0"/>
                <a:ea typeface="宋体" pitchFamily="2" charset="-122"/>
                <a:cs typeface="+mn-cs"/>
              </a:rPr>
              <a:t>并发性的工作原理还可以应用在更高的层面上，我们可以在一个应用程序的内部，把它要完成的任务分解为多个更小的子任务以多条齐头并进的线索来并发的执行，这种就称为线程或多线程。</a:t>
            </a:r>
            <a:endParaRPr kumimoji="1" lang="en-US" altLang="zh-CN" sz="1200" b="0" i="0" kern="1200" dirty="0" smtClean="0">
              <a:solidFill>
                <a:schemeClr val="tx1"/>
              </a:solidFill>
              <a:latin typeface="Times New Roman" pitchFamily="18" charset="0"/>
              <a:ea typeface="宋体" pitchFamily="2" charset="-122"/>
              <a:cs typeface="+mn-cs"/>
            </a:endParaRPr>
          </a:p>
          <a:p>
            <a:endParaRPr kumimoji="1" lang="en-US" altLang="zh-CN" sz="1200" b="0" i="0" kern="1200" dirty="0" smtClean="0">
              <a:solidFill>
                <a:schemeClr val="tx1"/>
              </a:solidFill>
              <a:latin typeface="Times New Roman" pitchFamily="18" charset="0"/>
              <a:ea typeface="宋体" pitchFamily="2" charset="-122"/>
              <a:cs typeface="+mn-cs"/>
            </a:endParaRPr>
          </a:p>
          <a:p>
            <a:r>
              <a:rPr kumimoji="1" lang="zh-CN" altLang="en-US" sz="1200" b="0" i="0" kern="1200" dirty="0" smtClean="0">
                <a:solidFill>
                  <a:schemeClr val="tx1"/>
                </a:solidFill>
                <a:latin typeface="Times New Roman" pitchFamily="18" charset="0"/>
                <a:ea typeface="宋体" pitchFamily="2" charset="-122"/>
                <a:cs typeface="+mn-cs"/>
              </a:rPr>
              <a:t>概念：并发是用来描述并行执行的方式</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看上去一起发生的事件</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例如目前操作系统的多任务调度程序</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看上去桌面上有许多程序在同时运行</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并发是形容词。并行是指通过并发将一个操作分解成一组粒度更细的工作单元</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并且这些工作单元可以在不同的处理器内核上运行</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并行是动词</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指必须有两个以上的事件发生。</a:t>
            </a:r>
            <a:endParaRPr kumimoji="1" lang="en-US" altLang="zh-CN" sz="1200" b="0" i="0" kern="1200" dirty="0" smtClean="0">
              <a:solidFill>
                <a:schemeClr val="tx1"/>
              </a:solidFill>
              <a:latin typeface="Times New Roman" pitchFamily="18" charset="0"/>
              <a:ea typeface="宋体" pitchFamily="2" charset="-122"/>
              <a:cs typeface="+mn-cs"/>
            </a:endParaRPr>
          </a:p>
          <a:p>
            <a:endParaRPr kumimoji="1" lang="zh-CN" altLang="en-US" sz="1200" b="0" i="0" kern="1200" dirty="0" smtClean="0">
              <a:solidFill>
                <a:schemeClr val="tx1"/>
              </a:solidFill>
              <a:latin typeface="Times New Roman" pitchFamily="18" charset="0"/>
              <a:ea typeface="宋体" pitchFamily="2" charset="-122"/>
              <a:cs typeface="+mn-cs"/>
            </a:endParaRPr>
          </a:p>
        </p:txBody>
      </p:sp>
      <p:sp>
        <p:nvSpPr>
          <p:cNvPr id="4" name="Slide Number Placeholder 3"/>
          <p:cNvSpPr>
            <a:spLocks noGrp="1"/>
          </p:cNvSpPr>
          <p:nvPr>
            <p:ph type="sldNum" sz="quarter" idx="10"/>
          </p:nvPr>
        </p:nvSpPr>
        <p:spPr/>
        <p:txBody>
          <a:bodyPr/>
          <a:lstStyle/>
          <a:p>
            <a:fld id="{BFB12F1B-1DF6-4B47-8B9D-8AD3E1B46539}" type="slidenum">
              <a:rPr lang="en-US" altLang="zh-CN" smtClean="0"/>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altLang="zh-CN" sz="1200" b="0" i="0" kern="1200" dirty="0" smtClean="0">
                <a:solidFill>
                  <a:schemeClr val="tx1"/>
                </a:solidFill>
                <a:latin typeface="Times New Roman" pitchFamily="18" charset="0"/>
                <a:ea typeface="宋体" pitchFamily="2" charset="-122"/>
                <a:cs typeface="+mn-cs"/>
              </a:rPr>
              <a:t>Java</a:t>
            </a:r>
            <a:r>
              <a:rPr kumimoji="1" lang="zh-CN" altLang="en-US" sz="1200" b="0" i="0" kern="1200" dirty="0" smtClean="0">
                <a:solidFill>
                  <a:schemeClr val="tx1"/>
                </a:solidFill>
                <a:latin typeface="Times New Roman" pitchFamily="18" charset="0"/>
                <a:ea typeface="宋体" pitchFamily="2" charset="-122"/>
                <a:cs typeface="+mn-cs"/>
              </a:rPr>
              <a:t>编写程序都运行在在</a:t>
            </a:r>
            <a:r>
              <a:rPr kumimoji="1" lang="en-US" altLang="zh-CN" sz="1200" b="0" i="0" kern="1200" dirty="0" smtClean="0">
                <a:solidFill>
                  <a:schemeClr val="tx1"/>
                </a:solidFill>
                <a:latin typeface="Times New Roman" pitchFamily="18" charset="0"/>
                <a:ea typeface="宋体" pitchFamily="2" charset="-122"/>
                <a:cs typeface="+mn-cs"/>
              </a:rPr>
              <a:t>Java</a:t>
            </a:r>
            <a:r>
              <a:rPr kumimoji="1" lang="zh-CN" altLang="en-US" sz="1200" b="0" i="0" kern="1200" dirty="0" smtClean="0">
                <a:solidFill>
                  <a:schemeClr val="tx1"/>
                </a:solidFill>
                <a:latin typeface="Times New Roman" pitchFamily="18" charset="0"/>
                <a:ea typeface="宋体" pitchFamily="2" charset="-122"/>
                <a:cs typeface="+mn-cs"/>
              </a:rPr>
              <a:t>虚拟机（</a:t>
            </a:r>
            <a:r>
              <a:rPr kumimoji="1" lang="en-US" altLang="zh-CN" sz="1200" b="0" i="0" kern="1200" dirty="0" smtClean="0">
                <a:solidFill>
                  <a:schemeClr val="tx1"/>
                </a:solidFill>
                <a:latin typeface="Times New Roman" pitchFamily="18" charset="0"/>
                <a:ea typeface="宋体" pitchFamily="2" charset="-122"/>
                <a:cs typeface="+mn-cs"/>
              </a:rPr>
              <a:t>JVM</a:t>
            </a:r>
            <a:r>
              <a:rPr kumimoji="1" lang="zh-CN" altLang="en-US" sz="1200" b="0" i="0" kern="1200" dirty="0" smtClean="0">
                <a:solidFill>
                  <a:schemeClr val="tx1"/>
                </a:solidFill>
                <a:latin typeface="Times New Roman" pitchFamily="18" charset="0"/>
                <a:ea typeface="宋体" pitchFamily="2" charset="-122"/>
                <a:cs typeface="+mn-cs"/>
              </a:rPr>
              <a:t>）中，在</a:t>
            </a:r>
            <a:r>
              <a:rPr kumimoji="1" lang="en-US" altLang="zh-CN" sz="1200" b="0" i="0" kern="1200" dirty="0" smtClean="0">
                <a:solidFill>
                  <a:schemeClr val="tx1"/>
                </a:solidFill>
                <a:latin typeface="Times New Roman" pitchFamily="18" charset="0"/>
                <a:ea typeface="宋体" pitchFamily="2" charset="-122"/>
                <a:cs typeface="+mn-cs"/>
              </a:rPr>
              <a:t>JVM</a:t>
            </a:r>
            <a:r>
              <a:rPr kumimoji="1" lang="zh-CN" altLang="en-US" sz="1200" b="0" i="0" kern="1200" dirty="0" smtClean="0">
                <a:solidFill>
                  <a:schemeClr val="tx1"/>
                </a:solidFill>
                <a:latin typeface="Times New Roman" pitchFamily="18" charset="0"/>
                <a:ea typeface="宋体" pitchFamily="2" charset="-122"/>
                <a:cs typeface="+mn-cs"/>
              </a:rPr>
              <a:t>的内部，程序的多任务是通过线程来实现的。每用</a:t>
            </a:r>
            <a:r>
              <a:rPr kumimoji="1" lang="en-US" altLang="zh-CN" sz="1200" b="0" i="0" kern="1200" dirty="0" smtClean="0">
                <a:solidFill>
                  <a:schemeClr val="tx1"/>
                </a:solidFill>
                <a:latin typeface="Times New Roman" pitchFamily="18" charset="0"/>
                <a:ea typeface="宋体" pitchFamily="2" charset="-122"/>
                <a:cs typeface="+mn-cs"/>
              </a:rPr>
              <a:t>java</a:t>
            </a:r>
            <a:r>
              <a:rPr kumimoji="1" lang="zh-CN" altLang="en-US" sz="1200" b="0" i="0" kern="1200" dirty="0" smtClean="0">
                <a:solidFill>
                  <a:schemeClr val="tx1"/>
                </a:solidFill>
                <a:latin typeface="Times New Roman" pitchFamily="18" charset="0"/>
                <a:ea typeface="宋体" pitchFamily="2" charset="-122"/>
                <a:cs typeface="+mn-cs"/>
              </a:rPr>
              <a:t>命令启动一个</a:t>
            </a:r>
            <a:r>
              <a:rPr kumimoji="1" lang="en-US" altLang="zh-CN" sz="1200" b="0" i="0" kern="1200" dirty="0" smtClean="0">
                <a:solidFill>
                  <a:schemeClr val="tx1"/>
                </a:solidFill>
                <a:latin typeface="Times New Roman" pitchFamily="18" charset="0"/>
                <a:ea typeface="宋体" pitchFamily="2" charset="-122"/>
                <a:cs typeface="+mn-cs"/>
              </a:rPr>
              <a:t>java</a:t>
            </a:r>
            <a:r>
              <a:rPr kumimoji="1" lang="zh-CN" altLang="en-US" sz="1200" b="0" i="0" kern="1200" dirty="0" smtClean="0">
                <a:solidFill>
                  <a:schemeClr val="tx1"/>
                </a:solidFill>
                <a:latin typeface="Times New Roman" pitchFamily="18" charset="0"/>
                <a:ea typeface="宋体" pitchFamily="2" charset="-122"/>
                <a:cs typeface="+mn-cs"/>
              </a:rPr>
              <a:t>应用程序，就会启动一个</a:t>
            </a:r>
            <a:r>
              <a:rPr kumimoji="1" lang="en-US" altLang="zh-CN" sz="1200" b="0" i="0" kern="1200" dirty="0" smtClean="0">
                <a:solidFill>
                  <a:schemeClr val="tx1"/>
                </a:solidFill>
                <a:latin typeface="Times New Roman" pitchFamily="18" charset="0"/>
                <a:ea typeface="宋体" pitchFamily="2" charset="-122"/>
                <a:cs typeface="+mn-cs"/>
              </a:rPr>
              <a:t>JVM</a:t>
            </a:r>
            <a:r>
              <a:rPr kumimoji="1" lang="zh-CN" altLang="en-US" sz="1200" b="0" i="0" kern="1200" dirty="0" smtClean="0">
                <a:solidFill>
                  <a:schemeClr val="tx1"/>
                </a:solidFill>
                <a:latin typeface="Times New Roman" pitchFamily="18" charset="0"/>
                <a:ea typeface="宋体" pitchFamily="2" charset="-122"/>
                <a:cs typeface="+mn-cs"/>
              </a:rPr>
              <a:t>进程。在同一个</a:t>
            </a:r>
            <a:r>
              <a:rPr kumimoji="1" lang="en-US" altLang="zh-CN" sz="1200" b="0" i="0" kern="1200" dirty="0" smtClean="0">
                <a:solidFill>
                  <a:schemeClr val="tx1"/>
                </a:solidFill>
                <a:latin typeface="Times New Roman" pitchFamily="18" charset="0"/>
                <a:ea typeface="宋体" pitchFamily="2" charset="-122"/>
                <a:cs typeface="+mn-cs"/>
              </a:rPr>
              <a:t>JVM</a:t>
            </a:r>
            <a:r>
              <a:rPr kumimoji="1" lang="zh-CN" altLang="en-US" sz="1200" b="0" i="0" kern="1200" dirty="0" smtClean="0">
                <a:solidFill>
                  <a:schemeClr val="tx1"/>
                </a:solidFill>
                <a:latin typeface="Times New Roman" pitchFamily="18" charset="0"/>
                <a:ea typeface="宋体" pitchFamily="2" charset="-122"/>
                <a:cs typeface="+mn-cs"/>
              </a:rPr>
              <a:t>进程中，有且只有一个进程，就是它自己。在这个</a:t>
            </a:r>
            <a:r>
              <a:rPr kumimoji="1" lang="en-US" altLang="zh-CN" sz="1200" b="0" i="0" kern="1200" dirty="0" smtClean="0">
                <a:solidFill>
                  <a:schemeClr val="tx1"/>
                </a:solidFill>
                <a:latin typeface="Times New Roman" pitchFamily="18" charset="0"/>
                <a:ea typeface="宋体" pitchFamily="2" charset="-122"/>
                <a:cs typeface="+mn-cs"/>
              </a:rPr>
              <a:t>JVM</a:t>
            </a:r>
            <a:r>
              <a:rPr kumimoji="1" lang="zh-CN" altLang="en-US" sz="1200" b="0" i="0" kern="1200" dirty="0" smtClean="0">
                <a:solidFill>
                  <a:schemeClr val="tx1"/>
                </a:solidFill>
                <a:latin typeface="Times New Roman" pitchFamily="18" charset="0"/>
                <a:ea typeface="宋体" pitchFamily="2" charset="-122"/>
                <a:cs typeface="+mn-cs"/>
              </a:rPr>
              <a:t>环境中，所有程序代码的运行都是以线程来运行</a:t>
            </a:r>
            <a:endParaRPr lang="zh-CN" altLang="en-US" dirty="0"/>
          </a:p>
        </p:txBody>
      </p:sp>
      <p:sp>
        <p:nvSpPr>
          <p:cNvPr id="4" name="Slide Number Placeholder 3"/>
          <p:cNvSpPr>
            <a:spLocks noGrp="1"/>
          </p:cNvSpPr>
          <p:nvPr>
            <p:ph type="sldNum" sz="quarter" idx="10"/>
          </p:nvPr>
        </p:nvSpPr>
        <p:spPr/>
        <p:txBody>
          <a:bodyPr/>
          <a:lstStyle/>
          <a:p>
            <a:fld id="{BFB12F1B-1DF6-4B47-8B9D-8AD3E1B46539}" type="slidenum">
              <a:rPr lang="en-US" altLang="zh-CN" smtClean="0"/>
              <a:pPr/>
              <a:t>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zh-CN" altLang="en-US" sz="1200" b="0" i="0" kern="1200" dirty="0" smtClean="0">
                <a:solidFill>
                  <a:schemeClr val="tx1"/>
                </a:solidFill>
                <a:latin typeface="Times New Roman" pitchFamily="18" charset="0"/>
                <a:ea typeface="宋体" pitchFamily="2" charset="-122"/>
                <a:cs typeface="+mn-cs"/>
              </a:rPr>
              <a:t>程序启动运行</a:t>
            </a:r>
            <a:r>
              <a:rPr kumimoji="1" lang="en-US" altLang="zh-CN" sz="1200" b="0" i="0" kern="1200" dirty="0" smtClean="0">
                <a:solidFill>
                  <a:schemeClr val="tx1"/>
                </a:solidFill>
                <a:latin typeface="Times New Roman" pitchFamily="18" charset="0"/>
                <a:ea typeface="宋体" pitchFamily="2" charset="-122"/>
                <a:cs typeface="+mn-cs"/>
              </a:rPr>
              <a:t>main</a:t>
            </a:r>
            <a:r>
              <a:rPr kumimoji="1" lang="zh-CN" altLang="en-US" sz="1200" b="0" i="0" kern="1200" dirty="0" smtClean="0">
                <a:solidFill>
                  <a:schemeClr val="tx1"/>
                </a:solidFill>
                <a:latin typeface="Times New Roman" pitchFamily="18" charset="0"/>
                <a:ea typeface="宋体" pitchFamily="2" charset="-122"/>
                <a:cs typeface="+mn-cs"/>
              </a:rPr>
              <a:t>时候，</a:t>
            </a:r>
            <a:r>
              <a:rPr kumimoji="1" lang="en-US" altLang="zh-CN" sz="1200" b="0" i="0" kern="1200" dirty="0" smtClean="0">
                <a:solidFill>
                  <a:schemeClr val="tx1"/>
                </a:solidFill>
                <a:latin typeface="Times New Roman" pitchFamily="18" charset="0"/>
                <a:ea typeface="宋体" pitchFamily="2" charset="-122"/>
                <a:cs typeface="+mn-cs"/>
              </a:rPr>
              <a:t>java</a:t>
            </a:r>
            <a:r>
              <a:rPr kumimoji="1" lang="zh-CN" altLang="en-US" sz="1200" b="0" i="0" kern="1200" dirty="0" smtClean="0">
                <a:solidFill>
                  <a:schemeClr val="tx1"/>
                </a:solidFill>
                <a:latin typeface="Times New Roman" pitchFamily="18" charset="0"/>
                <a:ea typeface="宋体" pitchFamily="2" charset="-122"/>
                <a:cs typeface="+mn-cs"/>
              </a:rPr>
              <a:t>虚拟机启动一个进程，主线程</a:t>
            </a:r>
            <a:r>
              <a:rPr kumimoji="1" lang="en-US" altLang="zh-CN" sz="1200" b="0" i="0" kern="1200" dirty="0" smtClean="0">
                <a:solidFill>
                  <a:schemeClr val="tx1"/>
                </a:solidFill>
                <a:latin typeface="Times New Roman" pitchFamily="18" charset="0"/>
                <a:ea typeface="宋体" pitchFamily="2" charset="-122"/>
                <a:cs typeface="+mn-cs"/>
              </a:rPr>
              <a:t>main</a:t>
            </a:r>
            <a:r>
              <a:rPr kumimoji="1" lang="zh-CN" altLang="en-US" sz="1200" b="0" i="0" kern="1200" dirty="0" smtClean="0">
                <a:solidFill>
                  <a:schemeClr val="tx1"/>
                </a:solidFill>
                <a:latin typeface="Times New Roman" pitchFamily="18" charset="0"/>
                <a:ea typeface="宋体" pitchFamily="2" charset="-122"/>
                <a:cs typeface="+mn-cs"/>
              </a:rPr>
              <a:t>在</a:t>
            </a:r>
            <a:r>
              <a:rPr kumimoji="1" lang="en-US" altLang="zh-CN" sz="1200" b="0" i="0" kern="1200" dirty="0" smtClean="0">
                <a:solidFill>
                  <a:schemeClr val="tx1"/>
                </a:solidFill>
                <a:latin typeface="Times New Roman" pitchFamily="18" charset="0"/>
                <a:ea typeface="宋体" pitchFamily="2" charset="-122"/>
                <a:cs typeface="+mn-cs"/>
              </a:rPr>
              <a:t>main()</a:t>
            </a:r>
            <a:r>
              <a:rPr kumimoji="1" lang="zh-CN" altLang="en-US" sz="1200" b="0" i="0" kern="1200" dirty="0" smtClean="0">
                <a:solidFill>
                  <a:schemeClr val="tx1"/>
                </a:solidFill>
                <a:latin typeface="Times New Roman" pitchFamily="18" charset="0"/>
                <a:ea typeface="宋体" pitchFamily="2" charset="-122"/>
                <a:cs typeface="+mn-cs"/>
              </a:rPr>
              <a:t>调用时候被创建。随着调用</a:t>
            </a:r>
            <a:r>
              <a:rPr lang="en-US" altLang="zh-CN" sz="1200" dirty="0" err="1" smtClean="0">
                <a:latin typeface="Tahoma" pitchFamily="34" charset="0"/>
                <a:ea typeface="华文中宋" pitchFamily="2" charset="-122"/>
              </a:rPr>
              <a:t>SimpleThread</a:t>
            </a:r>
            <a:r>
              <a:rPr kumimoji="1" lang="zh-CN" altLang="en-US" sz="1200" b="0" i="0" kern="1200" dirty="0" smtClean="0">
                <a:solidFill>
                  <a:schemeClr val="tx1"/>
                </a:solidFill>
                <a:latin typeface="Times New Roman" pitchFamily="18" charset="0"/>
                <a:ea typeface="宋体" pitchFamily="2" charset="-122"/>
                <a:cs typeface="+mn-cs"/>
              </a:rPr>
              <a:t>的两个对象的</a:t>
            </a:r>
            <a:r>
              <a:rPr kumimoji="1" lang="en-US" altLang="zh-CN" sz="1200" b="0" i="0" kern="1200" dirty="0" smtClean="0">
                <a:solidFill>
                  <a:schemeClr val="tx1"/>
                </a:solidFill>
                <a:latin typeface="Times New Roman" pitchFamily="18" charset="0"/>
                <a:ea typeface="宋体" pitchFamily="2" charset="-122"/>
                <a:cs typeface="+mn-cs"/>
              </a:rPr>
              <a:t>start</a:t>
            </a:r>
            <a:r>
              <a:rPr kumimoji="1" lang="zh-CN" altLang="en-US" sz="1200" b="0" i="0" kern="1200" dirty="0" smtClean="0">
                <a:solidFill>
                  <a:schemeClr val="tx1"/>
                </a:solidFill>
                <a:latin typeface="Times New Roman" pitchFamily="18" charset="0"/>
                <a:ea typeface="宋体" pitchFamily="2" charset="-122"/>
                <a:cs typeface="+mn-cs"/>
              </a:rPr>
              <a:t>方法，另外两个线程也启动了，这样，整个应用就在多线程下运行。</a:t>
            </a:r>
          </a:p>
          <a:p>
            <a:r>
              <a:rPr kumimoji="1" lang="zh-CN" altLang="en-US" sz="1200" b="0" i="0" kern="1200" dirty="0" smtClean="0">
                <a:solidFill>
                  <a:schemeClr val="tx1"/>
                </a:solidFill>
                <a:latin typeface="Times New Roman" pitchFamily="18" charset="0"/>
                <a:ea typeface="宋体" pitchFamily="2" charset="-122"/>
                <a:cs typeface="+mn-cs"/>
              </a:rPr>
              <a:t> </a:t>
            </a:r>
          </a:p>
          <a:p>
            <a:r>
              <a:rPr kumimoji="1" lang="zh-CN" altLang="en-US" sz="1200" b="0" i="0" kern="1200" dirty="0" smtClean="0">
                <a:solidFill>
                  <a:schemeClr val="tx1"/>
                </a:solidFill>
                <a:latin typeface="Times New Roman" pitchFamily="18" charset="0"/>
                <a:ea typeface="宋体" pitchFamily="2" charset="-122"/>
                <a:cs typeface="+mn-cs"/>
              </a:rPr>
              <a:t>在一个方法中调用</a:t>
            </a:r>
            <a:r>
              <a:rPr kumimoji="1" lang="en-US" altLang="zh-CN" sz="1200" b="0" i="0" kern="1200" dirty="0" err="1" smtClean="0">
                <a:solidFill>
                  <a:schemeClr val="tx1"/>
                </a:solidFill>
                <a:latin typeface="Times New Roman" pitchFamily="18" charset="0"/>
                <a:ea typeface="宋体" pitchFamily="2" charset="-122"/>
                <a:cs typeface="+mn-cs"/>
              </a:rPr>
              <a:t>Thread.currentThread</a:t>
            </a:r>
            <a:r>
              <a:rPr kumimoji="1" lang="en-US" altLang="zh-CN" sz="1200" b="0" i="0" kern="1200" dirty="0" smtClean="0">
                <a:solidFill>
                  <a:schemeClr val="tx1"/>
                </a:solidFill>
                <a:latin typeface="Times New Roman" pitchFamily="18" charset="0"/>
                <a:ea typeface="宋体" pitchFamily="2" charset="-122"/>
                <a:cs typeface="+mn-cs"/>
              </a:rPr>
              <a:t>().</a:t>
            </a:r>
            <a:r>
              <a:rPr kumimoji="1" lang="en-US" altLang="zh-CN" sz="1200" b="0" i="0" kern="1200" dirty="0" err="1" smtClean="0">
                <a:solidFill>
                  <a:schemeClr val="tx1"/>
                </a:solidFill>
                <a:latin typeface="Times New Roman" pitchFamily="18" charset="0"/>
                <a:ea typeface="宋体" pitchFamily="2" charset="-122"/>
                <a:cs typeface="+mn-cs"/>
              </a:rPr>
              <a:t>getName</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方法，可以获取当前线程的名字。在</a:t>
            </a:r>
            <a:r>
              <a:rPr kumimoji="1" lang="en-US" altLang="zh-CN" sz="1200" b="0" i="0" kern="1200" dirty="0" smtClean="0">
                <a:solidFill>
                  <a:schemeClr val="tx1"/>
                </a:solidFill>
                <a:latin typeface="Times New Roman" pitchFamily="18" charset="0"/>
                <a:ea typeface="宋体" pitchFamily="2" charset="-122"/>
                <a:cs typeface="+mn-cs"/>
              </a:rPr>
              <a:t>main</a:t>
            </a:r>
            <a:r>
              <a:rPr kumimoji="1" lang="zh-CN" altLang="en-US" sz="1200" b="0" i="0" kern="1200" dirty="0" smtClean="0">
                <a:solidFill>
                  <a:schemeClr val="tx1"/>
                </a:solidFill>
                <a:latin typeface="Times New Roman" pitchFamily="18" charset="0"/>
                <a:ea typeface="宋体" pitchFamily="2" charset="-122"/>
                <a:cs typeface="+mn-cs"/>
              </a:rPr>
              <a:t>方法中调用该方法，获取的是主线程的名字。</a:t>
            </a:r>
          </a:p>
          <a:p>
            <a:r>
              <a:rPr kumimoji="1" lang="zh-CN" altLang="en-US" sz="1200" b="0" i="0" kern="1200" dirty="0" smtClean="0">
                <a:solidFill>
                  <a:schemeClr val="tx1"/>
                </a:solidFill>
                <a:latin typeface="Times New Roman" pitchFamily="18" charset="0"/>
                <a:ea typeface="宋体" pitchFamily="2" charset="-122"/>
                <a:cs typeface="+mn-cs"/>
              </a:rPr>
              <a:t> </a:t>
            </a:r>
          </a:p>
          <a:p>
            <a:r>
              <a:rPr kumimoji="1" lang="zh-CN" altLang="en-US" sz="1200" b="0" i="0" kern="1200" dirty="0" smtClean="0">
                <a:solidFill>
                  <a:schemeClr val="tx1"/>
                </a:solidFill>
                <a:latin typeface="Times New Roman" pitchFamily="18" charset="0"/>
                <a:ea typeface="宋体" pitchFamily="2" charset="-122"/>
                <a:cs typeface="+mn-cs"/>
              </a:rPr>
              <a:t>注意：</a:t>
            </a:r>
            <a:r>
              <a:rPr kumimoji="1" lang="en-US" altLang="zh-CN" sz="1200" b="0" i="0" kern="1200" dirty="0" smtClean="0">
                <a:solidFill>
                  <a:schemeClr val="tx1"/>
                </a:solidFill>
                <a:latin typeface="Times New Roman" pitchFamily="18" charset="0"/>
                <a:ea typeface="宋体" pitchFamily="2" charset="-122"/>
                <a:cs typeface="+mn-cs"/>
              </a:rPr>
              <a:t>start()</a:t>
            </a:r>
            <a:r>
              <a:rPr kumimoji="1" lang="zh-CN" altLang="en-US" sz="1200" b="0" i="0" kern="1200" dirty="0" smtClean="0">
                <a:solidFill>
                  <a:schemeClr val="tx1"/>
                </a:solidFill>
                <a:latin typeface="Times New Roman" pitchFamily="18" charset="0"/>
                <a:ea typeface="宋体" pitchFamily="2" charset="-122"/>
                <a:cs typeface="+mn-cs"/>
              </a:rPr>
              <a:t>方法的调用后并不是立即执行多线程代码，而是使得该线程变为可运行态（</a:t>
            </a:r>
            <a:r>
              <a:rPr kumimoji="1" lang="en-US" altLang="zh-CN" sz="1200" b="0" i="0" kern="1200" dirty="0" err="1" smtClean="0">
                <a:solidFill>
                  <a:schemeClr val="tx1"/>
                </a:solidFill>
                <a:latin typeface="Times New Roman" pitchFamily="18" charset="0"/>
                <a:ea typeface="宋体" pitchFamily="2" charset="-122"/>
                <a:cs typeface="+mn-cs"/>
              </a:rPr>
              <a:t>Runnable</a:t>
            </a:r>
            <a:r>
              <a:rPr kumimoji="1" lang="zh-CN" altLang="en-US" sz="1200" b="0" i="0" kern="1200" dirty="0" smtClean="0">
                <a:solidFill>
                  <a:schemeClr val="tx1"/>
                </a:solidFill>
                <a:latin typeface="Times New Roman" pitchFamily="18" charset="0"/>
                <a:ea typeface="宋体" pitchFamily="2" charset="-122"/>
                <a:cs typeface="+mn-cs"/>
              </a:rPr>
              <a:t>），什么时候运行是由操作系统决定的。</a:t>
            </a:r>
          </a:p>
          <a:p>
            <a:r>
              <a:rPr kumimoji="1" lang="zh-CN" altLang="en-US" sz="1200" b="0" i="0" kern="1200" dirty="0" smtClean="0">
                <a:solidFill>
                  <a:schemeClr val="tx1"/>
                </a:solidFill>
                <a:latin typeface="Times New Roman" pitchFamily="18" charset="0"/>
                <a:ea typeface="宋体" pitchFamily="2" charset="-122"/>
                <a:cs typeface="+mn-cs"/>
              </a:rPr>
              <a:t>从程序运行的结果可以发现，多线程程序是乱序执行。因此，只有乱序执行的代码才有必要设计为多线程。</a:t>
            </a:r>
          </a:p>
          <a:p>
            <a:r>
              <a:rPr kumimoji="1" lang="en-US" altLang="zh-CN" sz="1200" b="0" i="0" kern="1200" dirty="0" err="1" smtClean="0">
                <a:solidFill>
                  <a:schemeClr val="tx1"/>
                </a:solidFill>
                <a:latin typeface="Times New Roman" pitchFamily="18" charset="0"/>
                <a:ea typeface="宋体" pitchFamily="2" charset="-122"/>
                <a:cs typeface="+mn-cs"/>
              </a:rPr>
              <a:t>Thread.sleep</a:t>
            </a:r>
            <a:r>
              <a:rPr kumimoji="1" lang="en-US" altLang="zh-CN" sz="1200" b="0" i="0" kern="1200" dirty="0" smtClean="0">
                <a:solidFill>
                  <a:schemeClr val="tx1"/>
                </a:solidFill>
                <a:latin typeface="Times New Roman" pitchFamily="18" charset="0"/>
                <a:ea typeface="宋体" pitchFamily="2" charset="-122"/>
                <a:cs typeface="+mn-cs"/>
              </a:rPr>
              <a:t>()</a:t>
            </a:r>
            <a:r>
              <a:rPr kumimoji="1" lang="zh-CN" altLang="en-US" sz="1200" b="0" i="0" kern="1200" dirty="0" smtClean="0">
                <a:solidFill>
                  <a:schemeClr val="tx1"/>
                </a:solidFill>
                <a:latin typeface="Times New Roman" pitchFamily="18" charset="0"/>
                <a:ea typeface="宋体" pitchFamily="2" charset="-122"/>
                <a:cs typeface="+mn-cs"/>
              </a:rPr>
              <a:t>方法调用目的是不让当前线程独自霸占该进程所获取的</a:t>
            </a:r>
            <a:r>
              <a:rPr kumimoji="1" lang="en-US" altLang="zh-CN" sz="1200" b="0" i="0" kern="1200" dirty="0" smtClean="0">
                <a:solidFill>
                  <a:schemeClr val="tx1"/>
                </a:solidFill>
                <a:latin typeface="Times New Roman" pitchFamily="18" charset="0"/>
                <a:ea typeface="宋体" pitchFamily="2" charset="-122"/>
                <a:cs typeface="+mn-cs"/>
              </a:rPr>
              <a:t>CPU</a:t>
            </a:r>
            <a:r>
              <a:rPr kumimoji="1" lang="zh-CN" altLang="en-US" sz="1200" b="0" i="0" kern="1200" dirty="0" smtClean="0">
                <a:solidFill>
                  <a:schemeClr val="tx1"/>
                </a:solidFill>
                <a:latin typeface="Times New Roman" pitchFamily="18" charset="0"/>
                <a:ea typeface="宋体" pitchFamily="2" charset="-122"/>
                <a:cs typeface="+mn-cs"/>
              </a:rPr>
              <a:t>资源，以留出一定时间给其他线程执行的机会。</a:t>
            </a:r>
          </a:p>
          <a:p>
            <a:r>
              <a:rPr kumimoji="1" lang="zh-CN" altLang="en-US" sz="1200" b="0" i="0" kern="1200" dirty="0" smtClean="0">
                <a:solidFill>
                  <a:schemeClr val="tx1"/>
                </a:solidFill>
                <a:latin typeface="Times New Roman" pitchFamily="18" charset="0"/>
                <a:ea typeface="宋体" pitchFamily="2" charset="-122"/>
                <a:cs typeface="+mn-cs"/>
              </a:rPr>
              <a:t>实际上所有的多线程代码执行顺序都是不确定的，每次执行的结果都是随机的。</a:t>
            </a:r>
          </a:p>
        </p:txBody>
      </p:sp>
      <p:sp>
        <p:nvSpPr>
          <p:cNvPr id="4" name="Slide Number Placeholder 3"/>
          <p:cNvSpPr>
            <a:spLocks noGrp="1"/>
          </p:cNvSpPr>
          <p:nvPr>
            <p:ph type="sldNum" sz="quarter" idx="10"/>
          </p:nvPr>
        </p:nvSpPr>
        <p:spPr/>
        <p:txBody>
          <a:bodyPr/>
          <a:lstStyle/>
          <a:p>
            <a:fld id="{BFB12F1B-1DF6-4B47-8B9D-8AD3E1B46539}" type="slidenum">
              <a:rPr lang="en-US" altLang="zh-CN" smtClean="0"/>
              <a:pPr/>
              <a:t>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zh-CN" altLang="en-US" sz="1200" b="0" i="0" kern="1200" dirty="0" smtClean="0">
                <a:solidFill>
                  <a:schemeClr val="tx1"/>
                </a:solidFill>
                <a:latin typeface="Times New Roman" pitchFamily="18" charset="0"/>
                <a:ea typeface="宋体" pitchFamily="2" charset="-122"/>
                <a:cs typeface="+mn-cs"/>
              </a:rPr>
              <a:t>实际上所有的多线程代码都是通过运行</a:t>
            </a:r>
            <a:r>
              <a:rPr kumimoji="1" lang="en-US" altLang="zh-CN" sz="1200" b="0" i="0" kern="1200" dirty="0" smtClean="0">
                <a:solidFill>
                  <a:schemeClr val="tx1"/>
                </a:solidFill>
                <a:latin typeface="Times New Roman" pitchFamily="18" charset="0"/>
                <a:ea typeface="宋体" pitchFamily="2" charset="-122"/>
                <a:cs typeface="+mn-cs"/>
              </a:rPr>
              <a:t>Thread</a:t>
            </a:r>
            <a:r>
              <a:rPr kumimoji="1" lang="zh-CN" altLang="en-US" sz="1200" b="0" i="0" kern="1200" dirty="0" smtClean="0">
                <a:solidFill>
                  <a:schemeClr val="tx1"/>
                </a:solidFill>
                <a:latin typeface="Times New Roman" pitchFamily="18" charset="0"/>
                <a:ea typeface="宋体" pitchFamily="2" charset="-122"/>
                <a:cs typeface="+mn-cs"/>
              </a:rPr>
              <a:t>的</a:t>
            </a:r>
            <a:r>
              <a:rPr kumimoji="1" lang="en-US" altLang="zh-CN" sz="1200" b="0" i="0" kern="1200" dirty="0" smtClean="0">
                <a:solidFill>
                  <a:schemeClr val="tx1"/>
                </a:solidFill>
                <a:latin typeface="Times New Roman" pitchFamily="18" charset="0"/>
                <a:ea typeface="宋体" pitchFamily="2" charset="-122"/>
                <a:cs typeface="+mn-cs"/>
              </a:rPr>
              <a:t>start()</a:t>
            </a:r>
            <a:r>
              <a:rPr kumimoji="1" lang="zh-CN" altLang="en-US" sz="1200" b="0" i="0" kern="1200" dirty="0" smtClean="0">
                <a:solidFill>
                  <a:schemeClr val="tx1"/>
                </a:solidFill>
                <a:latin typeface="Times New Roman" pitchFamily="18" charset="0"/>
                <a:ea typeface="宋体" pitchFamily="2" charset="-122"/>
                <a:cs typeface="+mn-cs"/>
              </a:rPr>
              <a:t>方法来运行的。因此，不管是扩展</a:t>
            </a:r>
            <a:r>
              <a:rPr kumimoji="1" lang="en-US" altLang="zh-CN" sz="1200" b="0" i="0" kern="1200" dirty="0" smtClean="0">
                <a:solidFill>
                  <a:schemeClr val="tx1"/>
                </a:solidFill>
                <a:latin typeface="Times New Roman" pitchFamily="18" charset="0"/>
                <a:ea typeface="宋体" pitchFamily="2" charset="-122"/>
                <a:cs typeface="+mn-cs"/>
              </a:rPr>
              <a:t>Thread</a:t>
            </a:r>
            <a:r>
              <a:rPr kumimoji="1" lang="zh-CN" altLang="en-US" sz="1200" b="0" i="0" kern="1200" dirty="0" smtClean="0">
                <a:solidFill>
                  <a:schemeClr val="tx1"/>
                </a:solidFill>
                <a:latin typeface="Times New Roman" pitchFamily="18" charset="0"/>
                <a:ea typeface="宋体" pitchFamily="2" charset="-122"/>
                <a:cs typeface="+mn-cs"/>
              </a:rPr>
              <a:t>类还是实现</a:t>
            </a:r>
            <a:r>
              <a:rPr kumimoji="1" lang="en-US" altLang="zh-CN" sz="1200" b="0" i="0" kern="1200" dirty="0" err="1" smtClean="0">
                <a:solidFill>
                  <a:schemeClr val="tx1"/>
                </a:solidFill>
                <a:latin typeface="Times New Roman" pitchFamily="18" charset="0"/>
                <a:ea typeface="宋体" pitchFamily="2" charset="-122"/>
                <a:cs typeface="+mn-cs"/>
              </a:rPr>
              <a:t>Runnable</a:t>
            </a:r>
            <a:r>
              <a:rPr kumimoji="1" lang="zh-CN" altLang="en-US" sz="1200" b="0" i="0" kern="1200" dirty="0" smtClean="0">
                <a:solidFill>
                  <a:schemeClr val="tx1"/>
                </a:solidFill>
                <a:latin typeface="Times New Roman" pitchFamily="18" charset="0"/>
                <a:ea typeface="宋体" pitchFamily="2" charset="-122"/>
                <a:cs typeface="+mn-cs"/>
              </a:rPr>
              <a:t>接口来实现多线程，最终还是通过</a:t>
            </a:r>
            <a:r>
              <a:rPr kumimoji="1" lang="en-US" altLang="zh-CN" sz="1200" b="0" i="0" kern="1200" dirty="0" smtClean="0">
                <a:solidFill>
                  <a:schemeClr val="tx1"/>
                </a:solidFill>
                <a:latin typeface="Times New Roman" pitchFamily="18" charset="0"/>
                <a:ea typeface="宋体" pitchFamily="2" charset="-122"/>
                <a:cs typeface="+mn-cs"/>
              </a:rPr>
              <a:t>Thread</a:t>
            </a:r>
            <a:r>
              <a:rPr kumimoji="1" lang="zh-CN" altLang="en-US" sz="1200" b="0" i="0" kern="1200" dirty="0" smtClean="0">
                <a:solidFill>
                  <a:schemeClr val="tx1"/>
                </a:solidFill>
                <a:latin typeface="Times New Roman" pitchFamily="18" charset="0"/>
                <a:ea typeface="宋体" pitchFamily="2" charset="-122"/>
                <a:cs typeface="+mn-cs"/>
              </a:rPr>
              <a:t>的对象的</a:t>
            </a:r>
            <a:r>
              <a:rPr kumimoji="1" lang="en-US" altLang="zh-CN" sz="1200" b="0" i="0" kern="1200" dirty="0" smtClean="0">
                <a:solidFill>
                  <a:schemeClr val="tx1"/>
                </a:solidFill>
                <a:latin typeface="Times New Roman" pitchFamily="18" charset="0"/>
                <a:ea typeface="宋体" pitchFamily="2" charset="-122"/>
                <a:cs typeface="+mn-cs"/>
              </a:rPr>
              <a:t>API</a:t>
            </a:r>
            <a:r>
              <a:rPr kumimoji="1" lang="zh-CN" altLang="en-US" sz="1200" b="0" i="0" kern="1200" dirty="0" smtClean="0">
                <a:solidFill>
                  <a:schemeClr val="tx1"/>
                </a:solidFill>
                <a:latin typeface="Times New Roman" pitchFamily="18" charset="0"/>
                <a:ea typeface="宋体" pitchFamily="2" charset="-122"/>
                <a:cs typeface="+mn-cs"/>
              </a:rPr>
              <a:t>来控制线程的，熟悉</a:t>
            </a:r>
            <a:r>
              <a:rPr kumimoji="1" lang="en-US" altLang="zh-CN" sz="1200" b="0" i="0" kern="1200" dirty="0" smtClean="0">
                <a:solidFill>
                  <a:schemeClr val="tx1"/>
                </a:solidFill>
                <a:latin typeface="Times New Roman" pitchFamily="18" charset="0"/>
                <a:ea typeface="宋体" pitchFamily="2" charset="-122"/>
                <a:cs typeface="+mn-cs"/>
              </a:rPr>
              <a:t>Thread</a:t>
            </a:r>
            <a:r>
              <a:rPr kumimoji="1" lang="zh-CN" altLang="en-US" sz="1200" b="0" i="0" kern="1200" dirty="0" smtClean="0">
                <a:solidFill>
                  <a:schemeClr val="tx1"/>
                </a:solidFill>
                <a:latin typeface="Times New Roman" pitchFamily="18" charset="0"/>
                <a:ea typeface="宋体" pitchFamily="2" charset="-122"/>
                <a:cs typeface="+mn-cs"/>
              </a:rPr>
              <a:t>类的</a:t>
            </a:r>
            <a:r>
              <a:rPr kumimoji="1" lang="en-US" altLang="zh-CN" sz="1200" b="0" i="0" kern="1200" dirty="0" smtClean="0">
                <a:solidFill>
                  <a:schemeClr val="tx1"/>
                </a:solidFill>
                <a:latin typeface="Times New Roman" pitchFamily="18" charset="0"/>
                <a:ea typeface="宋体" pitchFamily="2" charset="-122"/>
                <a:cs typeface="+mn-cs"/>
              </a:rPr>
              <a:t>API</a:t>
            </a:r>
            <a:r>
              <a:rPr kumimoji="1" lang="zh-CN" altLang="en-US" sz="1200" b="0" i="0" kern="1200" dirty="0" smtClean="0">
                <a:solidFill>
                  <a:schemeClr val="tx1"/>
                </a:solidFill>
                <a:latin typeface="Times New Roman" pitchFamily="18" charset="0"/>
                <a:ea typeface="宋体" pitchFamily="2" charset="-122"/>
                <a:cs typeface="+mn-cs"/>
              </a:rPr>
              <a:t>是进行多线程编程的基础。</a:t>
            </a:r>
            <a:endParaRPr lang="zh-CN" altLang="en-US" dirty="0"/>
          </a:p>
        </p:txBody>
      </p:sp>
      <p:sp>
        <p:nvSpPr>
          <p:cNvPr id="4" name="Slide Number Placeholder 3"/>
          <p:cNvSpPr>
            <a:spLocks noGrp="1"/>
          </p:cNvSpPr>
          <p:nvPr>
            <p:ph type="sldNum" sz="quarter" idx="10"/>
          </p:nvPr>
        </p:nvSpPr>
        <p:spPr/>
        <p:txBody>
          <a:bodyPr/>
          <a:lstStyle/>
          <a:p>
            <a:fld id="{BFB12F1B-1DF6-4B47-8B9D-8AD3E1B46539}" type="slidenum">
              <a:rPr lang="en-US" altLang="zh-CN" smtClean="0"/>
              <a:pPr/>
              <a:t>10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err="1" smtClean="0">
                <a:latin typeface="Tahoma" pitchFamily="34" charset="0"/>
                <a:ea typeface="华文中宋" pitchFamily="2" charset="-122"/>
              </a:rPr>
              <a:t>cubbyhole.put</a:t>
            </a:r>
            <a:r>
              <a:rPr lang="en-US" altLang="zh-CN" sz="1200" dirty="0" smtClean="0">
                <a:latin typeface="Tahoma" pitchFamily="34" charset="0"/>
                <a:ea typeface="华文中宋" pitchFamily="2" charset="-122"/>
              </a:rPr>
              <a:t>(</a:t>
            </a:r>
            <a:r>
              <a:rPr lang="en-US" altLang="zh-CN" sz="1200" dirty="0" err="1" smtClean="0">
                <a:latin typeface="Tahoma" pitchFamily="34" charset="0"/>
                <a:ea typeface="华文中宋" pitchFamily="2" charset="-122"/>
              </a:rPr>
              <a:t>i</a:t>
            </a:r>
            <a:r>
              <a:rPr lang="en-US" altLang="zh-CN" sz="1200" dirty="0" smtClean="0">
                <a:latin typeface="Tahoma" pitchFamily="34" charset="0"/>
                <a:ea typeface="华文中宋" pitchFamily="2" charset="-122"/>
              </a:rPr>
              <a:t>);</a:t>
            </a:r>
            <a:r>
              <a:rPr lang="zh-CN" altLang="en-US" sz="1200" dirty="0" smtClean="0">
                <a:latin typeface="Tahoma" pitchFamily="34" charset="0"/>
                <a:ea typeface="华文中宋" pitchFamily="2" charset="-122"/>
              </a:rPr>
              <a:t>和</a:t>
            </a:r>
            <a:r>
              <a:rPr lang="en-US" altLang="zh-CN" sz="1200" dirty="0" err="1" smtClean="0">
                <a:latin typeface="Tahoma" pitchFamily="34" charset="0"/>
                <a:ea typeface="华文中宋" pitchFamily="2" charset="-122"/>
              </a:rPr>
              <a:t>System.out.println</a:t>
            </a:r>
            <a:r>
              <a:rPr lang="en-US" altLang="zh-CN" sz="1200" dirty="0" smtClean="0">
                <a:latin typeface="Tahoma" pitchFamily="34" charset="0"/>
                <a:ea typeface="华文中宋" pitchFamily="2" charset="-122"/>
              </a:rPr>
              <a:t>(“</a:t>
            </a:r>
            <a:r>
              <a:rPr lang="zh-CN" altLang="en-US" sz="1200" dirty="0" smtClean="0">
                <a:latin typeface="Tahoma" pitchFamily="34" charset="0"/>
                <a:ea typeface="华文中宋" pitchFamily="2" charset="-122"/>
              </a:rPr>
              <a:t>生产了：</a:t>
            </a:r>
            <a:r>
              <a:rPr lang="en-US" altLang="zh-CN" sz="1200" dirty="0" smtClean="0">
                <a:latin typeface="Tahoma" pitchFamily="34" charset="0"/>
                <a:ea typeface="华文中宋" pitchFamily="2" charset="-122"/>
              </a:rPr>
              <a:t>" + </a:t>
            </a:r>
            <a:r>
              <a:rPr lang="en-US" altLang="zh-CN" sz="1200" dirty="0" err="1" smtClean="0">
                <a:latin typeface="Tahoma" pitchFamily="34" charset="0"/>
                <a:ea typeface="华文中宋" pitchFamily="2" charset="-122"/>
              </a:rPr>
              <a:t>i</a:t>
            </a:r>
            <a:r>
              <a:rPr lang="en-US" altLang="zh-CN" sz="1200" dirty="0" smtClean="0">
                <a:latin typeface="Tahoma" pitchFamily="34" charset="0"/>
                <a:ea typeface="华文中宋" pitchFamily="2" charset="-122"/>
              </a:rPr>
              <a:t>);</a:t>
            </a:r>
            <a:r>
              <a:rPr kumimoji="1" lang="zh-CN" altLang="en-US" sz="1200" b="0" i="0" kern="1200" dirty="0" smtClean="0">
                <a:solidFill>
                  <a:schemeClr val="tx1"/>
                </a:solidFill>
                <a:latin typeface="Times New Roman" pitchFamily="18" charset="0"/>
                <a:ea typeface="宋体" pitchFamily="2" charset="-122"/>
                <a:cs typeface="+mn-cs"/>
              </a:rPr>
              <a:t>中间是可以被消费者线程中断的。</a:t>
            </a:r>
            <a:endParaRPr lang="zh-CN" altLang="en-US" dirty="0" smtClean="0"/>
          </a:p>
        </p:txBody>
      </p:sp>
      <p:sp>
        <p:nvSpPr>
          <p:cNvPr id="4" name="Slide Number Placeholder 3"/>
          <p:cNvSpPr>
            <a:spLocks noGrp="1"/>
          </p:cNvSpPr>
          <p:nvPr>
            <p:ph type="sldNum" sz="quarter" idx="10"/>
          </p:nvPr>
        </p:nvSpPr>
        <p:spPr/>
        <p:txBody>
          <a:bodyPr/>
          <a:lstStyle/>
          <a:p>
            <a:fld id="{BFB12F1B-1DF6-4B47-8B9D-8AD3E1B46539}" type="slidenum">
              <a:rPr lang="en-US" altLang="zh-CN" smtClean="0"/>
              <a:pPr/>
              <a:t>12</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smtClean="0"/>
          </a:p>
        </p:txBody>
      </p:sp>
      <p:sp>
        <p:nvSpPr>
          <p:cNvPr id="4" name="Slide Number Placeholder 3"/>
          <p:cNvSpPr>
            <a:spLocks noGrp="1"/>
          </p:cNvSpPr>
          <p:nvPr>
            <p:ph type="sldNum" sz="quarter" idx="10"/>
          </p:nvPr>
        </p:nvSpPr>
        <p:spPr/>
        <p:txBody>
          <a:bodyPr/>
          <a:lstStyle/>
          <a:p>
            <a:fld id="{BFB12F1B-1DF6-4B47-8B9D-8AD3E1B46539}" type="slidenum">
              <a:rPr lang="en-US" altLang="zh-CN" smtClean="0"/>
              <a:pPr/>
              <a:t>15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203" name="Rectangle 11"/>
          <p:cNvSpPr>
            <a:spLocks noChangeArrowheads="1"/>
          </p:cNvSpPr>
          <p:nvPr/>
        </p:nvSpPr>
        <p:spPr bwMode="auto">
          <a:xfrm flipV="1">
            <a:off x="315913" y="3260725"/>
            <a:ext cx="8693150" cy="5556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zh-CN" altLang="en-US"/>
          </a:p>
        </p:txBody>
      </p:sp>
      <p:sp>
        <p:nvSpPr>
          <p:cNvPr id="8204"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b="1"/>
            </a:lvl1pPr>
          </a:lstStyle>
          <a:p>
            <a:r>
              <a:rPr lang="zh-CN" altLang="en-US"/>
              <a:t>单击此处编辑母版副标题样式</a:t>
            </a:r>
          </a:p>
        </p:txBody>
      </p:sp>
      <p:sp>
        <p:nvSpPr>
          <p:cNvPr id="8206"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4ADC60B0-5F9F-4E7D-9623-991E40EF6CD6}" type="datetime1">
              <a:rPr lang="zh-CN" altLang="en-US"/>
              <a:pPr/>
              <a:t>2019-11-19</a:t>
            </a:fld>
            <a:endParaRPr lang="en-US" altLang="zh-CN"/>
          </a:p>
        </p:txBody>
      </p:sp>
      <p:sp>
        <p:nvSpPr>
          <p:cNvPr id="8207"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8208"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0F738B12-3A05-4EF4-B032-E51F0DA015EE}" type="slidenum">
              <a:rPr lang="en-US" altLang="zh-CN"/>
              <a:pPr/>
              <a:t>‹#›</a:t>
            </a:fld>
            <a:endParaRPr lang="en-US" altLang="zh-CN"/>
          </a:p>
        </p:txBody>
      </p:sp>
      <p:pic>
        <p:nvPicPr>
          <p:cNvPr id="8210" name="Picture 18" descr="logo"/>
          <p:cNvPicPr>
            <a:picLocks noChangeAspect="1" noChangeArrowheads="1"/>
          </p:cNvPicPr>
          <p:nvPr userDrawn="1"/>
        </p:nvPicPr>
        <p:blipFill>
          <a:blip r:embed="rId2"/>
          <a:srcRect/>
          <a:stretch>
            <a:fillRect/>
          </a:stretch>
        </p:blipFill>
        <p:spPr bwMode="auto">
          <a:xfrm>
            <a:off x="152400" y="152400"/>
            <a:ext cx="685800" cy="121920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789FB20E-A5C1-4953-9783-7E0A64BDC7ED}" type="datetime1">
              <a:rPr lang="zh-CN" altLang="en-US"/>
              <a:pPr/>
              <a:t>2019-11-19</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8558442F-5AD9-4942-A3D4-A20034F075F4}"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7938" y="152400"/>
            <a:ext cx="1947862" cy="60960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512763" y="152400"/>
            <a:ext cx="5692775" cy="60960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lvl1pPr>
              <a:defRPr/>
            </a:lvl1pPr>
          </a:lstStyle>
          <a:p>
            <a:fld id="{DAA34CF3-751F-4302-AC28-F8C3D31537E6}" type="datetime1">
              <a:rPr lang="zh-CN" altLang="en-US"/>
              <a:pPr/>
              <a:t>2019-11-19</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3429F0B4-5A7A-4E40-A3EF-0AAB6FA8CFC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mbria" pitchFamily="18" charset="0"/>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lvl1pPr>
              <a:defRPr/>
            </a:lvl1pPr>
          </a:lstStyle>
          <a:p>
            <a:fld id="{985B7B7A-3C30-4B74-AADE-BC0B18FD4EA3}" type="datetime1">
              <a:rPr lang="zh-CN" altLang="en-US"/>
              <a:pPr/>
              <a:t>2019-11-19</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B3D95FE8-C7B7-4C82-9810-CE9EA0D0D004}"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lvl1pPr>
              <a:defRPr/>
            </a:lvl1pPr>
          </a:lstStyle>
          <a:p>
            <a:fld id="{0B6A32EB-7E15-44B5-9E84-4DB745D383D6}" type="datetime1">
              <a:rPr lang="zh-CN" altLang="en-US"/>
              <a:pPr/>
              <a:t>2019-11-19</a:t>
            </a:fld>
            <a:endParaRPr lang="en-US" altLang="zh-CN"/>
          </a:p>
        </p:txBody>
      </p:sp>
      <p:sp>
        <p:nvSpPr>
          <p:cNvPr id="5" name="Footer Placeholder 4"/>
          <p:cNvSpPr>
            <a:spLocks noGrp="1"/>
          </p:cNvSpPr>
          <p:nvPr>
            <p:ph type="ftr" sz="quarter" idx="11"/>
          </p:nvPr>
        </p:nvSpPr>
        <p:spPr/>
        <p:txBody>
          <a:bodyPr/>
          <a:lstStyle>
            <a:lvl1pPr>
              <a:defRPr/>
            </a:lvl1pPr>
          </a:lstStyle>
          <a:p>
            <a:endParaRPr lang="en-US" altLang="zh-CN"/>
          </a:p>
        </p:txBody>
      </p:sp>
      <p:sp>
        <p:nvSpPr>
          <p:cNvPr id="6" name="Slide Number Placeholder 5"/>
          <p:cNvSpPr>
            <a:spLocks noGrp="1"/>
          </p:cNvSpPr>
          <p:nvPr>
            <p:ph type="sldNum" sz="quarter" idx="12"/>
          </p:nvPr>
        </p:nvSpPr>
        <p:spPr/>
        <p:txBody>
          <a:bodyPr/>
          <a:lstStyle>
            <a:lvl1pPr>
              <a:defRPr/>
            </a:lvl1pPr>
          </a:lstStyle>
          <a:p>
            <a:fld id="{1280C041-0D01-4FA2-A4EA-77ADD06887C5}"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533400" y="12192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495800" y="12192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lvl1pPr>
              <a:defRPr/>
            </a:lvl1pPr>
          </a:lstStyle>
          <a:p>
            <a:fld id="{9E73F227-313A-4417-92BA-3D20412B78F3}" type="datetime1">
              <a:rPr lang="zh-CN" altLang="en-US"/>
              <a:pPr/>
              <a:t>2019-11-19</a:t>
            </a:fld>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A237BDDA-AB52-44E0-9523-4D0DEC174F95}"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lvl1pPr>
              <a:defRPr/>
            </a:lvl1pPr>
          </a:lstStyle>
          <a:p>
            <a:fld id="{9B70E310-5658-418B-88D2-AE9B52BE45EC}" type="datetime1">
              <a:rPr lang="zh-CN" altLang="en-US"/>
              <a:pPr/>
              <a:t>2019-11-19</a:t>
            </a:fld>
            <a:endParaRPr lang="en-US" altLang="zh-CN"/>
          </a:p>
        </p:txBody>
      </p:sp>
      <p:sp>
        <p:nvSpPr>
          <p:cNvPr id="8" name="Footer Placeholder 7"/>
          <p:cNvSpPr>
            <a:spLocks noGrp="1"/>
          </p:cNvSpPr>
          <p:nvPr>
            <p:ph type="ftr" sz="quarter" idx="11"/>
          </p:nvPr>
        </p:nvSpPr>
        <p:spPr/>
        <p:txBody>
          <a:bodyPr/>
          <a:lstStyle>
            <a:lvl1pPr>
              <a:defRPr/>
            </a:lvl1pPr>
          </a:lstStyle>
          <a:p>
            <a:endParaRPr lang="en-US" altLang="zh-CN"/>
          </a:p>
        </p:txBody>
      </p:sp>
      <p:sp>
        <p:nvSpPr>
          <p:cNvPr id="9" name="Slide Number Placeholder 8"/>
          <p:cNvSpPr>
            <a:spLocks noGrp="1"/>
          </p:cNvSpPr>
          <p:nvPr>
            <p:ph type="sldNum" sz="quarter" idx="12"/>
          </p:nvPr>
        </p:nvSpPr>
        <p:spPr/>
        <p:txBody>
          <a:bodyPr/>
          <a:lstStyle>
            <a:lvl1pPr>
              <a:defRPr/>
            </a:lvl1pPr>
          </a:lstStyle>
          <a:p>
            <a:fld id="{74FA963F-AD02-4D38-9DDE-8BB27E75F88D}"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lvl1pPr>
              <a:defRPr/>
            </a:lvl1pPr>
          </a:lstStyle>
          <a:p>
            <a:fld id="{369DBD47-CB8C-473A-8DDA-AE6F0AB985C1}" type="datetime1">
              <a:rPr lang="zh-CN" altLang="en-US"/>
              <a:pPr/>
              <a:t>2019-11-19</a:t>
            </a:fld>
            <a:endParaRPr lang="en-US" altLang="zh-CN"/>
          </a:p>
        </p:txBody>
      </p:sp>
      <p:sp>
        <p:nvSpPr>
          <p:cNvPr id="4" name="Footer Placeholder 3"/>
          <p:cNvSpPr>
            <a:spLocks noGrp="1"/>
          </p:cNvSpPr>
          <p:nvPr>
            <p:ph type="ftr" sz="quarter" idx="11"/>
          </p:nvPr>
        </p:nvSpPr>
        <p:spPr/>
        <p:txBody>
          <a:bodyPr/>
          <a:lstStyle>
            <a:lvl1pPr>
              <a:defRPr/>
            </a:lvl1pPr>
          </a:lstStyle>
          <a:p>
            <a:endParaRPr lang="en-US" altLang="zh-CN"/>
          </a:p>
        </p:txBody>
      </p:sp>
      <p:sp>
        <p:nvSpPr>
          <p:cNvPr id="5" name="Slide Number Placeholder 4"/>
          <p:cNvSpPr>
            <a:spLocks noGrp="1"/>
          </p:cNvSpPr>
          <p:nvPr>
            <p:ph type="sldNum" sz="quarter" idx="12"/>
          </p:nvPr>
        </p:nvSpPr>
        <p:spPr/>
        <p:txBody>
          <a:bodyPr/>
          <a:lstStyle>
            <a:lvl1pPr>
              <a:defRPr/>
            </a:lvl1pPr>
          </a:lstStyle>
          <a:p>
            <a:fld id="{3645D2C0-03C7-4D96-894F-2BD7A9D5DAA5}"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9A324B7-EF57-4D0F-ACB4-DD3DAF3DD7B5}" type="datetime1">
              <a:rPr lang="zh-CN" altLang="en-US"/>
              <a:pPr/>
              <a:t>2019-11-19</a:t>
            </a:fld>
            <a:endParaRPr lang="en-US" altLang="zh-CN"/>
          </a:p>
        </p:txBody>
      </p:sp>
      <p:sp>
        <p:nvSpPr>
          <p:cNvPr id="3" name="Footer Placeholder 2"/>
          <p:cNvSpPr>
            <a:spLocks noGrp="1"/>
          </p:cNvSpPr>
          <p:nvPr>
            <p:ph type="ftr" sz="quarter" idx="11"/>
          </p:nvPr>
        </p:nvSpPr>
        <p:spPr/>
        <p:txBody>
          <a:bodyPr/>
          <a:lstStyle>
            <a:lvl1pPr>
              <a:defRPr/>
            </a:lvl1pPr>
          </a:lstStyle>
          <a:p>
            <a:endParaRPr lang="en-US" altLang="zh-CN"/>
          </a:p>
        </p:txBody>
      </p:sp>
      <p:sp>
        <p:nvSpPr>
          <p:cNvPr id="4" name="Slide Number Placeholder 3"/>
          <p:cNvSpPr>
            <a:spLocks noGrp="1"/>
          </p:cNvSpPr>
          <p:nvPr>
            <p:ph type="sldNum" sz="quarter" idx="12"/>
          </p:nvPr>
        </p:nvSpPr>
        <p:spPr/>
        <p:txBody>
          <a:bodyPr/>
          <a:lstStyle>
            <a:lvl1pPr>
              <a:defRPr/>
            </a:lvl1pPr>
          </a:lstStyle>
          <a:p>
            <a:fld id="{6F7F8354-41D1-4FAD-8FA5-A1EF5F743EA4}"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A8F97542-0920-4B25-B332-3AD9039417BF}" type="datetime1">
              <a:rPr lang="zh-CN" altLang="en-US"/>
              <a:pPr/>
              <a:t>2019-11-19</a:t>
            </a:fld>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4C80D30F-0782-43E1-9FFF-C640E48C90ED}"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lvl1pPr>
              <a:defRPr/>
            </a:lvl1pPr>
          </a:lstStyle>
          <a:p>
            <a:fld id="{8D7153FF-FB0E-4ACF-B28D-536341F23EBC}" type="datetime1">
              <a:rPr lang="zh-CN" altLang="en-US"/>
              <a:pPr/>
              <a:t>2019-11-19</a:t>
            </a:fld>
            <a:endParaRPr lang="en-US" altLang="zh-CN"/>
          </a:p>
        </p:txBody>
      </p:sp>
      <p:sp>
        <p:nvSpPr>
          <p:cNvPr id="6" name="Footer Placeholder 5"/>
          <p:cNvSpPr>
            <a:spLocks noGrp="1"/>
          </p:cNvSpPr>
          <p:nvPr>
            <p:ph type="ftr" sz="quarter" idx="11"/>
          </p:nvPr>
        </p:nvSpPr>
        <p:spPr/>
        <p:txBody>
          <a:bodyPr/>
          <a:lstStyle>
            <a:lvl1pPr>
              <a:defRPr/>
            </a:lvl1pPr>
          </a:lstStyle>
          <a:p>
            <a:endParaRPr lang="en-US" altLang="zh-CN"/>
          </a:p>
        </p:txBody>
      </p:sp>
      <p:sp>
        <p:nvSpPr>
          <p:cNvPr id="7" name="Slide Number Placeholder 6"/>
          <p:cNvSpPr>
            <a:spLocks noGrp="1"/>
          </p:cNvSpPr>
          <p:nvPr>
            <p:ph type="sldNum" sz="quarter" idx="12"/>
          </p:nvPr>
        </p:nvSpPr>
        <p:spPr/>
        <p:txBody>
          <a:bodyPr/>
          <a:lstStyle>
            <a:lvl1pPr>
              <a:defRPr/>
            </a:lvl1pPr>
          </a:lstStyle>
          <a:p>
            <a:fld id="{F88704A1-926A-4895-B01A-777B1E357063}"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6" name="Rectangle 8"/>
          <p:cNvSpPr>
            <a:spLocks noChangeArrowheads="1"/>
          </p:cNvSpPr>
          <p:nvPr/>
        </p:nvSpPr>
        <p:spPr bwMode="gray">
          <a:xfrm>
            <a:off x="442913" y="10874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spcBef>
                <a:spcPct val="0"/>
              </a:spcBef>
              <a:buClrTx/>
              <a:buSzTx/>
              <a:buFontTx/>
              <a:buNone/>
            </a:pPr>
            <a:endParaRPr lang="zh-CN" altLang="zh-CN" sz="2400">
              <a:latin typeface="Tahoma" pitchFamily="34" charset="0"/>
              <a:ea typeface="宋体" pitchFamily="2" charset="-122"/>
            </a:endParaRPr>
          </a:p>
        </p:txBody>
      </p:sp>
      <p:sp>
        <p:nvSpPr>
          <p:cNvPr id="7177" name="Rectangle 9"/>
          <p:cNvSpPr>
            <a:spLocks noGrp="1" noChangeArrowheads="1"/>
          </p:cNvSpPr>
          <p:nvPr>
            <p:ph type="title"/>
          </p:nvPr>
        </p:nvSpPr>
        <p:spPr bwMode="auto">
          <a:xfrm>
            <a:off x="512763" y="152400"/>
            <a:ext cx="7793037" cy="838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7178" name="Rectangle 10"/>
          <p:cNvSpPr>
            <a:spLocks noGrp="1" noChangeArrowheads="1"/>
          </p:cNvSpPr>
          <p:nvPr>
            <p:ph type="body" idx="1"/>
          </p:nvPr>
        </p:nvSpPr>
        <p:spPr bwMode="auto">
          <a:xfrm>
            <a:off x="533400" y="1219200"/>
            <a:ext cx="77724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7179"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kumimoji="0" sz="1400">
                <a:latin typeface="+mj-lt"/>
                <a:ea typeface="宋体" pitchFamily="2" charset="-122"/>
              </a:defRPr>
            </a:lvl1pPr>
          </a:lstStyle>
          <a:p>
            <a:fld id="{10B30F66-9117-477F-B9F3-EDB07C0CE4A4}" type="datetime1">
              <a:rPr lang="zh-CN" altLang="en-US"/>
              <a:pPr/>
              <a:t>2019-11-19</a:t>
            </a:fld>
            <a:endParaRPr lang="en-US" altLang="zh-CN"/>
          </a:p>
        </p:txBody>
      </p:sp>
      <p:sp>
        <p:nvSpPr>
          <p:cNvPr id="7180"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0" sz="1400">
                <a:latin typeface="+mj-lt"/>
                <a:ea typeface="宋体" pitchFamily="2" charset="-122"/>
              </a:defRPr>
            </a:lvl1pPr>
          </a:lstStyle>
          <a:p>
            <a:endParaRPr lang="en-US" altLang="zh-CN"/>
          </a:p>
        </p:txBody>
      </p:sp>
      <p:sp>
        <p:nvSpPr>
          <p:cNvPr id="7181"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0" sz="1400">
                <a:latin typeface="+mj-lt"/>
                <a:ea typeface="宋体" pitchFamily="2" charset="-122"/>
              </a:defRPr>
            </a:lvl1pPr>
          </a:lstStyle>
          <a:p>
            <a:fld id="{B2103B8D-CBBD-4230-A261-5B84F807B8E0}" type="slidenum">
              <a:rPr lang="en-US" altLang="zh-CN"/>
              <a:pPr/>
              <a:t>‹#›</a:t>
            </a:fld>
            <a:endParaRPr lang="en-US" altLang="zh-CN"/>
          </a:p>
        </p:txBody>
      </p:sp>
      <p:pic>
        <p:nvPicPr>
          <p:cNvPr id="7182" name="Picture 14" descr="javalogo52x88"/>
          <p:cNvPicPr>
            <a:picLocks noChangeAspect="1" noChangeArrowheads="1"/>
          </p:cNvPicPr>
          <p:nvPr userDrawn="1"/>
        </p:nvPicPr>
        <p:blipFill>
          <a:blip r:embed="rId13"/>
          <a:srcRect/>
          <a:stretch>
            <a:fillRect/>
          </a:stretch>
        </p:blipFill>
        <p:spPr bwMode="auto">
          <a:xfrm>
            <a:off x="8382000" y="152400"/>
            <a:ext cx="593725" cy="1006475"/>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dt="0"/>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itchFamily="34" charset="0"/>
          <a:ea typeface="华文新魏" pitchFamily="2" charset="-122"/>
        </a:defRPr>
      </a:lvl2pPr>
      <a:lvl3pPr algn="l" rtl="0" fontAlgn="base">
        <a:spcBef>
          <a:spcPct val="0"/>
        </a:spcBef>
        <a:spcAft>
          <a:spcPct val="0"/>
        </a:spcAft>
        <a:defRPr kumimoji="1" sz="4400">
          <a:solidFill>
            <a:schemeClr val="tx2"/>
          </a:solidFill>
          <a:latin typeface="Tahoma" pitchFamily="34" charset="0"/>
          <a:ea typeface="华文新魏" pitchFamily="2" charset="-122"/>
        </a:defRPr>
      </a:lvl3pPr>
      <a:lvl4pPr algn="l" rtl="0" fontAlgn="base">
        <a:spcBef>
          <a:spcPct val="0"/>
        </a:spcBef>
        <a:spcAft>
          <a:spcPct val="0"/>
        </a:spcAft>
        <a:defRPr kumimoji="1" sz="4400">
          <a:solidFill>
            <a:schemeClr val="tx2"/>
          </a:solidFill>
          <a:latin typeface="Tahoma" pitchFamily="34" charset="0"/>
          <a:ea typeface="华文新魏" pitchFamily="2" charset="-122"/>
        </a:defRPr>
      </a:lvl4pPr>
      <a:lvl5pPr algn="l" rtl="0" fontAlgn="base">
        <a:spcBef>
          <a:spcPct val="0"/>
        </a:spcBef>
        <a:spcAft>
          <a:spcPct val="0"/>
        </a:spcAft>
        <a:defRPr kumimoji="1" sz="4400">
          <a:solidFill>
            <a:schemeClr val="tx2"/>
          </a:solidFill>
          <a:latin typeface="Tahoma" pitchFamily="34" charset="0"/>
          <a:ea typeface="华文新魏" pitchFamily="2" charset="-122"/>
        </a:defRPr>
      </a:lvl5pPr>
      <a:lvl6pPr marL="457200" algn="l" rtl="0" fontAlgn="base">
        <a:spcBef>
          <a:spcPct val="0"/>
        </a:spcBef>
        <a:spcAft>
          <a:spcPct val="0"/>
        </a:spcAft>
        <a:defRPr kumimoji="1" sz="4400">
          <a:solidFill>
            <a:schemeClr val="tx2"/>
          </a:solidFill>
          <a:latin typeface="Tahoma" pitchFamily="34" charset="0"/>
          <a:ea typeface="华文新魏" pitchFamily="2" charset="-122"/>
        </a:defRPr>
      </a:lvl6pPr>
      <a:lvl7pPr marL="914400" algn="l" rtl="0" fontAlgn="base">
        <a:spcBef>
          <a:spcPct val="0"/>
        </a:spcBef>
        <a:spcAft>
          <a:spcPct val="0"/>
        </a:spcAft>
        <a:defRPr kumimoji="1" sz="4400">
          <a:solidFill>
            <a:schemeClr val="tx2"/>
          </a:solidFill>
          <a:latin typeface="Tahoma" pitchFamily="34" charset="0"/>
          <a:ea typeface="华文新魏" pitchFamily="2" charset="-122"/>
        </a:defRPr>
      </a:lvl7pPr>
      <a:lvl8pPr marL="1371600" algn="l" rtl="0" fontAlgn="base">
        <a:spcBef>
          <a:spcPct val="0"/>
        </a:spcBef>
        <a:spcAft>
          <a:spcPct val="0"/>
        </a:spcAft>
        <a:defRPr kumimoji="1" sz="4400">
          <a:solidFill>
            <a:schemeClr val="tx2"/>
          </a:solidFill>
          <a:latin typeface="Tahoma" pitchFamily="34" charset="0"/>
          <a:ea typeface="华文新魏" pitchFamily="2" charset="-122"/>
        </a:defRPr>
      </a:lvl8pPr>
      <a:lvl9pPr marL="1828800" algn="l" rtl="0" fontAlgn="base">
        <a:spcBef>
          <a:spcPct val="0"/>
        </a:spcBef>
        <a:spcAft>
          <a:spcPct val="0"/>
        </a:spcAft>
        <a:defRPr kumimoji="1" sz="4400">
          <a:solidFill>
            <a:schemeClr val="tx2"/>
          </a:solidFill>
          <a:latin typeface="Tahoma" pitchFamily="34" charset="0"/>
          <a:ea typeface="华文新魏"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Cambria" pitchFamily="18" charset="0"/>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Cambria" pitchFamily="18" charset="0"/>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Cambria" pitchFamily="18" charset="0"/>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Cambria" pitchFamily="18" charset="0"/>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Cambria" pitchFamily="18" charset="0"/>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6"/>
          <p:cNvSpPr>
            <a:spLocks noGrp="1" noChangeArrowheads="1"/>
          </p:cNvSpPr>
          <p:nvPr>
            <p:ph type="sldNum" sz="quarter" idx="4"/>
          </p:nvPr>
        </p:nvSpPr>
        <p:spPr/>
        <p:txBody>
          <a:bodyPr/>
          <a:lstStyle/>
          <a:p>
            <a:fld id="{C2ECCE73-E5C9-4847-B6C3-D112C54BB2DF}" type="slidenum">
              <a:rPr lang="en-US" altLang="zh-CN"/>
              <a:pPr/>
              <a:t>1</a:t>
            </a:fld>
            <a:endParaRPr lang="en-US" altLang="zh-CN"/>
          </a:p>
        </p:txBody>
      </p:sp>
      <p:sp>
        <p:nvSpPr>
          <p:cNvPr id="2055" name="Rectangle 7"/>
          <p:cNvSpPr>
            <a:spLocks noGrp="1" noChangeArrowheads="1"/>
          </p:cNvSpPr>
          <p:nvPr>
            <p:ph type="ctrTitle"/>
          </p:nvPr>
        </p:nvSpPr>
        <p:spPr>
          <a:xfrm>
            <a:off x="611560" y="1981200"/>
            <a:ext cx="7772400" cy="1143000"/>
          </a:xfrm>
          <a:noFill/>
          <a:ln/>
        </p:spPr>
        <p:txBody>
          <a:bodyPr/>
          <a:lstStyle/>
          <a:p>
            <a:pPr algn="ctr"/>
            <a:r>
              <a:rPr lang="en-US" altLang="zh-CN" sz="5400" dirty="0" smtClean="0">
                <a:latin typeface="Cambria" pitchFamily="18" charset="0"/>
              </a:rPr>
              <a:t>Java </a:t>
            </a:r>
            <a:r>
              <a:rPr lang="zh-CN" altLang="en-US" sz="5400" dirty="0" smtClean="0">
                <a:latin typeface="Cambria" pitchFamily="18" charset="0"/>
              </a:rPr>
              <a:t>多线程</a:t>
            </a:r>
            <a:endParaRPr lang="zh-CN" altLang="en-US" sz="5400" dirty="0">
              <a:latin typeface="Cambria" pitchFamily="18" charset="0"/>
            </a:endParaRPr>
          </a:p>
        </p:txBody>
      </p:sp>
      <p:sp>
        <p:nvSpPr>
          <p:cNvPr id="2" name="副标题 1"/>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A4060832-2861-41E2-8BDF-59C59AE05B84}" type="slidenum">
              <a:rPr lang="en-US" altLang="zh-CN"/>
              <a:pPr/>
              <a:t>10</a:t>
            </a:fld>
            <a:endParaRPr lang="en-US" altLang="zh-CN"/>
          </a:p>
        </p:txBody>
      </p:sp>
      <p:sp>
        <p:nvSpPr>
          <p:cNvPr id="561155" name="Rectangle 3"/>
          <p:cNvSpPr>
            <a:spLocks noGrp="1" noChangeArrowheads="1"/>
          </p:cNvSpPr>
          <p:nvPr>
            <p:ph type="title"/>
          </p:nvPr>
        </p:nvSpPr>
        <p:spPr>
          <a:xfrm>
            <a:off x="0" y="116632"/>
            <a:ext cx="7793037" cy="838200"/>
          </a:xfrm>
          <a:noFill/>
          <a:ln/>
        </p:spPr>
        <p:txBody>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线程的创建</a:t>
            </a:r>
          </a:p>
        </p:txBody>
      </p:sp>
      <p:sp>
        <p:nvSpPr>
          <p:cNvPr id="561156" name="Rectangle 4"/>
          <p:cNvSpPr>
            <a:spLocks noChangeArrowheads="1"/>
          </p:cNvSpPr>
          <p:nvPr/>
        </p:nvSpPr>
        <p:spPr bwMode="auto">
          <a:xfrm>
            <a:off x="0" y="2590800"/>
            <a:ext cx="4572000" cy="1981200"/>
          </a:xfrm>
          <a:prstGeom prst="rect">
            <a:avLst/>
          </a:prstGeom>
          <a:solidFill>
            <a:srgbClr val="CC99FF"/>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a:t>
            </a:r>
            <a:r>
              <a:rPr lang="en-US" altLang="zh-CN" sz="1800" dirty="0" err="1">
                <a:latin typeface="Tahoma" pitchFamily="34" charset="0"/>
                <a:ea typeface="华文中宋" pitchFamily="2" charset="-122"/>
              </a:rPr>
              <a:t>TwoThreadsDemo</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static void main (String[] </a:t>
            </a:r>
            <a:r>
              <a:rPr lang="en-US" altLang="zh-CN" sz="1800" dirty="0" err="1">
                <a:latin typeface="Tahoma" pitchFamily="34" charset="0"/>
                <a:ea typeface="华文中宋" pitchFamily="2" charset="-122"/>
              </a:rPr>
              <a:t>args</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new</a:t>
            </a:r>
            <a:r>
              <a:rPr lang="en-US" altLang="zh-CN" sz="1800" dirty="0">
                <a:latin typeface="Tahoma" pitchFamily="34" charset="0"/>
                <a:ea typeface="华文中宋" pitchFamily="2" charset="-122"/>
              </a:rPr>
              <a:t> SimpleThread1("Jamaica").</a:t>
            </a:r>
            <a:r>
              <a:rPr lang="en-US" altLang="zh-CN" sz="1800" dirty="0">
                <a:solidFill>
                  <a:schemeClr val="hlink"/>
                </a:solidFill>
                <a:latin typeface="Tahoma" pitchFamily="34" charset="0"/>
                <a:ea typeface="华文中宋" pitchFamily="2" charset="-122"/>
              </a:rPr>
              <a:t>start()</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new</a:t>
            </a:r>
            <a:r>
              <a:rPr lang="en-US" altLang="zh-CN" sz="1800" dirty="0">
                <a:latin typeface="Tahoma" pitchFamily="34" charset="0"/>
                <a:ea typeface="华文中宋" pitchFamily="2" charset="-122"/>
              </a:rPr>
              <a:t> SimpleThread1("Fiji").</a:t>
            </a:r>
            <a:r>
              <a:rPr lang="en-US" altLang="zh-CN" sz="1800" dirty="0">
                <a:solidFill>
                  <a:schemeClr val="hlink"/>
                </a:solidFill>
                <a:latin typeface="Tahoma" pitchFamily="34" charset="0"/>
                <a:ea typeface="华文中宋" pitchFamily="2" charset="-122"/>
              </a:rPr>
              <a:t>start()</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
        <p:nvSpPr>
          <p:cNvPr id="561157" name="Rectangle 5"/>
          <p:cNvSpPr>
            <a:spLocks noChangeArrowheads="1"/>
          </p:cNvSpPr>
          <p:nvPr/>
        </p:nvSpPr>
        <p:spPr bwMode="auto">
          <a:xfrm>
            <a:off x="0" y="1196752"/>
            <a:ext cx="4572000" cy="4876800"/>
          </a:xfrm>
          <a:prstGeom prst="rect">
            <a:avLst/>
          </a:prstGeom>
          <a:solidFill>
            <a:srgbClr val="FFFF99"/>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SimpleThread2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implements </a:t>
            </a:r>
            <a:r>
              <a:rPr lang="en-US" altLang="zh-CN" sz="1800" dirty="0" err="1">
                <a:solidFill>
                  <a:schemeClr val="hlink"/>
                </a:solidFill>
                <a:latin typeface="Tahoma" pitchFamily="34" charset="0"/>
                <a:ea typeface="华文中宋" pitchFamily="2" charset="-122"/>
              </a:rPr>
              <a:t>Runnable</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String name;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SimpleThread2 (String </a:t>
            </a:r>
            <a:r>
              <a:rPr lang="en-US" altLang="zh-CN" sz="1800" dirty="0" err="1">
                <a:latin typeface="Tahoma" pitchFamily="34" charset="0"/>
                <a:ea typeface="华文中宋" pitchFamily="2" charset="-122"/>
              </a:rPr>
              <a:t>str</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name =  </a:t>
            </a:r>
            <a:r>
              <a:rPr lang="en-US" altLang="zh-CN" sz="1800" dirty="0" err="1">
                <a:latin typeface="Tahoma" pitchFamily="34" charset="0"/>
                <a:ea typeface="华文中宋" pitchFamily="2" charset="-122"/>
              </a:rPr>
              <a:t>str</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void </a:t>
            </a:r>
            <a:r>
              <a:rPr lang="en-US" altLang="zh-CN" sz="1800" dirty="0">
                <a:solidFill>
                  <a:schemeClr val="hlink"/>
                </a:solidFill>
                <a:latin typeface="Tahoma" pitchFamily="34" charset="0"/>
                <a:ea typeface="华文中宋" pitchFamily="2" charset="-122"/>
              </a:rPr>
              <a:t>run()</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for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 0;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&lt; 8;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System.out.println</a:t>
            </a:r>
            <a:r>
              <a:rPr lang="en-US" altLang="zh-CN" sz="1800" dirty="0">
                <a:latin typeface="Tahoma" pitchFamily="34" charset="0"/>
                <a:ea typeface="华文中宋" pitchFamily="2" charset="-122"/>
              </a:rPr>
              <a:t>(</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"+name);</a:t>
            </a:r>
          </a:p>
          <a:p>
            <a:pPr marL="342900" indent="-342900" algn="l">
              <a:lnSpc>
                <a:spcPct val="90000"/>
              </a:lnSpc>
              <a:buClr>
                <a:schemeClr val="folHlink"/>
              </a:buClr>
              <a:buSzPct val="60000"/>
            </a:pPr>
            <a:r>
              <a:rPr lang="en-US" altLang="zh-CN" sz="1800" dirty="0" err="1" smtClean="0">
                <a:solidFill>
                  <a:schemeClr val="hlink"/>
                </a:solidFill>
                <a:latin typeface="Tahoma" pitchFamily="34" charset="0"/>
                <a:ea typeface="华文中宋" pitchFamily="2" charset="-122"/>
              </a:rPr>
              <a:t>Thread.sleep</a:t>
            </a:r>
            <a:r>
              <a:rPr lang="en-US" altLang="zh-CN" sz="1800" dirty="0">
                <a:latin typeface="Tahoma" pitchFamily="34" charset="0"/>
                <a:ea typeface="华文中宋" pitchFamily="2" charset="-122"/>
              </a:rPr>
              <a:t>((long)(</a:t>
            </a:r>
            <a:r>
              <a:rPr lang="en-US" altLang="zh-CN" sz="1800" dirty="0" err="1">
                <a:latin typeface="Tahoma" pitchFamily="34" charset="0"/>
                <a:ea typeface="华文中宋" pitchFamily="2" charset="-122"/>
              </a:rPr>
              <a:t>Math.random</a:t>
            </a:r>
            <a:r>
              <a:rPr lang="en-US" altLang="zh-CN" sz="1800" dirty="0">
                <a:latin typeface="Tahoma" pitchFamily="34" charset="0"/>
                <a:ea typeface="华文中宋" pitchFamily="2" charset="-122"/>
              </a:rPr>
              <a:t>()*1000));</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catch (</a:t>
            </a:r>
            <a:r>
              <a:rPr lang="en-US" altLang="zh-CN" sz="1800" dirty="0" err="1">
                <a:latin typeface="Tahoma" pitchFamily="34" charset="0"/>
                <a:ea typeface="华文中宋" pitchFamily="2" charset="-122"/>
              </a:rPr>
              <a:t>InterruptedException</a:t>
            </a:r>
            <a:r>
              <a:rPr lang="en-US" altLang="zh-CN" sz="1800" dirty="0">
                <a:latin typeface="Tahoma" pitchFamily="34" charset="0"/>
                <a:ea typeface="华文中宋" pitchFamily="2" charset="-122"/>
              </a:rPr>
              <a:t> 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System.out.println</a:t>
            </a:r>
            <a:r>
              <a:rPr lang="en-US" altLang="zh-CN" sz="1800" dirty="0">
                <a:latin typeface="Tahoma" pitchFamily="34" charset="0"/>
                <a:ea typeface="华文中宋" pitchFamily="2" charset="-122"/>
              </a:rPr>
              <a:t>("DONE!"+name);</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
        <p:nvSpPr>
          <p:cNvPr id="561158" name="Rectangle 6"/>
          <p:cNvSpPr>
            <a:spLocks noChangeArrowheads="1"/>
          </p:cNvSpPr>
          <p:nvPr/>
        </p:nvSpPr>
        <p:spPr bwMode="auto">
          <a:xfrm>
            <a:off x="4572000" y="0"/>
            <a:ext cx="4572000" cy="4876800"/>
          </a:xfrm>
          <a:prstGeom prst="rect">
            <a:avLst/>
          </a:prstGeom>
          <a:solidFill>
            <a:srgbClr val="C0C0C0"/>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SimpleThread1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extends Thread </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SimpleThread1(String </a:t>
            </a:r>
            <a:r>
              <a:rPr lang="en-US" altLang="zh-CN" sz="1800" dirty="0" err="1">
                <a:latin typeface="Tahoma" pitchFamily="34" charset="0"/>
                <a:ea typeface="华文中宋" pitchFamily="2" charset="-122"/>
              </a:rPr>
              <a:t>str</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super(</a:t>
            </a:r>
            <a:r>
              <a:rPr lang="en-US" altLang="zh-CN" sz="1800" dirty="0" err="1">
                <a:latin typeface="Tahoma" pitchFamily="34" charset="0"/>
                <a:ea typeface="华文中宋" pitchFamily="2" charset="-122"/>
              </a:rPr>
              <a:t>str</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void </a:t>
            </a:r>
            <a:r>
              <a:rPr lang="en-US" altLang="zh-CN" sz="1800" dirty="0">
                <a:solidFill>
                  <a:schemeClr val="hlink"/>
                </a:solidFill>
                <a:latin typeface="Tahoma" pitchFamily="34" charset="0"/>
                <a:ea typeface="华文中宋" pitchFamily="2" charset="-122"/>
              </a:rPr>
              <a:t>run()</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for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 0;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&lt; 8;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System.out.println</a:t>
            </a:r>
            <a:r>
              <a:rPr lang="en-US" altLang="zh-CN" sz="1800" dirty="0">
                <a:latin typeface="Tahoma" pitchFamily="34" charset="0"/>
                <a:ea typeface="华文中宋" pitchFamily="2" charset="-122"/>
              </a:rPr>
              <a:t>(</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a:t>
            </a:r>
            <a:r>
              <a:rPr lang="en-US" altLang="zh-CN" sz="1800" dirty="0" err="1">
                <a:solidFill>
                  <a:schemeClr val="hlink"/>
                </a:solidFill>
                <a:latin typeface="Tahoma" pitchFamily="34" charset="0"/>
                <a:ea typeface="华文中宋" pitchFamily="2" charset="-122"/>
              </a:rPr>
              <a:t>getName</a:t>
            </a:r>
            <a:r>
              <a:rPr lang="en-US" altLang="zh-CN" sz="1800" dirty="0">
                <a:solidFill>
                  <a:schemeClr val="hlink"/>
                </a:solidFill>
                <a:latin typeface="Tahoma" pitchFamily="34" charset="0"/>
                <a:ea typeface="华文中宋" pitchFamily="2" charset="-122"/>
              </a:rPr>
              <a:t>()</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try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sleep</a:t>
            </a:r>
            <a:r>
              <a:rPr lang="en-US" altLang="zh-CN" sz="1800" dirty="0">
                <a:latin typeface="Tahoma" pitchFamily="34" charset="0"/>
                <a:ea typeface="华文中宋" pitchFamily="2" charset="-122"/>
              </a:rPr>
              <a:t>((long)(</a:t>
            </a:r>
            <a:r>
              <a:rPr lang="en-US" altLang="zh-CN" sz="1800" dirty="0" err="1">
                <a:latin typeface="Tahoma" pitchFamily="34" charset="0"/>
                <a:ea typeface="华文中宋" pitchFamily="2" charset="-122"/>
              </a:rPr>
              <a:t>Math.random</a:t>
            </a:r>
            <a:r>
              <a:rPr lang="en-US" altLang="zh-CN" sz="1800" dirty="0">
                <a:latin typeface="Tahoma" pitchFamily="34" charset="0"/>
                <a:ea typeface="华文中宋" pitchFamily="2" charset="-122"/>
              </a:rPr>
              <a:t>()*1000));</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catch (</a:t>
            </a:r>
            <a:r>
              <a:rPr lang="en-US" altLang="zh-CN" sz="1800" dirty="0" err="1">
                <a:latin typeface="Tahoma" pitchFamily="34" charset="0"/>
                <a:ea typeface="华文中宋" pitchFamily="2" charset="-122"/>
              </a:rPr>
              <a:t>InterruptedException</a:t>
            </a:r>
            <a:r>
              <a:rPr lang="en-US" altLang="zh-CN" sz="1800" dirty="0">
                <a:latin typeface="Tahoma" pitchFamily="34" charset="0"/>
                <a:ea typeface="华文中宋" pitchFamily="2" charset="-122"/>
              </a:rPr>
              <a:t> 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System.out.println</a:t>
            </a:r>
            <a:r>
              <a:rPr lang="en-US" altLang="zh-CN" sz="1800" dirty="0">
                <a:latin typeface="Tahoma" pitchFamily="34" charset="0"/>
                <a:ea typeface="华文中宋" pitchFamily="2" charset="-122"/>
              </a:rPr>
              <a:t>("DONE!"+</a:t>
            </a:r>
            <a:r>
              <a:rPr lang="en-US" altLang="zh-CN" sz="1800" dirty="0" err="1">
                <a:latin typeface="Tahoma" pitchFamily="34" charset="0"/>
                <a:ea typeface="华文中宋" pitchFamily="2" charset="-122"/>
              </a:rPr>
              <a:t>getName</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
        <p:nvSpPr>
          <p:cNvPr id="561159" name="Rectangle 7"/>
          <p:cNvSpPr>
            <a:spLocks noChangeArrowheads="1"/>
          </p:cNvSpPr>
          <p:nvPr/>
        </p:nvSpPr>
        <p:spPr bwMode="auto">
          <a:xfrm>
            <a:off x="4572000" y="3048000"/>
            <a:ext cx="4572000" cy="3810000"/>
          </a:xfrm>
          <a:prstGeom prst="rect">
            <a:avLst/>
          </a:prstGeom>
          <a:solidFill>
            <a:srgbClr val="CCFFCC"/>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a:t>
            </a:r>
            <a:r>
              <a:rPr lang="en-US" altLang="zh-CN" sz="1800" dirty="0" err="1">
                <a:latin typeface="Tahoma" pitchFamily="34" charset="0"/>
                <a:ea typeface="华文中宋" pitchFamily="2" charset="-122"/>
              </a:rPr>
              <a:t>TwoThreadsDemo</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static void main (String[] </a:t>
            </a:r>
            <a:r>
              <a:rPr lang="en-US" altLang="zh-CN" sz="1800" dirty="0" err="1">
                <a:latin typeface="Tahoma" pitchFamily="34" charset="0"/>
                <a:ea typeface="华文中宋" pitchFamily="2" charset="-122"/>
              </a:rPr>
              <a:t>args</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SimpleThread2 a = new</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SimpleThread2("</a:t>
            </a:r>
            <a:r>
              <a:rPr lang="en-US" altLang="zh-CN" sz="1800" dirty="0" smtClean="0">
                <a:latin typeface="Tahoma" pitchFamily="34" charset="0"/>
                <a:ea typeface="华文中宋" pitchFamily="2" charset="-122"/>
              </a:rPr>
              <a:t>Jack");</a:t>
            </a:r>
            <a:endParaRPr lang="en-US" altLang="zh-CN" sz="1800" dirty="0">
              <a:latin typeface="Tahoma" pitchFamily="34" charset="0"/>
              <a:ea typeface="华文中宋" pitchFamily="2" charset="-122"/>
            </a:endParaRP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Thread</a:t>
            </a:r>
            <a:r>
              <a:rPr lang="en-US" altLang="zh-CN" sz="1800" dirty="0">
                <a:latin typeface="Tahoma" pitchFamily="34" charset="0"/>
                <a:ea typeface="华文中宋" pitchFamily="2" charset="-122"/>
              </a:rPr>
              <a:t> thread1 = new Thread(a);</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thread1.</a:t>
            </a:r>
            <a:r>
              <a:rPr lang="en-US" altLang="zh-CN" sz="1800" dirty="0">
                <a:solidFill>
                  <a:schemeClr val="hlink"/>
                </a:solidFill>
                <a:latin typeface="Tahoma" pitchFamily="34" charset="0"/>
                <a:ea typeface="华文中宋" pitchFamily="2" charset="-122"/>
              </a:rPr>
              <a:t>start()</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SimpleThread2 b = new</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SimpleThread2</a:t>
            </a:r>
            <a:r>
              <a:rPr lang="en-US" altLang="zh-CN" sz="1800" dirty="0" smtClean="0">
                <a:latin typeface="Tahoma" pitchFamily="34" charset="0"/>
                <a:ea typeface="华文中宋" pitchFamily="2" charset="-122"/>
              </a:rPr>
              <a:t>(“Tom");                     </a:t>
            </a:r>
            <a:r>
              <a:rPr lang="en-US" altLang="zh-CN" sz="1800" dirty="0">
                <a:latin typeface="Tahoma" pitchFamily="34" charset="0"/>
                <a:ea typeface="华文中宋" pitchFamily="2" charset="-122"/>
              </a:rPr>
              <a:t>Thread thread2 = new Thread(b);</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thread2.start();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1979256848"/>
              </p:ext>
            </p:extLst>
          </p:nvPr>
        </p:nvGraphicFramePr>
        <p:xfrm>
          <a:off x="2987824" y="332656"/>
          <a:ext cx="1482725" cy="476250"/>
        </p:xfrm>
        <a:graphic>
          <a:graphicData uri="http://schemas.openxmlformats.org/presentationml/2006/ole">
            <mc:AlternateContent xmlns:mc="http://schemas.openxmlformats.org/markup-compatibility/2006">
              <mc:Choice xmlns:v="urn:schemas-microsoft-com:vml" Requires="v">
                <p:oleObj spid="_x0000_s2057" name="包装程序外壳对象" showAsIcon="1" r:id="rId4" imgW="1483200" imgH="475560" progId="Package">
                  <p:embed/>
                </p:oleObj>
              </mc:Choice>
              <mc:Fallback>
                <p:oleObj name="包装程序外壳对象" showAsIcon="1" r:id="rId4" imgW="1483200" imgH="475560" progId="Package">
                  <p:embed/>
                  <p:pic>
                    <p:nvPicPr>
                      <p:cNvPr id="0" name=""/>
                      <p:cNvPicPr/>
                      <p:nvPr/>
                    </p:nvPicPr>
                    <p:blipFill>
                      <a:blip r:embed="rId5"/>
                      <a:stretch>
                        <a:fillRect/>
                      </a:stretch>
                    </p:blipFill>
                    <p:spPr>
                      <a:xfrm>
                        <a:off x="2987824" y="332656"/>
                        <a:ext cx="1482725" cy="4762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1156"/>
                                        </p:tgtEl>
                                        <p:attrNameLst>
                                          <p:attrName>style.visibility</p:attrName>
                                        </p:attrNameLst>
                                      </p:cBhvr>
                                      <p:to>
                                        <p:strVal val="visible"/>
                                      </p:to>
                                    </p:set>
                                    <p:animEffect transition="in" filter="barn(outHorizontal)">
                                      <p:cBhvr>
                                        <p:cTn id="7" dur="500"/>
                                        <p:tgtEl>
                                          <p:spTgt spid="56115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1158"/>
                                        </p:tgtEl>
                                        <p:attrNameLst>
                                          <p:attrName>style.visibility</p:attrName>
                                        </p:attrNameLst>
                                      </p:cBhvr>
                                      <p:to>
                                        <p:strVal val="visible"/>
                                      </p:to>
                                    </p:set>
                                    <p:animEffect transition="in" filter="barn(outHorizontal)">
                                      <p:cBhvr>
                                        <p:cTn id="12" dur="500"/>
                                        <p:tgtEl>
                                          <p:spTgt spid="56115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61157"/>
                                        </p:tgtEl>
                                        <p:attrNameLst>
                                          <p:attrName>style.visibility</p:attrName>
                                        </p:attrNameLst>
                                      </p:cBhvr>
                                      <p:to>
                                        <p:strVal val="visible"/>
                                      </p:to>
                                    </p:set>
                                    <p:animEffect transition="in" filter="barn(outHorizontal)">
                                      <p:cBhvr>
                                        <p:cTn id="17" dur="500"/>
                                        <p:tgtEl>
                                          <p:spTgt spid="56115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61159"/>
                                        </p:tgtEl>
                                        <p:attrNameLst>
                                          <p:attrName>style.visibility</p:attrName>
                                        </p:attrNameLst>
                                      </p:cBhvr>
                                      <p:to>
                                        <p:strVal val="visible"/>
                                      </p:to>
                                    </p:set>
                                    <p:animEffect transition="in" filter="barn(outHorizontal)">
                                      <p:cBhvr>
                                        <p:cTn id="22" dur="500"/>
                                        <p:tgtEl>
                                          <p:spTgt spid="561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6" grpId="0" animBg="1" autoUpdateAnimBg="0"/>
      <p:bldP spid="561157" grpId="0" animBg="1" autoUpdateAnimBg="0"/>
      <p:bldP spid="561158" grpId="0" animBg="1" autoUpdateAnimBg="0"/>
      <p:bldP spid="56115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1FEC19D3-FAD8-450D-85AB-62A174CF7EB7}" type="slidenum">
              <a:rPr lang="en-US" altLang="zh-CN"/>
              <a:pPr/>
              <a:t>11</a:t>
            </a:fld>
            <a:endParaRPr lang="en-US" altLang="zh-CN"/>
          </a:p>
        </p:txBody>
      </p:sp>
      <p:sp>
        <p:nvSpPr>
          <p:cNvPr id="563202" name="Rectangle 2"/>
          <p:cNvSpPr>
            <a:spLocks noGrp="1" noChangeArrowheads="1"/>
          </p:cNvSpPr>
          <p:nvPr>
            <p:ph type="body" idx="1"/>
          </p:nvPr>
        </p:nvSpPr>
        <p:spPr>
          <a:xfrm>
            <a:off x="457200" y="1143000"/>
            <a:ext cx="8534400" cy="5105400"/>
          </a:xfrm>
        </p:spPr>
        <p:txBody>
          <a:bodyPr/>
          <a:lstStyle/>
          <a:p>
            <a:pPr marL="609600" indent="-609600">
              <a:buSzPct val="90000"/>
            </a:pPr>
            <a:r>
              <a:rPr lang="zh-CN" altLang="en-US" dirty="0" smtClean="0">
                <a:latin typeface="微软雅黑" pitchFamily="34" charset="-122"/>
                <a:ea typeface="微软雅黑" pitchFamily="34" charset="-122"/>
              </a:rPr>
              <a:t>共享</a:t>
            </a:r>
            <a:r>
              <a:rPr lang="zh-CN" altLang="en-US" dirty="0">
                <a:latin typeface="微软雅黑" pitchFamily="34" charset="-122"/>
                <a:ea typeface="微软雅黑" pitchFamily="34" charset="-122"/>
              </a:rPr>
              <a:t>资源的访问</a:t>
            </a:r>
          </a:p>
          <a:p>
            <a:pPr marL="990600" lvl="1" indent="-533400">
              <a:buSzPct val="90000"/>
            </a:pPr>
            <a:r>
              <a:rPr lang="zh-CN" altLang="en-US" dirty="0">
                <a:latin typeface="微软雅黑" pitchFamily="34" charset="-122"/>
                <a:ea typeface="微软雅黑" pitchFamily="34" charset="-122"/>
              </a:rPr>
              <a:t>多个线程对同一资源进行操作</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读</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写</a:t>
            </a:r>
            <a:r>
              <a:rPr lang="en-US" altLang="zh-CN" dirty="0">
                <a:latin typeface="微软雅黑" pitchFamily="34" charset="-122"/>
                <a:ea typeface="微软雅黑" pitchFamily="34" charset="-122"/>
              </a:rPr>
              <a:t>)</a:t>
            </a:r>
          </a:p>
          <a:p>
            <a:pPr marL="1371600" lvl="2" indent="-457200">
              <a:buSzPct val="90000"/>
            </a:pPr>
            <a:r>
              <a:rPr lang="zh-CN" altLang="en-US" dirty="0">
                <a:latin typeface="微软雅黑" pitchFamily="34" charset="-122"/>
                <a:ea typeface="微软雅黑" pitchFamily="34" charset="-122"/>
              </a:rPr>
              <a:t>当多个线程访问同一数据项（如静态字段、可全局访问对象的实例字段或共享集合）时，需要确保它们协调了对数据的访问，这样它们都可以看到数据的一致视图，而且相互不会干扰另一方的更改</a:t>
            </a:r>
          </a:p>
          <a:p>
            <a:pPr marL="990600" lvl="1" indent="-533400">
              <a:buSzPct val="90000"/>
            </a:pPr>
            <a:r>
              <a:rPr lang="en-US" altLang="zh-CN" dirty="0">
                <a:latin typeface="微软雅黑" pitchFamily="34" charset="-122"/>
                <a:ea typeface="微软雅黑" pitchFamily="34" charset="-122"/>
              </a:rPr>
              <a:t>synchronized </a:t>
            </a:r>
            <a:r>
              <a:rPr lang="zh-CN" altLang="en-US" dirty="0">
                <a:latin typeface="微软雅黑" pitchFamily="34" charset="-122"/>
                <a:ea typeface="微软雅黑" pitchFamily="34" charset="-122"/>
              </a:rPr>
              <a:t>关键词</a:t>
            </a:r>
          </a:p>
          <a:p>
            <a:pPr marL="990600" lvl="1" indent="-533400">
              <a:buSzPct val="90000"/>
            </a:pPr>
            <a:r>
              <a:rPr lang="en-US" altLang="zh-CN" dirty="0">
                <a:latin typeface="微软雅黑" pitchFamily="34" charset="-122"/>
                <a:ea typeface="微软雅黑" pitchFamily="34" charset="-122"/>
              </a:rPr>
              <a:t>wait() / notify() / </a:t>
            </a:r>
            <a:r>
              <a:rPr lang="en-US" altLang="zh-CN" dirty="0" err="1">
                <a:latin typeface="微软雅黑" pitchFamily="34" charset="-122"/>
                <a:ea typeface="微软雅黑" pitchFamily="34" charset="-122"/>
              </a:rPr>
              <a:t>notifyAll</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方法</a:t>
            </a:r>
          </a:p>
          <a:p>
            <a:pPr marL="1371600" lvl="2" indent="-457200">
              <a:buSzPct val="90000"/>
            </a:pPr>
            <a:endParaRPr lang="en-US" altLang="zh-CN" dirty="0">
              <a:latin typeface="微软雅黑" pitchFamily="34" charset="-122"/>
              <a:ea typeface="微软雅黑" pitchFamily="34" charset="-122"/>
              <a:sym typeface="Wingdings" pitchFamily="2" charset="2"/>
            </a:endParaRPr>
          </a:p>
        </p:txBody>
      </p:sp>
      <p:sp>
        <p:nvSpPr>
          <p:cNvPr id="563203" name="Rectangle 3"/>
          <p:cNvSpPr>
            <a:spLocks noGrp="1" noChangeArrowheads="1"/>
          </p:cNvSpPr>
          <p:nvPr>
            <p:ph type="title"/>
          </p:nvPr>
        </p:nvSpPr>
        <p:spPr>
          <a:noFill/>
          <a:ln/>
        </p:spPr>
        <p:txBody>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线程的同步</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C1ACFE11-B550-444E-9093-07B398379817}" type="slidenum">
              <a:rPr lang="en-US" altLang="zh-CN"/>
              <a:pPr/>
              <a:t>12</a:t>
            </a:fld>
            <a:endParaRPr lang="en-US" altLang="zh-CN"/>
          </a:p>
        </p:txBody>
      </p:sp>
      <p:sp>
        <p:nvSpPr>
          <p:cNvPr id="564227" name="Rectangle 3"/>
          <p:cNvSpPr>
            <a:spLocks noGrp="1" noChangeArrowheads="1"/>
          </p:cNvSpPr>
          <p:nvPr>
            <p:ph type="title"/>
          </p:nvPr>
        </p:nvSpPr>
        <p:spPr>
          <a:noFill/>
          <a:ln/>
        </p:spPr>
        <p:txBody>
          <a:bodyPr/>
          <a:lstStyle/>
          <a:p>
            <a:r>
              <a:rPr lang="zh-CN" altLang="en-US"/>
              <a:t>线程的同步</a:t>
            </a:r>
          </a:p>
        </p:txBody>
      </p:sp>
      <p:sp>
        <p:nvSpPr>
          <p:cNvPr id="564228" name="Rectangle 4"/>
          <p:cNvSpPr>
            <a:spLocks noChangeArrowheads="1"/>
          </p:cNvSpPr>
          <p:nvPr/>
        </p:nvSpPr>
        <p:spPr bwMode="auto">
          <a:xfrm>
            <a:off x="0" y="2133600"/>
            <a:ext cx="4572000" cy="1828800"/>
          </a:xfrm>
          <a:prstGeom prst="rect">
            <a:avLst/>
          </a:prstGeom>
          <a:solidFill>
            <a:srgbClr val="CC99FF"/>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smtClean="0">
                <a:latin typeface="Tahoma" pitchFamily="34" charset="0"/>
                <a:ea typeface="华文中宋" pitchFamily="2" charset="-122"/>
              </a:rPr>
              <a:t>private </a:t>
            </a:r>
            <a:r>
              <a:rPr lang="en-US" altLang="zh-CN" sz="1800" dirty="0" err="1" smtClean="0">
                <a:latin typeface="Tahoma" pitchFamily="34" charset="0"/>
                <a:ea typeface="华文中宋" pitchFamily="2" charset="-122"/>
              </a:rPr>
              <a:t>int</a:t>
            </a:r>
            <a:r>
              <a:rPr lang="en-US" altLang="zh-CN" sz="1800" dirty="0" smtClean="0">
                <a:latin typeface="Tahoma" pitchFamily="34" charset="0"/>
                <a:ea typeface="华文中宋" pitchFamily="2" charset="-122"/>
              </a:rPr>
              <a:t> contents;</a:t>
            </a:r>
          </a:p>
          <a:p>
            <a:pPr marL="342900" indent="-342900" algn="l">
              <a:lnSpc>
                <a:spcPct val="90000"/>
              </a:lnSpc>
              <a:buClr>
                <a:schemeClr val="folHlink"/>
              </a:buClr>
              <a:buSzPct val="60000"/>
            </a:pPr>
            <a:r>
              <a:rPr lang="en-US" altLang="zh-CN" sz="1800" dirty="0" smtClean="0">
                <a:latin typeface="Tahoma" pitchFamily="34" charset="0"/>
                <a:ea typeface="华文中宋" pitchFamily="2" charset="-122"/>
              </a:rPr>
              <a:t>    public </a:t>
            </a:r>
            <a:r>
              <a:rPr lang="en-US" altLang="zh-CN" sz="1800" dirty="0" err="1" smtClean="0">
                <a:latin typeface="Tahoma" pitchFamily="34" charset="0"/>
                <a:ea typeface="华文中宋" pitchFamily="2" charset="-122"/>
              </a:rPr>
              <a:t>int</a:t>
            </a:r>
            <a:r>
              <a:rPr lang="en-US" altLang="zh-CN" sz="1800" dirty="0" smtClean="0">
                <a:latin typeface="Tahoma" pitchFamily="34" charset="0"/>
                <a:ea typeface="华文中宋" pitchFamily="2" charset="-122"/>
              </a:rPr>
              <a:t> get() { return contents; }</a:t>
            </a:r>
          </a:p>
          <a:p>
            <a:pPr marL="342900" indent="-342900" algn="l">
              <a:lnSpc>
                <a:spcPct val="90000"/>
              </a:lnSpc>
              <a:buClr>
                <a:schemeClr val="folHlink"/>
              </a:buClr>
              <a:buSzPct val="60000"/>
            </a:pPr>
            <a:r>
              <a:rPr lang="en-US" altLang="zh-CN" sz="1800" dirty="0" smtClean="0">
                <a:latin typeface="Tahoma" pitchFamily="34" charset="0"/>
                <a:ea typeface="华文中宋" pitchFamily="2" charset="-122"/>
              </a:rPr>
              <a:t>    public void put(</a:t>
            </a:r>
            <a:r>
              <a:rPr lang="en-US" altLang="zh-CN" sz="1800" dirty="0" err="1" smtClean="0">
                <a:latin typeface="Tahoma" pitchFamily="34" charset="0"/>
                <a:ea typeface="华文中宋" pitchFamily="2" charset="-122"/>
              </a:rPr>
              <a:t>int</a:t>
            </a:r>
            <a:r>
              <a:rPr lang="en-US" altLang="zh-CN" sz="1800" dirty="0" smtClean="0">
                <a:latin typeface="Tahoma" pitchFamily="34" charset="0"/>
                <a:ea typeface="华文中宋" pitchFamily="2" charset="-122"/>
              </a:rPr>
              <a:t> value)  </a:t>
            </a:r>
          </a:p>
          <a:p>
            <a:pPr marL="342900" indent="-342900" algn="l">
              <a:lnSpc>
                <a:spcPct val="90000"/>
              </a:lnSpc>
              <a:buClr>
                <a:schemeClr val="folHlink"/>
              </a:buClr>
              <a:buSzPct val="60000"/>
            </a:pPr>
            <a:r>
              <a:rPr lang="en-US" altLang="zh-CN" sz="1800" dirty="0" smtClean="0">
                <a:latin typeface="Tahoma" pitchFamily="34" charset="0"/>
                <a:ea typeface="华文中宋" pitchFamily="2" charset="-122"/>
              </a:rPr>
              <a:t>    { contents = value; }</a:t>
            </a:r>
          </a:p>
          <a:p>
            <a:pPr marL="342900" indent="-342900" algn="l">
              <a:lnSpc>
                <a:spcPct val="90000"/>
              </a:lnSpc>
              <a:buClr>
                <a:schemeClr val="folHlink"/>
              </a:buClr>
              <a:buSzPct val="60000"/>
            </a:pPr>
            <a:r>
              <a:rPr lang="en-US" altLang="zh-CN" sz="1800" dirty="0" smtClean="0">
                <a:latin typeface="Tahoma" pitchFamily="34" charset="0"/>
                <a:ea typeface="华文中宋" pitchFamily="2" charset="-122"/>
              </a:rPr>
              <a:t>}</a:t>
            </a:r>
            <a:endParaRPr lang="en-US" altLang="zh-CN" sz="1800" dirty="0">
              <a:latin typeface="Tahoma" pitchFamily="34" charset="0"/>
              <a:ea typeface="华文中宋" pitchFamily="2" charset="-122"/>
            </a:endParaRPr>
          </a:p>
        </p:txBody>
      </p:sp>
      <p:sp>
        <p:nvSpPr>
          <p:cNvPr id="564229" name="Rectangle 5"/>
          <p:cNvSpPr>
            <a:spLocks noChangeArrowheads="1"/>
          </p:cNvSpPr>
          <p:nvPr/>
        </p:nvSpPr>
        <p:spPr bwMode="auto">
          <a:xfrm>
            <a:off x="0" y="2504256"/>
            <a:ext cx="4572000" cy="4597152"/>
          </a:xfrm>
          <a:prstGeom prst="rect">
            <a:avLst/>
          </a:prstGeom>
          <a:solidFill>
            <a:srgbClr val="FFFF99"/>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Producer extends Thread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private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Producer(</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c)</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cubbyhole = c;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void run()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for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 0;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&lt; 10;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cubbyhole.put</a:t>
            </a:r>
            <a:r>
              <a:rPr lang="en-US" altLang="zh-CN" sz="1800" dirty="0">
                <a:latin typeface="Tahoma" pitchFamily="34" charset="0"/>
                <a:ea typeface="华文中宋" pitchFamily="2" charset="-122"/>
              </a:rPr>
              <a:t>(</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System.out.println</a:t>
            </a:r>
            <a:r>
              <a:rPr lang="en-US" altLang="zh-CN" sz="1800" dirty="0" smtClean="0">
                <a:latin typeface="Tahoma" pitchFamily="34" charset="0"/>
                <a:ea typeface="华文中宋" pitchFamily="2" charset="-122"/>
              </a:rPr>
              <a:t>(“</a:t>
            </a:r>
            <a:r>
              <a:rPr lang="zh-CN" altLang="en-US" sz="1800" dirty="0" smtClean="0">
                <a:latin typeface="Tahoma" pitchFamily="34" charset="0"/>
                <a:ea typeface="华文中宋" pitchFamily="2" charset="-122"/>
              </a:rPr>
              <a:t>生产了：</a:t>
            </a:r>
            <a:r>
              <a:rPr lang="en-US" altLang="zh-CN" sz="1800" dirty="0" smtClean="0">
                <a:latin typeface="Tahoma" pitchFamily="34" charset="0"/>
                <a:ea typeface="华文中宋" pitchFamily="2" charset="-122"/>
              </a:rPr>
              <a:t>" </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try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sleep((</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a:t>
            </a:r>
            <a:r>
              <a:rPr lang="en-US" altLang="zh-CN" sz="1800" dirty="0" err="1">
                <a:latin typeface="Tahoma" pitchFamily="34" charset="0"/>
                <a:ea typeface="华文中宋" pitchFamily="2" charset="-122"/>
              </a:rPr>
              <a:t>Math.random</a:t>
            </a:r>
            <a:r>
              <a:rPr lang="en-US" altLang="zh-CN" sz="1800" dirty="0">
                <a:latin typeface="Tahoma" pitchFamily="34" charset="0"/>
                <a:ea typeface="华文中宋" pitchFamily="2" charset="-122"/>
              </a:rPr>
              <a:t>() * 100));</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catch (</a:t>
            </a:r>
            <a:r>
              <a:rPr lang="en-US" altLang="zh-CN" sz="1800" dirty="0" err="1">
                <a:latin typeface="Tahoma" pitchFamily="34" charset="0"/>
                <a:ea typeface="华文中宋" pitchFamily="2" charset="-122"/>
              </a:rPr>
              <a:t>InterruptedException</a:t>
            </a:r>
            <a:r>
              <a:rPr lang="en-US" altLang="zh-CN" sz="1800" dirty="0">
                <a:latin typeface="Tahoma" pitchFamily="34" charset="0"/>
                <a:ea typeface="华文中宋" pitchFamily="2" charset="-122"/>
              </a:rPr>
              <a:t> e) {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
        <p:nvSpPr>
          <p:cNvPr id="564230" name="Rectangle 6"/>
          <p:cNvSpPr>
            <a:spLocks noChangeArrowheads="1"/>
          </p:cNvSpPr>
          <p:nvPr/>
        </p:nvSpPr>
        <p:spPr bwMode="auto">
          <a:xfrm>
            <a:off x="4572000" y="0"/>
            <a:ext cx="4572000" cy="4038600"/>
          </a:xfrm>
          <a:prstGeom prst="rect">
            <a:avLst/>
          </a:prstGeom>
          <a:solidFill>
            <a:srgbClr val="C0C0C0"/>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Consumer extends Thread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private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Consumer(</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c)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cubbyhole = c;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void run()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value = 0;</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for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 0;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&lt; 10;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value = </a:t>
            </a:r>
            <a:r>
              <a:rPr lang="en-US" altLang="zh-CN" sz="1800" dirty="0" err="1">
                <a:latin typeface="Tahoma" pitchFamily="34" charset="0"/>
                <a:ea typeface="华文中宋" pitchFamily="2" charset="-122"/>
              </a:rPr>
              <a:t>cubbyhole.get</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System.out.println</a:t>
            </a:r>
            <a:r>
              <a:rPr lang="en-US" altLang="zh-CN" sz="1800" dirty="0" smtClean="0">
                <a:latin typeface="Tahoma" pitchFamily="34" charset="0"/>
                <a:ea typeface="华文中宋" pitchFamily="2" charset="-122"/>
              </a:rPr>
              <a:t>(“</a:t>
            </a:r>
            <a:r>
              <a:rPr lang="zh-CN" altLang="en-US" sz="1800" dirty="0" smtClean="0">
                <a:latin typeface="Tahoma" pitchFamily="34" charset="0"/>
                <a:ea typeface="华文中宋" pitchFamily="2" charset="-122"/>
              </a:rPr>
              <a:t>消费了：</a:t>
            </a:r>
            <a:r>
              <a:rPr lang="en-US" altLang="zh-CN" sz="1800" dirty="0" smtClean="0">
                <a:latin typeface="Tahoma" pitchFamily="34" charset="0"/>
                <a:ea typeface="华文中宋" pitchFamily="2" charset="-122"/>
              </a:rPr>
              <a:t>" </a:t>
            </a:r>
            <a:r>
              <a:rPr lang="en-US" altLang="zh-CN" sz="1800" dirty="0">
                <a:latin typeface="Tahoma" pitchFamily="34" charset="0"/>
                <a:ea typeface="华文中宋" pitchFamily="2" charset="-122"/>
              </a:rPr>
              <a:t>+ value);</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
        <p:nvSpPr>
          <p:cNvPr id="564231" name="Rectangle 7"/>
          <p:cNvSpPr>
            <a:spLocks noChangeArrowheads="1"/>
          </p:cNvSpPr>
          <p:nvPr/>
        </p:nvSpPr>
        <p:spPr bwMode="auto">
          <a:xfrm>
            <a:off x="4572000" y="4038600"/>
            <a:ext cx="4572000" cy="2819400"/>
          </a:xfrm>
          <a:prstGeom prst="rect">
            <a:avLst/>
          </a:prstGeom>
          <a:solidFill>
            <a:srgbClr val="CCFFCC"/>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a:t>
            </a:r>
            <a:r>
              <a:rPr lang="en-US" altLang="zh-CN" sz="1800" dirty="0" err="1">
                <a:latin typeface="Tahoma" pitchFamily="34" charset="0"/>
                <a:ea typeface="华文中宋" pitchFamily="2" charset="-122"/>
              </a:rPr>
              <a:t>ProducerConsumerTest</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static void main(String[] </a:t>
            </a:r>
            <a:r>
              <a:rPr lang="en-US" altLang="zh-CN" sz="1800" dirty="0" err="1">
                <a:latin typeface="Tahoma" pitchFamily="34" charset="0"/>
                <a:ea typeface="华文中宋" pitchFamily="2" charset="-122"/>
              </a:rPr>
              <a:t>args</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h = new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Producer    p = new Producer(h);</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Consumer  c = new Consumer(h);</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p.start</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c.start</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1222669155"/>
              </p:ext>
            </p:extLst>
          </p:nvPr>
        </p:nvGraphicFramePr>
        <p:xfrm>
          <a:off x="1043608" y="1196752"/>
          <a:ext cx="1727200" cy="476250"/>
        </p:xfrm>
        <a:graphic>
          <a:graphicData uri="http://schemas.openxmlformats.org/presentationml/2006/ole">
            <mc:AlternateContent xmlns:mc="http://schemas.openxmlformats.org/markup-compatibility/2006">
              <mc:Choice xmlns:v="urn:schemas-microsoft-com:vml" Requires="v">
                <p:oleObj spid="_x0000_s3081" name="包装程序外壳对象" showAsIcon="1" r:id="rId4" imgW="1726560" imgH="475560" progId="Package">
                  <p:embed/>
                </p:oleObj>
              </mc:Choice>
              <mc:Fallback>
                <p:oleObj name="包装程序外壳对象" showAsIcon="1" r:id="rId4" imgW="1726560" imgH="475560" progId="Package">
                  <p:embed/>
                  <p:pic>
                    <p:nvPicPr>
                      <p:cNvPr id="0" name=""/>
                      <p:cNvPicPr/>
                      <p:nvPr/>
                    </p:nvPicPr>
                    <p:blipFill>
                      <a:blip r:embed="rId5"/>
                      <a:stretch>
                        <a:fillRect/>
                      </a:stretch>
                    </p:blipFill>
                    <p:spPr>
                      <a:xfrm>
                        <a:off x="1043608" y="1196752"/>
                        <a:ext cx="1727200" cy="4762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4228"/>
                                        </p:tgtEl>
                                        <p:attrNameLst>
                                          <p:attrName>style.visibility</p:attrName>
                                        </p:attrNameLst>
                                      </p:cBhvr>
                                      <p:to>
                                        <p:strVal val="visible"/>
                                      </p:to>
                                    </p:set>
                                    <p:animEffect transition="in" filter="barn(outHorizontal)">
                                      <p:cBhvr>
                                        <p:cTn id="7" dur="500"/>
                                        <p:tgtEl>
                                          <p:spTgt spid="56422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4230"/>
                                        </p:tgtEl>
                                        <p:attrNameLst>
                                          <p:attrName>style.visibility</p:attrName>
                                        </p:attrNameLst>
                                      </p:cBhvr>
                                      <p:to>
                                        <p:strVal val="visible"/>
                                      </p:to>
                                    </p:set>
                                    <p:animEffect transition="in" filter="barn(outHorizontal)">
                                      <p:cBhvr>
                                        <p:cTn id="12" dur="500"/>
                                        <p:tgtEl>
                                          <p:spTgt spid="56423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64229"/>
                                        </p:tgtEl>
                                        <p:attrNameLst>
                                          <p:attrName>style.visibility</p:attrName>
                                        </p:attrNameLst>
                                      </p:cBhvr>
                                      <p:to>
                                        <p:strVal val="visible"/>
                                      </p:to>
                                    </p:set>
                                    <p:animEffect transition="in" filter="barn(outHorizontal)">
                                      <p:cBhvr>
                                        <p:cTn id="17" dur="500"/>
                                        <p:tgtEl>
                                          <p:spTgt spid="56422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64231"/>
                                        </p:tgtEl>
                                        <p:attrNameLst>
                                          <p:attrName>style.visibility</p:attrName>
                                        </p:attrNameLst>
                                      </p:cBhvr>
                                      <p:to>
                                        <p:strVal val="visible"/>
                                      </p:to>
                                    </p:set>
                                    <p:animEffect transition="in" filter="barn(outHorizontal)">
                                      <p:cBhvr>
                                        <p:cTn id="22" dur="500"/>
                                        <p:tgtEl>
                                          <p:spTgt spid="564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animBg="1" autoUpdateAnimBg="0"/>
      <p:bldP spid="564229" grpId="0" animBg="1" autoUpdateAnimBg="0"/>
      <p:bldP spid="564230" grpId="0" animBg="1" autoUpdateAnimBg="0"/>
      <p:bldP spid="56423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69B9843-AA6B-4588-90E4-A77740FF93C4}" type="slidenum">
              <a:rPr lang="en-US" altLang="zh-CN"/>
              <a:pPr/>
              <a:t>13</a:t>
            </a:fld>
            <a:endParaRPr lang="en-US" altLang="zh-CN"/>
          </a:p>
        </p:txBody>
      </p:sp>
      <p:sp>
        <p:nvSpPr>
          <p:cNvPr id="565250" name="Rectangle 2"/>
          <p:cNvSpPr>
            <a:spLocks noGrp="1" noChangeArrowheads="1"/>
          </p:cNvSpPr>
          <p:nvPr>
            <p:ph type="body" idx="1"/>
          </p:nvPr>
        </p:nvSpPr>
        <p:spPr>
          <a:xfrm>
            <a:off x="457200" y="1143000"/>
            <a:ext cx="8534400" cy="1997968"/>
          </a:xfrm>
        </p:spPr>
        <p:txBody>
          <a:bodyPr/>
          <a:lstStyle/>
          <a:p>
            <a:pPr marL="609600" indent="-609600">
              <a:lnSpc>
                <a:spcPct val="90000"/>
              </a:lnSpc>
              <a:buSzPct val="90000"/>
              <a:buFont typeface="Wingdings" pitchFamily="2" charset="2"/>
              <a:buAutoNum type="arabicPeriod"/>
            </a:pPr>
            <a:r>
              <a:rPr lang="zh-CN" altLang="en-US" sz="2800" dirty="0">
                <a:latin typeface="Arial Unicode MS" panose="020B0604020202020204" pitchFamily="34" charset="-122"/>
                <a:ea typeface="Arial Unicode MS" panose="020B0604020202020204" pitchFamily="34" charset="-122"/>
                <a:cs typeface="Arial Unicode MS" panose="020B0604020202020204" pitchFamily="34" charset="-122"/>
              </a:rPr>
              <a:t>给关键部分</a:t>
            </a:r>
            <a:r>
              <a:rPr lang="en-US" altLang="zh-CN" sz="2800" dirty="0">
                <a:latin typeface="Arial Unicode MS" panose="020B0604020202020204" pitchFamily="34" charset="-122"/>
                <a:ea typeface="Arial Unicode MS" panose="020B0604020202020204" pitchFamily="34" charset="-122"/>
                <a:cs typeface="Arial Unicode MS" panose="020B0604020202020204" pitchFamily="34" charset="-122"/>
              </a:rPr>
              <a:t>(Critical Section)</a:t>
            </a:r>
            <a:r>
              <a:rPr lang="zh-CN" altLang="en-US" sz="2800" dirty="0">
                <a:latin typeface="Arial Unicode MS" panose="020B0604020202020204" pitchFamily="34" charset="-122"/>
                <a:ea typeface="Arial Unicode MS" panose="020B0604020202020204" pitchFamily="34" charset="-122"/>
                <a:cs typeface="Arial Unicode MS" panose="020B0604020202020204" pitchFamily="34" charset="-122"/>
              </a:rPr>
              <a:t>加锁</a:t>
            </a:r>
            <a:r>
              <a:rPr lang="en-US" altLang="zh-CN" sz="2800" dirty="0">
                <a:latin typeface="Arial Unicode MS" panose="020B0604020202020204" pitchFamily="34" charset="-122"/>
                <a:ea typeface="Arial Unicode MS" panose="020B0604020202020204" pitchFamily="34" charset="-122"/>
                <a:cs typeface="Arial Unicode MS" panose="020B0604020202020204" pitchFamily="34" charset="-122"/>
              </a:rPr>
              <a:t>(lock)</a:t>
            </a:r>
          </a:p>
          <a:p>
            <a:pPr marL="990600" lvl="1" indent="-533400">
              <a:lnSpc>
                <a:spcPct val="90000"/>
              </a:lnSpc>
              <a:buSzPct val="90000"/>
            </a:pPr>
            <a:r>
              <a:rPr lang="en-US" altLang="zh-CN" sz="2400" dirty="0" err="1">
                <a:latin typeface="Arial Unicode MS" panose="020B0604020202020204" pitchFamily="34" charset="-122"/>
                <a:ea typeface="Arial Unicode MS" panose="020B0604020202020204" pitchFamily="34" charset="-122"/>
                <a:cs typeface="Arial Unicode MS" panose="020B0604020202020204" pitchFamily="34" charset="-122"/>
              </a:rPr>
              <a:t>CubbyHole</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对象</a:t>
            </a:r>
          </a:p>
          <a:p>
            <a:pPr marL="990600" lvl="1" indent="-533400">
              <a:lnSpc>
                <a:spcPct val="90000"/>
              </a:lnSpc>
              <a:buSzPct val="90000"/>
            </a:pP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synchronized </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rPr>
              <a:t>关键词</a:t>
            </a:r>
            <a:r>
              <a:rPr lang="zh-CN" altLang="en-US" sz="2400" dirty="0">
                <a:latin typeface="Arial Unicode MS" panose="020B0604020202020204" pitchFamily="34" charset="-122"/>
                <a:ea typeface="Arial Unicode MS" panose="020B0604020202020204" pitchFamily="34" charset="-122"/>
                <a:cs typeface="Arial Unicode MS" panose="020B0604020202020204" pitchFamily="34" charset="-122"/>
                <a:sym typeface="Wingdings" pitchFamily="2" charset="2"/>
              </a:rPr>
              <a:t></a:t>
            </a:r>
            <a:r>
              <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rPr>
              <a:t>the two threads must not simultaneously access the </a:t>
            </a:r>
            <a:r>
              <a:rPr lang="en-US" altLang="zh-CN" sz="2400" dirty="0" err="1">
                <a:latin typeface="Arial Unicode MS" panose="020B0604020202020204" pitchFamily="34" charset="-122"/>
                <a:ea typeface="Arial Unicode MS" panose="020B0604020202020204" pitchFamily="34" charset="-122"/>
                <a:cs typeface="Arial Unicode MS" panose="020B0604020202020204" pitchFamily="34" charset="-122"/>
              </a:rPr>
              <a:t>CubbyHole</a:t>
            </a:r>
            <a:r>
              <a:rPr lang="en-US" altLang="zh-CN" sz="24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65251" name="Rectangle 3"/>
          <p:cNvSpPr>
            <a:spLocks noGrp="1" noChangeArrowheads="1"/>
          </p:cNvSpPr>
          <p:nvPr>
            <p:ph type="title"/>
          </p:nvPr>
        </p:nvSpPr>
        <p:spPr>
          <a:noFill/>
          <a:ln/>
        </p:spPr>
        <p:txBody>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线程的同步</a:t>
            </a:r>
          </a:p>
        </p:txBody>
      </p:sp>
      <p:sp>
        <p:nvSpPr>
          <p:cNvPr id="565252" name="Rectangle 4"/>
          <p:cNvSpPr>
            <a:spLocks noChangeArrowheads="1"/>
          </p:cNvSpPr>
          <p:nvPr/>
        </p:nvSpPr>
        <p:spPr bwMode="auto">
          <a:xfrm>
            <a:off x="0" y="4149080"/>
            <a:ext cx="4114800" cy="2057400"/>
          </a:xfrm>
          <a:prstGeom prst="rect">
            <a:avLst/>
          </a:prstGeom>
          <a:solidFill>
            <a:schemeClr val="bg1"/>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private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contents;</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get() { return contents;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void put(</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value)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contents = value;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
        <p:nvSpPr>
          <p:cNvPr id="565253" name="Rectangle 5"/>
          <p:cNvSpPr>
            <a:spLocks noChangeArrowheads="1"/>
          </p:cNvSpPr>
          <p:nvPr/>
        </p:nvSpPr>
        <p:spPr bwMode="auto">
          <a:xfrm>
            <a:off x="4114800" y="4077072"/>
            <a:ext cx="5065712" cy="2592288"/>
          </a:xfrm>
          <a:prstGeom prst="rect">
            <a:avLst/>
          </a:prstGeom>
          <a:solidFill>
            <a:srgbClr val="FFFF99"/>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private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contents;</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a:t>
            </a:r>
            <a:r>
              <a:rPr lang="en-US" altLang="zh-CN" sz="1800" dirty="0">
                <a:solidFill>
                  <a:srgbClr val="FF0000"/>
                </a:solidFill>
                <a:latin typeface="Tahoma" pitchFamily="34" charset="0"/>
                <a:ea typeface="华文中宋" pitchFamily="2" charset="-122"/>
              </a:rPr>
              <a:t>synchronized</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get()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return contents;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a:t>
            </a:r>
            <a:r>
              <a:rPr lang="en-US" altLang="zh-CN" sz="1800" dirty="0">
                <a:solidFill>
                  <a:srgbClr val="FF0000"/>
                </a:solidFill>
                <a:latin typeface="Tahoma" pitchFamily="34" charset="0"/>
                <a:ea typeface="华文中宋" pitchFamily="2" charset="-122"/>
              </a:rPr>
              <a:t>synchronized</a:t>
            </a:r>
            <a:r>
              <a:rPr lang="en-US" altLang="zh-CN" sz="1800" dirty="0">
                <a:latin typeface="Tahoma" pitchFamily="34" charset="0"/>
                <a:ea typeface="华文中宋" pitchFamily="2" charset="-122"/>
              </a:rPr>
              <a:t> void put(</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value)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contents = value;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5252"/>
                                        </p:tgtEl>
                                        <p:attrNameLst>
                                          <p:attrName>style.visibility</p:attrName>
                                        </p:attrNameLst>
                                      </p:cBhvr>
                                      <p:to>
                                        <p:strVal val="visible"/>
                                      </p:to>
                                    </p:set>
                                    <p:animEffect transition="in" filter="barn(outHorizontal)">
                                      <p:cBhvr>
                                        <p:cTn id="7" dur="500"/>
                                        <p:tgtEl>
                                          <p:spTgt spid="5652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65253"/>
                                        </p:tgtEl>
                                        <p:attrNameLst>
                                          <p:attrName>style.visibility</p:attrName>
                                        </p:attrNameLst>
                                      </p:cBhvr>
                                      <p:to>
                                        <p:strVal val="visible"/>
                                      </p:to>
                                    </p:set>
                                    <p:animEffect transition="in" filter="barn(outHorizontal)">
                                      <p:cBhvr>
                                        <p:cTn id="12" dur="500"/>
                                        <p:tgtEl>
                                          <p:spTgt spid="565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2" grpId="0" animBg="1" autoUpdateAnimBg="0"/>
      <p:bldP spid="56525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4A359C7-A1C5-4897-8B48-3351C63CA071}" type="slidenum">
              <a:rPr lang="en-US" altLang="zh-CN"/>
              <a:pPr/>
              <a:t>14</a:t>
            </a:fld>
            <a:endParaRPr lang="en-US" altLang="zh-CN"/>
          </a:p>
        </p:txBody>
      </p:sp>
      <p:sp>
        <p:nvSpPr>
          <p:cNvPr id="566274" name="Rectangle 2"/>
          <p:cNvSpPr>
            <a:spLocks noGrp="1" noChangeArrowheads="1"/>
          </p:cNvSpPr>
          <p:nvPr>
            <p:ph type="body" idx="1"/>
          </p:nvPr>
        </p:nvSpPr>
        <p:spPr>
          <a:xfrm>
            <a:off x="457200" y="1143000"/>
            <a:ext cx="8534400" cy="5029200"/>
          </a:xfrm>
        </p:spPr>
        <p:txBody>
          <a:bodyPr/>
          <a:lstStyle/>
          <a:p>
            <a:pPr marL="609600" indent="-609600">
              <a:buSzPct val="90000"/>
              <a:buFont typeface="Wingdings" pitchFamily="2" charset="2"/>
              <a:buAutoNum type="arabicPeriod" startAt="2"/>
            </a:pPr>
            <a:r>
              <a:rPr lang="zh-CN" altLang="en-US" sz="3600" dirty="0">
                <a:latin typeface="Arial Unicode MS" panose="020B0604020202020204" pitchFamily="34" charset="-122"/>
                <a:ea typeface="Arial Unicode MS" panose="020B0604020202020204" pitchFamily="34" charset="-122"/>
                <a:cs typeface="Arial Unicode MS" panose="020B0604020202020204" pitchFamily="34" charset="-122"/>
              </a:rPr>
              <a:t>线程的协调</a:t>
            </a:r>
          </a:p>
          <a:p>
            <a:pPr marL="990600" lvl="1" indent="-533400">
              <a:buSzPct val="90000"/>
            </a:pPr>
            <a:r>
              <a:rPr lang="en-US" altLang="zh-CN" dirty="0">
                <a:latin typeface="Times New Roman" panose="02020603050405020304" pitchFamily="18" charset="0"/>
                <a:cs typeface="Times New Roman" panose="02020603050405020304" pitchFamily="18" charset="0"/>
              </a:rPr>
              <a:t>the two threads must do some simple coordination. </a:t>
            </a:r>
          </a:p>
          <a:p>
            <a:pPr marL="990600" lvl="1" indent="-533400">
              <a:buSzPct val="90000"/>
            </a:pPr>
            <a:r>
              <a:rPr lang="en-US" altLang="zh-CN" dirty="0">
                <a:latin typeface="Times New Roman" panose="02020603050405020304" pitchFamily="18" charset="0"/>
                <a:cs typeface="Times New Roman" panose="02020603050405020304" pitchFamily="18" charset="0"/>
              </a:rPr>
              <a:t>Producer</a:t>
            </a:r>
            <a:r>
              <a:rPr lang="zh-CN" altLang="en-US" dirty="0">
                <a:latin typeface="Times New Roman" panose="02020603050405020304" pitchFamily="18" charset="0"/>
                <a:cs typeface="Times New Roman" panose="02020603050405020304" pitchFamily="18" charset="0"/>
              </a:rPr>
              <a:t>通过某种方式告诉</a:t>
            </a:r>
            <a:r>
              <a:rPr lang="en-US" altLang="zh-CN" dirty="0">
                <a:latin typeface="Times New Roman" panose="02020603050405020304" pitchFamily="18" charset="0"/>
                <a:cs typeface="Times New Roman" panose="02020603050405020304" pitchFamily="18" charset="0"/>
              </a:rPr>
              <a:t>Consumer</a:t>
            </a:r>
            <a:r>
              <a:rPr lang="zh-CN" altLang="en-US" dirty="0">
                <a:latin typeface="Times New Roman" panose="02020603050405020304" pitchFamily="18" charset="0"/>
                <a:cs typeface="Times New Roman" panose="02020603050405020304" pitchFamily="18" charset="0"/>
              </a:rPr>
              <a:t>在</a:t>
            </a:r>
            <a:r>
              <a:rPr lang="en-US" altLang="zh-CN" dirty="0" err="1">
                <a:latin typeface="Times New Roman" panose="02020603050405020304" pitchFamily="18" charset="0"/>
                <a:cs typeface="Times New Roman" panose="02020603050405020304" pitchFamily="18" charset="0"/>
              </a:rPr>
              <a:t>CubbyHole</a:t>
            </a:r>
            <a:r>
              <a:rPr lang="zh-CN" altLang="en-US" dirty="0">
                <a:latin typeface="Times New Roman" panose="02020603050405020304" pitchFamily="18" charset="0"/>
                <a:cs typeface="Times New Roman" panose="02020603050405020304" pitchFamily="18" charset="0"/>
              </a:rPr>
              <a:t>中有值，而 </a:t>
            </a:r>
            <a:r>
              <a:rPr lang="en-US" altLang="zh-CN" dirty="0">
                <a:latin typeface="Times New Roman" panose="02020603050405020304" pitchFamily="18" charset="0"/>
                <a:cs typeface="Times New Roman" panose="02020603050405020304" pitchFamily="18" charset="0"/>
              </a:rPr>
              <a:t>Consumer</a:t>
            </a:r>
            <a:r>
              <a:rPr lang="zh-CN" altLang="en-US" dirty="0">
                <a:latin typeface="Times New Roman" panose="02020603050405020304" pitchFamily="18" charset="0"/>
                <a:cs typeface="Times New Roman" panose="02020603050405020304" pitchFamily="18" charset="0"/>
              </a:rPr>
              <a:t>必须通过某种方式表示出</a:t>
            </a:r>
            <a:r>
              <a:rPr lang="en-US" altLang="zh-CN" dirty="0" err="1">
                <a:latin typeface="Times New Roman" panose="02020603050405020304" pitchFamily="18" charset="0"/>
                <a:cs typeface="Times New Roman" panose="02020603050405020304" pitchFamily="18" charset="0"/>
              </a:rPr>
              <a:t>CubbyHole</a:t>
            </a:r>
            <a:r>
              <a:rPr lang="zh-CN" altLang="en-US" dirty="0">
                <a:latin typeface="Times New Roman" panose="02020603050405020304" pitchFamily="18" charset="0"/>
                <a:cs typeface="Times New Roman" panose="02020603050405020304" pitchFamily="18" charset="0"/>
              </a:rPr>
              <a:t>中的值已被取走</a:t>
            </a:r>
          </a:p>
          <a:p>
            <a:pPr marL="990600" lvl="1" indent="-533400">
              <a:buSzPct val="90000"/>
            </a:pPr>
            <a:r>
              <a:rPr lang="en-US" altLang="zh-CN" dirty="0" err="1">
                <a:latin typeface="Times New Roman" panose="02020603050405020304" pitchFamily="18" charset="0"/>
                <a:cs typeface="Times New Roman" panose="02020603050405020304" pitchFamily="18" charset="0"/>
              </a:rPr>
              <a:t>CubbyHole</a:t>
            </a:r>
            <a:r>
              <a:rPr lang="zh-CN" altLang="en-US" sz="3200" dirty="0">
                <a:latin typeface="Times New Roman" panose="02020603050405020304" pitchFamily="18" charset="0"/>
                <a:cs typeface="Times New Roman" panose="02020603050405020304" pitchFamily="18" charset="0"/>
              </a:rPr>
              <a:t>对象 </a:t>
            </a:r>
            <a:r>
              <a:rPr lang="en-US" altLang="zh-CN" sz="3200" dirty="0">
                <a:latin typeface="Times New Roman" panose="02020603050405020304" pitchFamily="18" charset="0"/>
                <a:cs typeface="Times New Roman" panose="02020603050405020304" pitchFamily="18" charset="0"/>
              </a:rPr>
              <a:t>(Critical Section)</a:t>
            </a:r>
          </a:p>
          <a:p>
            <a:pPr marL="1371600" lvl="2" indent="-457200">
              <a:buSzPct val="90000"/>
            </a:pPr>
            <a:r>
              <a:rPr lang="en-US" altLang="zh-CN" sz="2800" dirty="0" err="1">
                <a:latin typeface="Times New Roman" panose="02020603050405020304" pitchFamily="18" charset="0"/>
                <a:cs typeface="Times New Roman" panose="02020603050405020304" pitchFamily="18" charset="0"/>
              </a:rPr>
              <a:t>java.lang.Object</a:t>
            </a:r>
            <a:r>
              <a:rPr lang="zh-CN" altLang="en-US" sz="2800" dirty="0">
                <a:latin typeface="Times New Roman" panose="02020603050405020304" pitchFamily="18" charset="0"/>
                <a:cs typeface="Times New Roman" panose="02020603050405020304" pitchFamily="18" charset="0"/>
              </a:rPr>
              <a:t>类的方法</a:t>
            </a:r>
          </a:p>
          <a:p>
            <a:pPr marL="1371600" lvl="2" indent="-457200">
              <a:buSzPct val="90000"/>
            </a:pPr>
            <a:r>
              <a:rPr lang="en-US" altLang="zh-CN" sz="2800" dirty="0">
                <a:latin typeface="Times New Roman" panose="02020603050405020304" pitchFamily="18" charset="0"/>
                <a:cs typeface="Times New Roman" panose="02020603050405020304" pitchFamily="18" charset="0"/>
              </a:rPr>
              <a:t>wait()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notify()</a:t>
            </a:r>
            <a:r>
              <a:rPr lang="zh-CN" altLang="en-US"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notifyAll</a:t>
            </a:r>
            <a:r>
              <a:rPr lang="en-US" altLang="zh-CN" sz="2800" dirty="0">
                <a:latin typeface="Times New Roman" panose="02020603050405020304" pitchFamily="18" charset="0"/>
                <a:cs typeface="Times New Roman" panose="02020603050405020304" pitchFamily="18" charset="0"/>
              </a:rPr>
              <a:t>()</a:t>
            </a: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42F55CE-F60F-45AA-B330-20A4FDA81927}" type="slidenum">
              <a:rPr lang="en-US" altLang="zh-CN"/>
              <a:pPr/>
              <a:t>15</a:t>
            </a:fld>
            <a:endParaRPr lang="en-US" altLang="zh-CN"/>
          </a:p>
        </p:txBody>
      </p:sp>
      <p:sp>
        <p:nvSpPr>
          <p:cNvPr id="601091" name="Rectangle 3"/>
          <p:cNvSpPr>
            <a:spLocks noGrp="1" noChangeArrowheads="1"/>
          </p:cNvSpPr>
          <p:nvPr>
            <p:ph type="title"/>
          </p:nvPr>
        </p:nvSpPr>
        <p:spPr>
          <a:xfrm>
            <a:off x="0" y="116632"/>
            <a:ext cx="7793037" cy="838200"/>
          </a:xfrm>
          <a:noFill/>
          <a:ln/>
        </p:spPr>
        <p:txBody>
          <a:bodyPr/>
          <a:lstStyle/>
          <a:p>
            <a:r>
              <a:rPr lang="zh-CN" altLang="en-US" dirty="0"/>
              <a:t>线程的同步</a:t>
            </a:r>
          </a:p>
        </p:txBody>
      </p:sp>
      <p:sp>
        <p:nvSpPr>
          <p:cNvPr id="601092" name="Rectangle 4"/>
          <p:cNvSpPr>
            <a:spLocks noChangeArrowheads="1"/>
          </p:cNvSpPr>
          <p:nvPr/>
        </p:nvSpPr>
        <p:spPr bwMode="auto">
          <a:xfrm>
            <a:off x="0" y="4800600"/>
            <a:ext cx="4419600" cy="2057400"/>
          </a:xfrm>
          <a:prstGeom prst="rect">
            <a:avLst/>
          </a:prstGeom>
          <a:solidFill>
            <a:schemeClr val="bg1"/>
          </a:solidFill>
          <a:ln w="9525">
            <a:noFill/>
            <a:miter lim="800000"/>
            <a:headEnd/>
            <a:tailEnd/>
          </a:ln>
          <a:effectLst/>
        </p:spPr>
        <p:txBody>
          <a:bodyPr/>
          <a:lstStyle/>
          <a:p>
            <a:pPr marL="342900" indent="-342900" algn="l">
              <a:lnSpc>
                <a:spcPct val="90000"/>
              </a:lnSpc>
              <a:buClr>
                <a:schemeClr val="folHlink"/>
              </a:buClr>
              <a:buSzPct val="60000"/>
            </a:pPr>
            <a:r>
              <a:rPr lang="en-US" altLang="zh-CN" sz="2000" dirty="0">
                <a:latin typeface="Tahoma" pitchFamily="34" charset="0"/>
                <a:ea typeface="华文中宋" pitchFamily="2" charset="-122"/>
              </a:rPr>
              <a:t>public class </a:t>
            </a:r>
            <a:r>
              <a:rPr lang="en-US" altLang="zh-CN" sz="2000" dirty="0" err="1">
                <a:latin typeface="Tahoma" pitchFamily="34" charset="0"/>
                <a:ea typeface="华文中宋" pitchFamily="2" charset="-122"/>
              </a:rPr>
              <a:t>CubbyHole</a:t>
            </a:r>
            <a:r>
              <a:rPr lang="en-US" altLang="zh-CN" sz="20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private </a:t>
            </a:r>
            <a:r>
              <a:rPr lang="en-US" altLang="zh-CN" sz="2000" dirty="0" err="1">
                <a:latin typeface="Tahoma" pitchFamily="34" charset="0"/>
                <a:ea typeface="华文中宋" pitchFamily="2" charset="-122"/>
              </a:rPr>
              <a:t>int</a:t>
            </a:r>
            <a:r>
              <a:rPr lang="en-US" altLang="zh-CN" sz="2000" dirty="0">
                <a:latin typeface="Tahoma" pitchFamily="34" charset="0"/>
                <a:ea typeface="华文中宋" pitchFamily="2" charset="-122"/>
              </a:rPr>
              <a:t> contents;</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public </a:t>
            </a:r>
            <a:r>
              <a:rPr lang="en-US" altLang="zh-CN" sz="2000" dirty="0" err="1">
                <a:latin typeface="Tahoma" pitchFamily="34" charset="0"/>
                <a:ea typeface="华文中宋" pitchFamily="2" charset="-122"/>
              </a:rPr>
              <a:t>int</a:t>
            </a:r>
            <a:r>
              <a:rPr lang="en-US" altLang="zh-CN" sz="2000" dirty="0">
                <a:latin typeface="Tahoma" pitchFamily="34" charset="0"/>
                <a:ea typeface="华文中宋" pitchFamily="2" charset="-122"/>
              </a:rPr>
              <a:t> get() { return contents;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public void put(</a:t>
            </a:r>
            <a:r>
              <a:rPr lang="en-US" altLang="zh-CN" sz="2000" dirty="0" err="1">
                <a:latin typeface="Tahoma" pitchFamily="34" charset="0"/>
                <a:ea typeface="华文中宋" pitchFamily="2" charset="-122"/>
              </a:rPr>
              <a:t>int</a:t>
            </a:r>
            <a:r>
              <a:rPr lang="en-US" altLang="zh-CN" sz="2000" dirty="0">
                <a:latin typeface="Tahoma" pitchFamily="34" charset="0"/>
                <a:ea typeface="华文中宋" pitchFamily="2" charset="-122"/>
              </a:rPr>
              <a:t> value)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 contents = value;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a:t>
            </a:r>
          </a:p>
        </p:txBody>
      </p:sp>
      <p:sp>
        <p:nvSpPr>
          <p:cNvPr id="601093" name="Rectangle 5"/>
          <p:cNvSpPr>
            <a:spLocks noChangeArrowheads="1"/>
          </p:cNvSpPr>
          <p:nvPr/>
        </p:nvSpPr>
        <p:spPr bwMode="auto">
          <a:xfrm>
            <a:off x="4419600" y="0"/>
            <a:ext cx="4724400" cy="6858000"/>
          </a:xfrm>
          <a:prstGeom prst="rect">
            <a:avLst/>
          </a:prstGeom>
          <a:solidFill>
            <a:srgbClr val="FFFF99"/>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private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contents;</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private </a:t>
            </a:r>
            <a:r>
              <a:rPr lang="en-US" altLang="zh-CN" sz="1800" dirty="0" err="1">
                <a:latin typeface="Tahoma" pitchFamily="34" charset="0"/>
                <a:ea typeface="华文中宋" pitchFamily="2" charset="-122"/>
              </a:rPr>
              <a:t>boolean</a:t>
            </a: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available</a:t>
            </a:r>
            <a:r>
              <a:rPr lang="en-US" altLang="zh-CN" sz="1800" dirty="0">
                <a:latin typeface="Tahoma" pitchFamily="34" charset="0"/>
                <a:ea typeface="华文中宋" pitchFamily="2" charset="-122"/>
              </a:rPr>
              <a:t> = false;</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a:t>
            </a:r>
            <a:r>
              <a:rPr lang="en-US" altLang="zh-CN" sz="1800" dirty="0">
                <a:solidFill>
                  <a:schemeClr val="hlink"/>
                </a:solidFill>
                <a:latin typeface="Tahoma" pitchFamily="34" charset="0"/>
                <a:ea typeface="华文中宋" pitchFamily="2" charset="-122"/>
              </a:rPr>
              <a:t>synchronized</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get()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while (available == false)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try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wait(); </a:t>
            </a:r>
            <a:r>
              <a:rPr lang="en-US" altLang="zh-CN" sz="1600" dirty="0">
                <a:solidFill>
                  <a:schemeClr val="folHlink"/>
                </a:solidFill>
                <a:latin typeface="Tahoma" pitchFamily="34" charset="0"/>
                <a:ea typeface="华文中宋" pitchFamily="2" charset="-122"/>
              </a:rPr>
              <a:t>//</a:t>
            </a:r>
            <a:r>
              <a:rPr lang="zh-CN" altLang="en-US" sz="1600" dirty="0">
                <a:solidFill>
                  <a:schemeClr val="folHlink"/>
                </a:solidFill>
                <a:latin typeface="Tahoma" pitchFamily="34" charset="0"/>
                <a:ea typeface="华文中宋" pitchFamily="2" charset="-122"/>
              </a:rPr>
              <a:t>打开锁，等候</a:t>
            </a:r>
            <a:r>
              <a:rPr lang="en-US" altLang="zh-CN" sz="1600" dirty="0">
                <a:solidFill>
                  <a:schemeClr val="folHlink"/>
                </a:solidFill>
                <a:latin typeface="Tahoma" pitchFamily="34" charset="0"/>
                <a:ea typeface="华文中宋" pitchFamily="2" charset="-122"/>
              </a:rPr>
              <a:t>Producer</a:t>
            </a:r>
            <a:r>
              <a:rPr lang="zh-CN" altLang="en-US" sz="1600" dirty="0">
                <a:solidFill>
                  <a:schemeClr val="folHlink"/>
                </a:solidFill>
                <a:latin typeface="Tahoma" pitchFamily="34" charset="0"/>
                <a:ea typeface="华文中宋" pitchFamily="2" charset="-122"/>
              </a:rPr>
              <a:t>填值</a:t>
            </a:r>
          </a:p>
          <a:p>
            <a:pPr marL="342900" indent="-342900" algn="l">
              <a:lnSpc>
                <a:spcPct val="90000"/>
              </a:lnSpc>
              <a:buClr>
                <a:schemeClr val="folHlink"/>
              </a:buClr>
              <a:buSzPct val="60000"/>
            </a:pPr>
            <a:r>
              <a:rPr lang="zh-CN" altLang="en-US" sz="1800" dirty="0">
                <a:latin typeface="Tahoma" pitchFamily="34" charset="0"/>
                <a:ea typeface="华文中宋" pitchFamily="2" charset="-122"/>
              </a:rPr>
              <a:t>            </a:t>
            </a:r>
            <a:r>
              <a:rPr lang="en-US" altLang="zh-CN" sz="1800" dirty="0">
                <a:latin typeface="Tahoma" pitchFamily="34" charset="0"/>
                <a:ea typeface="华文中宋" pitchFamily="2" charset="-122"/>
              </a:rPr>
              <a:t>} catch (</a:t>
            </a:r>
            <a:r>
              <a:rPr lang="en-US" altLang="zh-CN" sz="1800" dirty="0" err="1">
                <a:latin typeface="Tahoma" pitchFamily="34" charset="0"/>
                <a:ea typeface="华文中宋" pitchFamily="2" charset="-122"/>
              </a:rPr>
              <a:t>InterruptedException</a:t>
            </a:r>
            <a:r>
              <a:rPr lang="en-US" altLang="zh-CN" sz="1800" dirty="0">
                <a:latin typeface="Tahoma" pitchFamily="34" charset="0"/>
                <a:ea typeface="华文中宋" pitchFamily="2" charset="-122"/>
              </a:rPr>
              <a:t> e) {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available = false;  </a:t>
            </a:r>
            <a:r>
              <a:rPr lang="en-US" altLang="zh-CN" sz="1800" dirty="0" err="1">
                <a:solidFill>
                  <a:schemeClr val="hlink"/>
                </a:solidFill>
                <a:latin typeface="Tahoma" pitchFamily="34" charset="0"/>
                <a:ea typeface="华文中宋" pitchFamily="2" charset="-122"/>
              </a:rPr>
              <a:t>notifyAll</a:t>
            </a:r>
            <a:r>
              <a:rPr lang="en-US" altLang="zh-CN" sz="1800" dirty="0">
                <a:solidFill>
                  <a:schemeClr val="hlink"/>
                </a:solidFill>
                <a:latin typeface="Tahoma" pitchFamily="34" charset="0"/>
                <a:ea typeface="华文中宋" pitchFamily="2" charset="-122"/>
              </a:rPr>
              <a:t>()</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return contents;</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a:t>
            </a:r>
            <a:r>
              <a:rPr lang="en-US" altLang="zh-CN" sz="1800" dirty="0">
                <a:solidFill>
                  <a:schemeClr val="hlink"/>
                </a:solidFill>
                <a:latin typeface="Tahoma" pitchFamily="34" charset="0"/>
                <a:ea typeface="华文中宋" pitchFamily="2" charset="-122"/>
              </a:rPr>
              <a:t>synchronized</a:t>
            </a:r>
            <a:r>
              <a:rPr lang="en-US" altLang="zh-CN" sz="1800" dirty="0">
                <a:latin typeface="Tahoma" pitchFamily="34" charset="0"/>
                <a:ea typeface="华文中宋" pitchFamily="2" charset="-122"/>
              </a:rPr>
              <a:t> void put(</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value)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while (available == true)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try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wait(); </a:t>
            </a:r>
            <a:r>
              <a:rPr lang="en-US" altLang="zh-CN" sz="1600" dirty="0">
                <a:solidFill>
                  <a:schemeClr val="folHlink"/>
                </a:solidFill>
                <a:latin typeface="Tahoma" pitchFamily="34" charset="0"/>
                <a:ea typeface="华文中宋" pitchFamily="2" charset="-122"/>
              </a:rPr>
              <a:t>//</a:t>
            </a:r>
            <a:r>
              <a:rPr lang="zh-CN" altLang="en-US" sz="1600" dirty="0">
                <a:solidFill>
                  <a:schemeClr val="folHlink"/>
                </a:solidFill>
                <a:latin typeface="Tahoma" pitchFamily="34" charset="0"/>
                <a:ea typeface="华文中宋" pitchFamily="2" charset="-122"/>
              </a:rPr>
              <a:t>打开锁，等候</a:t>
            </a:r>
            <a:r>
              <a:rPr lang="en-US" altLang="zh-CN" sz="1600" dirty="0">
                <a:solidFill>
                  <a:schemeClr val="folHlink"/>
                </a:solidFill>
                <a:latin typeface="Tahoma" pitchFamily="34" charset="0"/>
                <a:ea typeface="华文中宋" pitchFamily="2" charset="-122"/>
              </a:rPr>
              <a:t>Consumer</a:t>
            </a:r>
            <a:r>
              <a:rPr lang="zh-CN" altLang="en-US" sz="1600" dirty="0">
                <a:solidFill>
                  <a:schemeClr val="folHlink"/>
                </a:solidFill>
                <a:latin typeface="Tahoma" pitchFamily="34" charset="0"/>
                <a:ea typeface="华文中宋" pitchFamily="2" charset="-122"/>
              </a:rPr>
              <a:t>取值</a:t>
            </a:r>
          </a:p>
          <a:p>
            <a:pPr marL="342900" indent="-342900" algn="l">
              <a:lnSpc>
                <a:spcPct val="90000"/>
              </a:lnSpc>
              <a:buClr>
                <a:schemeClr val="folHlink"/>
              </a:buClr>
              <a:buSzPct val="60000"/>
            </a:pPr>
            <a:r>
              <a:rPr lang="zh-CN" altLang="en-US" sz="1800" dirty="0">
                <a:latin typeface="Tahoma" pitchFamily="34" charset="0"/>
                <a:ea typeface="华文中宋" pitchFamily="2" charset="-122"/>
              </a:rPr>
              <a:t>            </a:t>
            </a:r>
            <a:r>
              <a:rPr lang="en-US" altLang="zh-CN" sz="1800" dirty="0">
                <a:latin typeface="Tahoma" pitchFamily="34" charset="0"/>
                <a:ea typeface="华文中宋" pitchFamily="2" charset="-122"/>
              </a:rPr>
              <a:t>} catch (</a:t>
            </a:r>
            <a:r>
              <a:rPr lang="en-US" altLang="zh-CN" sz="1800" dirty="0" err="1">
                <a:latin typeface="Tahoma" pitchFamily="34" charset="0"/>
                <a:ea typeface="华文中宋" pitchFamily="2" charset="-122"/>
              </a:rPr>
              <a:t>InterruptedException</a:t>
            </a:r>
            <a:r>
              <a:rPr lang="en-US" altLang="zh-CN" sz="1800" dirty="0">
                <a:latin typeface="Tahoma" pitchFamily="34" charset="0"/>
                <a:ea typeface="华文中宋" pitchFamily="2" charset="-122"/>
              </a:rPr>
              <a:t> e) {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contents = value; available = true;</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solidFill>
                  <a:schemeClr val="hlink"/>
                </a:solidFill>
                <a:latin typeface="Tahoma" pitchFamily="34" charset="0"/>
                <a:ea typeface="华文中宋" pitchFamily="2" charset="-122"/>
              </a:rPr>
              <a:t>notifyAll</a:t>
            </a:r>
            <a:r>
              <a:rPr lang="en-US" altLang="zh-CN" sz="1800" dirty="0">
                <a:solidFill>
                  <a:schemeClr val="hlink"/>
                </a:solidFill>
                <a:latin typeface="Tahoma" pitchFamily="34" charset="0"/>
                <a:ea typeface="华文中宋" pitchFamily="2" charset="-122"/>
              </a:rPr>
              <a:t>()</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
        <p:nvSpPr>
          <p:cNvPr id="601094" name="Rectangle 6"/>
          <p:cNvSpPr>
            <a:spLocks noChangeArrowheads="1"/>
          </p:cNvSpPr>
          <p:nvPr/>
        </p:nvSpPr>
        <p:spPr bwMode="auto">
          <a:xfrm>
            <a:off x="-29110" y="1412776"/>
            <a:ext cx="4724400" cy="2819400"/>
          </a:xfrm>
          <a:prstGeom prst="rect">
            <a:avLst/>
          </a:prstGeom>
          <a:solidFill>
            <a:schemeClr val="tx1"/>
          </a:solidFill>
          <a:ln w="9525">
            <a:noFill/>
            <a:miter lim="800000"/>
            <a:headEnd/>
            <a:tailEnd/>
          </a:ln>
          <a:effectLst/>
        </p:spPr>
        <p:txBody>
          <a:bodyPr wrap="none" anchor="ctr"/>
          <a:lstStyle/>
          <a:p>
            <a:pPr algn="l">
              <a:spcBef>
                <a:spcPct val="0"/>
              </a:spcBef>
              <a:buClrTx/>
              <a:buSzTx/>
              <a:buFontTx/>
              <a:buNone/>
            </a:pPr>
            <a:r>
              <a:rPr lang="en-US" altLang="zh-CN" sz="2000" dirty="0" err="1">
                <a:solidFill>
                  <a:schemeClr val="bg1"/>
                </a:solidFill>
                <a:latin typeface="Tahoma" pitchFamily="34" charset="0"/>
                <a:ea typeface="华文中宋" pitchFamily="2" charset="-122"/>
              </a:rPr>
              <a:t>java.lang.Object</a:t>
            </a:r>
            <a:endParaRPr lang="en-US" altLang="zh-CN" sz="2000" dirty="0">
              <a:solidFill>
                <a:schemeClr val="bg1"/>
              </a:solidFill>
              <a:latin typeface="Tahoma" pitchFamily="34" charset="0"/>
              <a:ea typeface="华文中宋" pitchFamily="2" charset="-122"/>
            </a:endParaRPr>
          </a:p>
          <a:p>
            <a:pPr algn="l">
              <a:spcBef>
                <a:spcPct val="0"/>
              </a:spcBef>
              <a:buClrTx/>
              <a:buSzTx/>
              <a:buFontTx/>
              <a:buNone/>
            </a:pPr>
            <a:r>
              <a:rPr lang="en-US" altLang="zh-CN" sz="2000" dirty="0">
                <a:solidFill>
                  <a:schemeClr val="bg1"/>
                </a:solidFill>
                <a:latin typeface="Tahoma" pitchFamily="34" charset="0"/>
                <a:ea typeface="华文中宋" pitchFamily="2" charset="-122"/>
              </a:rPr>
              <a:t>public final void wait() </a:t>
            </a:r>
          </a:p>
          <a:p>
            <a:pPr algn="l">
              <a:spcBef>
                <a:spcPct val="0"/>
              </a:spcBef>
              <a:buClrTx/>
              <a:buSzTx/>
              <a:buFontTx/>
              <a:buNone/>
            </a:pPr>
            <a:r>
              <a:rPr lang="en-US" altLang="zh-CN" sz="2000" dirty="0">
                <a:solidFill>
                  <a:schemeClr val="bg1"/>
                </a:solidFill>
                <a:latin typeface="Tahoma" pitchFamily="34" charset="0"/>
                <a:ea typeface="华文中宋" pitchFamily="2" charset="-122"/>
              </a:rPr>
              <a:t>           throws </a:t>
            </a:r>
            <a:r>
              <a:rPr lang="en-US" altLang="zh-CN" sz="2000" dirty="0" err="1">
                <a:solidFill>
                  <a:schemeClr val="bg1"/>
                </a:solidFill>
                <a:latin typeface="Tahoma" pitchFamily="34" charset="0"/>
                <a:ea typeface="华文中宋" pitchFamily="2" charset="-122"/>
              </a:rPr>
              <a:t>InterruptedException</a:t>
            </a:r>
            <a:endParaRPr lang="en-US" altLang="zh-CN" sz="2000" dirty="0">
              <a:solidFill>
                <a:schemeClr val="bg1"/>
              </a:solidFill>
              <a:latin typeface="Tahoma" pitchFamily="34" charset="0"/>
              <a:ea typeface="华文中宋" pitchFamily="2" charset="-122"/>
            </a:endParaRPr>
          </a:p>
          <a:p>
            <a:pPr algn="l">
              <a:spcBef>
                <a:spcPct val="0"/>
              </a:spcBef>
              <a:buClrTx/>
              <a:buSzTx/>
              <a:buFontTx/>
              <a:buNone/>
            </a:pPr>
            <a:r>
              <a:rPr lang="en-US" altLang="zh-CN" sz="2000" dirty="0">
                <a:solidFill>
                  <a:schemeClr val="bg1"/>
                </a:solidFill>
                <a:latin typeface="Tahoma" pitchFamily="34" charset="0"/>
                <a:ea typeface="华文中宋" pitchFamily="2" charset="-122"/>
              </a:rPr>
              <a:t>public final void wait(long timeout) </a:t>
            </a:r>
          </a:p>
          <a:p>
            <a:pPr algn="l">
              <a:spcBef>
                <a:spcPct val="0"/>
              </a:spcBef>
              <a:buClrTx/>
              <a:buSzTx/>
              <a:buFontTx/>
              <a:buNone/>
            </a:pPr>
            <a:r>
              <a:rPr lang="en-US" altLang="zh-CN" sz="2000" dirty="0">
                <a:solidFill>
                  <a:schemeClr val="bg1"/>
                </a:solidFill>
                <a:latin typeface="Tahoma" pitchFamily="34" charset="0"/>
                <a:ea typeface="华文中宋" pitchFamily="2" charset="-122"/>
              </a:rPr>
              <a:t>           throws </a:t>
            </a:r>
            <a:r>
              <a:rPr lang="en-US" altLang="zh-CN" sz="2000" dirty="0" err="1">
                <a:solidFill>
                  <a:schemeClr val="bg1"/>
                </a:solidFill>
                <a:latin typeface="Tahoma" pitchFamily="34" charset="0"/>
                <a:ea typeface="华文中宋" pitchFamily="2" charset="-122"/>
              </a:rPr>
              <a:t>InterruptedException</a:t>
            </a:r>
            <a:endParaRPr lang="en-US" altLang="zh-CN" sz="2000" dirty="0">
              <a:solidFill>
                <a:schemeClr val="bg1"/>
              </a:solidFill>
              <a:latin typeface="Tahoma" pitchFamily="34" charset="0"/>
              <a:ea typeface="华文中宋" pitchFamily="2" charset="-122"/>
            </a:endParaRPr>
          </a:p>
          <a:p>
            <a:pPr algn="l">
              <a:spcBef>
                <a:spcPct val="0"/>
              </a:spcBef>
              <a:buClrTx/>
              <a:buSzTx/>
              <a:buFontTx/>
              <a:buNone/>
            </a:pPr>
            <a:r>
              <a:rPr lang="en-US" altLang="zh-CN" sz="2000" dirty="0">
                <a:solidFill>
                  <a:schemeClr val="bg1"/>
                </a:solidFill>
                <a:latin typeface="Tahoma" pitchFamily="34" charset="0"/>
                <a:ea typeface="华文中宋" pitchFamily="2" charset="-122"/>
              </a:rPr>
              <a:t>public final void </a:t>
            </a:r>
            <a:r>
              <a:rPr lang="en-US" altLang="zh-CN" sz="2000" dirty="0" err="1">
                <a:solidFill>
                  <a:schemeClr val="bg1"/>
                </a:solidFill>
                <a:latin typeface="Tahoma" pitchFamily="34" charset="0"/>
                <a:ea typeface="华文中宋" pitchFamily="2" charset="-122"/>
              </a:rPr>
              <a:t>notifyAll</a:t>
            </a:r>
            <a:r>
              <a:rPr lang="en-US" altLang="zh-CN" sz="2000" dirty="0">
                <a:solidFill>
                  <a:schemeClr val="bg1"/>
                </a:solidFill>
                <a:latin typeface="Tahoma" pitchFamily="34" charset="0"/>
                <a:ea typeface="华文中宋" pitchFamily="2" charset="-122"/>
              </a:rPr>
              <a:t>() </a:t>
            </a:r>
          </a:p>
          <a:p>
            <a:pPr algn="l">
              <a:spcBef>
                <a:spcPct val="0"/>
              </a:spcBef>
              <a:buClrTx/>
              <a:buSzTx/>
              <a:buFontTx/>
              <a:buNone/>
            </a:pPr>
            <a:r>
              <a:rPr lang="en-US" altLang="zh-CN" sz="2000" dirty="0">
                <a:solidFill>
                  <a:schemeClr val="bg1"/>
                </a:solidFill>
                <a:latin typeface="Tahoma" pitchFamily="34" charset="0"/>
                <a:ea typeface="华文中宋" pitchFamily="2" charset="-122"/>
              </a:rPr>
              <a:t>//</a:t>
            </a:r>
            <a:r>
              <a:rPr lang="zh-CN" altLang="en-US" sz="2000" dirty="0">
                <a:solidFill>
                  <a:schemeClr val="bg1"/>
                </a:solidFill>
                <a:latin typeface="Tahoma" pitchFamily="34" charset="0"/>
                <a:ea typeface="华文中宋" pitchFamily="2" charset="-122"/>
              </a:rPr>
              <a:t>唤醒所有等待的线程</a:t>
            </a:r>
          </a:p>
          <a:p>
            <a:pPr algn="l">
              <a:spcBef>
                <a:spcPct val="0"/>
              </a:spcBef>
              <a:buClrTx/>
              <a:buSzTx/>
              <a:buFontTx/>
              <a:buNone/>
            </a:pPr>
            <a:r>
              <a:rPr lang="en-US" altLang="zh-CN" sz="2000" dirty="0">
                <a:solidFill>
                  <a:schemeClr val="bg1"/>
                </a:solidFill>
                <a:latin typeface="Tahoma" pitchFamily="34" charset="0"/>
                <a:ea typeface="华文中宋" pitchFamily="2" charset="-122"/>
              </a:rPr>
              <a:t>public final void notify() </a:t>
            </a:r>
          </a:p>
          <a:p>
            <a:pPr algn="l">
              <a:spcBef>
                <a:spcPct val="0"/>
              </a:spcBef>
              <a:buClrTx/>
              <a:buSzTx/>
              <a:buFontTx/>
              <a:buNone/>
            </a:pPr>
            <a:r>
              <a:rPr lang="en-US" altLang="zh-CN" sz="2000" dirty="0">
                <a:solidFill>
                  <a:schemeClr val="bg1"/>
                </a:solidFill>
                <a:latin typeface="Tahoma" pitchFamily="34" charset="0"/>
                <a:ea typeface="华文中宋" pitchFamily="2" charset="-122"/>
              </a:rPr>
              <a:t>//</a:t>
            </a:r>
            <a:r>
              <a:rPr lang="zh-CN" altLang="en-US" sz="2000" dirty="0">
                <a:solidFill>
                  <a:schemeClr val="bg1"/>
                </a:solidFill>
                <a:latin typeface="Tahoma" pitchFamily="34" charset="0"/>
                <a:ea typeface="华文中宋" pitchFamily="2" charset="-122"/>
              </a:rPr>
              <a:t>随机唤醒一个等待的线程</a:t>
            </a:r>
          </a:p>
        </p:txBody>
      </p:sp>
      <p:graphicFrame>
        <p:nvGraphicFramePr>
          <p:cNvPr id="2" name="对象 1"/>
          <p:cNvGraphicFramePr>
            <a:graphicFrameLocks noChangeAspect="1"/>
          </p:cNvGraphicFramePr>
          <p:nvPr>
            <p:extLst>
              <p:ext uri="{D42A27DB-BD31-4B8C-83A1-F6EECF244321}">
                <p14:modId xmlns:p14="http://schemas.microsoft.com/office/powerpoint/2010/main" val="1825226289"/>
              </p:ext>
            </p:extLst>
          </p:nvPr>
        </p:nvGraphicFramePr>
        <p:xfrm>
          <a:off x="2699792" y="620688"/>
          <a:ext cx="1808163" cy="476250"/>
        </p:xfrm>
        <a:graphic>
          <a:graphicData uri="http://schemas.openxmlformats.org/presentationml/2006/ole">
            <mc:AlternateContent xmlns:mc="http://schemas.openxmlformats.org/markup-compatibility/2006">
              <mc:Choice xmlns:v="urn:schemas-microsoft-com:vml" Requires="v">
                <p:oleObj spid="_x0000_s4105" name="包装程序外壳对象" showAsIcon="1" r:id="rId4" imgW="1807560" imgH="475560" progId="Package">
                  <p:embed/>
                </p:oleObj>
              </mc:Choice>
              <mc:Fallback>
                <p:oleObj name="包装程序外壳对象" showAsIcon="1" r:id="rId4" imgW="1807560" imgH="475560" progId="Package">
                  <p:embed/>
                  <p:pic>
                    <p:nvPicPr>
                      <p:cNvPr id="0" name=""/>
                      <p:cNvPicPr/>
                      <p:nvPr/>
                    </p:nvPicPr>
                    <p:blipFill>
                      <a:blip r:embed="rId5"/>
                      <a:stretch>
                        <a:fillRect/>
                      </a:stretch>
                    </p:blipFill>
                    <p:spPr>
                      <a:xfrm>
                        <a:off x="2699792" y="620688"/>
                        <a:ext cx="1808163" cy="4762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601092"/>
                                        </p:tgtEl>
                                        <p:attrNameLst>
                                          <p:attrName>style.visibility</p:attrName>
                                        </p:attrNameLst>
                                      </p:cBhvr>
                                      <p:to>
                                        <p:strVal val="visible"/>
                                      </p:to>
                                    </p:set>
                                    <p:animEffect transition="in" filter="barn(outHorizontal)">
                                      <p:cBhvr>
                                        <p:cTn id="7" dur="500"/>
                                        <p:tgtEl>
                                          <p:spTgt spid="60109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601093"/>
                                        </p:tgtEl>
                                        <p:attrNameLst>
                                          <p:attrName>style.visibility</p:attrName>
                                        </p:attrNameLst>
                                      </p:cBhvr>
                                      <p:to>
                                        <p:strVal val="visible"/>
                                      </p:to>
                                    </p:set>
                                    <p:animEffect transition="in" filter="barn(outHorizontal)">
                                      <p:cBhvr>
                                        <p:cTn id="12" dur="500"/>
                                        <p:tgtEl>
                                          <p:spTgt spid="60109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01094"/>
                                        </p:tgtEl>
                                        <p:attrNameLst>
                                          <p:attrName>style.visibility</p:attrName>
                                        </p:attrNameLst>
                                      </p:cBhvr>
                                      <p:to>
                                        <p:strVal val="visible"/>
                                      </p:to>
                                    </p:set>
                                    <p:animEffect transition="in" filter="checkerboard(across)">
                                      <p:cBhvr>
                                        <p:cTn id="17" dur="500"/>
                                        <p:tgtEl>
                                          <p:spTgt spid="601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2" grpId="0" animBg="1" autoUpdateAnimBg="0"/>
      <p:bldP spid="601093" grpId="0" animBg="1" autoUpdateAnimBg="0"/>
      <p:bldP spid="601094"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8DB3251D-F52C-442E-AC2F-A0A27D85DA71}" type="slidenum">
              <a:rPr lang="en-US" altLang="zh-CN"/>
              <a:pPr/>
              <a:t>16</a:t>
            </a:fld>
            <a:endParaRPr lang="en-US" altLang="zh-CN"/>
          </a:p>
        </p:txBody>
      </p:sp>
      <p:sp>
        <p:nvSpPr>
          <p:cNvPr id="608258" name="Rectangle 2"/>
          <p:cNvSpPr>
            <a:spLocks noGrp="1" noChangeArrowheads="1"/>
          </p:cNvSpPr>
          <p:nvPr>
            <p:ph type="title"/>
          </p:nvPr>
        </p:nvSpPr>
        <p:spPr>
          <a:noFill/>
          <a:ln/>
        </p:spPr>
        <p:txBody>
          <a:bodyPr/>
          <a:lstStyle/>
          <a:p>
            <a:r>
              <a:rPr lang="zh-CN" altLang="en-US"/>
              <a:t>线程的同步</a:t>
            </a:r>
          </a:p>
        </p:txBody>
      </p:sp>
      <p:sp>
        <p:nvSpPr>
          <p:cNvPr id="608260" name="Rectangle 4"/>
          <p:cNvSpPr>
            <a:spLocks noChangeArrowheads="1"/>
          </p:cNvSpPr>
          <p:nvPr/>
        </p:nvSpPr>
        <p:spPr bwMode="auto">
          <a:xfrm>
            <a:off x="4500563" y="0"/>
            <a:ext cx="4643437" cy="6858000"/>
          </a:xfrm>
          <a:prstGeom prst="rect">
            <a:avLst/>
          </a:prstGeom>
          <a:solidFill>
            <a:srgbClr val="FFFF99"/>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a:t>
            </a:r>
            <a:r>
              <a:rPr lang="en-US" altLang="zh-CN" sz="1800" dirty="0" err="1">
                <a:latin typeface="Tahoma" pitchFamily="34" charset="0"/>
                <a:ea typeface="华文中宋" pitchFamily="2" charset="-122"/>
              </a:rPr>
              <a:t>CubbyHole</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private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contents;</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private </a:t>
            </a:r>
            <a:r>
              <a:rPr lang="en-US" altLang="zh-CN" sz="1800" dirty="0" err="1">
                <a:latin typeface="Tahoma" pitchFamily="34" charset="0"/>
                <a:ea typeface="华文中宋" pitchFamily="2" charset="-122"/>
              </a:rPr>
              <a:t>boolean</a:t>
            </a: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available</a:t>
            </a:r>
            <a:r>
              <a:rPr lang="en-US" altLang="zh-CN" sz="1800" dirty="0">
                <a:latin typeface="Tahoma" pitchFamily="34" charset="0"/>
                <a:ea typeface="华文中宋" pitchFamily="2" charset="-122"/>
              </a:rPr>
              <a:t> = false;</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a:t>
            </a:r>
            <a:r>
              <a:rPr lang="en-US" altLang="zh-CN" sz="1800" dirty="0">
                <a:solidFill>
                  <a:schemeClr val="hlink"/>
                </a:solidFill>
                <a:latin typeface="Tahoma" pitchFamily="34" charset="0"/>
                <a:ea typeface="华文中宋" pitchFamily="2" charset="-122"/>
              </a:rPr>
              <a:t>synchronized</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get()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while (available == false)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try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wait(); </a:t>
            </a:r>
            <a:r>
              <a:rPr lang="en-US" altLang="zh-CN" sz="1600" dirty="0">
                <a:solidFill>
                  <a:schemeClr val="folHlink"/>
                </a:solidFill>
                <a:latin typeface="Tahoma" pitchFamily="34" charset="0"/>
                <a:ea typeface="华文中宋" pitchFamily="2" charset="-122"/>
              </a:rPr>
              <a:t>//</a:t>
            </a:r>
            <a:r>
              <a:rPr lang="zh-CN" altLang="en-US" sz="1600" dirty="0">
                <a:solidFill>
                  <a:schemeClr val="folHlink"/>
                </a:solidFill>
                <a:latin typeface="Tahoma" pitchFamily="34" charset="0"/>
                <a:ea typeface="华文中宋" pitchFamily="2" charset="-122"/>
              </a:rPr>
              <a:t>打开锁，等候</a:t>
            </a:r>
            <a:r>
              <a:rPr lang="en-US" altLang="zh-CN" sz="1600" dirty="0">
                <a:solidFill>
                  <a:schemeClr val="folHlink"/>
                </a:solidFill>
                <a:latin typeface="Tahoma" pitchFamily="34" charset="0"/>
                <a:ea typeface="华文中宋" pitchFamily="2" charset="-122"/>
              </a:rPr>
              <a:t>Producer</a:t>
            </a:r>
            <a:r>
              <a:rPr lang="zh-CN" altLang="en-US" sz="1600" dirty="0">
                <a:solidFill>
                  <a:schemeClr val="folHlink"/>
                </a:solidFill>
                <a:latin typeface="Tahoma" pitchFamily="34" charset="0"/>
                <a:ea typeface="华文中宋" pitchFamily="2" charset="-122"/>
              </a:rPr>
              <a:t>填值</a:t>
            </a:r>
          </a:p>
          <a:p>
            <a:pPr marL="342900" indent="-342900" algn="l">
              <a:lnSpc>
                <a:spcPct val="90000"/>
              </a:lnSpc>
              <a:buClr>
                <a:schemeClr val="folHlink"/>
              </a:buClr>
              <a:buSzPct val="60000"/>
            </a:pPr>
            <a:r>
              <a:rPr lang="zh-CN" altLang="en-US" sz="1800" dirty="0">
                <a:latin typeface="Tahoma" pitchFamily="34" charset="0"/>
                <a:ea typeface="华文中宋" pitchFamily="2" charset="-122"/>
              </a:rPr>
              <a:t>            </a:t>
            </a:r>
            <a:r>
              <a:rPr lang="en-US" altLang="zh-CN" sz="1800" dirty="0">
                <a:latin typeface="Tahoma" pitchFamily="34" charset="0"/>
                <a:ea typeface="华文中宋" pitchFamily="2" charset="-122"/>
              </a:rPr>
              <a:t>} catch (</a:t>
            </a:r>
            <a:r>
              <a:rPr lang="en-US" altLang="zh-CN" sz="1800" dirty="0" err="1">
                <a:latin typeface="Tahoma" pitchFamily="34" charset="0"/>
                <a:ea typeface="华文中宋" pitchFamily="2" charset="-122"/>
              </a:rPr>
              <a:t>InterruptedException</a:t>
            </a:r>
            <a:r>
              <a:rPr lang="en-US" altLang="zh-CN" sz="1800" dirty="0">
                <a:latin typeface="Tahoma" pitchFamily="34" charset="0"/>
                <a:ea typeface="华文中宋" pitchFamily="2" charset="-122"/>
              </a:rPr>
              <a:t> e) {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available = false;  </a:t>
            </a:r>
            <a:r>
              <a:rPr lang="en-US" altLang="zh-CN" sz="1800" dirty="0" err="1">
                <a:solidFill>
                  <a:schemeClr val="hlink"/>
                </a:solidFill>
                <a:latin typeface="Tahoma" pitchFamily="34" charset="0"/>
                <a:ea typeface="华文中宋" pitchFamily="2" charset="-122"/>
              </a:rPr>
              <a:t>notifyAll</a:t>
            </a:r>
            <a:r>
              <a:rPr lang="en-US" altLang="zh-CN" sz="1800" dirty="0">
                <a:solidFill>
                  <a:schemeClr val="hlink"/>
                </a:solidFill>
                <a:latin typeface="Tahoma" pitchFamily="34" charset="0"/>
                <a:ea typeface="华文中宋" pitchFamily="2" charset="-122"/>
              </a:rPr>
              <a:t>()</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return contents;</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a:t>
            </a:r>
            <a:r>
              <a:rPr lang="en-US" altLang="zh-CN" sz="1800" dirty="0">
                <a:solidFill>
                  <a:schemeClr val="hlink"/>
                </a:solidFill>
                <a:latin typeface="Tahoma" pitchFamily="34" charset="0"/>
                <a:ea typeface="华文中宋" pitchFamily="2" charset="-122"/>
              </a:rPr>
              <a:t>synchronized</a:t>
            </a:r>
            <a:r>
              <a:rPr lang="en-US" altLang="zh-CN" sz="1800" dirty="0">
                <a:latin typeface="Tahoma" pitchFamily="34" charset="0"/>
                <a:ea typeface="华文中宋" pitchFamily="2" charset="-122"/>
              </a:rPr>
              <a:t> void put(</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value)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while (available == true)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try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wait(); </a:t>
            </a:r>
            <a:r>
              <a:rPr lang="en-US" altLang="zh-CN" sz="1600" dirty="0">
                <a:solidFill>
                  <a:schemeClr val="folHlink"/>
                </a:solidFill>
                <a:latin typeface="Tahoma" pitchFamily="34" charset="0"/>
                <a:ea typeface="华文中宋" pitchFamily="2" charset="-122"/>
              </a:rPr>
              <a:t>//</a:t>
            </a:r>
            <a:r>
              <a:rPr lang="zh-CN" altLang="en-US" sz="1600" dirty="0">
                <a:solidFill>
                  <a:schemeClr val="folHlink"/>
                </a:solidFill>
                <a:latin typeface="Tahoma" pitchFamily="34" charset="0"/>
                <a:ea typeface="华文中宋" pitchFamily="2" charset="-122"/>
              </a:rPr>
              <a:t>打开锁，等候</a:t>
            </a:r>
            <a:r>
              <a:rPr lang="en-US" altLang="zh-CN" sz="1600" dirty="0">
                <a:solidFill>
                  <a:schemeClr val="folHlink"/>
                </a:solidFill>
                <a:latin typeface="Tahoma" pitchFamily="34" charset="0"/>
                <a:ea typeface="华文中宋" pitchFamily="2" charset="-122"/>
              </a:rPr>
              <a:t>Consumer</a:t>
            </a:r>
            <a:r>
              <a:rPr lang="zh-CN" altLang="en-US" sz="1600" dirty="0">
                <a:solidFill>
                  <a:schemeClr val="folHlink"/>
                </a:solidFill>
                <a:latin typeface="Tahoma" pitchFamily="34" charset="0"/>
                <a:ea typeface="华文中宋" pitchFamily="2" charset="-122"/>
              </a:rPr>
              <a:t>取值</a:t>
            </a:r>
          </a:p>
          <a:p>
            <a:pPr marL="342900" indent="-342900" algn="l">
              <a:lnSpc>
                <a:spcPct val="90000"/>
              </a:lnSpc>
              <a:buClr>
                <a:schemeClr val="folHlink"/>
              </a:buClr>
              <a:buSzPct val="60000"/>
            </a:pPr>
            <a:r>
              <a:rPr lang="zh-CN" altLang="en-US" sz="1800" dirty="0">
                <a:latin typeface="Tahoma" pitchFamily="34" charset="0"/>
                <a:ea typeface="华文中宋" pitchFamily="2" charset="-122"/>
              </a:rPr>
              <a:t>            </a:t>
            </a:r>
            <a:r>
              <a:rPr lang="en-US" altLang="zh-CN" sz="1800" dirty="0">
                <a:latin typeface="Tahoma" pitchFamily="34" charset="0"/>
                <a:ea typeface="华文中宋" pitchFamily="2" charset="-122"/>
              </a:rPr>
              <a:t>} catch (</a:t>
            </a:r>
            <a:r>
              <a:rPr lang="en-US" altLang="zh-CN" sz="1800" dirty="0" err="1">
                <a:latin typeface="Tahoma" pitchFamily="34" charset="0"/>
                <a:ea typeface="华文中宋" pitchFamily="2" charset="-122"/>
              </a:rPr>
              <a:t>InterruptedException</a:t>
            </a:r>
            <a:r>
              <a:rPr lang="en-US" altLang="zh-CN" sz="1800" dirty="0">
                <a:latin typeface="Tahoma" pitchFamily="34" charset="0"/>
                <a:ea typeface="华文中宋" pitchFamily="2" charset="-122"/>
              </a:rPr>
              <a:t> e) {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contents = value; available = true;</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solidFill>
                  <a:schemeClr val="hlink"/>
                </a:solidFill>
                <a:latin typeface="Tahoma" pitchFamily="34" charset="0"/>
                <a:ea typeface="华文中宋" pitchFamily="2" charset="-122"/>
              </a:rPr>
              <a:t>notifyAll</a:t>
            </a:r>
            <a:r>
              <a:rPr lang="en-US" altLang="zh-CN" sz="1800" dirty="0">
                <a:solidFill>
                  <a:schemeClr val="hlink"/>
                </a:solidFill>
                <a:latin typeface="Tahoma" pitchFamily="34" charset="0"/>
                <a:ea typeface="华文中宋" pitchFamily="2" charset="-122"/>
              </a:rPr>
              <a:t>()</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
        <p:nvSpPr>
          <p:cNvPr id="608263" name="Line 7"/>
          <p:cNvSpPr>
            <a:spLocks noChangeShapeType="1"/>
          </p:cNvSpPr>
          <p:nvPr/>
        </p:nvSpPr>
        <p:spPr bwMode="auto">
          <a:xfrm>
            <a:off x="1114425" y="2060575"/>
            <a:ext cx="0" cy="647700"/>
          </a:xfrm>
          <a:prstGeom prst="line">
            <a:avLst/>
          </a:prstGeom>
          <a:noFill/>
          <a:ln w="9525">
            <a:solidFill>
              <a:schemeClr val="tx1"/>
            </a:solidFill>
            <a:round/>
            <a:headEnd/>
            <a:tailEnd type="triangle" w="med" len="med"/>
          </a:ln>
          <a:effectLst/>
        </p:spPr>
        <p:txBody>
          <a:bodyPr wrap="none" lIns="0" rIns="0" anchor="ctr">
            <a:spAutoFit/>
          </a:bodyPr>
          <a:lstStyle/>
          <a:p>
            <a:endParaRPr lang="zh-CN" altLang="en-US"/>
          </a:p>
        </p:txBody>
      </p:sp>
      <p:sp>
        <p:nvSpPr>
          <p:cNvPr id="608266" name="Rectangle 10"/>
          <p:cNvSpPr>
            <a:spLocks noChangeArrowheads="1"/>
          </p:cNvSpPr>
          <p:nvPr/>
        </p:nvSpPr>
        <p:spPr bwMode="auto">
          <a:xfrm>
            <a:off x="682625" y="1412875"/>
            <a:ext cx="1008063" cy="604838"/>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线程</a:t>
            </a:r>
          </a:p>
          <a:p>
            <a:pPr>
              <a:spcBef>
                <a:spcPct val="0"/>
              </a:spcBef>
              <a:buClrTx/>
              <a:buSzTx/>
              <a:buFontTx/>
              <a:buNone/>
            </a:pPr>
            <a:r>
              <a:rPr lang="en-US" altLang="zh-CN" sz="1800">
                <a:latin typeface="Tahoma" pitchFamily="34" charset="0"/>
                <a:ea typeface="华文中宋" pitchFamily="2" charset="-122"/>
              </a:rPr>
              <a:t>consumer</a:t>
            </a:r>
          </a:p>
        </p:txBody>
      </p:sp>
      <p:sp>
        <p:nvSpPr>
          <p:cNvPr id="608267" name="Rectangle 11"/>
          <p:cNvSpPr>
            <a:spLocks noChangeArrowheads="1"/>
          </p:cNvSpPr>
          <p:nvPr/>
        </p:nvSpPr>
        <p:spPr bwMode="auto">
          <a:xfrm rot="5400000">
            <a:off x="1092993" y="2183607"/>
            <a:ext cx="588963" cy="317500"/>
          </a:xfrm>
          <a:prstGeom prst="rect">
            <a:avLst/>
          </a:prstGeom>
          <a:noFill/>
          <a:ln w="9525">
            <a:noFill/>
            <a:miter lim="800000"/>
            <a:headEnd/>
            <a:tailEnd/>
          </a:ln>
          <a:effectLst/>
        </p:spPr>
        <p:txBody>
          <a:bodyPr wrap="none" anchor="ctr"/>
          <a:lstStyle/>
          <a:p>
            <a:pPr>
              <a:spcBef>
                <a:spcPct val="0"/>
              </a:spcBef>
              <a:buClrTx/>
              <a:buSzTx/>
              <a:buFontTx/>
              <a:buNone/>
            </a:pPr>
            <a:r>
              <a:rPr lang="en-US" altLang="zh-CN" sz="1800">
                <a:latin typeface="Tahoma" pitchFamily="34" charset="0"/>
                <a:ea typeface="华文中宋" pitchFamily="2" charset="-122"/>
              </a:rPr>
              <a:t>get()</a:t>
            </a:r>
          </a:p>
        </p:txBody>
      </p:sp>
      <p:sp>
        <p:nvSpPr>
          <p:cNvPr id="608268" name="Rectangle 12"/>
          <p:cNvSpPr>
            <a:spLocks noChangeArrowheads="1"/>
          </p:cNvSpPr>
          <p:nvPr/>
        </p:nvSpPr>
        <p:spPr bwMode="auto">
          <a:xfrm>
            <a:off x="106363" y="2708275"/>
            <a:ext cx="2016125" cy="317500"/>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判断当前是否存有值</a:t>
            </a:r>
          </a:p>
        </p:txBody>
      </p:sp>
      <p:sp>
        <p:nvSpPr>
          <p:cNvPr id="608269" name="Line 13"/>
          <p:cNvSpPr>
            <a:spLocks noChangeShapeType="1"/>
          </p:cNvSpPr>
          <p:nvPr/>
        </p:nvSpPr>
        <p:spPr bwMode="auto">
          <a:xfrm>
            <a:off x="466725" y="3068638"/>
            <a:ext cx="0" cy="1728787"/>
          </a:xfrm>
          <a:prstGeom prst="line">
            <a:avLst/>
          </a:prstGeom>
          <a:noFill/>
          <a:ln w="9525">
            <a:solidFill>
              <a:schemeClr val="tx1"/>
            </a:solidFill>
            <a:round/>
            <a:headEnd/>
            <a:tailEnd type="triangle" w="med" len="med"/>
          </a:ln>
          <a:effectLst/>
        </p:spPr>
        <p:txBody>
          <a:bodyPr lIns="0" rIns="0" anchor="ctr">
            <a:spAutoFit/>
          </a:bodyPr>
          <a:lstStyle/>
          <a:p>
            <a:endParaRPr lang="zh-CN" altLang="en-US"/>
          </a:p>
        </p:txBody>
      </p:sp>
      <p:sp>
        <p:nvSpPr>
          <p:cNvPr id="608270" name="Line 14"/>
          <p:cNvSpPr>
            <a:spLocks noChangeShapeType="1"/>
          </p:cNvSpPr>
          <p:nvPr/>
        </p:nvSpPr>
        <p:spPr bwMode="auto">
          <a:xfrm>
            <a:off x="1476375" y="3068638"/>
            <a:ext cx="0" cy="647700"/>
          </a:xfrm>
          <a:prstGeom prst="line">
            <a:avLst/>
          </a:prstGeom>
          <a:noFill/>
          <a:ln w="9525">
            <a:solidFill>
              <a:schemeClr val="tx1"/>
            </a:solidFill>
            <a:round/>
            <a:headEnd/>
            <a:tailEnd type="triangle" w="med" len="med"/>
          </a:ln>
          <a:effectLst/>
        </p:spPr>
        <p:txBody>
          <a:bodyPr wrap="none" lIns="0" rIns="0" anchor="ctr">
            <a:spAutoFit/>
          </a:bodyPr>
          <a:lstStyle/>
          <a:p>
            <a:endParaRPr lang="zh-CN" altLang="en-US"/>
          </a:p>
        </p:txBody>
      </p:sp>
      <p:sp>
        <p:nvSpPr>
          <p:cNvPr id="608271" name="Rectangle 15"/>
          <p:cNvSpPr>
            <a:spLocks noChangeArrowheads="1"/>
          </p:cNvSpPr>
          <p:nvPr/>
        </p:nvSpPr>
        <p:spPr bwMode="auto">
          <a:xfrm rot="5400000">
            <a:off x="446882" y="3204369"/>
            <a:ext cx="588962" cy="317500"/>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有</a:t>
            </a:r>
          </a:p>
        </p:txBody>
      </p:sp>
      <p:sp>
        <p:nvSpPr>
          <p:cNvPr id="608272" name="Rectangle 16"/>
          <p:cNvSpPr>
            <a:spLocks noChangeArrowheads="1"/>
          </p:cNvSpPr>
          <p:nvPr/>
        </p:nvSpPr>
        <p:spPr bwMode="auto">
          <a:xfrm rot="5400000">
            <a:off x="1524794" y="3204369"/>
            <a:ext cx="588962" cy="317500"/>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没有</a:t>
            </a:r>
          </a:p>
        </p:txBody>
      </p:sp>
      <p:sp>
        <p:nvSpPr>
          <p:cNvPr id="608273" name="Rectangle 17"/>
          <p:cNvSpPr>
            <a:spLocks noChangeArrowheads="1"/>
          </p:cNvSpPr>
          <p:nvPr/>
        </p:nvSpPr>
        <p:spPr bwMode="auto">
          <a:xfrm>
            <a:off x="323850" y="5199063"/>
            <a:ext cx="1439863" cy="893762"/>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设置为空</a:t>
            </a:r>
          </a:p>
          <a:p>
            <a:pPr>
              <a:spcBef>
                <a:spcPct val="0"/>
              </a:spcBef>
              <a:buClrTx/>
              <a:buSzTx/>
              <a:buFontTx/>
              <a:buNone/>
            </a:pPr>
            <a:r>
              <a:rPr lang="zh-CN" altLang="en-US" sz="1800">
                <a:latin typeface="Tahoma" pitchFamily="34" charset="0"/>
                <a:ea typeface="华文中宋" pitchFamily="2" charset="-122"/>
              </a:rPr>
              <a:t>唤醒</a:t>
            </a:r>
            <a:r>
              <a:rPr lang="en-US" altLang="zh-CN" sz="1800">
                <a:latin typeface="Tahoma" pitchFamily="34" charset="0"/>
                <a:ea typeface="华文中宋" pitchFamily="2" charset="-122"/>
              </a:rPr>
              <a:t>producer</a:t>
            </a:r>
          </a:p>
          <a:p>
            <a:pPr>
              <a:spcBef>
                <a:spcPct val="0"/>
              </a:spcBef>
              <a:buClrTx/>
              <a:buSzTx/>
              <a:buFontTx/>
              <a:buNone/>
            </a:pPr>
            <a:r>
              <a:rPr lang="zh-CN" altLang="en-US" sz="1800">
                <a:latin typeface="Tahoma" pitchFamily="34" charset="0"/>
                <a:ea typeface="华文中宋" pitchFamily="2" charset="-122"/>
              </a:rPr>
              <a:t>取值</a:t>
            </a:r>
          </a:p>
        </p:txBody>
      </p:sp>
      <p:sp>
        <p:nvSpPr>
          <p:cNvPr id="608274" name="Rectangle 18"/>
          <p:cNvSpPr>
            <a:spLocks noChangeArrowheads="1"/>
          </p:cNvSpPr>
          <p:nvPr/>
        </p:nvSpPr>
        <p:spPr bwMode="auto">
          <a:xfrm>
            <a:off x="1116013" y="3759200"/>
            <a:ext cx="792162" cy="533400"/>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释放锁定</a:t>
            </a:r>
          </a:p>
          <a:p>
            <a:pPr>
              <a:spcBef>
                <a:spcPct val="0"/>
              </a:spcBef>
              <a:buClrTx/>
              <a:buSzTx/>
              <a:buFontTx/>
              <a:buNone/>
            </a:pPr>
            <a:r>
              <a:rPr lang="zh-CN" altLang="en-US" sz="1800">
                <a:latin typeface="Tahoma" pitchFamily="34" charset="0"/>
                <a:ea typeface="华文中宋" pitchFamily="2" charset="-122"/>
              </a:rPr>
              <a:t>等待新值</a:t>
            </a:r>
          </a:p>
        </p:txBody>
      </p:sp>
      <p:sp>
        <p:nvSpPr>
          <p:cNvPr id="608275" name="Line 19"/>
          <p:cNvSpPr>
            <a:spLocks noChangeShapeType="1"/>
          </p:cNvSpPr>
          <p:nvPr/>
        </p:nvSpPr>
        <p:spPr bwMode="auto">
          <a:xfrm>
            <a:off x="3419475" y="2060575"/>
            <a:ext cx="0" cy="647700"/>
          </a:xfrm>
          <a:prstGeom prst="line">
            <a:avLst/>
          </a:prstGeom>
          <a:noFill/>
          <a:ln w="9525">
            <a:solidFill>
              <a:schemeClr val="tx1"/>
            </a:solidFill>
            <a:round/>
            <a:headEnd/>
            <a:tailEnd type="triangle" w="med" len="med"/>
          </a:ln>
          <a:effectLst/>
        </p:spPr>
        <p:txBody>
          <a:bodyPr wrap="none" lIns="0" rIns="0" anchor="ctr">
            <a:spAutoFit/>
          </a:bodyPr>
          <a:lstStyle/>
          <a:p>
            <a:endParaRPr lang="zh-CN" altLang="en-US"/>
          </a:p>
        </p:txBody>
      </p:sp>
      <p:sp>
        <p:nvSpPr>
          <p:cNvPr id="608276" name="Rectangle 20"/>
          <p:cNvSpPr>
            <a:spLocks noChangeArrowheads="1"/>
          </p:cNvSpPr>
          <p:nvPr/>
        </p:nvSpPr>
        <p:spPr bwMode="auto">
          <a:xfrm>
            <a:off x="2987675" y="1412875"/>
            <a:ext cx="1008063" cy="604838"/>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线程</a:t>
            </a:r>
          </a:p>
          <a:p>
            <a:pPr>
              <a:spcBef>
                <a:spcPct val="0"/>
              </a:spcBef>
              <a:buClrTx/>
              <a:buSzTx/>
              <a:buFontTx/>
              <a:buNone/>
            </a:pPr>
            <a:r>
              <a:rPr lang="en-US" altLang="zh-CN" sz="1800">
                <a:latin typeface="Tahoma" pitchFamily="34" charset="0"/>
                <a:ea typeface="华文中宋" pitchFamily="2" charset="-122"/>
              </a:rPr>
              <a:t>producer</a:t>
            </a:r>
          </a:p>
        </p:txBody>
      </p:sp>
      <p:sp>
        <p:nvSpPr>
          <p:cNvPr id="608277" name="Rectangle 21"/>
          <p:cNvSpPr>
            <a:spLocks noChangeArrowheads="1"/>
          </p:cNvSpPr>
          <p:nvPr/>
        </p:nvSpPr>
        <p:spPr bwMode="auto">
          <a:xfrm rot="5400000">
            <a:off x="3398043" y="2183607"/>
            <a:ext cx="588963" cy="317500"/>
          </a:xfrm>
          <a:prstGeom prst="rect">
            <a:avLst/>
          </a:prstGeom>
          <a:noFill/>
          <a:ln w="9525">
            <a:noFill/>
            <a:miter lim="800000"/>
            <a:headEnd/>
            <a:tailEnd/>
          </a:ln>
          <a:effectLst/>
        </p:spPr>
        <p:txBody>
          <a:bodyPr wrap="none" anchor="ctr"/>
          <a:lstStyle/>
          <a:p>
            <a:pPr>
              <a:spcBef>
                <a:spcPct val="0"/>
              </a:spcBef>
              <a:buClrTx/>
              <a:buSzTx/>
              <a:buFontTx/>
              <a:buNone/>
            </a:pPr>
            <a:r>
              <a:rPr lang="en-US" altLang="zh-CN" sz="1800">
                <a:latin typeface="Tahoma" pitchFamily="34" charset="0"/>
                <a:ea typeface="华文中宋" pitchFamily="2" charset="-122"/>
              </a:rPr>
              <a:t>put()</a:t>
            </a:r>
          </a:p>
        </p:txBody>
      </p:sp>
      <p:sp>
        <p:nvSpPr>
          <p:cNvPr id="608278" name="Rectangle 22"/>
          <p:cNvSpPr>
            <a:spLocks noChangeArrowheads="1"/>
          </p:cNvSpPr>
          <p:nvPr/>
        </p:nvSpPr>
        <p:spPr bwMode="auto">
          <a:xfrm>
            <a:off x="2411413" y="2708275"/>
            <a:ext cx="2016125" cy="317500"/>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判断当前是否存有值</a:t>
            </a:r>
          </a:p>
        </p:txBody>
      </p:sp>
      <p:sp>
        <p:nvSpPr>
          <p:cNvPr id="608279" name="Line 23"/>
          <p:cNvSpPr>
            <a:spLocks noChangeShapeType="1"/>
          </p:cNvSpPr>
          <p:nvPr/>
        </p:nvSpPr>
        <p:spPr bwMode="auto">
          <a:xfrm>
            <a:off x="2771775" y="3068638"/>
            <a:ext cx="0" cy="647700"/>
          </a:xfrm>
          <a:prstGeom prst="line">
            <a:avLst/>
          </a:prstGeom>
          <a:noFill/>
          <a:ln w="9525">
            <a:solidFill>
              <a:schemeClr val="tx1"/>
            </a:solidFill>
            <a:round/>
            <a:headEnd/>
            <a:tailEnd type="triangle" w="med" len="med"/>
          </a:ln>
          <a:effectLst/>
        </p:spPr>
        <p:txBody>
          <a:bodyPr wrap="none" lIns="0" rIns="0" anchor="ctr">
            <a:spAutoFit/>
          </a:bodyPr>
          <a:lstStyle/>
          <a:p>
            <a:endParaRPr lang="zh-CN" altLang="en-US"/>
          </a:p>
        </p:txBody>
      </p:sp>
      <p:sp>
        <p:nvSpPr>
          <p:cNvPr id="608280" name="Line 24"/>
          <p:cNvSpPr>
            <a:spLocks noChangeShapeType="1"/>
          </p:cNvSpPr>
          <p:nvPr/>
        </p:nvSpPr>
        <p:spPr bwMode="auto">
          <a:xfrm>
            <a:off x="3851275" y="3068638"/>
            <a:ext cx="0" cy="1728787"/>
          </a:xfrm>
          <a:prstGeom prst="line">
            <a:avLst/>
          </a:prstGeom>
          <a:noFill/>
          <a:ln w="9525">
            <a:solidFill>
              <a:schemeClr val="tx1"/>
            </a:solidFill>
            <a:round/>
            <a:headEnd/>
            <a:tailEnd type="triangle" w="med" len="med"/>
          </a:ln>
          <a:effectLst/>
        </p:spPr>
        <p:txBody>
          <a:bodyPr lIns="0" rIns="0" anchor="ctr">
            <a:spAutoFit/>
          </a:bodyPr>
          <a:lstStyle/>
          <a:p>
            <a:endParaRPr lang="zh-CN" altLang="en-US"/>
          </a:p>
        </p:txBody>
      </p:sp>
      <p:sp>
        <p:nvSpPr>
          <p:cNvPr id="608281" name="Rectangle 25"/>
          <p:cNvSpPr>
            <a:spLocks noChangeArrowheads="1"/>
          </p:cNvSpPr>
          <p:nvPr/>
        </p:nvSpPr>
        <p:spPr bwMode="auto">
          <a:xfrm rot="5400000">
            <a:off x="2750344" y="3204369"/>
            <a:ext cx="588962" cy="317500"/>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有</a:t>
            </a:r>
          </a:p>
        </p:txBody>
      </p:sp>
      <p:sp>
        <p:nvSpPr>
          <p:cNvPr id="608282" name="Rectangle 26"/>
          <p:cNvSpPr>
            <a:spLocks noChangeArrowheads="1"/>
          </p:cNvSpPr>
          <p:nvPr/>
        </p:nvSpPr>
        <p:spPr bwMode="auto">
          <a:xfrm rot="5400000">
            <a:off x="3829843" y="3336132"/>
            <a:ext cx="588963" cy="317500"/>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没有</a:t>
            </a:r>
          </a:p>
        </p:txBody>
      </p:sp>
      <p:sp>
        <p:nvSpPr>
          <p:cNvPr id="608284" name="Rectangle 28"/>
          <p:cNvSpPr>
            <a:spLocks noChangeArrowheads="1"/>
          </p:cNvSpPr>
          <p:nvPr/>
        </p:nvSpPr>
        <p:spPr bwMode="auto">
          <a:xfrm>
            <a:off x="2339975" y="3789363"/>
            <a:ext cx="792163" cy="533400"/>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latin typeface="Tahoma" pitchFamily="34" charset="0"/>
                <a:ea typeface="华文中宋" pitchFamily="2" charset="-122"/>
              </a:rPr>
              <a:t>释放锁定</a:t>
            </a:r>
          </a:p>
          <a:p>
            <a:pPr>
              <a:spcBef>
                <a:spcPct val="0"/>
              </a:spcBef>
              <a:buClrTx/>
              <a:buSzTx/>
              <a:buFontTx/>
              <a:buNone/>
            </a:pPr>
            <a:r>
              <a:rPr lang="zh-CN" altLang="en-US" sz="1800">
                <a:latin typeface="Tahoma" pitchFamily="34" charset="0"/>
                <a:ea typeface="华文中宋" pitchFamily="2" charset="-122"/>
              </a:rPr>
              <a:t>等待取值</a:t>
            </a:r>
          </a:p>
        </p:txBody>
      </p:sp>
      <p:sp>
        <p:nvSpPr>
          <p:cNvPr id="608285" name="Line 29"/>
          <p:cNvSpPr>
            <a:spLocks noChangeShapeType="1"/>
          </p:cNvSpPr>
          <p:nvPr/>
        </p:nvSpPr>
        <p:spPr bwMode="auto">
          <a:xfrm>
            <a:off x="2195513" y="1341438"/>
            <a:ext cx="0" cy="4895850"/>
          </a:xfrm>
          <a:prstGeom prst="line">
            <a:avLst/>
          </a:prstGeom>
          <a:noFill/>
          <a:ln w="9525">
            <a:solidFill>
              <a:schemeClr val="tx1"/>
            </a:solidFill>
            <a:prstDash val="dash"/>
            <a:round/>
            <a:headEnd/>
            <a:tailEnd/>
          </a:ln>
          <a:effectLst/>
        </p:spPr>
        <p:txBody>
          <a:bodyPr lIns="0" rIns="0" anchor="ctr">
            <a:spAutoFit/>
          </a:bodyPr>
          <a:lstStyle/>
          <a:p>
            <a:endParaRPr lang="zh-CN" altLang="en-US"/>
          </a:p>
        </p:txBody>
      </p:sp>
      <p:sp>
        <p:nvSpPr>
          <p:cNvPr id="608287" name="Line 31"/>
          <p:cNvSpPr>
            <a:spLocks noChangeShapeType="1"/>
          </p:cNvSpPr>
          <p:nvPr/>
        </p:nvSpPr>
        <p:spPr bwMode="auto">
          <a:xfrm>
            <a:off x="468313" y="4795838"/>
            <a:ext cx="1008062" cy="0"/>
          </a:xfrm>
          <a:prstGeom prst="line">
            <a:avLst/>
          </a:prstGeom>
          <a:noFill/>
          <a:ln w="9525">
            <a:solidFill>
              <a:schemeClr val="tx1"/>
            </a:solidFill>
            <a:round/>
            <a:headEnd/>
            <a:tailEnd/>
          </a:ln>
          <a:effectLst/>
        </p:spPr>
        <p:txBody>
          <a:bodyPr wrap="none" lIns="0" rIns="0" anchor="ctr">
            <a:spAutoFit/>
          </a:bodyPr>
          <a:lstStyle/>
          <a:p>
            <a:endParaRPr lang="zh-CN" altLang="en-US"/>
          </a:p>
        </p:txBody>
      </p:sp>
      <p:sp>
        <p:nvSpPr>
          <p:cNvPr id="608288" name="Line 32"/>
          <p:cNvSpPr>
            <a:spLocks noChangeShapeType="1"/>
          </p:cNvSpPr>
          <p:nvPr/>
        </p:nvSpPr>
        <p:spPr bwMode="auto">
          <a:xfrm>
            <a:off x="1042988" y="4795838"/>
            <a:ext cx="0" cy="361950"/>
          </a:xfrm>
          <a:prstGeom prst="line">
            <a:avLst/>
          </a:prstGeom>
          <a:noFill/>
          <a:ln w="9525">
            <a:solidFill>
              <a:schemeClr val="tx1"/>
            </a:solidFill>
            <a:round/>
            <a:headEnd/>
            <a:tailEnd type="triangle" w="med" len="med"/>
          </a:ln>
          <a:effectLst/>
        </p:spPr>
        <p:txBody>
          <a:bodyPr lIns="0" rIns="0" anchor="ctr">
            <a:spAutoFit/>
          </a:bodyPr>
          <a:lstStyle/>
          <a:p>
            <a:endParaRPr lang="zh-CN" altLang="en-US"/>
          </a:p>
        </p:txBody>
      </p:sp>
      <p:sp>
        <p:nvSpPr>
          <p:cNvPr id="608289" name="Rectangle 33"/>
          <p:cNvSpPr>
            <a:spLocks noChangeArrowheads="1"/>
          </p:cNvSpPr>
          <p:nvPr/>
        </p:nvSpPr>
        <p:spPr bwMode="auto">
          <a:xfrm>
            <a:off x="2627313" y="5199063"/>
            <a:ext cx="1439862" cy="893762"/>
          </a:xfrm>
          <a:prstGeom prst="rect">
            <a:avLst/>
          </a:prstGeom>
          <a:noFill/>
          <a:ln w="9525">
            <a:noFill/>
            <a:miter lim="800000"/>
            <a:headEnd/>
            <a:tailEnd/>
          </a:ln>
          <a:effectLst/>
        </p:spPr>
        <p:txBody>
          <a:bodyPr wrap="none" anchor="ctr"/>
          <a:lstStyle/>
          <a:p>
            <a:pPr>
              <a:spcBef>
                <a:spcPct val="0"/>
              </a:spcBef>
              <a:buClrTx/>
              <a:buSzTx/>
              <a:buFontTx/>
              <a:buNone/>
            </a:pPr>
            <a:r>
              <a:rPr lang="zh-CN" altLang="en-US" sz="1800">
                <a:ea typeface="华文中宋" pitchFamily="2" charset="-122"/>
              </a:rPr>
              <a:t>放值</a:t>
            </a:r>
            <a:endParaRPr lang="zh-CN" altLang="en-US" sz="1200">
              <a:latin typeface="Tahoma" pitchFamily="34" charset="0"/>
              <a:ea typeface="华文中宋" pitchFamily="2" charset="-122"/>
            </a:endParaRPr>
          </a:p>
          <a:p>
            <a:pPr>
              <a:spcBef>
                <a:spcPct val="0"/>
              </a:spcBef>
              <a:buClrTx/>
              <a:buSzTx/>
              <a:buFontTx/>
              <a:buNone/>
            </a:pPr>
            <a:r>
              <a:rPr lang="zh-CN" altLang="en-US" sz="1800">
                <a:latin typeface="Tahoma" pitchFamily="34" charset="0"/>
                <a:ea typeface="华文中宋" pitchFamily="2" charset="-122"/>
              </a:rPr>
              <a:t>设置为有</a:t>
            </a:r>
          </a:p>
          <a:p>
            <a:pPr>
              <a:spcBef>
                <a:spcPct val="0"/>
              </a:spcBef>
              <a:buClrTx/>
              <a:buSzTx/>
              <a:buFontTx/>
              <a:buNone/>
            </a:pPr>
            <a:r>
              <a:rPr lang="zh-CN" altLang="en-US" sz="1800">
                <a:latin typeface="Tahoma" pitchFamily="34" charset="0"/>
                <a:ea typeface="华文中宋" pitchFamily="2" charset="-122"/>
              </a:rPr>
              <a:t>唤醒</a:t>
            </a:r>
            <a:r>
              <a:rPr lang="en-US" altLang="zh-CN" sz="1800">
                <a:latin typeface="Tahoma" pitchFamily="34" charset="0"/>
              </a:rPr>
              <a:t>consumer</a:t>
            </a:r>
          </a:p>
        </p:txBody>
      </p:sp>
      <p:sp>
        <p:nvSpPr>
          <p:cNvPr id="608290" name="Line 34"/>
          <p:cNvSpPr>
            <a:spLocks noChangeShapeType="1"/>
          </p:cNvSpPr>
          <p:nvPr/>
        </p:nvSpPr>
        <p:spPr bwMode="auto">
          <a:xfrm>
            <a:off x="2771775" y="4797425"/>
            <a:ext cx="1079500" cy="0"/>
          </a:xfrm>
          <a:prstGeom prst="line">
            <a:avLst/>
          </a:prstGeom>
          <a:noFill/>
          <a:ln w="9525">
            <a:solidFill>
              <a:schemeClr val="tx1"/>
            </a:solidFill>
            <a:round/>
            <a:headEnd/>
            <a:tailEnd/>
          </a:ln>
          <a:effectLst/>
        </p:spPr>
        <p:txBody>
          <a:bodyPr lIns="0" rIns="0" anchor="ctr">
            <a:spAutoFit/>
          </a:bodyPr>
          <a:lstStyle/>
          <a:p>
            <a:endParaRPr lang="zh-CN" altLang="en-US"/>
          </a:p>
        </p:txBody>
      </p:sp>
      <p:sp>
        <p:nvSpPr>
          <p:cNvPr id="608291" name="Line 35"/>
          <p:cNvSpPr>
            <a:spLocks noChangeShapeType="1"/>
          </p:cNvSpPr>
          <p:nvPr/>
        </p:nvSpPr>
        <p:spPr bwMode="auto">
          <a:xfrm>
            <a:off x="3275013" y="4797425"/>
            <a:ext cx="0" cy="361950"/>
          </a:xfrm>
          <a:prstGeom prst="line">
            <a:avLst/>
          </a:prstGeom>
          <a:noFill/>
          <a:ln w="9525">
            <a:solidFill>
              <a:schemeClr val="tx1"/>
            </a:solidFill>
            <a:round/>
            <a:headEnd/>
            <a:tailEnd type="triangle" w="med" len="med"/>
          </a:ln>
          <a:effectLst/>
        </p:spPr>
        <p:txBody>
          <a:bodyPr lIns="0" rIns="0" anchor="ctr">
            <a:spAutoFit/>
          </a:bodyPr>
          <a:lstStyle/>
          <a:p>
            <a:endParaRPr lang="zh-CN" altLang="en-US"/>
          </a:p>
        </p:txBody>
      </p:sp>
      <p:sp>
        <p:nvSpPr>
          <p:cNvPr id="608292" name="Line 36"/>
          <p:cNvSpPr>
            <a:spLocks noChangeShapeType="1"/>
          </p:cNvSpPr>
          <p:nvPr/>
        </p:nvSpPr>
        <p:spPr bwMode="auto">
          <a:xfrm flipV="1">
            <a:off x="1476375" y="4292600"/>
            <a:ext cx="1223963" cy="1223963"/>
          </a:xfrm>
          <a:prstGeom prst="line">
            <a:avLst/>
          </a:prstGeom>
          <a:noFill/>
          <a:ln w="9525">
            <a:solidFill>
              <a:schemeClr val="hlink"/>
            </a:solidFill>
            <a:round/>
            <a:headEnd/>
            <a:tailEnd type="triangle" w="med" len="med"/>
          </a:ln>
          <a:effectLst/>
        </p:spPr>
        <p:txBody>
          <a:bodyPr lIns="0" rIns="0" anchor="ctr">
            <a:spAutoFit/>
          </a:bodyPr>
          <a:lstStyle/>
          <a:p>
            <a:endParaRPr lang="zh-CN" altLang="en-US"/>
          </a:p>
        </p:txBody>
      </p:sp>
      <p:sp>
        <p:nvSpPr>
          <p:cNvPr id="608293" name="Line 37"/>
          <p:cNvSpPr>
            <a:spLocks noChangeShapeType="1"/>
          </p:cNvSpPr>
          <p:nvPr/>
        </p:nvSpPr>
        <p:spPr bwMode="auto">
          <a:xfrm flipH="1" flipV="1">
            <a:off x="1692275" y="4292600"/>
            <a:ext cx="1223963" cy="1223963"/>
          </a:xfrm>
          <a:prstGeom prst="line">
            <a:avLst/>
          </a:prstGeom>
          <a:noFill/>
          <a:ln w="9525">
            <a:solidFill>
              <a:schemeClr val="folHlink"/>
            </a:solidFill>
            <a:round/>
            <a:headEnd/>
            <a:tailEnd type="triangle" w="med" len="med"/>
          </a:ln>
          <a:effectLst/>
        </p:spPr>
        <p:txBody>
          <a:bodyPr wrap="none" lIns="0" rIns="0" anchor="ctr">
            <a:spAutoFit/>
          </a:bodyPr>
          <a:lstStyle/>
          <a:p>
            <a:endParaRPr lang="zh-CN" altLang="en-US"/>
          </a:p>
        </p:txBody>
      </p:sp>
      <p:sp>
        <p:nvSpPr>
          <p:cNvPr id="608294" name="Line 38"/>
          <p:cNvSpPr>
            <a:spLocks noChangeShapeType="1"/>
          </p:cNvSpPr>
          <p:nvPr/>
        </p:nvSpPr>
        <p:spPr bwMode="auto">
          <a:xfrm>
            <a:off x="1476375" y="4365625"/>
            <a:ext cx="0" cy="431800"/>
          </a:xfrm>
          <a:prstGeom prst="line">
            <a:avLst/>
          </a:prstGeom>
          <a:noFill/>
          <a:ln w="9525">
            <a:solidFill>
              <a:schemeClr val="tx2"/>
            </a:solidFill>
            <a:round/>
            <a:headEnd/>
            <a:tailEnd type="triangle" w="med" len="med"/>
          </a:ln>
          <a:effectLst/>
        </p:spPr>
        <p:txBody>
          <a:bodyPr lIns="0" rIns="0" anchor="ctr">
            <a:spAutoFit/>
          </a:bodyPr>
          <a:lstStyle/>
          <a:p>
            <a:endParaRPr lang="zh-CN" altLang="en-US"/>
          </a:p>
        </p:txBody>
      </p:sp>
      <p:sp>
        <p:nvSpPr>
          <p:cNvPr id="608295" name="Line 39"/>
          <p:cNvSpPr>
            <a:spLocks noChangeShapeType="1"/>
          </p:cNvSpPr>
          <p:nvPr/>
        </p:nvSpPr>
        <p:spPr bwMode="auto">
          <a:xfrm>
            <a:off x="2771775" y="4365625"/>
            <a:ext cx="0" cy="431800"/>
          </a:xfrm>
          <a:prstGeom prst="line">
            <a:avLst/>
          </a:prstGeom>
          <a:noFill/>
          <a:ln w="9525">
            <a:solidFill>
              <a:schemeClr val="hlink"/>
            </a:solidFill>
            <a:round/>
            <a:headEnd/>
            <a:tailEnd type="triangle" w="med" len="med"/>
          </a:ln>
          <a:effectLst/>
        </p:spPr>
        <p:txBody>
          <a:bodyPr lIns="0" rIns="0"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608260"/>
                                        </p:tgtEl>
                                        <p:attrNameLst>
                                          <p:attrName>style.visibility</p:attrName>
                                        </p:attrNameLst>
                                      </p:cBhvr>
                                      <p:to>
                                        <p:strVal val="visible"/>
                                      </p:to>
                                    </p:set>
                                    <p:animEffect transition="in" filter="barn(outHorizontal)">
                                      <p:cBhvr>
                                        <p:cTn id="7" dur="500"/>
                                        <p:tgtEl>
                                          <p:spTgt spid="608260"/>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08266"/>
                                        </p:tgtEl>
                                        <p:attrNameLst>
                                          <p:attrName>style.visibility</p:attrName>
                                        </p:attrNameLst>
                                      </p:cBhvr>
                                      <p:to>
                                        <p:strVal val="visible"/>
                                      </p:to>
                                    </p:set>
                                    <p:animEffect transition="in" filter="checkerboard(across)">
                                      <p:cBhvr>
                                        <p:cTn id="11" dur="500"/>
                                        <p:tgtEl>
                                          <p:spTgt spid="608266"/>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608267"/>
                                        </p:tgtEl>
                                        <p:attrNameLst>
                                          <p:attrName>style.visibility</p:attrName>
                                        </p:attrNameLst>
                                      </p:cBhvr>
                                      <p:to>
                                        <p:strVal val="visible"/>
                                      </p:to>
                                    </p:set>
                                    <p:animEffect transition="in" filter="checkerboard(across)">
                                      <p:cBhvr>
                                        <p:cTn id="15" dur="500"/>
                                        <p:tgtEl>
                                          <p:spTgt spid="608267"/>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608268"/>
                                        </p:tgtEl>
                                        <p:attrNameLst>
                                          <p:attrName>style.visibility</p:attrName>
                                        </p:attrNameLst>
                                      </p:cBhvr>
                                      <p:to>
                                        <p:strVal val="visible"/>
                                      </p:to>
                                    </p:set>
                                    <p:animEffect transition="in" filter="checkerboard(across)">
                                      <p:cBhvr>
                                        <p:cTn id="19" dur="500"/>
                                        <p:tgtEl>
                                          <p:spTgt spid="608268"/>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608271"/>
                                        </p:tgtEl>
                                        <p:attrNameLst>
                                          <p:attrName>style.visibility</p:attrName>
                                        </p:attrNameLst>
                                      </p:cBhvr>
                                      <p:to>
                                        <p:strVal val="visible"/>
                                      </p:to>
                                    </p:set>
                                    <p:animEffect transition="in" filter="checkerboard(across)">
                                      <p:cBhvr>
                                        <p:cTn id="23" dur="500"/>
                                        <p:tgtEl>
                                          <p:spTgt spid="608271"/>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608272"/>
                                        </p:tgtEl>
                                        <p:attrNameLst>
                                          <p:attrName>style.visibility</p:attrName>
                                        </p:attrNameLst>
                                      </p:cBhvr>
                                      <p:to>
                                        <p:strVal val="visible"/>
                                      </p:to>
                                    </p:set>
                                    <p:animEffect transition="in" filter="checkerboard(across)">
                                      <p:cBhvr>
                                        <p:cTn id="27" dur="500"/>
                                        <p:tgtEl>
                                          <p:spTgt spid="608272"/>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608273"/>
                                        </p:tgtEl>
                                        <p:attrNameLst>
                                          <p:attrName>style.visibility</p:attrName>
                                        </p:attrNameLst>
                                      </p:cBhvr>
                                      <p:to>
                                        <p:strVal val="visible"/>
                                      </p:to>
                                    </p:set>
                                    <p:animEffect transition="in" filter="checkerboard(across)">
                                      <p:cBhvr>
                                        <p:cTn id="31" dur="500"/>
                                        <p:tgtEl>
                                          <p:spTgt spid="608273"/>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608274"/>
                                        </p:tgtEl>
                                        <p:attrNameLst>
                                          <p:attrName>style.visibility</p:attrName>
                                        </p:attrNameLst>
                                      </p:cBhvr>
                                      <p:to>
                                        <p:strVal val="visible"/>
                                      </p:to>
                                    </p:set>
                                    <p:animEffect transition="in" filter="checkerboard(across)">
                                      <p:cBhvr>
                                        <p:cTn id="35" dur="500"/>
                                        <p:tgtEl>
                                          <p:spTgt spid="608274"/>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608276"/>
                                        </p:tgtEl>
                                        <p:attrNameLst>
                                          <p:attrName>style.visibility</p:attrName>
                                        </p:attrNameLst>
                                      </p:cBhvr>
                                      <p:to>
                                        <p:strVal val="visible"/>
                                      </p:to>
                                    </p:set>
                                    <p:animEffect transition="in" filter="checkerboard(across)">
                                      <p:cBhvr>
                                        <p:cTn id="39" dur="500"/>
                                        <p:tgtEl>
                                          <p:spTgt spid="608276"/>
                                        </p:tgtEl>
                                      </p:cBhvr>
                                    </p:animEffect>
                                  </p:childTnLst>
                                </p:cTn>
                              </p:par>
                            </p:childTnLst>
                          </p:cTn>
                        </p:par>
                        <p:par>
                          <p:cTn id="40" fill="hold">
                            <p:stCondLst>
                              <p:cond delay="4500"/>
                            </p:stCondLst>
                            <p:childTnLst>
                              <p:par>
                                <p:cTn id="41" presetID="5" presetClass="entr" presetSubtype="10" fill="hold" grpId="0" nodeType="afterEffect">
                                  <p:stCondLst>
                                    <p:cond delay="0"/>
                                  </p:stCondLst>
                                  <p:childTnLst>
                                    <p:set>
                                      <p:cBhvr>
                                        <p:cTn id="42" dur="1" fill="hold">
                                          <p:stCondLst>
                                            <p:cond delay="0"/>
                                          </p:stCondLst>
                                        </p:cTn>
                                        <p:tgtEl>
                                          <p:spTgt spid="608277"/>
                                        </p:tgtEl>
                                        <p:attrNameLst>
                                          <p:attrName>style.visibility</p:attrName>
                                        </p:attrNameLst>
                                      </p:cBhvr>
                                      <p:to>
                                        <p:strVal val="visible"/>
                                      </p:to>
                                    </p:set>
                                    <p:animEffect transition="in" filter="checkerboard(across)">
                                      <p:cBhvr>
                                        <p:cTn id="43" dur="500"/>
                                        <p:tgtEl>
                                          <p:spTgt spid="608277"/>
                                        </p:tgtEl>
                                      </p:cBhvr>
                                    </p:animEffect>
                                  </p:childTnLst>
                                </p:cTn>
                              </p:par>
                            </p:childTnLst>
                          </p:cTn>
                        </p:par>
                        <p:par>
                          <p:cTn id="44" fill="hold">
                            <p:stCondLst>
                              <p:cond delay="5000"/>
                            </p:stCondLst>
                            <p:childTnLst>
                              <p:par>
                                <p:cTn id="45" presetID="5" presetClass="entr" presetSubtype="10" fill="hold" grpId="0" nodeType="afterEffect">
                                  <p:stCondLst>
                                    <p:cond delay="0"/>
                                  </p:stCondLst>
                                  <p:childTnLst>
                                    <p:set>
                                      <p:cBhvr>
                                        <p:cTn id="46" dur="1" fill="hold">
                                          <p:stCondLst>
                                            <p:cond delay="0"/>
                                          </p:stCondLst>
                                        </p:cTn>
                                        <p:tgtEl>
                                          <p:spTgt spid="608278"/>
                                        </p:tgtEl>
                                        <p:attrNameLst>
                                          <p:attrName>style.visibility</p:attrName>
                                        </p:attrNameLst>
                                      </p:cBhvr>
                                      <p:to>
                                        <p:strVal val="visible"/>
                                      </p:to>
                                    </p:set>
                                    <p:animEffect transition="in" filter="checkerboard(across)">
                                      <p:cBhvr>
                                        <p:cTn id="47" dur="500"/>
                                        <p:tgtEl>
                                          <p:spTgt spid="608278"/>
                                        </p:tgtEl>
                                      </p:cBhvr>
                                    </p:animEffect>
                                  </p:childTnLst>
                                </p:cTn>
                              </p:par>
                            </p:childTnLst>
                          </p:cTn>
                        </p:par>
                        <p:par>
                          <p:cTn id="48" fill="hold">
                            <p:stCondLst>
                              <p:cond delay="5500"/>
                            </p:stCondLst>
                            <p:childTnLst>
                              <p:par>
                                <p:cTn id="49" presetID="5" presetClass="entr" presetSubtype="10" fill="hold" grpId="0" nodeType="afterEffect">
                                  <p:stCondLst>
                                    <p:cond delay="0"/>
                                  </p:stCondLst>
                                  <p:childTnLst>
                                    <p:set>
                                      <p:cBhvr>
                                        <p:cTn id="50" dur="1" fill="hold">
                                          <p:stCondLst>
                                            <p:cond delay="0"/>
                                          </p:stCondLst>
                                        </p:cTn>
                                        <p:tgtEl>
                                          <p:spTgt spid="608281"/>
                                        </p:tgtEl>
                                        <p:attrNameLst>
                                          <p:attrName>style.visibility</p:attrName>
                                        </p:attrNameLst>
                                      </p:cBhvr>
                                      <p:to>
                                        <p:strVal val="visible"/>
                                      </p:to>
                                    </p:set>
                                    <p:animEffect transition="in" filter="checkerboard(across)">
                                      <p:cBhvr>
                                        <p:cTn id="51" dur="500"/>
                                        <p:tgtEl>
                                          <p:spTgt spid="608281"/>
                                        </p:tgtEl>
                                      </p:cBhvr>
                                    </p:animEffect>
                                  </p:childTnLst>
                                </p:cTn>
                              </p:par>
                            </p:childTnLst>
                          </p:cTn>
                        </p:par>
                        <p:par>
                          <p:cTn id="52" fill="hold">
                            <p:stCondLst>
                              <p:cond delay="6000"/>
                            </p:stCondLst>
                            <p:childTnLst>
                              <p:par>
                                <p:cTn id="53" presetID="5" presetClass="entr" presetSubtype="10" fill="hold" grpId="0" nodeType="afterEffect">
                                  <p:stCondLst>
                                    <p:cond delay="0"/>
                                  </p:stCondLst>
                                  <p:childTnLst>
                                    <p:set>
                                      <p:cBhvr>
                                        <p:cTn id="54" dur="1" fill="hold">
                                          <p:stCondLst>
                                            <p:cond delay="0"/>
                                          </p:stCondLst>
                                        </p:cTn>
                                        <p:tgtEl>
                                          <p:spTgt spid="608282"/>
                                        </p:tgtEl>
                                        <p:attrNameLst>
                                          <p:attrName>style.visibility</p:attrName>
                                        </p:attrNameLst>
                                      </p:cBhvr>
                                      <p:to>
                                        <p:strVal val="visible"/>
                                      </p:to>
                                    </p:set>
                                    <p:animEffect transition="in" filter="checkerboard(across)">
                                      <p:cBhvr>
                                        <p:cTn id="55" dur="500"/>
                                        <p:tgtEl>
                                          <p:spTgt spid="608282"/>
                                        </p:tgtEl>
                                      </p:cBhvr>
                                    </p:animEffect>
                                  </p:childTnLst>
                                </p:cTn>
                              </p:par>
                            </p:childTnLst>
                          </p:cTn>
                        </p:par>
                        <p:par>
                          <p:cTn id="56" fill="hold">
                            <p:stCondLst>
                              <p:cond delay="6500"/>
                            </p:stCondLst>
                            <p:childTnLst>
                              <p:par>
                                <p:cTn id="57" presetID="5" presetClass="entr" presetSubtype="10" fill="hold" grpId="0" nodeType="afterEffect">
                                  <p:stCondLst>
                                    <p:cond delay="0"/>
                                  </p:stCondLst>
                                  <p:childTnLst>
                                    <p:set>
                                      <p:cBhvr>
                                        <p:cTn id="58" dur="1" fill="hold">
                                          <p:stCondLst>
                                            <p:cond delay="0"/>
                                          </p:stCondLst>
                                        </p:cTn>
                                        <p:tgtEl>
                                          <p:spTgt spid="608284"/>
                                        </p:tgtEl>
                                        <p:attrNameLst>
                                          <p:attrName>style.visibility</p:attrName>
                                        </p:attrNameLst>
                                      </p:cBhvr>
                                      <p:to>
                                        <p:strVal val="visible"/>
                                      </p:to>
                                    </p:set>
                                    <p:animEffect transition="in" filter="checkerboard(across)">
                                      <p:cBhvr>
                                        <p:cTn id="59" dur="500"/>
                                        <p:tgtEl>
                                          <p:spTgt spid="608284"/>
                                        </p:tgtEl>
                                      </p:cBhvr>
                                    </p:animEffect>
                                  </p:childTnLst>
                                </p:cTn>
                              </p:par>
                            </p:childTnLst>
                          </p:cTn>
                        </p:par>
                        <p:par>
                          <p:cTn id="60" fill="hold">
                            <p:stCondLst>
                              <p:cond delay="7000"/>
                            </p:stCondLst>
                            <p:childTnLst>
                              <p:par>
                                <p:cTn id="61" presetID="5" presetClass="entr" presetSubtype="10" fill="hold" grpId="0" nodeType="afterEffect">
                                  <p:stCondLst>
                                    <p:cond delay="0"/>
                                  </p:stCondLst>
                                  <p:childTnLst>
                                    <p:set>
                                      <p:cBhvr>
                                        <p:cTn id="62" dur="1" fill="hold">
                                          <p:stCondLst>
                                            <p:cond delay="0"/>
                                          </p:stCondLst>
                                        </p:cTn>
                                        <p:tgtEl>
                                          <p:spTgt spid="608289"/>
                                        </p:tgtEl>
                                        <p:attrNameLst>
                                          <p:attrName>style.visibility</p:attrName>
                                        </p:attrNameLst>
                                      </p:cBhvr>
                                      <p:to>
                                        <p:strVal val="visible"/>
                                      </p:to>
                                    </p:set>
                                    <p:animEffect transition="in" filter="checkerboard(across)">
                                      <p:cBhvr>
                                        <p:cTn id="63" dur="500"/>
                                        <p:tgtEl>
                                          <p:spTgt spid="608289"/>
                                        </p:tgtEl>
                                      </p:cBhvr>
                                    </p:animEffect>
                                  </p:childTnLst>
                                </p:cTn>
                              </p:par>
                            </p:childTnLst>
                          </p:cTn>
                        </p:par>
                        <p:par>
                          <p:cTn id="64" fill="hold">
                            <p:stCondLst>
                              <p:cond delay="7500"/>
                            </p:stCondLst>
                            <p:childTnLst>
                              <p:par>
                                <p:cTn id="65" presetID="17" presetClass="entr" presetSubtype="10" fill="hold" grpId="0" nodeType="afterEffect">
                                  <p:stCondLst>
                                    <p:cond delay="0"/>
                                  </p:stCondLst>
                                  <p:childTnLst>
                                    <p:set>
                                      <p:cBhvr>
                                        <p:cTn id="66" dur="1" fill="hold">
                                          <p:stCondLst>
                                            <p:cond delay="0"/>
                                          </p:stCondLst>
                                        </p:cTn>
                                        <p:tgtEl>
                                          <p:spTgt spid="608285"/>
                                        </p:tgtEl>
                                        <p:attrNameLst>
                                          <p:attrName>style.visibility</p:attrName>
                                        </p:attrNameLst>
                                      </p:cBhvr>
                                      <p:to>
                                        <p:strVal val="visible"/>
                                      </p:to>
                                    </p:set>
                                    <p:anim calcmode="lin" valueType="num">
                                      <p:cBhvr>
                                        <p:cTn id="67" dur="500" fill="hold"/>
                                        <p:tgtEl>
                                          <p:spTgt spid="608285"/>
                                        </p:tgtEl>
                                        <p:attrNameLst>
                                          <p:attrName>ppt_w</p:attrName>
                                        </p:attrNameLst>
                                      </p:cBhvr>
                                      <p:tavLst>
                                        <p:tav tm="0">
                                          <p:val>
                                            <p:fltVal val="0"/>
                                          </p:val>
                                        </p:tav>
                                        <p:tav tm="100000">
                                          <p:val>
                                            <p:strVal val="#ppt_w"/>
                                          </p:val>
                                        </p:tav>
                                      </p:tavLst>
                                    </p:anim>
                                    <p:anim calcmode="lin" valueType="num">
                                      <p:cBhvr>
                                        <p:cTn id="68" dur="500" fill="hold"/>
                                        <p:tgtEl>
                                          <p:spTgt spid="608285"/>
                                        </p:tgtEl>
                                        <p:attrNameLst>
                                          <p:attrName>ppt_h</p:attrName>
                                        </p:attrNameLst>
                                      </p:cBhvr>
                                      <p:tavLst>
                                        <p:tav tm="0">
                                          <p:val>
                                            <p:strVal val="#ppt_h"/>
                                          </p:val>
                                        </p:tav>
                                        <p:tav tm="100000">
                                          <p:val>
                                            <p:strVal val="#ppt_h"/>
                                          </p:val>
                                        </p:tav>
                                      </p:tavLst>
                                    </p:anim>
                                  </p:childTnLst>
                                </p:cTn>
                              </p:par>
                            </p:childTnLst>
                          </p:cTn>
                        </p:par>
                        <p:par>
                          <p:cTn id="69" fill="hold">
                            <p:stCondLst>
                              <p:cond delay="8000"/>
                            </p:stCondLst>
                            <p:childTnLst>
                              <p:par>
                                <p:cTn id="70" presetID="17" presetClass="entr" presetSubtype="10" fill="hold" grpId="0" nodeType="afterEffect">
                                  <p:stCondLst>
                                    <p:cond delay="0"/>
                                  </p:stCondLst>
                                  <p:childTnLst>
                                    <p:set>
                                      <p:cBhvr>
                                        <p:cTn id="71" dur="1" fill="hold">
                                          <p:stCondLst>
                                            <p:cond delay="0"/>
                                          </p:stCondLst>
                                        </p:cTn>
                                        <p:tgtEl>
                                          <p:spTgt spid="608263"/>
                                        </p:tgtEl>
                                        <p:attrNameLst>
                                          <p:attrName>style.visibility</p:attrName>
                                        </p:attrNameLst>
                                      </p:cBhvr>
                                      <p:to>
                                        <p:strVal val="visible"/>
                                      </p:to>
                                    </p:set>
                                    <p:anim calcmode="lin" valueType="num">
                                      <p:cBhvr>
                                        <p:cTn id="72" dur="500" fill="hold"/>
                                        <p:tgtEl>
                                          <p:spTgt spid="608263"/>
                                        </p:tgtEl>
                                        <p:attrNameLst>
                                          <p:attrName>ppt_w</p:attrName>
                                        </p:attrNameLst>
                                      </p:cBhvr>
                                      <p:tavLst>
                                        <p:tav tm="0">
                                          <p:val>
                                            <p:fltVal val="0"/>
                                          </p:val>
                                        </p:tav>
                                        <p:tav tm="100000">
                                          <p:val>
                                            <p:strVal val="#ppt_w"/>
                                          </p:val>
                                        </p:tav>
                                      </p:tavLst>
                                    </p:anim>
                                    <p:anim calcmode="lin" valueType="num">
                                      <p:cBhvr>
                                        <p:cTn id="73" dur="500" fill="hold"/>
                                        <p:tgtEl>
                                          <p:spTgt spid="608263"/>
                                        </p:tgtEl>
                                        <p:attrNameLst>
                                          <p:attrName>ppt_h</p:attrName>
                                        </p:attrNameLst>
                                      </p:cBhvr>
                                      <p:tavLst>
                                        <p:tav tm="0">
                                          <p:val>
                                            <p:strVal val="#ppt_h"/>
                                          </p:val>
                                        </p:tav>
                                        <p:tav tm="100000">
                                          <p:val>
                                            <p:strVal val="#ppt_h"/>
                                          </p:val>
                                        </p:tav>
                                      </p:tavLst>
                                    </p:anim>
                                  </p:childTnLst>
                                </p:cTn>
                              </p:par>
                            </p:childTnLst>
                          </p:cTn>
                        </p:par>
                        <p:par>
                          <p:cTn id="74" fill="hold">
                            <p:stCondLst>
                              <p:cond delay="8500"/>
                            </p:stCondLst>
                            <p:childTnLst>
                              <p:par>
                                <p:cTn id="75" presetID="17" presetClass="entr" presetSubtype="10" fill="hold" grpId="0" nodeType="afterEffect">
                                  <p:stCondLst>
                                    <p:cond delay="0"/>
                                  </p:stCondLst>
                                  <p:childTnLst>
                                    <p:set>
                                      <p:cBhvr>
                                        <p:cTn id="76" dur="1" fill="hold">
                                          <p:stCondLst>
                                            <p:cond delay="0"/>
                                          </p:stCondLst>
                                        </p:cTn>
                                        <p:tgtEl>
                                          <p:spTgt spid="608275"/>
                                        </p:tgtEl>
                                        <p:attrNameLst>
                                          <p:attrName>style.visibility</p:attrName>
                                        </p:attrNameLst>
                                      </p:cBhvr>
                                      <p:to>
                                        <p:strVal val="visible"/>
                                      </p:to>
                                    </p:set>
                                    <p:anim calcmode="lin" valueType="num">
                                      <p:cBhvr>
                                        <p:cTn id="77" dur="500" fill="hold"/>
                                        <p:tgtEl>
                                          <p:spTgt spid="608275"/>
                                        </p:tgtEl>
                                        <p:attrNameLst>
                                          <p:attrName>ppt_w</p:attrName>
                                        </p:attrNameLst>
                                      </p:cBhvr>
                                      <p:tavLst>
                                        <p:tav tm="0">
                                          <p:val>
                                            <p:fltVal val="0"/>
                                          </p:val>
                                        </p:tav>
                                        <p:tav tm="100000">
                                          <p:val>
                                            <p:strVal val="#ppt_w"/>
                                          </p:val>
                                        </p:tav>
                                      </p:tavLst>
                                    </p:anim>
                                    <p:anim calcmode="lin" valueType="num">
                                      <p:cBhvr>
                                        <p:cTn id="78" dur="500" fill="hold"/>
                                        <p:tgtEl>
                                          <p:spTgt spid="608275"/>
                                        </p:tgtEl>
                                        <p:attrNameLst>
                                          <p:attrName>ppt_h</p:attrName>
                                        </p:attrNameLst>
                                      </p:cBhvr>
                                      <p:tavLst>
                                        <p:tav tm="0">
                                          <p:val>
                                            <p:strVal val="#ppt_h"/>
                                          </p:val>
                                        </p:tav>
                                        <p:tav tm="100000">
                                          <p:val>
                                            <p:strVal val="#ppt_h"/>
                                          </p:val>
                                        </p:tav>
                                      </p:tavLst>
                                    </p:anim>
                                  </p:childTnLst>
                                </p:cTn>
                              </p:par>
                            </p:childTnLst>
                          </p:cTn>
                        </p:par>
                        <p:par>
                          <p:cTn id="79" fill="hold">
                            <p:stCondLst>
                              <p:cond delay="9000"/>
                            </p:stCondLst>
                            <p:childTnLst>
                              <p:par>
                                <p:cTn id="80" presetID="17" presetClass="entr" presetSubtype="10" fill="hold" grpId="1" nodeType="afterEffect">
                                  <p:stCondLst>
                                    <p:cond delay="0"/>
                                  </p:stCondLst>
                                  <p:childTnLst>
                                    <p:set>
                                      <p:cBhvr>
                                        <p:cTn id="81" dur="1" fill="hold">
                                          <p:stCondLst>
                                            <p:cond delay="0"/>
                                          </p:stCondLst>
                                        </p:cTn>
                                        <p:tgtEl>
                                          <p:spTgt spid="608281"/>
                                        </p:tgtEl>
                                        <p:attrNameLst>
                                          <p:attrName>style.visibility</p:attrName>
                                        </p:attrNameLst>
                                      </p:cBhvr>
                                      <p:to>
                                        <p:strVal val="visible"/>
                                      </p:to>
                                    </p:set>
                                    <p:anim calcmode="lin" valueType="num">
                                      <p:cBhvr>
                                        <p:cTn id="82" dur="500" fill="hold"/>
                                        <p:tgtEl>
                                          <p:spTgt spid="608281"/>
                                        </p:tgtEl>
                                        <p:attrNameLst>
                                          <p:attrName>ppt_w</p:attrName>
                                        </p:attrNameLst>
                                      </p:cBhvr>
                                      <p:tavLst>
                                        <p:tav tm="0">
                                          <p:val>
                                            <p:fltVal val="0"/>
                                          </p:val>
                                        </p:tav>
                                        <p:tav tm="100000">
                                          <p:val>
                                            <p:strVal val="#ppt_w"/>
                                          </p:val>
                                        </p:tav>
                                      </p:tavLst>
                                    </p:anim>
                                    <p:anim calcmode="lin" valueType="num">
                                      <p:cBhvr>
                                        <p:cTn id="83" dur="500" fill="hold"/>
                                        <p:tgtEl>
                                          <p:spTgt spid="608281"/>
                                        </p:tgtEl>
                                        <p:attrNameLst>
                                          <p:attrName>ppt_h</p:attrName>
                                        </p:attrNameLst>
                                      </p:cBhvr>
                                      <p:tavLst>
                                        <p:tav tm="0">
                                          <p:val>
                                            <p:strVal val="#ppt_h"/>
                                          </p:val>
                                        </p:tav>
                                        <p:tav tm="100000">
                                          <p:val>
                                            <p:strVal val="#ppt_h"/>
                                          </p:val>
                                        </p:tav>
                                      </p:tavLst>
                                    </p:anim>
                                  </p:childTnLst>
                                </p:cTn>
                              </p:par>
                            </p:childTnLst>
                          </p:cTn>
                        </p:par>
                        <p:par>
                          <p:cTn id="84" fill="hold">
                            <p:stCondLst>
                              <p:cond delay="9500"/>
                            </p:stCondLst>
                            <p:childTnLst>
                              <p:par>
                                <p:cTn id="85" presetID="17" presetClass="entr" presetSubtype="10" fill="hold" grpId="0" nodeType="afterEffect">
                                  <p:stCondLst>
                                    <p:cond delay="0"/>
                                  </p:stCondLst>
                                  <p:childTnLst>
                                    <p:set>
                                      <p:cBhvr>
                                        <p:cTn id="86" dur="1" fill="hold">
                                          <p:stCondLst>
                                            <p:cond delay="0"/>
                                          </p:stCondLst>
                                        </p:cTn>
                                        <p:tgtEl>
                                          <p:spTgt spid="608295"/>
                                        </p:tgtEl>
                                        <p:attrNameLst>
                                          <p:attrName>style.visibility</p:attrName>
                                        </p:attrNameLst>
                                      </p:cBhvr>
                                      <p:to>
                                        <p:strVal val="visible"/>
                                      </p:to>
                                    </p:set>
                                    <p:anim calcmode="lin" valueType="num">
                                      <p:cBhvr>
                                        <p:cTn id="87" dur="500" fill="hold"/>
                                        <p:tgtEl>
                                          <p:spTgt spid="608295"/>
                                        </p:tgtEl>
                                        <p:attrNameLst>
                                          <p:attrName>ppt_w</p:attrName>
                                        </p:attrNameLst>
                                      </p:cBhvr>
                                      <p:tavLst>
                                        <p:tav tm="0">
                                          <p:val>
                                            <p:fltVal val="0"/>
                                          </p:val>
                                        </p:tav>
                                        <p:tav tm="100000">
                                          <p:val>
                                            <p:strVal val="#ppt_w"/>
                                          </p:val>
                                        </p:tav>
                                      </p:tavLst>
                                    </p:anim>
                                    <p:anim calcmode="lin" valueType="num">
                                      <p:cBhvr>
                                        <p:cTn id="88" dur="500" fill="hold"/>
                                        <p:tgtEl>
                                          <p:spTgt spid="608295"/>
                                        </p:tgtEl>
                                        <p:attrNameLst>
                                          <p:attrName>ppt_h</p:attrName>
                                        </p:attrNameLst>
                                      </p:cBhvr>
                                      <p:tavLst>
                                        <p:tav tm="0">
                                          <p:val>
                                            <p:strVal val="#ppt_h"/>
                                          </p:val>
                                        </p:tav>
                                        <p:tav tm="100000">
                                          <p:val>
                                            <p:strVal val="#ppt_h"/>
                                          </p:val>
                                        </p:tav>
                                      </p:tavLst>
                                    </p:anim>
                                  </p:childTnLst>
                                </p:cTn>
                              </p:par>
                            </p:childTnLst>
                          </p:cTn>
                        </p:par>
                        <p:par>
                          <p:cTn id="89" fill="hold">
                            <p:stCondLst>
                              <p:cond delay="10000"/>
                            </p:stCondLst>
                            <p:childTnLst>
                              <p:par>
                                <p:cTn id="90" presetID="17" presetClass="entr" presetSubtype="10" fill="hold" grpId="0" nodeType="afterEffect">
                                  <p:stCondLst>
                                    <p:cond delay="0"/>
                                  </p:stCondLst>
                                  <p:childTnLst>
                                    <p:set>
                                      <p:cBhvr>
                                        <p:cTn id="91" dur="1" fill="hold">
                                          <p:stCondLst>
                                            <p:cond delay="0"/>
                                          </p:stCondLst>
                                        </p:cTn>
                                        <p:tgtEl>
                                          <p:spTgt spid="608292"/>
                                        </p:tgtEl>
                                        <p:attrNameLst>
                                          <p:attrName>style.visibility</p:attrName>
                                        </p:attrNameLst>
                                      </p:cBhvr>
                                      <p:to>
                                        <p:strVal val="visible"/>
                                      </p:to>
                                    </p:set>
                                    <p:anim calcmode="lin" valueType="num">
                                      <p:cBhvr>
                                        <p:cTn id="92" dur="500" fill="hold"/>
                                        <p:tgtEl>
                                          <p:spTgt spid="608292"/>
                                        </p:tgtEl>
                                        <p:attrNameLst>
                                          <p:attrName>ppt_w</p:attrName>
                                        </p:attrNameLst>
                                      </p:cBhvr>
                                      <p:tavLst>
                                        <p:tav tm="0">
                                          <p:val>
                                            <p:fltVal val="0"/>
                                          </p:val>
                                        </p:tav>
                                        <p:tav tm="100000">
                                          <p:val>
                                            <p:strVal val="#ppt_w"/>
                                          </p:val>
                                        </p:tav>
                                      </p:tavLst>
                                    </p:anim>
                                    <p:anim calcmode="lin" valueType="num">
                                      <p:cBhvr>
                                        <p:cTn id="93" dur="500" fill="hold"/>
                                        <p:tgtEl>
                                          <p:spTgt spid="608292"/>
                                        </p:tgtEl>
                                        <p:attrNameLst>
                                          <p:attrName>ppt_h</p:attrName>
                                        </p:attrNameLst>
                                      </p:cBhvr>
                                      <p:tavLst>
                                        <p:tav tm="0">
                                          <p:val>
                                            <p:strVal val="#ppt_h"/>
                                          </p:val>
                                        </p:tav>
                                        <p:tav tm="100000">
                                          <p:val>
                                            <p:strVal val="#ppt_h"/>
                                          </p:val>
                                        </p:tav>
                                      </p:tavLst>
                                    </p:anim>
                                  </p:childTnLst>
                                </p:cTn>
                              </p:par>
                            </p:childTnLst>
                          </p:cTn>
                        </p:par>
                        <p:par>
                          <p:cTn id="94" fill="hold">
                            <p:stCondLst>
                              <p:cond delay="10500"/>
                            </p:stCondLst>
                            <p:childTnLst>
                              <p:par>
                                <p:cTn id="95" presetID="17" presetClass="entr" presetSubtype="10" fill="hold" grpId="0" nodeType="afterEffect">
                                  <p:stCondLst>
                                    <p:cond delay="0"/>
                                  </p:stCondLst>
                                  <p:childTnLst>
                                    <p:set>
                                      <p:cBhvr>
                                        <p:cTn id="96" dur="1" fill="hold">
                                          <p:stCondLst>
                                            <p:cond delay="0"/>
                                          </p:stCondLst>
                                        </p:cTn>
                                        <p:tgtEl>
                                          <p:spTgt spid="608293"/>
                                        </p:tgtEl>
                                        <p:attrNameLst>
                                          <p:attrName>style.visibility</p:attrName>
                                        </p:attrNameLst>
                                      </p:cBhvr>
                                      <p:to>
                                        <p:strVal val="visible"/>
                                      </p:to>
                                    </p:set>
                                    <p:anim calcmode="lin" valueType="num">
                                      <p:cBhvr>
                                        <p:cTn id="97" dur="500" fill="hold"/>
                                        <p:tgtEl>
                                          <p:spTgt spid="608293"/>
                                        </p:tgtEl>
                                        <p:attrNameLst>
                                          <p:attrName>ppt_w</p:attrName>
                                        </p:attrNameLst>
                                      </p:cBhvr>
                                      <p:tavLst>
                                        <p:tav tm="0">
                                          <p:val>
                                            <p:fltVal val="0"/>
                                          </p:val>
                                        </p:tav>
                                        <p:tav tm="100000">
                                          <p:val>
                                            <p:strVal val="#ppt_w"/>
                                          </p:val>
                                        </p:tav>
                                      </p:tavLst>
                                    </p:anim>
                                    <p:anim calcmode="lin" valueType="num">
                                      <p:cBhvr>
                                        <p:cTn id="98" dur="500" fill="hold"/>
                                        <p:tgtEl>
                                          <p:spTgt spid="608293"/>
                                        </p:tgtEl>
                                        <p:attrNameLst>
                                          <p:attrName>ppt_h</p:attrName>
                                        </p:attrNameLst>
                                      </p:cBhvr>
                                      <p:tavLst>
                                        <p:tav tm="0">
                                          <p:val>
                                            <p:strVal val="#ppt_h"/>
                                          </p:val>
                                        </p:tav>
                                        <p:tav tm="100000">
                                          <p:val>
                                            <p:strVal val="#ppt_h"/>
                                          </p:val>
                                        </p:tav>
                                      </p:tavLst>
                                    </p:anim>
                                  </p:childTnLst>
                                </p:cTn>
                              </p:par>
                            </p:childTnLst>
                          </p:cTn>
                        </p:par>
                        <p:par>
                          <p:cTn id="99" fill="hold">
                            <p:stCondLst>
                              <p:cond delay="11000"/>
                            </p:stCondLst>
                            <p:childTnLst>
                              <p:par>
                                <p:cTn id="100" presetID="17" presetClass="entr" presetSubtype="10" fill="hold" grpId="1" nodeType="afterEffect">
                                  <p:stCondLst>
                                    <p:cond delay="0"/>
                                  </p:stCondLst>
                                  <p:childTnLst>
                                    <p:set>
                                      <p:cBhvr>
                                        <p:cTn id="101" dur="1" fill="hold">
                                          <p:stCondLst>
                                            <p:cond delay="0"/>
                                          </p:stCondLst>
                                        </p:cTn>
                                        <p:tgtEl>
                                          <p:spTgt spid="608285"/>
                                        </p:tgtEl>
                                        <p:attrNameLst>
                                          <p:attrName>style.visibility</p:attrName>
                                        </p:attrNameLst>
                                      </p:cBhvr>
                                      <p:to>
                                        <p:strVal val="visible"/>
                                      </p:to>
                                    </p:set>
                                    <p:anim calcmode="lin" valueType="num">
                                      <p:cBhvr>
                                        <p:cTn id="102" dur="500" fill="hold"/>
                                        <p:tgtEl>
                                          <p:spTgt spid="608285"/>
                                        </p:tgtEl>
                                        <p:attrNameLst>
                                          <p:attrName>ppt_w</p:attrName>
                                        </p:attrNameLst>
                                      </p:cBhvr>
                                      <p:tavLst>
                                        <p:tav tm="0">
                                          <p:val>
                                            <p:fltVal val="0"/>
                                          </p:val>
                                        </p:tav>
                                        <p:tav tm="100000">
                                          <p:val>
                                            <p:strVal val="#ppt_w"/>
                                          </p:val>
                                        </p:tav>
                                      </p:tavLst>
                                    </p:anim>
                                    <p:anim calcmode="lin" valueType="num">
                                      <p:cBhvr>
                                        <p:cTn id="103" dur="500" fill="hold"/>
                                        <p:tgtEl>
                                          <p:spTgt spid="608285"/>
                                        </p:tgtEl>
                                        <p:attrNameLst>
                                          <p:attrName>ppt_h</p:attrName>
                                        </p:attrNameLst>
                                      </p:cBhvr>
                                      <p:tavLst>
                                        <p:tav tm="0">
                                          <p:val>
                                            <p:strVal val="#ppt_h"/>
                                          </p:val>
                                        </p:tav>
                                        <p:tav tm="100000">
                                          <p:val>
                                            <p:strVal val="#ppt_h"/>
                                          </p:val>
                                        </p:tav>
                                      </p:tavLst>
                                    </p:anim>
                                  </p:childTnLst>
                                </p:cTn>
                              </p:par>
                            </p:childTnLst>
                          </p:cTn>
                        </p:par>
                        <p:par>
                          <p:cTn id="104" fill="hold">
                            <p:stCondLst>
                              <p:cond delay="11500"/>
                            </p:stCondLst>
                            <p:childTnLst>
                              <p:par>
                                <p:cTn id="105" presetID="17" presetClass="entr" presetSubtype="10" fill="hold" grpId="0" nodeType="afterEffect">
                                  <p:stCondLst>
                                    <p:cond delay="0"/>
                                  </p:stCondLst>
                                  <p:childTnLst>
                                    <p:set>
                                      <p:cBhvr>
                                        <p:cTn id="106" dur="1" fill="hold">
                                          <p:stCondLst>
                                            <p:cond delay="0"/>
                                          </p:stCondLst>
                                        </p:cTn>
                                        <p:tgtEl>
                                          <p:spTgt spid="608290"/>
                                        </p:tgtEl>
                                        <p:attrNameLst>
                                          <p:attrName>style.visibility</p:attrName>
                                        </p:attrNameLst>
                                      </p:cBhvr>
                                      <p:to>
                                        <p:strVal val="visible"/>
                                      </p:to>
                                    </p:set>
                                    <p:anim calcmode="lin" valueType="num">
                                      <p:cBhvr>
                                        <p:cTn id="107" dur="500" fill="hold"/>
                                        <p:tgtEl>
                                          <p:spTgt spid="608290"/>
                                        </p:tgtEl>
                                        <p:attrNameLst>
                                          <p:attrName>ppt_w</p:attrName>
                                        </p:attrNameLst>
                                      </p:cBhvr>
                                      <p:tavLst>
                                        <p:tav tm="0">
                                          <p:val>
                                            <p:fltVal val="0"/>
                                          </p:val>
                                        </p:tav>
                                        <p:tav tm="100000">
                                          <p:val>
                                            <p:strVal val="#ppt_w"/>
                                          </p:val>
                                        </p:tav>
                                      </p:tavLst>
                                    </p:anim>
                                    <p:anim calcmode="lin" valueType="num">
                                      <p:cBhvr>
                                        <p:cTn id="108" dur="500" fill="hold"/>
                                        <p:tgtEl>
                                          <p:spTgt spid="608290"/>
                                        </p:tgtEl>
                                        <p:attrNameLst>
                                          <p:attrName>ppt_h</p:attrName>
                                        </p:attrNameLst>
                                      </p:cBhvr>
                                      <p:tavLst>
                                        <p:tav tm="0">
                                          <p:val>
                                            <p:strVal val="#ppt_h"/>
                                          </p:val>
                                        </p:tav>
                                        <p:tav tm="100000">
                                          <p:val>
                                            <p:strVal val="#ppt_h"/>
                                          </p:val>
                                        </p:tav>
                                      </p:tavLst>
                                    </p:anim>
                                  </p:childTnLst>
                                </p:cTn>
                              </p:par>
                            </p:childTnLst>
                          </p:cTn>
                        </p:par>
                        <p:par>
                          <p:cTn id="109" fill="hold">
                            <p:stCondLst>
                              <p:cond delay="12000"/>
                            </p:stCondLst>
                            <p:childTnLst>
                              <p:par>
                                <p:cTn id="110" presetID="17" presetClass="entr" presetSubtype="10" fill="hold" grpId="0" nodeType="afterEffect">
                                  <p:stCondLst>
                                    <p:cond delay="0"/>
                                  </p:stCondLst>
                                  <p:childTnLst>
                                    <p:set>
                                      <p:cBhvr>
                                        <p:cTn id="111" dur="1" fill="hold">
                                          <p:stCondLst>
                                            <p:cond delay="0"/>
                                          </p:stCondLst>
                                        </p:cTn>
                                        <p:tgtEl>
                                          <p:spTgt spid="608291"/>
                                        </p:tgtEl>
                                        <p:attrNameLst>
                                          <p:attrName>style.visibility</p:attrName>
                                        </p:attrNameLst>
                                      </p:cBhvr>
                                      <p:to>
                                        <p:strVal val="visible"/>
                                      </p:to>
                                    </p:set>
                                    <p:anim calcmode="lin" valueType="num">
                                      <p:cBhvr>
                                        <p:cTn id="112" dur="500" fill="hold"/>
                                        <p:tgtEl>
                                          <p:spTgt spid="608291"/>
                                        </p:tgtEl>
                                        <p:attrNameLst>
                                          <p:attrName>ppt_w</p:attrName>
                                        </p:attrNameLst>
                                      </p:cBhvr>
                                      <p:tavLst>
                                        <p:tav tm="0">
                                          <p:val>
                                            <p:fltVal val="0"/>
                                          </p:val>
                                        </p:tav>
                                        <p:tav tm="100000">
                                          <p:val>
                                            <p:strVal val="#ppt_w"/>
                                          </p:val>
                                        </p:tav>
                                      </p:tavLst>
                                    </p:anim>
                                    <p:anim calcmode="lin" valueType="num">
                                      <p:cBhvr>
                                        <p:cTn id="113" dur="500" fill="hold"/>
                                        <p:tgtEl>
                                          <p:spTgt spid="608291"/>
                                        </p:tgtEl>
                                        <p:attrNameLst>
                                          <p:attrName>ppt_h</p:attrName>
                                        </p:attrNameLst>
                                      </p:cBhvr>
                                      <p:tavLst>
                                        <p:tav tm="0">
                                          <p:val>
                                            <p:strVal val="#ppt_h"/>
                                          </p:val>
                                        </p:tav>
                                        <p:tav tm="100000">
                                          <p:val>
                                            <p:strVal val="#ppt_h"/>
                                          </p:val>
                                        </p:tav>
                                      </p:tavLst>
                                    </p:anim>
                                  </p:childTnLst>
                                </p:cTn>
                              </p:par>
                            </p:childTnLst>
                          </p:cTn>
                        </p:par>
                        <p:par>
                          <p:cTn id="114" fill="hold">
                            <p:stCondLst>
                              <p:cond delay="12500"/>
                            </p:stCondLst>
                            <p:childTnLst>
                              <p:par>
                                <p:cTn id="115" presetID="17" presetClass="entr" presetSubtype="10" fill="hold" grpId="0" nodeType="afterEffect">
                                  <p:stCondLst>
                                    <p:cond delay="0"/>
                                  </p:stCondLst>
                                  <p:childTnLst>
                                    <p:set>
                                      <p:cBhvr>
                                        <p:cTn id="116" dur="1" fill="hold">
                                          <p:stCondLst>
                                            <p:cond delay="0"/>
                                          </p:stCondLst>
                                        </p:cTn>
                                        <p:tgtEl>
                                          <p:spTgt spid="608280"/>
                                        </p:tgtEl>
                                        <p:attrNameLst>
                                          <p:attrName>style.visibility</p:attrName>
                                        </p:attrNameLst>
                                      </p:cBhvr>
                                      <p:to>
                                        <p:strVal val="visible"/>
                                      </p:to>
                                    </p:set>
                                    <p:anim calcmode="lin" valueType="num">
                                      <p:cBhvr>
                                        <p:cTn id="117" dur="500" fill="hold"/>
                                        <p:tgtEl>
                                          <p:spTgt spid="608280"/>
                                        </p:tgtEl>
                                        <p:attrNameLst>
                                          <p:attrName>ppt_w</p:attrName>
                                        </p:attrNameLst>
                                      </p:cBhvr>
                                      <p:tavLst>
                                        <p:tav tm="0">
                                          <p:val>
                                            <p:fltVal val="0"/>
                                          </p:val>
                                        </p:tav>
                                        <p:tav tm="100000">
                                          <p:val>
                                            <p:strVal val="#ppt_w"/>
                                          </p:val>
                                        </p:tav>
                                      </p:tavLst>
                                    </p:anim>
                                    <p:anim calcmode="lin" valueType="num">
                                      <p:cBhvr>
                                        <p:cTn id="118" dur="500" fill="hold"/>
                                        <p:tgtEl>
                                          <p:spTgt spid="608280"/>
                                        </p:tgtEl>
                                        <p:attrNameLst>
                                          <p:attrName>ppt_h</p:attrName>
                                        </p:attrNameLst>
                                      </p:cBhvr>
                                      <p:tavLst>
                                        <p:tav tm="0">
                                          <p:val>
                                            <p:strVal val="#ppt_h"/>
                                          </p:val>
                                        </p:tav>
                                        <p:tav tm="100000">
                                          <p:val>
                                            <p:strVal val="#ppt_h"/>
                                          </p:val>
                                        </p:tav>
                                      </p:tavLst>
                                    </p:anim>
                                  </p:childTnLst>
                                </p:cTn>
                              </p:par>
                            </p:childTnLst>
                          </p:cTn>
                        </p:par>
                        <p:par>
                          <p:cTn id="119" fill="hold">
                            <p:stCondLst>
                              <p:cond delay="13000"/>
                            </p:stCondLst>
                            <p:childTnLst>
                              <p:par>
                                <p:cTn id="120" presetID="17" presetClass="entr" presetSubtype="10" fill="hold" grpId="0" nodeType="afterEffect">
                                  <p:stCondLst>
                                    <p:cond delay="0"/>
                                  </p:stCondLst>
                                  <p:childTnLst>
                                    <p:set>
                                      <p:cBhvr>
                                        <p:cTn id="121" dur="1" fill="hold">
                                          <p:stCondLst>
                                            <p:cond delay="0"/>
                                          </p:stCondLst>
                                        </p:cTn>
                                        <p:tgtEl>
                                          <p:spTgt spid="608294"/>
                                        </p:tgtEl>
                                        <p:attrNameLst>
                                          <p:attrName>style.visibility</p:attrName>
                                        </p:attrNameLst>
                                      </p:cBhvr>
                                      <p:to>
                                        <p:strVal val="visible"/>
                                      </p:to>
                                    </p:set>
                                    <p:anim calcmode="lin" valueType="num">
                                      <p:cBhvr>
                                        <p:cTn id="122" dur="500" fill="hold"/>
                                        <p:tgtEl>
                                          <p:spTgt spid="608294"/>
                                        </p:tgtEl>
                                        <p:attrNameLst>
                                          <p:attrName>ppt_w</p:attrName>
                                        </p:attrNameLst>
                                      </p:cBhvr>
                                      <p:tavLst>
                                        <p:tav tm="0">
                                          <p:val>
                                            <p:fltVal val="0"/>
                                          </p:val>
                                        </p:tav>
                                        <p:tav tm="100000">
                                          <p:val>
                                            <p:strVal val="#ppt_w"/>
                                          </p:val>
                                        </p:tav>
                                      </p:tavLst>
                                    </p:anim>
                                    <p:anim calcmode="lin" valueType="num">
                                      <p:cBhvr>
                                        <p:cTn id="123" dur="500" fill="hold"/>
                                        <p:tgtEl>
                                          <p:spTgt spid="608294"/>
                                        </p:tgtEl>
                                        <p:attrNameLst>
                                          <p:attrName>ppt_h</p:attrName>
                                        </p:attrNameLst>
                                      </p:cBhvr>
                                      <p:tavLst>
                                        <p:tav tm="0">
                                          <p:val>
                                            <p:strVal val="#ppt_h"/>
                                          </p:val>
                                        </p:tav>
                                        <p:tav tm="100000">
                                          <p:val>
                                            <p:strVal val="#ppt_h"/>
                                          </p:val>
                                        </p:tav>
                                      </p:tavLst>
                                    </p:anim>
                                  </p:childTnLst>
                                </p:cTn>
                              </p:par>
                            </p:childTnLst>
                          </p:cTn>
                        </p:par>
                        <p:par>
                          <p:cTn id="124" fill="hold">
                            <p:stCondLst>
                              <p:cond delay="13500"/>
                            </p:stCondLst>
                            <p:childTnLst>
                              <p:par>
                                <p:cTn id="125" presetID="17" presetClass="entr" presetSubtype="10" fill="hold" grpId="0" nodeType="afterEffect">
                                  <p:stCondLst>
                                    <p:cond delay="0"/>
                                  </p:stCondLst>
                                  <p:childTnLst>
                                    <p:set>
                                      <p:cBhvr>
                                        <p:cTn id="126" dur="1" fill="hold">
                                          <p:stCondLst>
                                            <p:cond delay="0"/>
                                          </p:stCondLst>
                                        </p:cTn>
                                        <p:tgtEl>
                                          <p:spTgt spid="608287"/>
                                        </p:tgtEl>
                                        <p:attrNameLst>
                                          <p:attrName>style.visibility</p:attrName>
                                        </p:attrNameLst>
                                      </p:cBhvr>
                                      <p:to>
                                        <p:strVal val="visible"/>
                                      </p:to>
                                    </p:set>
                                    <p:anim calcmode="lin" valueType="num">
                                      <p:cBhvr>
                                        <p:cTn id="127" dur="500" fill="hold"/>
                                        <p:tgtEl>
                                          <p:spTgt spid="608287"/>
                                        </p:tgtEl>
                                        <p:attrNameLst>
                                          <p:attrName>ppt_w</p:attrName>
                                        </p:attrNameLst>
                                      </p:cBhvr>
                                      <p:tavLst>
                                        <p:tav tm="0">
                                          <p:val>
                                            <p:fltVal val="0"/>
                                          </p:val>
                                        </p:tav>
                                        <p:tav tm="100000">
                                          <p:val>
                                            <p:strVal val="#ppt_w"/>
                                          </p:val>
                                        </p:tav>
                                      </p:tavLst>
                                    </p:anim>
                                    <p:anim calcmode="lin" valueType="num">
                                      <p:cBhvr>
                                        <p:cTn id="128" dur="500" fill="hold"/>
                                        <p:tgtEl>
                                          <p:spTgt spid="608287"/>
                                        </p:tgtEl>
                                        <p:attrNameLst>
                                          <p:attrName>ppt_h</p:attrName>
                                        </p:attrNameLst>
                                      </p:cBhvr>
                                      <p:tavLst>
                                        <p:tav tm="0">
                                          <p:val>
                                            <p:strVal val="#ppt_h"/>
                                          </p:val>
                                        </p:tav>
                                        <p:tav tm="100000">
                                          <p:val>
                                            <p:strVal val="#ppt_h"/>
                                          </p:val>
                                        </p:tav>
                                      </p:tavLst>
                                    </p:anim>
                                  </p:childTnLst>
                                </p:cTn>
                              </p:par>
                            </p:childTnLst>
                          </p:cTn>
                        </p:par>
                        <p:par>
                          <p:cTn id="129" fill="hold">
                            <p:stCondLst>
                              <p:cond delay="14000"/>
                            </p:stCondLst>
                            <p:childTnLst>
                              <p:par>
                                <p:cTn id="130" presetID="17" presetClass="entr" presetSubtype="10" fill="hold" grpId="0" nodeType="afterEffect">
                                  <p:stCondLst>
                                    <p:cond delay="0"/>
                                  </p:stCondLst>
                                  <p:childTnLst>
                                    <p:set>
                                      <p:cBhvr>
                                        <p:cTn id="131" dur="1" fill="hold">
                                          <p:stCondLst>
                                            <p:cond delay="0"/>
                                          </p:stCondLst>
                                        </p:cTn>
                                        <p:tgtEl>
                                          <p:spTgt spid="608288"/>
                                        </p:tgtEl>
                                        <p:attrNameLst>
                                          <p:attrName>style.visibility</p:attrName>
                                        </p:attrNameLst>
                                      </p:cBhvr>
                                      <p:to>
                                        <p:strVal val="visible"/>
                                      </p:to>
                                    </p:set>
                                    <p:anim calcmode="lin" valueType="num">
                                      <p:cBhvr>
                                        <p:cTn id="132" dur="500" fill="hold"/>
                                        <p:tgtEl>
                                          <p:spTgt spid="608288"/>
                                        </p:tgtEl>
                                        <p:attrNameLst>
                                          <p:attrName>ppt_w</p:attrName>
                                        </p:attrNameLst>
                                      </p:cBhvr>
                                      <p:tavLst>
                                        <p:tav tm="0">
                                          <p:val>
                                            <p:fltVal val="0"/>
                                          </p:val>
                                        </p:tav>
                                        <p:tav tm="100000">
                                          <p:val>
                                            <p:strVal val="#ppt_w"/>
                                          </p:val>
                                        </p:tav>
                                      </p:tavLst>
                                    </p:anim>
                                    <p:anim calcmode="lin" valueType="num">
                                      <p:cBhvr>
                                        <p:cTn id="133" dur="500" fill="hold"/>
                                        <p:tgtEl>
                                          <p:spTgt spid="608288"/>
                                        </p:tgtEl>
                                        <p:attrNameLst>
                                          <p:attrName>ppt_h</p:attrName>
                                        </p:attrNameLst>
                                      </p:cBhvr>
                                      <p:tavLst>
                                        <p:tav tm="0">
                                          <p:val>
                                            <p:strVal val="#ppt_h"/>
                                          </p:val>
                                        </p:tav>
                                        <p:tav tm="100000">
                                          <p:val>
                                            <p:strVal val="#ppt_h"/>
                                          </p:val>
                                        </p:tav>
                                      </p:tavLst>
                                    </p:anim>
                                  </p:childTnLst>
                                </p:cTn>
                              </p:par>
                            </p:childTnLst>
                          </p:cTn>
                        </p:par>
                        <p:par>
                          <p:cTn id="134" fill="hold">
                            <p:stCondLst>
                              <p:cond delay="14500"/>
                            </p:stCondLst>
                            <p:childTnLst>
                              <p:par>
                                <p:cTn id="135" presetID="17" presetClass="entr" presetSubtype="10" fill="hold" grpId="0" nodeType="afterEffect">
                                  <p:stCondLst>
                                    <p:cond delay="0"/>
                                  </p:stCondLst>
                                  <p:childTnLst>
                                    <p:set>
                                      <p:cBhvr>
                                        <p:cTn id="136" dur="1" fill="hold">
                                          <p:stCondLst>
                                            <p:cond delay="0"/>
                                          </p:stCondLst>
                                        </p:cTn>
                                        <p:tgtEl>
                                          <p:spTgt spid="608269"/>
                                        </p:tgtEl>
                                        <p:attrNameLst>
                                          <p:attrName>style.visibility</p:attrName>
                                        </p:attrNameLst>
                                      </p:cBhvr>
                                      <p:to>
                                        <p:strVal val="visible"/>
                                      </p:to>
                                    </p:set>
                                    <p:anim calcmode="lin" valueType="num">
                                      <p:cBhvr>
                                        <p:cTn id="137" dur="500" fill="hold"/>
                                        <p:tgtEl>
                                          <p:spTgt spid="608269"/>
                                        </p:tgtEl>
                                        <p:attrNameLst>
                                          <p:attrName>ppt_w</p:attrName>
                                        </p:attrNameLst>
                                      </p:cBhvr>
                                      <p:tavLst>
                                        <p:tav tm="0">
                                          <p:val>
                                            <p:fltVal val="0"/>
                                          </p:val>
                                        </p:tav>
                                        <p:tav tm="100000">
                                          <p:val>
                                            <p:strVal val="#ppt_w"/>
                                          </p:val>
                                        </p:tav>
                                      </p:tavLst>
                                    </p:anim>
                                    <p:anim calcmode="lin" valueType="num">
                                      <p:cBhvr>
                                        <p:cTn id="138" dur="500" fill="hold"/>
                                        <p:tgtEl>
                                          <p:spTgt spid="608269"/>
                                        </p:tgtEl>
                                        <p:attrNameLst>
                                          <p:attrName>ppt_h</p:attrName>
                                        </p:attrNameLst>
                                      </p:cBhvr>
                                      <p:tavLst>
                                        <p:tav tm="0">
                                          <p:val>
                                            <p:strVal val="#ppt_h"/>
                                          </p:val>
                                        </p:tav>
                                        <p:tav tm="100000">
                                          <p:val>
                                            <p:strVal val="#ppt_h"/>
                                          </p:val>
                                        </p:tav>
                                      </p:tavLst>
                                    </p:anim>
                                  </p:childTnLst>
                                </p:cTn>
                              </p:par>
                            </p:childTnLst>
                          </p:cTn>
                        </p:par>
                        <p:par>
                          <p:cTn id="139" fill="hold">
                            <p:stCondLst>
                              <p:cond delay="15000"/>
                            </p:stCondLst>
                            <p:childTnLst>
                              <p:par>
                                <p:cTn id="140" presetID="17" presetClass="entr" presetSubtype="10" fill="hold" grpId="0" nodeType="afterEffect">
                                  <p:stCondLst>
                                    <p:cond delay="0"/>
                                  </p:stCondLst>
                                  <p:childTnLst>
                                    <p:set>
                                      <p:cBhvr>
                                        <p:cTn id="141" dur="1" fill="hold">
                                          <p:stCondLst>
                                            <p:cond delay="0"/>
                                          </p:stCondLst>
                                        </p:cTn>
                                        <p:tgtEl>
                                          <p:spTgt spid="608270"/>
                                        </p:tgtEl>
                                        <p:attrNameLst>
                                          <p:attrName>style.visibility</p:attrName>
                                        </p:attrNameLst>
                                      </p:cBhvr>
                                      <p:to>
                                        <p:strVal val="visible"/>
                                      </p:to>
                                    </p:set>
                                    <p:anim calcmode="lin" valueType="num">
                                      <p:cBhvr>
                                        <p:cTn id="142" dur="500" fill="hold"/>
                                        <p:tgtEl>
                                          <p:spTgt spid="608270"/>
                                        </p:tgtEl>
                                        <p:attrNameLst>
                                          <p:attrName>ppt_w</p:attrName>
                                        </p:attrNameLst>
                                      </p:cBhvr>
                                      <p:tavLst>
                                        <p:tav tm="0">
                                          <p:val>
                                            <p:fltVal val="0"/>
                                          </p:val>
                                        </p:tav>
                                        <p:tav tm="100000">
                                          <p:val>
                                            <p:strVal val="#ppt_w"/>
                                          </p:val>
                                        </p:tav>
                                      </p:tavLst>
                                    </p:anim>
                                    <p:anim calcmode="lin" valueType="num">
                                      <p:cBhvr>
                                        <p:cTn id="143" dur="500" fill="hold"/>
                                        <p:tgtEl>
                                          <p:spTgt spid="608270"/>
                                        </p:tgtEl>
                                        <p:attrNameLst>
                                          <p:attrName>ppt_h</p:attrName>
                                        </p:attrNameLst>
                                      </p:cBhvr>
                                      <p:tavLst>
                                        <p:tav tm="0">
                                          <p:val>
                                            <p:strVal val="#ppt_h"/>
                                          </p:val>
                                        </p:tav>
                                        <p:tav tm="100000">
                                          <p:val>
                                            <p:strVal val="#ppt_h"/>
                                          </p:val>
                                        </p:tav>
                                      </p:tavLst>
                                    </p:anim>
                                  </p:childTnLst>
                                </p:cTn>
                              </p:par>
                            </p:childTnLst>
                          </p:cTn>
                        </p:par>
                        <p:par>
                          <p:cTn id="144" fill="hold">
                            <p:stCondLst>
                              <p:cond delay="15500"/>
                            </p:stCondLst>
                            <p:childTnLst>
                              <p:par>
                                <p:cTn id="145" presetID="17" presetClass="entr" presetSubtype="10" fill="hold" grpId="0" nodeType="afterEffect">
                                  <p:stCondLst>
                                    <p:cond delay="0"/>
                                  </p:stCondLst>
                                  <p:childTnLst>
                                    <p:set>
                                      <p:cBhvr>
                                        <p:cTn id="146" dur="1" fill="hold">
                                          <p:stCondLst>
                                            <p:cond delay="0"/>
                                          </p:stCondLst>
                                        </p:cTn>
                                        <p:tgtEl>
                                          <p:spTgt spid="608279"/>
                                        </p:tgtEl>
                                        <p:attrNameLst>
                                          <p:attrName>style.visibility</p:attrName>
                                        </p:attrNameLst>
                                      </p:cBhvr>
                                      <p:to>
                                        <p:strVal val="visible"/>
                                      </p:to>
                                    </p:set>
                                    <p:anim calcmode="lin" valueType="num">
                                      <p:cBhvr>
                                        <p:cTn id="147" dur="500" fill="hold"/>
                                        <p:tgtEl>
                                          <p:spTgt spid="608279"/>
                                        </p:tgtEl>
                                        <p:attrNameLst>
                                          <p:attrName>ppt_w</p:attrName>
                                        </p:attrNameLst>
                                      </p:cBhvr>
                                      <p:tavLst>
                                        <p:tav tm="0">
                                          <p:val>
                                            <p:fltVal val="0"/>
                                          </p:val>
                                        </p:tav>
                                        <p:tav tm="100000">
                                          <p:val>
                                            <p:strVal val="#ppt_w"/>
                                          </p:val>
                                        </p:tav>
                                      </p:tavLst>
                                    </p:anim>
                                    <p:anim calcmode="lin" valueType="num">
                                      <p:cBhvr>
                                        <p:cTn id="148" dur="500" fill="hold"/>
                                        <p:tgtEl>
                                          <p:spTgt spid="6082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0" grpId="0" animBg="1" autoUpdateAnimBg="0"/>
      <p:bldP spid="608263" grpId="0" animBg="1"/>
      <p:bldP spid="608266" grpId="0" autoUpdateAnimBg="0"/>
      <p:bldP spid="608267" grpId="0" autoUpdateAnimBg="0"/>
      <p:bldP spid="608268" grpId="0" autoUpdateAnimBg="0"/>
      <p:bldP spid="608269" grpId="0" animBg="1"/>
      <p:bldP spid="608270" grpId="0" animBg="1"/>
      <p:bldP spid="608271" grpId="0" autoUpdateAnimBg="0"/>
      <p:bldP spid="608272" grpId="0" autoUpdateAnimBg="0"/>
      <p:bldP spid="608273" grpId="0" autoUpdateAnimBg="0"/>
      <p:bldP spid="608274" grpId="0" autoUpdateAnimBg="0"/>
      <p:bldP spid="608275" grpId="0" animBg="1"/>
      <p:bldP spid="608276" grpId="0" autoUpdateAnimBg="0"/>
      <p:bldP spid="608277" grpId="0" autoUpdateAnimBg="0"/>
      <p:bldP spid="608278" grpId="0" autoUpdateAnimBg="0"/>
      <p:bldP spid="608279" grpId="0" animBg="1"/>
      <p:bldP spid="608280" grpId="0" animBg="1"/>
      <p:bldP spid="608281" grpId="0" autoUpdateAnimBg="0"/>
      <p:bldP spid="608281" grpId="1"/>
      <p:bldP spid="608282" grpId="0" autoUpdateAnimBg="0"/>
      <p:bldP spid="608284" grpId="0" autoUpdateAnimBg="0"/>
      <p:bldP spid="608285" grpId="0" animBg="1"/>
      <p:bldP spid="608285" grpId="1" animBg="1"/>
      <p:bldP spid="608287" grpId="0" animBg="1"/>
      <p:bldP spid="608288" grpId="0" animBg="1"/>
      <p:bldP spid="608289" grpId="0" autoUpdateAnimBg="0"/>
      <p:bldP spid="608290" grpId="0" animBg="1"/>
      <p:bldP spid="608291" grpId="0" animBg="1"/>
      <p:bldP spid="608292" grpId="0" animBg="1"/>
      <p:bldP spid="608293" grpId="0" animBg="1"/>
      <p:bldP spid="608294" grpId="0" animBg="1"/>
      <p:bldP spid="60829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378908C-51D3-4323-AE7B-92F0A71F8AC2}" type="slidenum">
              <a:rPr lang="en-US" altLang="zh-CN"/>
              <a:pPr/>
              <a:t>17</a:t>
            </a:fld>
            <a:endParaRPr lang="en-US" altLang="zh-CN"/>
          </a:p>
        </p:txBody>
      </p:sp>
      <p:sp>
        <p:nvSpPr>
          <p:cNvPr id="567298" name="Rectangle 2"/>
          <p:cNvSpPr>
            <a:spLocks noGrp="1" noChangeArrowheads="1"/>
          </p:cNvSpPr>
          <p:nvPr>
            <p:ph type="body" idx="1"/>
          </p:nvPr>
        </p:nvSpPr>
        <p:spPr>
          <a:xfrm>
            <a:off x="457200" y="2338536"/>
            <a:ext cx="8534400" cy="4114800"/>
          </a:xfrm>
        </p:spPr>
        <p:txBody>
          <a:bodyPr/>
          <a:lstStyle/>
          <a:p>
            <a:pPr marL="609600" indent="-609600">
              <a:lnSpc>
                <a:spcPct val="90000"/>
              </a:lnSpc>
              <a:buSzPct val="90000"/>
            </a:pPr>
            <a:r>
              <a:rPr lang="zh-CN" altLang="en-US" dirty="0"/>
              <a:t>线程启动</a:t>
            </a:r>
          </a:p>
          <a:p>
            <a:pPr marL="990600" lvl="1" indent="-533400">
              <a:lnSpc>
                <a:spcPct val="90000"/>
              </a:lnSpc>
              <a:buSzPct val="90000"/>
              <a:buFont typeface="Wingdings" pitchFamily="2" charset="2"/>
              <a:buAutoNum type="arabicPeriod"/>
            </a:pPr>
            <a:r>
              <a:rPr lang="en-US" altLang="zh-CN" sz="2000" dirty="0">
                <a:solidFill>
                  <a:schemeClr val="hlink"/>
                </a:solidFill>
              </a:rPr>
              <a:t>new</a:t>
            </a:r>
            <a:r>
              <a:rPr lang="en-US" altLang="zh-CN" sz="2000" dirty="0"/>
              <a:t> SimpleThread1("Jamaica").</a:t>
            </a:r>
            <a:r>
              <a:rPr lang="en-US" altLang="zh-CN" sz="2000" dirty="0">
                <a:solidFill>
                  <a:schemeClr val="hlink"/>
                </a:solidFill>
              </a:rPr>
              <a:t>start()</a:t>
            </a:r>
            <a:r>
              <a:rPr lang="en-US" altLang="zh-CN" sz="2000" dirty="0"/>
              <a:t>;</a:t>
            </a:r>
          </a:p>
          <a:p>
            <a:pPr marL="990600" lvl="1" indent="-533400">
              <a:lnSpc>
                <a:spcPct val="90000"/>
              </a:lnSpc>
              <a:buSzPct val="90000"/>
              <a:buFont typeface="Wingdings" pitchFamily="2" charset="2"/>
              <a:buNone/>
            </a:pPr>
            <a:r>
              <a:rPr lang="en-US" altLang="zh-CN" sz="2000" dirty="0"/>
              <a:t>      class SimpleThread1 </a:t>
            </a:r>
            <a:r>
              <a:rPr lang="en-US" altLang="zh-CN" sz="2000" dirty="0">
                <a:solidFill>
                  <a:schemeClr val="hlink"/>
                </a:solidFill>
              </a:rPr>
              <a:t>extends Thread</a:t>
            </a:r>
            <a:r>
              <a:rPr lang="en-US" altLang="zh-CN" sz="2000" dirty="0"/>
              <a:t> { … … }</a:t>
            </a:r>
          </a:p>
          <a:p>
            <a:pPr marL="990600" lvl="1" indent="-533400">
              <a:lnSpc>
                <a:spcPct val="90000"/>
              </a:lnSpc>
              <a:buSzPct val="90000"/>
              <a:buFont typeface="Wingdings" pitchFamily="2" charset="2"/>
              <a:buAutoNum type="arabicPeriod" startAt="2"/>
            </a:pPr>
            <a:r>
              <a:rPr lang="en-US" altLang="zh-CN" sz="2000" dirty="0"/>
              <a:t>SimpleThread2 a = new SimpleThread2("</a:t>
            </a:r>
            <a:r>
              <a:rPr lang="en-US" altLang="zh-CN" sz="2000" dirty="0" smtClean="0"/>
              <a:t>Jack");</a:t>
            </a:r>
            <a:endParaRPr lang="en-US" altLang="zh-CN" sz="2000" dirty="0"/>
          </a:p>
          <a:p>
            <a:pPr marL="990600" lvl="1" indent="-533400">
              <a:lnSpc>
                <a:spcPct val="90000"/>
              </a:lnSpc>
              <a:buSzPct val="90000"/>
              <a:buFont typeface="Wingdings" pitchFamily="2" charset="2"/>
              <a:buNone/>
            </a:pPr>
            <a:r>
              <a:rPr lang="en-US" altLang="zh-CN" sz="2000" dirty="0"/>
              <a:t>      Thread </a:t>
            </a:r>
            <a:r>
              <a:rPr lang="en-US" altLang="zh-CN" sz="2000" dirty="0" err="1"/>
              <a:t>thread</a:t>
            </a:r>
            <a:r>
              <a:rPr lang="en-US" altLang="zh-CN" sz="2000" dirty="0"/>
              <a:t> = new Thread(a);</a:t>
            </a:r>
          </a:p>
          <a:p>
            <a:pPr marL="990600" lvl="1" indent="-533400">
              <a:lnSpc>
                <a:spcPct val="90000"/>
              </a:lnSpc>
              <a:buSzPct val="90000"/>
              <a:buFont typeface="Wingdings" pitchFamily="2" charset="2"/>
              <a:buNone/>
            </a:pPr>
            <a:r>
              <a:rPr lang="en-US" altLang="zh-CN" sz="2000" dirty="0"/>
              <a:t>      </a:t>
            </a:r>
            <a:r>
              <a:rPr lang="en-US" altLang="zh-CN" sz="2000" dirty="0" err="1"/>
              <a:t>thread.start</a:t>
            </a:r>
            <a:r>
              <a:rPr lang="en-US" altLang="zh-CN" sz="2000" dirty="0"/>
              <a:t>();</a:t>
            </a:r>
          </a:p>
          <a:p>
            <a:pPr marL="1371600" lvl="2" indent="-457200">
              <a:lnSpc>
                <a:spcPct val="90000"/>
              </a:lnSpc>
              <a:buSzPct val="90000"/>
              <a:buFont typeface="Wingdings" pitchFamily="2" charset="2"/>
              <a:buNone/>
            </a:pPr>
            <a:r>
              <a:rPr lang="en-US" altLang="zh-CN" sz="1800" dirty="0"/>
              <a:t>      class SimpleThread2 </a:t>
            </a:r>
            <a:r>
              <a:rPr lang="en-US" altLang="zh-CN" sz="1800" dirty="0">
                <a:solidFill>
                  <a:schemeClr val="hlink"/>
                </a:solidFill>
              </a:rPr>
              <a:t>implements Runnable</a:t>
            </a:r>
            <a:r>
              <a:rPr lang="en-US" altLang="zh-CN" sz="1800" dirty="0"/>
              <a:t> { … … }</a:t>
            </a:r>
          </a:p>
          <a:p>
            <a:pPr marL="609600" indent="-609600">
              <a:lnSpc>
                <a:spcPct val="90000"/>
              </a:lnSpc>
              <a:buSzPct val="90000"/>
            </a:pPr>
            <a:r>
              <a:rPr lang="zh-CN" altLang="en-US" dirty="0"/>
              <a:t>线程停止</a:t>
            </a:r>
          </a:p>
          <a:p>
            <a:pPr marL="990600" lvl="1" indent="-533400">
              <a:lnSpc>
                <a:spcPct val="90000"/>
              </a:lnSpc>
              <a:buSzPct val="90000"/>
            </a:pPr>
            <a:r>
              <a:rPr lang="en-US" altLang="zh-CN" dirty="0"/>
              <a:t>A thread dies naturally when the </a:t>
            </a:r>
            <a:r>
              <a:rPr lang="en-US" altLang="zh-CN" dirty="0">
                <a:solidFill>
                  <a:schemeClr val="hlink"/>
                </a:solidFill>
              </a:rPr>
              <a:t>run</a:t>
            </a:r>
            <a:r>
              <a:rPr lang="en-US" altLang="zh-CN" dirty="0"/>
              <a:t> method exits.</a:t>
            </a:r>
            <a:endParaRPr lang="en-US" altLang="zh-CN" sz="2000" dirty="0"/>
          </a:p>
        </p:txBody>
      </p:sp>
      <p:sp>
        <p:nvSpPr>
          <p:cNvPr id="567299" name="Rectangle 3"/>
          <p:cNvSpPr>
            <a:spLocks noGrp="1" noChangeArrowheads="1"/>
          </p:cNvSpPr>
          <p:nvPr>
            <p:ph type="title"/>
          </p:nvPr>
        </p:nvSpPr>
        <p:spPr>
          <a:noFill/>
          <a:ln/>
        </p:spPr>
        <p:txBody>
          <a:bodyPr/>
          <a:lstStyle/>
          <a:p>
            <a:r>
              <a:rPr lang="zh-CN" altLang="en-US" sz="4800"/>
              <a:t>线程的生命周期</a:t>
            </a:r>
          </a:p>
        </p:txBody>
      </p:sp>
      <p:sp>
        <p:nvSpPr>
          <p:cNvPr id="567300" name="Rectangle 4"/>
          <p:cNvSpPr>
            <a:spLocks noChangeArrowheads="1"/>
          </p:cNvSpPr>
          <p:nvPr/>
        </p:nvSpPr>
        <p:spPr bwMode="auto">
          <a:xfrm>
            <a:off x="4860032" y="0"/>
            <a:ext cx="4191000" cy="2438400"/>
          </a:xfrm>
          <a:prstGeom prst="rect">
            <a:avLst/>
          </a:prstGeom>
          <a:solidFill>
            <a:srgbClr val="CC99FF"/>
          </a:solidFill>
          <a:ln w="9525">
            <a:noFill/>
            <a:miter lim="800000"/>
            <a:headEnd/>
            <a:tailEnd/>
          </a:ln>
          <a:effectLst/>
        </p:spPr>
        <p:txBody>
          <a:bodyPr/>
          <a:lstStyle/>
          <a:p>
            <a:pPr marL="342900" indent="-342900" algn="l">
              <a:lnSpc>
                <a:spcPct val="90000"/>
              </a:lnSpc>
              <a:buClr>
                <a:schemeClr val="folHlink"/>
              </a:buClr>
              <a:buSzPct val="60000"/>
            </a:pPr>
            <a:r>
              <a:rPr lang="en-US" altLang="zh-CN" sz="2000" dirty="0">
                <a:latin typeface="Tahoma" pitchFamily="34" charset="0"/>
                <a:ea typeface="华文中宋" pitchFamily="2" charset="-122"/>
              </a:rPr>
              <a:t>public void run()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a:t>
            </a:r>
            <a:r>
              <a:rPr lang="en-US" altLang="zh-CN" sz="2000" dirty="0" err="1">
                <a:latin typeface="Tahoma" pitchFamily="34" charset="0"/>
                <a:ea typeface="华文中宋" pitchFamily="2" charset="-122"/>
              </a:rPr>
              <a:t>int</a:t>
            </a:r>
            <a:r>
              <a:rPr lang="en-US" altLang="zh-CN" sz="2000" dirty="0">
                <a:latin typeface="Tahoma" pitchFamily="34" charset="0"/>
                <a:ea typeface="华文中宋" pitchFamily="2" charset="-122"/>
              </a:rPr>
              <a:t> i = 0;</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while (i &lt; 100)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i++;</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a:t>
            </a:r>
            <a:r>
              <a:rPr lang="en-US" altLang="zh-CN" sz="2000" dirty="0" err="1">
                <a:latin typeface="Tahoma" pitchFamily="34" charset="0"/>
                <a:ea typeface="华文中宋" pitchFamily="2" charset="-122"/>
              </a:rPr>
              <a:t>System.out.println</a:t>
            </a:r>
            <a:r>
              <a:rPr lang="en-US" altLang="zh-CN" sz="2000" dirty="0">
                <a:latin typeface="Tahoma" pitchFamily="34" charset="0"/>
                <a:ea typeface="华文中宋" pitchFamily="2" charset="-122"/>
              </a:rPr>
              <a:t>("i = " + i);</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barn(outHorizontal)">
                                      <p:cBhvr>
                                        <p:cTn id="7" dur="500"/>
                                        <p:tgtEl>
                                          <p:spTgt spid="567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AFCEBF3-B3FF-4B60-ADCB-94136B4E66FE}" type="slidenum">
              <a:rPr lang="en-US" altLang="zh-CN"/>
              <a:pPr/>
              <a:t>18</a:t>
            </a:fld>
            <a:endParaRPr lang="en-US" altLang="zh-CN"/>
          </a:p>
        </p:txBody>
      </p:sp>
      <p:sp>
        <p:nvSpPr>
          <p:cNvPr id="336898" name="Rectangle 2"/>
          <p:cNvSpPr>
            <a:spLocks noGrp="1" noChangeArrowheads="1"/>
          </p:cNvSpPr>
          <p:nvPr>
            <p:ph type="title"/>
          </p:nvPr>
        </p:nvSpPr>
        <p:spPr>
          <a:xfrm>
            <a:off x="1143000" y="685800"/>
            <a:ext cx="8229600" cy="1143000"/>
          </a:xfrm>
        </p:spPr>
        <p:txBody>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线程的</a:t>
            </a:r>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状态</a:t>
            </a:r>
            <a:endPar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36899" name="Rectangle 3"/>
          <p:cNvSpPr>
            <a:spLocks noGrp="1" noChangeArrowheads="1"/>
          </p:cNvSpPr>
          <p:nvPr>
            <p:ph type="body" idx="1"/>
          </p:nvPr>
        </p:nvSpPr>
        <p:spPr>
          <a:xfrm>
            <a:off x="899592" y="2132856"/>
            <a:ext cx="7580312" cy="3760788"/>
          </a:xfrm>
        </p:spPr>
        <p:txBody>
          <a:bodyPr/>
          <a:lstStyle/>
          <a:p>
            <a:pPr>
              <a:lnSpc>
                <a:spcPct val="90000"/>
              </a:lnSpc>
              <a:buClr>
                <a:schemeClr val="tx1"/>
              </a:buClr>
              <a:buFontTx/>
              <a:buChar char="•"/>
            </a:pPr>
            <a:r>
              <a:rPr lang="zh-CN" altLang="en-US" sz="2800" dirty="0">
                <a:solidFill>
                  <a:srgbClr val="CC0000"/>
                </a:solidFill>
                <a:latin typeface="微软雅黑" pitchFamily="34" charset="-122"/>
                <a:ea typeface="微软雅黑" pitchFamily="34" charset="-122"/>
              </a:rPr>
              <a:t>新建 </a:t>
            </a:r>
            <a:r>
              <a:rPr lang="en-US" altLang="zh-CN" sz="2800" dirty="0">
                <a:solidFill>
                  <a:srgbClr val="CC0000"/>
                </a:solidFill>
                <a:latin typeface="微软雅黑" pitchFamily="34" charset="-122"/>
                <a:ea typeface="微软雅黑" pitchFamily="34" charset="-122"/>
              </a:rPr>
              <a:t>(Born)</a:t>
            </a:r>
            <a:r>
              <a:rPr lang="en-US" altLang="zh-CN" sz="2800" dirty="0">
                <a:latin typeface="微软雅黑" pitchFamily="34" charset="-122"/>
                <a:ea typeface="微软雅黑" pitchFamily="34" charset="-122"/>
              </a:rPr>
              <a:t> : </a:t>
            </a:r>
            <a:r>
              <a:rPr lang="zh-CN" altLang="en-US" sz="2800" dirty="0">
                <a:latin typeface="微软雅黑" pitchFamily="34" charset="-122"/>
                <a:ea typeface="微软雅黑" pitchFamily="34" charset="-122"/>
              </a:rPr>
              <a:t>新建的线程处于新建状态</a:t>
            </a:r>
          </a:p>
          <a:p>
            <a:pPr>
              <a:lnSpc>
                <a:spcPct val="90000"/>
              </a:lnSpc>
              <a:buClr>
                <a:schemeClr val="tx1"/>
              </a:buClr>
              <a:buFontTx/>
              <a:buChar char="•"/>
            </a:pPr>
            <a:r>
              <a:rPr lang="zh-CN" altLang="en-US" sz="2800" dirty="0">
                <a:solidFill>
                  <a:srgbClr val="CC0000"/>
                </a:solidFill>
                <a:latin typeface="微软雅黑" pitchFamily="34" charset="-122"/>
                <a:ea typeface="微软雅黑" pitchFamily="34" charset="-122"/>
              </a:rPr>
              <a:t>就绪 </a:t>
            </a:r>
            <a:r>
              <a:rPr lang="en-US" altLang="zh-CN" sz="2800" dirty="0">
                <a:solidFill>
                  <a:srgbClr val="CC0000"/>
                </a:solidFill>
                <a:latin typeface="微软雅黑" pitchFamily="34" charset="-122"/>
                <a:ea typeface="微软雅黑" pitchFamily="34" charset="-122"/>
              </a:rPr>
              <a:t>(Ready)</a:t>
            </a:r>
            <a:r>
              <a:rPr lang="en-US" altLang="zh-CN" sz="2800" dirty="0">
                <a:latin typeface="微软雅黑" pitchFamily="34" charset="-122"/>
                <a:ea typeface="微软雅黑" pitchFamily="34" charset="-122"/>
              </a:rPr>
              <a:t> : </a:t>
            </a:r>
            <a:r>
              <a:rPr lang="zh-CN" altLang="en-US" sz="2800" dirty="0">
                <a:latin typeface="微软雅黑" pitchFamily="34" charset="-122"/>
                <a:ea typeface="微软雅黑" pitchFamily="34" charset="-122"/>
              </a:rPr>
              <a:t>在创建线程后，它将处于就绪状态，等待 </a:t>
            </a:r>
            <a:r>
              <a:rPr lang="en-US" altLang="zh-CN" sz="2800" dirty="0">
                <a:latin typeface="微软雅黑" pitchFamily="34" charset="-122"/>
                <a:ea typeface="微软雅黑" pitchFamily="34" charset="-122"/>
              </a:rPr>
              <a:t>start() </a:t>
            </a:r>
            <a:r>
              <a:rPr lang="zh-CN" altLang="en-US" sz="2800" dirty="0">
                <a:latin typeface="微软雅黑" pitchFamily="34" charset="-122"/>
                <a:ea typeface="微软雅黑" pitchFamily="34" charset="-122"/>
              </a:rPr>
              <a:t>方法被调用</a:t>
            </a:r>
          </a:p>
          <a:p>
            <a:pPr>
              <a:lnSpc>
                <a:spcPct val="90000"/>
              </a:lnSpc>
              <a:buClr>
                <a:schemeClr val="tx1"/>
              </a:buClr>
              <a:buFontTx/>
              <a:buChar char="•"/>
            </a:pPr>
            <a:r>
              <a:rPr lang="zh-CN" altLang="en-US" sz="2800" dirty="0">
                <a:solidFill>
                  <a:srgbClr val="CC0000"/>
                </a:solidFill>
                <a:latin typeface="微软雅黑" pitchFamily="34" charset="-122"/>
                <a:ea typeface="微软雅黑" pitchFamily="34" charset="-122"/>
              </a:rPr>
              <a:t>运行 </a:t>
            </a:r>
            <a:r>
              <a:rPr lang="en-US" altLang="zh-CN" sz="2800" dirty="0">
                <a:solidFill>
                  <a:srgbClr val="CC0000"/>
                </a:solidFill>
                <a:latin typeface="微软雅黑" pitchFamily="34" charset="-122"/>
                <a:ea typeface="微软雅黑" pitchFamily="34" charset="-122"/>
              </a:rPr>
              <a:t>(Running)</a:t>
            </a:r>
            <a:r>
              <a:rPr lang="en-US" altLang="zh-CN" sz="2800" dirty="0">
                <a:latin typeface="微软雅黑" pitchFamily="34" charset="-122"/>
                <a:ea typeface="微软雅黑" pitchFamily="34" charset="-122"/>
              </a:rPr>
              <a:t> : </a:t>
            </a:r>
            <a:r>
              <a:rPr lang="zh-CN" altLang="en-US" sz="2800" dirty="0">
                <a:latin typeface="微软雅黑" pitchFamily="34" charset="-122"/>
                <a:ea typeface="微软雅黑" pitchFamily="34" charset="-122"/>
              </a:rPr>
              <a:t>线程在开始执行时进入运行状态</a:t>
            </a:r>
          </a:p>
          <a:p>
            <a:pPr>
              <a:lnSpc>
                <a:spcPct val="90000"/>
              </a:lnSpc>
              <a:buClr>
                <a:schemeClr val="tx1"/>
              </a:buClr>
              <a:buFontTx/>
              <a:buChar char="•"/>
            </a:pPr>
            <a:r>
              <a:rPr lang="zh-CN" altLang="en-US" sz="2800" dirty="0">
                <a:solidFill>
                  <a:srgbClr val="CC0000"/>
                </a:solidFill>
                <a:latin typeface="微软雅黑" pitchFamily="34" charset="-122"/>
                <a:ea typeface="微软雅黑" pitchFamily="34" charset="-122"/>
              </a:rPr>
              <a:t>睡眠 </a:t>
            </a:r>
            <a:r>
              <a:rPr lang="en-US" altLang="zh-CN" sz="2800" dirty="0">
                <a:solidFill>
                  <a:srgbClr val="CC0000"/>
                </a:solidFill>
                <a:latin typeface="微软雅黑" pitchFamily="34" charset="-122"/>
                <a:ea typeface="微软雅黑" pitchFamily="34" charset="-122"/>
              </a:rPr>
              <a:t>(Sleeping)</a:t>
            </a:r>
            <a:r>
              <a:rPr lang="en-US" altLang="zh-CN" sz="2800" dirty="0">
                <a:latin typeface="微软雅黑" pitchFamily="34" charset="-122"/>
                <a:ea typeface="微软雅黑" pitchFamily="34" charset="-122"/>
              </a:rPr>
              <a:t> : </a:t>
            </a:r>
            <a:r>
              <a:rPr lang="zh-CN" altLang="en-US" sz="2800" dirty="0">
                <a:latin typeface="微软雅黑" pitchFamily="34" charset="-122"/>
                <a:ea typeface="微软雅黑" pitchFamily="34" charset="-122"/>
              </a:rPr>
              <a:t>线程的执行可通过使用 </a:t>
            </a:r>
            <a:r>
              <a:rPr lang="en-US" altLang="zh-CN" sz="2800" dirty="0">
                <a:latin typeface="微软雅黑" pitchFamily="34" charset="-122"/>
                <a:ea typeface="微软雅黑" pitchFamily="34" charset="-122"/>
              </a:rPr>
              <a:t>sleep() </a:t>
            </a:r>
            <a:r>
              <a:rPr lang="zh-CN" altLang="en-US" sz="2800" dirty="0">
                <a:latin typeface="微软雅黑" pitchFamily="34" charset="-122"/>
                <a:ea typeface="微软雅黑" pitchFamily="34" charset="-122"/>
              </a:rPr>
              <a:t>方法来暂时中止。在睡眠后，线程将进入就绪状态</a:t>
            </a:r>
          </a:p>
        </p:txBody>
      </p:sp>
    </p:spTree>
    <p:extLst>
      <p:ext uri="{BB962C8B-B14F-4D97-AF65-F5344CB8AC3E}">
        <p14:creationId xmlns:p14="http://schemas.microsoft.com/office/powerpoint/2010/main" val="363322518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04C87BF-4359-46C1-A396-37B2CB540A57}" type="slidenum">
              <a:rPr lang="en-US" altLang="zh-CN"/>
              <a:pPr/>
              <a:t>19</a:t>
            </a:fld>
            <a:endParaRPr lang="en-US" altLang="zh-CN"/>
          </a:p>
        </p:txBody>
      </p:sp>
      <p:sp>
        <p:nvSpPr>
          <p:cNvPr id="337923" name="Rectangle 3"/>
          <p:cNvSpPr>
            <a:spLocks noChangeArrowheads="1"/>
          </p:cNvSpPr>
          <p:nvPr/>
        </p:nvSpPr>
        <p:spPr bwMode="auto">
          <a:xfrm>
            <a:off x="179512" y="1412776"/>
            <a:ext cx="856895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chemeClr val="tx1"/>
              </a:buClr>
              <a:buFontTx/>
              <a:buChar char="•"/>
            </a:pPr>
            <a:r>
              <a:rPr kumimoji="0" lang="zh-CN" altLang="en-US" b="1" u="none" dirty="0">
                <a:solidFill>
                  <a:srgbClr val="CC0000"/>
                </a:solidFill>
                <a:latin typeface="微软雅黑" pitchFamily="34" charset="-122"/>
                <a:ea typeface="微软雅黑" pitchFamily="34" charset="-122"/>
              </a:rPr>
              <a:t>等待 </a:t>
            </a:r>
            <a:r>
              <a:rPr kumimoji="0" lang="en-US" altLang="zh-CN" b="1" u="none" dirty="0">
                <a:solidFill>
                  <a:srgbClr val="CC0000"/>
                </a:solidFill>
                <a:latin typeface="微软雅黑" pitchFamily="34" charset="-122"/>
                <a:ea typeface="微软雅黑" pitchFamily="34" charset="-122"/>
              </a:rPr>
              <a:t>(Waiting)</a:t>
            </a:r>
            <a:r>
              <a:rPr kumimoji="0" lang="en-US" altLang="zh-CN" b="1" u="none" dirty="0">
                <a:latin typeface="微软雅黑" pitchFamily="34" charset="-122"/>
                <a:ea typeface="微软雅黑" pitchFamily="34" charset="-122"/>
              </a:rPr>
              <a:t> : </a:t>
            </a:r>
            <a:r>
              <a:rPr kumimoji="0" lang="zh-CN" altLang="en-US" b="1" u="none" dirty="0">
                <a:latin typeface="微软雅黑" pitchFamily="34" charset="-122"/>
                <a:ea typeface="微软雅黑" pitchFamily="34" charset="-122"/>
              </a:rPr>
              <a:t>如果调用了 </a:t>
            </a:r>
            <a:r>
              <a:rPr kumimoji="0" lang="en-US" altLang="zh-CN" b="1" u="none" dirty="0">
                <a:latin typeface="微软雅黑" pitchFamily="34" charset="-122"/>
                <a:ea typeface="微软雅黑" pitchFamily="34" charset="-122"/>
              </a:rPr>
              <a:t>wait() </a:t>
            </a:r>
            <a:r>
              <a:rPr kumimoji="0" lang="zh-CN" altLang="en-US" b="1" u="none" dirty="0">
                <a:latin typeface="微软雅黑" pitchFamily="34" charset="-122"/>
                <a:ea typeface="微软雅黑" pitchFamily="34" charset="-122"/>
              </a:rPr>
              <a:t>方法，线程将处于等待状态。用于在两个或多个线程并发运行时。</a:t>
            </a:r>
          </a:p>
          <a:p>
            <a:pPr marL="342900" indent="-342900">
              <a:lnSpc>
                <a:spcPct val="120000"/>
              </a:lnSpc>
              <a:spcBef>
                <a:spcPct val="20000"/>
              </a:spcBef>
              <a:buClr>
                <a:schemeClr val="tx1"/>
              </a:buClr>
              <a:buFontTx/>
              <a:buChar char="•"/>
            </a:pPr>
            <a:r>
              <a:rPr kumimoji="0" lang="zh-CN" altLang="en-US" b="1" u="none" dirty="0">
                <a:solidFill>
                  <a:srgbClr val="CC0000"/>
                </a:solidFill>
                <a:latin typeface="微软雅黑" pitchFamily="34" charset="-122"/>
                <a:ea typeface="微软雅黑" pitchFamily="34" charset="-122"/>
              </a:rPr>
              <a:t>挂起 </a:t>
            </a:r>
            <a:r>
              <a:rPr kumimoji="0" lang="en-US" altLang="zh-CN" b="1" u="none" dirty="0">
                <a:solidFill>
                  <a:srgbClr val="CC0000"/>
                </a:solidFill>
                <a:latin typeface="微软雅黑" pitchFamily="34" charset="-122"/>
                <a:ea typeface="微软雅黑" pitchFamily="34" charset="-122"/>
              </a:rPr>
              <a:t>(Suspended)</a:t>
            </a:r>
            <a:r>
              <a:rPr kumimoji="0" lang="en-US" altLang="zh-CN" b="1" u="none" dirty="0">
                <a:latin typeface="微软雅黑" pitchFamily="34" charset="-122"/>
                <a:ea typeface="微软雅黑" pitchFamily="34" charset="-122"/>
              </a:rPr>
              <a:t> : </a:t>
            </a:r>
            <a:r>
              <a:rPr kumimoji="0" lang="zh-CN" altLang="en-US" b="1" u="none" dirty="0">
                <a:latin typeface="微软雅黑" pitchFamily="34" charset="-122"/>
                <a:ea typeface="微软雅黑" pitchFamily="34" charset="-122"/>
              </a:rPr>
              <a:t>在临时停止或中断线程的执行时，线程就处于挂起状态。</a:t>
            </a:r>
          </a:p>
          <a:p>
            <a:pPr>
              <a:lnSpc>
                <a:spcPct val="120000"/>
              </a:lnSpc>
              <a:spcBef>
                <a:spcPct val="20000"/>
              </a:spcBef>
              <a:buClr>
                <a:schemeClr val="tx1"/>
              </a:buClr>
            </a:pPr>
            <a:r>
              <a:rPr kumimoji="0" lang="en-US" altLang="zh-CN" b="1" u="none" dirty="0" smtClean="0">
                <a:solidFill>
                  <a:srgbClr val="CC0000"/>
                </a:solidFill>
                <a:latin typeface="微软雅黑" pitchFamily="34" charset="-122"/>
                <a:ea typeface="微软雅黑" pitchFamily="34" charset="-122"/>
              </a:rPr>
              <a:t>. </a:t>
            </a:r>
            <a:r>
              <a:rPr kumimoji="0" lang="zh-CN" altLang="en-US" b="1" u="none" dirty="0" smtClean="0">
                <a:solidFill>
                  <a:srgbClr val="CC0000"/>
                </a:solidFill>
                <a:latin typeface="微软雅黑" pitchFamily="34" charset="-122"/>
                <a:ea typeface="微软雅黑" pitchFamily="34" charset="-122"/>
              </a:rPr>
              <a:t>恢复 </a:t>
            </a:r>
            <a:r>
              <a:rPr kumimoji="0" lang="en-US" altLang="zh-CN" b="1" u="none" dirty="0">
                <a:solidFill>
                  <a:srgbClr val="CC0000"/>
                </a:solidFill>
                <a:latin typeface="微软雅黑" pitchFamily="34" charset="-122"/>
                <a:ea typeface="微软雅黑" pitchFamily="34" charset="-122"/>
              </a:rPr>
              <a:t>(Resume)</a:t>
            </a:r>
            <a:r>
              <a:rPr kumimoji="0" lang="en-GB" b="1" u="none" dirty="0">
                <a:latin typeface="微软雅黑" pitchFamily="34" charset="-122"/>
                <a:ea typeface="微软雅黑" pitchFamily="34" charset="-122"/>
              </a:rPr>
              <a:t> : </a:t>
            </a:r>
            <a:r>
              <a:rPr kumimoji="0" lang="zh-CN" altLang="en-US" b="1" u="none" dirty="0">
                <a:latin typeface="微软雅黑" pitchFamily="34" charset="-122"/>
                <a:ea typeface="微软雅黑" pitchFamily="34" charset="-122"/>
              </a:rPr>
              <a:t>在挂起的线程被恢复执行时，可以说它已被恢复。</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34800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BE3BAD0-23A6-422B-8633-2766FFB75D2E}" type="slidenum">
              <a:rPr lang="en-US" altLang="zh-CN"/>
              <a:pPr/>
              <a:t>2</a:t>
            </a:fld>
            <a:endParaRPr lang="en-US" altLang="zh-CN"/>
          </a:p>
        </p:txBody>
      </p:sp>
      <p:sp>
        <p:nvSpPr>
          <p:cNvPr id="556034" name="Rectangle 2"/>
          <p:cNvSpPr>
            <a:spLocks noGrp="1" noChangeArrowheads="1"/>
          </p:cNvSpPr>
          <p:nvPr>
            <p:ph type="title"/>
          </p:nvPr>
        </p:nvSpPr>
        <p:spPr/>
        <p:txBody>
          <a:bodyPr/>
          <a:lstStyle/>
          <a:p>
            <a:r>
              <a:rPr lang="en-US" altLang="zh-CN" dirty="0" smtClean="0">
                <a:latin typeface="Arial Unicode MS" panose="020B0604020202020204" pitchFamily="34" charset="-122"/>
                <a:ea typeface="Arial Unicode MS" panose="020B0604020202020204" pitchFamily="34" charset="-122"/>
                <a:cs typeface="Arial Unicode MS" panose="020B0604020202020204" pitchFamily="34" charset="-122"/>
              </a:rPr>
              <a:t>Java</a:t>
            </a:r>
            <a:r>
              <a:rPr lang="zh-CN" altLang="en-US" dirty="0" smtClean="0">
                <a:latin typeface="Arial Unicode MS" panose="020B0604020202020204" pitchFamily="34" charset="-122"/>
                <a:ea typeface="Arial Unicode MS" panose="020B0604020202020204" pitchFamily="34" charset="-122"/>
                <a:cs typeface="Arial Unicode MS" panose="020B0604020202020204" pitchFamily="34" charset="-122"/>
              </a:rPr>
              <a:t>多线程</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556035" name="Rectangle 3"/>
          <p:cNvSpPr>
            <a:spLocks noGrp="1" noChangeArrowheads="1"/>
          </p:cNvSpPr>
          <p:nvPr>
            <p:ph type="body" idx="1"/>
          </p:nvPr>
        </p:nvSpPr>
        <p:spPr>
          <a:xfrm>
            <a:off x="539552" y="1556792"/>
            <a:ext cx="7999040" cy="4302224"/>
          </a:xfrm>
        </p:spPr>
        <p:txBody>
          <a:bodyPr/>
          <a:lstStyle/>
          <a:p>
            <a:pPr marL="609600" indent="-609600">
              <a:buSzPct val="90000"/>
              <a:buFont typeface="Wingdings" pitchFamily="2" charset="2"/>
              <a:buAutoNum type="arabicPeriod"/>
            </a:pPr>
            <a:r>
              <a:rPr lang="zh-CN" altLang="en-US" dirty="0">
                <a:solidFill>
                  <a:schemeClr val="bg2"/>
                </a:solidFill>
                <a:latin typeface="微软雅黑" pitchFamily="34" charset="-122"/>
                <a:ea typeface="微软雅黑" pitchFamily="34" charset="-122"/>
              </a:rPr>
              <a:t>概述</a:t>
            </a:r>
          </a:p>
          <a:p>
            <a:pPr marL="609600" indent="-609600">
              <a:buSzPct val="90000"/>
              <a:buFont typeface="Wingdings" pitchFamily="2" charset="2"/>
              <a:buAutoNum type="arabicPeriod"/>
            </a:pPr>
            <a:r>
              <a:rPr lang="zh-CN" altLang="en-US" dirty="0">
                <a:latin typeface="微软雅黑" pitchFamily="34" charset="-122"/>
                <a:ea typeface="微软雅黑" pitchFamily="34" charset="-122"/>
              </a:rPr>
              <a:t>线程的创建</a:t>
            </a:r>
          </a:p>
          <a:p>
            <a:pPr marL="990600" lvl="1" indent="-533400">
              <a:buSzPct val="90000"/>
            </a:pPr>
            <a:r>
              <a:rPr lang="zh-CN" altLang="en-US" dirty="0">
                <a:latin typeface="微软雅黑" pitchFamily="34" charset="-122"/>
                <a:ea typeface="微软雅黑" pitchFamily="34" charset="-122"/>
              </a:rPr>
              <a:t>两种方式</a:t>
            </a:r>
          </a:p>
          <a:p>
            <a:pPr marL="609600" indent="-609600">
              <a:buSzPct val="90000"/>
              <a:buFont typeface="Wingdings" pitchFamily="2" charset="2"/>
              <a:buAutoNum type="arabicPeriod"/>
            </a:pPr>
            <a:r>
              <a:rPr lang="zh-CN" altLang="en-US" dirty="0">
                <a:latin typeface="微软雅黑" pitchFamily="34" charset="-122"/>
                <a:ea typeface="微软雅黑" pitchFamily="34" charset="-122"/>
              </a:rPr>
              <a:t>线程的同步</a:t>
            </a:r>
          </a:p>
          <a:p>
            <a:pPr marL="990600" lvl="1" indent="-533400">
              <a:buSzPct val="90000"/>
              <a:buFont typeface="+mj-ea"/>
              <a:buAutoNum type="circleNumDbPlain"/>
            </a:pPr>
            <a:r>
              <a:rPr lang="en-US" altLang="zh-CN" dirty="0">
                <a:latin typeface="微软雅黑" pitchFamily="34" charset="-122"/>
                <a:ea typeface="微软雅黑" pitchFamily="34" charset="-122"/>
              </a:rPr>
              <a:t>synchronized</a:t>
            </a:r>
          </a:p>
          <a:p>
            <a:pPr marL="990600" lvl="1" indent="-533400">
              <a:buSzPct val="90000"/>
              <a:buFont typeface="+mj-ea"/>
              <a:buAutoNum type="circleNumDbPlain"/>
            </a:pPr>
            <a:r>
              <a:rPr lang="en-US" altLang="zh-CN" dirty="0">
                <a:latin typeface="微软雅黑" pitchFamily="34" charset="-122"/>
                <a:ea typeface="微软雅黑" pitchFamily="34" charset="-122"/>
              </a:rPr>
              <a:t>wait()/</a:t>
            </a:r>
            <a:r>
              <a:rPr lang="en-US" altLang="zh-CN" dirty="0" err="1">
                <a:latin typeface="微软雅黑" pitchFamily="34" charset="-122"/>
                <a:ea typeface="微软雅黑" pitchFamily="34" charset="-122"/>
              </a:rPr>
              <a:t>notifyAll</a:t>
            </a:r>
            <a:r>
              <a:rPr lang="en-US" altLang="zh-CN" dirty="0">
                <a:latin typeface="微软雅黑" pitchFamily="34" charset="-122"/>
                <a:ea typeface="微软雅黑" pitchFamily="34" charset="-122"/>
              </a:rPr>
              <a:t>()/notify()</a:t>
            </a:r>
          </a:p>
          <a:p>
            <a:pPr marL="609600" indent="-609600">
              <a:buSzPct val="90000"/>
              <a:buFont typeface="Wingdings" pitchFamily="2" charset="2"/>
              <a:buAutoNum type="arabicPeriod"/>
            </a:pPr>
            <a:r>
              <a:rPr lang="zh-CN" altLang="en-US" dirty="0">
                <a:latin typeface="微软雅黑" pitchFamily="34" charset="-122"/>
                <a:ea typeface="微软雅黑" pitchFamily="34" charset="-122"/>
              </a:rPr>
              <a:t>线程的生命周期</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3008056-0295-4697-A7EB-AE1E23A7DDC8}" type="slidenum">
              <a:rPr lang="en-US" altLang="zh-CN"/>
              <a:pPr/>
              <a:t>20</a:t>
            </a:fld>
            <a:endParaRPr lang="en-US" altLang="zh-CN"/>
          </a:p>
        </p:txBody>
      </p:sp>
      <p:sp>
        <p:nvSpPr>
          <p:cNvPr id="338946" name="Rectangle 2"/>
          <p:cNvSpPr>
            <a:spLocks noChangeArrowheads="1"/>
          </p:cNvSpPr>
          <p:nvPr/>
        </p:nvSpPr>
        <p:spPr bwMode="auto">
          <a:xfrm>
            <a:off x="107504" y="1484784"/>
            <a:ext cx="8640960"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1"/>
              </a:buClr>
              <a:buFontTx/>
              <a:buChar char="•"/>
            </a:pPr>
            <a:r>
              <a:rPr kumimoji="0" lang="zh-CN" altLang="en-US" b="1" u="none" dirty="0">
                <a:solidFill>
                  <a:srgbClr val="CC0000"/>
                </a:solidFill>
                <a:latin typeface="微软雅黑" pitchFamily="34" charset="-122"/>
                <a:ea typeface="微软雅黑" pitchFamily="34" charset="-122"/>
              </a:rPr>
              <a:t>阻塞 </a:t>
            </a:r>
            <a:r>
              <a:rPr kumimoji="0" lang="en-US" altLang="zh-CN" b="1" u="none" dirty="0">
                <a:solidFill>
                  <a:srgbClr val="CC0000"/>
                </a:solidFill>
                <a:latin typeface="微软雅黑" pitchFamily="34" charset="-122"/>
                <a:ea typeface="微软雅黑" pitchFamily="34" charset="-122"/>
              </a:rPr>
              <a:t>(Blocked)</a:t>
            </a:r>
            <a:r>
              <a:rPr kumimoji="0" lang="en-US" altLang="zh-CN" b="1" u="none" dirty="0">
                <a:latin typeface="微软雅黑" pitchFamily="34" charset="-122"/>
                <a:ea typeface="微软雅黑" pitchFamily="34" charset="-122"/>
              </a:rPr>
              <a:t> – </a:t>
            </a:r>
            <a:r>
              <a:rPr kumimoji="0" lang="zh-CN" altLang="en-US" b="1" u="none" dirty="0">
                <a:latin typeface="微软雅黑" pitchFamily="34" charset="-122"/>
                <a:ea typeface="微软雅黑" pitchFamily="34" charset="-122"/>
              </a:rPr>
              <a:t>在线程等待一个事件时（例如输入</a:t>
            </a:r>
            <a:r>
              <a:rPr kumimoji="0" lang="en-US" altLang="zh-CN" b="1" u="none" dirty="0">
                <a:latin typeface="微软雅黑" pitchFamily="34" charset="-122"/>
                <a:ea typeface="微软雅黑" pitchFamily="34" charset="-122"/>
              </a:rPr>
              <a:t>/</a:t>
            </a:r>
            <a:r>
              <a:rPr kumimoji="0" lang="zh-CN" altLang="en-US" b="1" u="none" dirty="0">
                <a:latin typeface="微软雅黑" pitchFamily="34" charset="-122"/>
                <a:ea typeface="微软雅黑" pitchFamily="34" charset="-122"/>
              </a:rPr>
              <a:t>输出操作），就称其处于阻塞状态</a:t>
            </a:r>
            <a:r>
              <a:rPr kumimoji="0" lang="zh-CN" altLang="en-US" b="1" u="none" dirty="0" smtClean="0">
                <a:latin typeface="微软雅黑" pitchFamily="34" charset="-122"/>
                <a:ea typeface="微软雅黑" pitchFamily="34" charset="-122"/>
              </a:rPr>
              <a:t>。</a:t>
            </a:r>
            <a:endParaRPr kumimoji="0" lang="zh-CN" altLang="en-US" b="1" u="none" dirty="0">
              <a:latin typeface="微软雅黑" pitchFamily="34" charset="-122"/>
              <a:ea typeface="微软雅黑" pitchFamily="34" charset="-122"/>
            </a:endParaRPr>
          </a:p>
          <a:p>
            <a:pPr>
              <a:spcBef>
                <a:spcPct val="20000"/>
              </a:spcBef>
              <a:buClr>
                <a:schemeClr val="tx1"/>
              </a:buClr>
            </a:pPr>
            <a:r>
              <a:rPr kumimoji="0" lang="en-US" altLang="zh-CN" b="1" u="none" dirty="0" smtClean="0">
                <a:solidFill>
                  <a:srgbClr val="CC0000"/>
                </a:solidFill>
                <a:latin typeface="微软雅黑" pitchFamily="34" charset="-122"/>
                <a:ea typeface="微软雅黑" pitchFamily="34" charset="-122"/>
              </a:rPr>
              <a:t>.  </a:t>
            </a:r>
            <a:r>
              <a:rPr kumimoji="0" lang="zh-CN" altLang="en-US" b="1" u="none" dirty="0" smtClean="0">
                <a:solidFill>
                  <a:srgbClr val="CC0000"/>
                </a:solidFill>
                <a:latin typeface="微软雅黑" pitchFamily="34" charset="-122"/>
                <a:ea typeface="微软雅黑" pitchFamily="34" charset="-122"/>
              </a:rPr>
              <a:t>死亡 </a:t>
            </a:r>
            <a:r>
              <a:rPr kumimoji="0" lang="en-US" altLang="zh-CN" b="1" u="none" dirty="0">
                <a:solidFill>
                  <a:srgbClr val="CC0000"/>
                </a:solidFill>
                <a:latin typeface="微软雅黑" pitchFamily="34" charset="-122"/>
                <a:ea typeface="微软雅黑" pitchFamily="34" charset="-122"/>
              </a:rPr>
              <a:t>(Dead)</a:t>
            </a:r>
            <a:r>
              <a:rPr kumimoji="0" lang="en-US" altLang="zh-CN" b="1" u="none" dirty="0">
                <a:latin typeface="微软雅黑" pitchFamily="34" charset="-122"/>
                <a:ea typeface="微软雅黑" pitchFamily="34" charset="-122"/>
              </a:rPr>
              <a:t> – </a:t>
            </a:r>
            <a:r>
              <a:rPr kumimoji="0" lang="zh-CN" altLang="en-US" b="1" u="none" dirty="0">
                <a:latin typeface="微软雅黑" pitchFamily="34" charset="-122"/>
                <a:ea typeface="微软雅黑" pitchFamily="34" charset="-122"/>
              </a:rPr>
              <a:t>在 </a:t>
            </a:r>
            <a:r>
              <a:rPr kumimoji="0" lang="en-US" altLang="zh-CN" b="1" u="none" dirty="0">
                <a:latin typeface="微软雅黑" pitchFamily="34" charset="-122"/>
                <a:ea typeface="微软雅黑" pitchFamily="34" charset="-122"/>
              </a:rPr>
              <a:t>run() </a:t>
            </a:r>
            <a:r>
              <a:rPr kumimoji="0" lang="zh-CN" altLang="en-US" b="1" u="none" dirty="0">
                <a:latin typeface="微软雅黑" pitchFamily="34" charset="-122"/>
                <a:ea typeface="微软雅黑" pitchFamily="34" charset="-122"/>
              </a:rPr>
              <a:t>方法已完成执行或其 </a:t>
            </a:r>
            <a:r>
              <a:rPr kumimoji="0" lang="en-US" altLang="zh-CN" b="1" u="none" dirty="0">
                <a:latin typeface="微软雅黑" pitchFamily="34" charset="-122"/>
                <a:ea typeface="微软雅黑" pitchFamily="34" charset="-122"/>
              </a:rPr>
              <a:t>stop() </a:t>
            </a:r>
            <a:r>
              <a:rPr kumimoji="0" lang="zh-CN" altLang="en-US" b="1" u="none" dirty="0">
                <a:latin typeface="微软雅黑" pitchFamily="34" charset="-122"/>
                <a:ea typeface="微软雅黑" pitchFamily="34" charset="-122"/>
              </a:rPr>
              <a:t>方法被调用之后，线程就处于死亡状态。</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1071160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F7F8354-41D1-4FAD-8FA5-A1EF5F743EA4}" type="slidenum">
              <a:rPr lang="en-US" altLang="zh-CN" smtClean="0"/>
              <a:pPr/>
              <a:t>21</a:t>
            </a:fld>
            <a:endParaRPr lang="en-US" altLang="zh-CN"/>
          </a:p>
        </p:txBody>
      </p:sp>
      <p:grpSp>
        <p:nvGrpSpPr>
          <p:cNvPr id="3" name="Group 3"/>
          <p:cNvGrpSpPr>
            <a:grpSpLocks/>
          </p:cNvGrpSpPr>
          <p:nvPr/>
        </p:nvGrpSpPr>
        <p:grpSpPr bwMode="auto">
          <a:xfrm>
            <a:off x="838200" y="1066800"/>
            <a:ext cx="7622232" cy="5314528"/>
            <a:chOff x="816" y="1200"/>
            <a:chExt cx="4272" cy="3024"/>
          </a:xfrm>
        </p:grpSpPr>
        <p:sp>
          <p:nvSpPr>
            <p:cNvPr id="4" name="Oval 4"/>
            <p:cNvSpPr>
              <a:spLocks noChangeArrowheads="1"/>
            </p:cNvSpPr>
            <p:nvPr/>
          </p:nvSpPr>
          <p:spPr bwMode="auto">
            <a:xfrm>
              <a:off x="3552" y="2496"/>
              <a:ext cx="960" cy="528"/>
            </a:xfrm>
            <a:prstGeom prst="ellipse">
              <a:avLst/>
            </a:prstGeom>
            <a:gradFill rotWithShape="0">
              <a:gsLst>
                <a:gs pos="0">
                  <a:srgbClr val="00E4A8"/>
                </a:gs>
                <a:gs pos="50000">
                  <a:srgbClr val="00E4A8">
                    <a:gamma/>
                    <a:shade val="46275"/>
                    <a:invGamma/>
                  </a:srgbClr>
                </a:gs>
                <a:gs pos="100000">
                  <a:srgbClr val="00E4A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1" u="none">
                  <a:solidFill>
                    <a:schemeClr val="bg1"/>
                  </a:solidFill>
                  <a:latin typeface="Arial" charset="0"/>
                  <a:ea typeface="楷体_GB2312" pitchFamily="49" charset="-122"/>
                </a:rPr>
                <a:t>挂起</a:t>
              </a:r>
            </a:p>
          </p:txBody>
        </p:sp>
        <p:sp>
          <p:nvSpPr>
            <p:cNvPr id="5" name="Line 5"/>
            <p:cNvSpPr>
              <a:spLocks noChangeShapeType="1"/>
            </p:cNvSpPr>
            <p:nvPr/>
          </p:nvSpPr>
          <p:spPr bwMode="auto">
            <a:xfrm>
              <a:off x="816" y="2208"/>
              <a:ext cx="168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Oval 6"/>
            <p:cNvSpPr>
              <a:spLocks noChangeArrowheads="1"/>
            </p:cNvSpPr>
            <p:nvPr/>
          </p:nvSpPr>
          <p:spPr bwMode="auto">
            <a:xfrm>
              <a:off x="2352" y="1200"/>
              <a:ext cx="1152" cy="576"/>
            </a:xfrm>
            <a:prstGeom prst="ellipse">
              <a:avLst/>
            </a:prstGeom>
            <a:gradFill rotWithShape="0">
              <a:gsLst>
                <a:gs pos="0">
                  <a:srgbClr val="00E4A8"/>
                </a:gs>
                <a:gs pos="50000">
                  <a:srgbClr val="00E4A8">
                    <a:gamma/>
                    <a:shade val="46275"/>
                    <a:invGamma/>
                  </a:srgbClr>
                </a:gs>
                <a:gs pos="100000">
                  <a:srgbClr val="00E4A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altLang="zh-CN" sz="1800" b="1" u="none" dirty="0">
                <a:solidFill>
                  <a:schemeClr val="bg1"/>
                </a:solidFill>
                <a:latin typeface="Arial" charset="0"/>
                <a:ea typeface="楷体_GB2312" pitchFamily="49" charset="-122"/>
              </a:endParaRPr>
            </a:p>
            <a:p>
              <a:pPr algn="ctr"/>
              <a:r>
                <a:rPr kumimoji="0" lang="en-US" altLang="zh-CN" sz="1800" b="1" u="none" dirty="0">
                  <a:solidFill>
                    <a:schemeClr val="bg1"/>
                  </a:solidFill>
                  <a:latin typeface="Arial" charset="0"/>
                  <a:ea typeface="楷体_GB2312" pitchFamily="49" charset="-122"/>
                </a:rPr>
                <a:t>  </a:t>
              </a:r>
              <a:r>
                <a:rPr kumimoji="0" lang="zh-CN" altLang="en-US" sz="1800" b="1" u="none" dirty="0">
                  <a:solidFill>
                    <a:schemeClr val="bg1"/>
                  </a:solidFill>
                  <a:latin typeface="Arial" charset="0"/>
                  <a:ea typeface="楷体_GB2312" pitchFamily="49" charset="-122"/>
                </a:rPr>
                <a:t>新线程（新建）</a:t>
              </a:r>
            </a:p>
            <a:p>
              <a:pPr algn="ctr"/>
              <a:endParaRPr kumimoji="0" lang="en-US" altLang="zh-CN" sz="1800" b="1" u="none" dirty="0">
                <a:solidFill>
                  <a:schemeClr val="bg1"/>
                </a:solidFill>
                <a:latin typeface="Arial" charset="0"/>
                <a:ea typeface="楷体_GB2312" pitchFamily="49" charset="-122"/>
              </a:endParaRPr>
            </a:p>
          </p:txBody>
        </p:sp>
        <p:sp>
          <p:nvSpPr>
            <p:cNvPr id="7" name="Oval 7"/>
            <p:cNvSpPr>
              <a:spLocks noChangeArrowheads="1"/>
            </p:cNvSpPr>
            <p:nvPr/>
          </p:nvSpPr>
          <p:spPr bwMode="auto">
            <a:xfrm>
              <a:off x="2496" y="1920"/>
              <a:ext cx="960" cy="528"/>
            </a:xfrm>
            <a:prstGeom prst="ellipse">
              <a:avLst/>
            </a:prstGeom>
            <a:gradFill rotWithShape="0">
              <a:gsLst>
                <a:gs pos="0">
                  <a:srgbClr val="00E4A8"/>
                </a:gs>
                <a:gs pos="50000">
                  <a:srgbClr val="00E4A8">
                    <a:gamma/>
                    <a:shade val="46275"/>
                    <a:invGamma/>
                  </a:srgbClr>
                </a:gs>
                <a:gs pos="100000">
                  <a:srgbClr val="00E4A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1" u="none">
                  <a:solidFill>
                    <a:schemeClr val="bg1"/>
                  </a:solidFill>
                  <a:latin typeface="Arial" charset="0"/>
                  <a:ea typeface="楷体_GB2312" pitchFamily="49" charset="-122"/>
                </a:rPr>
                <a:t>就绪</a:t>
              </a:r>
            </a:p>
          </p:txBody>
        </p:sp>
        <p:sp>
          <p:nvSpPr>
            <p:cNvPr id="8" name="Oval 8"/>
            <p:cNvSpPr>
              <a:spLocks noChangeArrowheads="1"/>
            </p:cNvSpPr>
            <p:nvPr/>
          </p:nvSpPr>
          <p:spPr bwMode="auto">
            <a:xfrm>
              <a:off x="2496" y="2976"/>
              <a:ext cx="960" cy="528"/>
            </a:xfrm>
            <a:prstGeom prst="ellipse">
              <a:avLst/>
            </a:prstGeom>
            <a:gradFill rotWithShape="0">
              <a:gsLst>
                <a:gs pos="0">
                  <a:srgbClr val="00E4A8"/>
                </a:gs>
                <a:gs pos="50000">
                  <a:srgbClr val="00E4A8">
                    <a:gamma/>
                    <a:shade val="46275"/>
                    <a:invGamma/>
                  </a:srgbClr>
                </a:gs>
                <a:gs pos="100000">
                  <a:srgbClr val="00E4A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1" u="none" dirty="0">
                  <a:solidFill>
                    <a:schemeClr val="bg1"/>
                  </a:solidFill>
                  <a:latin typeface="Arial" charset="0"/>
                  <a:ea typeface="楷体_GB2312" pitchFamily="49" charset="-122"/>
                </a:rPr>
                <a:t>运行</a:t>
              </a:r>
            </a:p>
          </p:txBody>
        </p:sp>
        <p:sp>
          <p:nvSpPr>
            <p:cNvPr id="9" name="Oval 9"/>
            <p:cNvSpPr>
              <a:spLocks noChangeArrowheads="1"/>
            </p:cNvSpPr>
            <p:nvPr/>
          </p:nvSpPr>
          <p:spPr bwMode="auto">
            <a:xfrm>
              <a:off x="2496" y="3696"/>
              <a:ext cx="960" cy="528"/>
            </a:xfrm>
            <a:prstGeom prst="ellipse">
              <a:avLst/>
            </a:prstGeom>
            <a:gradFill rotWithShape="0">
              <a:gsLst>
                <a:gs pos="0">
                  <a:srgbClr val="00E4A8"/>
                </a:gs>
                <a:gs pos="50000">
                  <a:srgbClr val="00E4A8">
                    <a:gamma/>
                    <a:shade val="46275"/>
                    <a:invGamma/>
                  </a:srgbClr>
                </a:gs>
                <a:gs pos="100000">
                  <a:srgbClr val="00E4A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1" u="none" dirty="0">
                  <a:solidFill>
                    <a:schemeClr val="bg1"/>
                  </a:solidFill>
                  <a:latin typeface="Arial" charset="0"/>
                  <a:ea typeface="楷体_GB2312" pitchFamily="49" charset="-122"/>
                </a:rPr>
                <a:t>死亡</a:t>
              </a:r>
            </a:p>
          </p:txBody>
        </p:sp>
        <p:sp>
          <p:nvSpPr>
            <p:cNvPr id="10" name="Oval 10"/>
            <p:cNvSpPr>
              <a:spLocks noChangeArrowheads="1"/>
            </p:cNvSpPr>
            <p:nvPr/>
          </p:nvSpPr>
          <p:spPr bwMode="auto">
            <a:xfrm>
              <a:off x="1344" y="2544"/>
              <a:ext cx="960" cy="528"/>
            </a:xfrm>
            <a:prstGeom prst="ellipse">
              <a:avLst/>
            </a:prstGeom>
            <a:gradFill rotWithShape="0">
              <a:gsLst>
                <a:gs pos="0">
                  <a:srgbClr val="00E4A8"/>
                </a:gs>
                <a:gs pos="50000">
                  <a:srgbClr val="00E4A8">
                    <a:gamma/>
                    <a:shade val="45882"/>
                    <a:invGamma/>
                  </a:srgbClr>
                </a:gs>
                <a:gs pos="100000">
                  <a:srgbClr val="00E4A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1" u="none">
                  <a:solidFill>
                    <a:schemeClr val="bg1"/>
                  </a:solidFill>
                  <a:latin typeface="Arial" charset="0"/>
                  <a:ea typeface="楷体_GB2312" pitchFamily="49" charset="-122"/>
                </a:rPr>
                <a:t>睡眠</a:t>
              </a:r>
            </a:p>
          </p:txBody>
        </p:sp>
        <p:sp>
          <p:nvSpPr>
            <p:cNvPr id="11" name="Oval 11"/>
            <p:cNvSpPr>
              <a:spLocks noChangeArrowheads="1"/>
            </p:cNvSpPr>
            <p:nvPr/>
          </p:nvSpPr>
          <p:spPr bwMode="auto">
            <a:xfrm>
              <a:off x="1056" y="3312"/>
              <a:ext cx="960" cy="528"/>
            </a:xfrm>
            <a:prstGeom prst="ellipse">
              <a:avLst/>
            </a:prstGeom>
            <a:gradFill rotWithShape="0">
              <a:gsLst>
                <a:gs pos="0">
                  <a:srgbClr val="00E4A8"/>
                </a:gs>
                <a:gs pos="50000">
                  <a:srgbClr val="00E4A8">
                    <a:gamma/>
                    <a:shade val="46275"/>
                    <a:invGamma/>
                  </a:srgbClr>
                </a:gs>
                <a:gs pos="100000">
                  <a:srgbClr val="00E4A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1" u="none" dirty="0">
                  <a:solidFill>
                    <a:schemeClr val="bg1"/>
                  </a:solidFill>
                  <a:latin typeface="Arial" charset="0"/>
                  <a:ea typeface="楷体_GB2312" pitchFamily="49" charset="-122"/>
                </a:rPr>
                <a:t>等待</a:t>
              </a:r>
            </a:p>
          </p:txBody>
        </p:sp>
        <p:sp>
          <p:nvSpPr>
            <p:cNvPr id="12" name="Oval 12"/>
            <p:cNvSpPr>
              <a:spLocks noChangeArrowheads="1"/>
            </p:cNvSpPr>
            <p:nvPr/>
          </p:nvSpPr>
          <p:spPr bwMode="auto">
            <a:xfrm>
              <a:off x="3888" y="3312"/>
              <a:ext cx="960" cy="528"/>
            </a:xfrm>
            <a:prstGeom prst="ellipse">
              <a:avLst/>
            </a:prstGeom>
            <a:gradFill rotWithShape="0">
              <a:gsLst>
                <a:gs pos="0">
                  <a:srgbClr val="00E4A8"/>
                </a:gs>
                <a:gs pos="50000">
                  <a:srgbClr val="00E4A8">
                    <a:gamma/>
                    <a:shade val="46275"/>
                    <a:invGamma/>
                  </a:srgbClr>
                </a:gs>
                <a:gs pos="100000">
                  <a:srgbClr val="00E4A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1800" b="1" u="none">
                  <a:solidFill>
                    <a:schemeClr val="bg1"/>
                  </a:solidFill>
                  <a:latin typeface="Arial" charset="0"/>
                  <a:ea typeface="楷体_GB2312" pitchFamily="49" charset="-122"/>
                </a:rPr>
                <a:t>阻塞</a:t>
              </a:r>
            </a:p>
          </p:txBody>
        </p:sp>
        <p:sp>
          <p:nvSpPr>
            <p:cNvPr id="13" name="Line 13"/>
            <p:cNvSpPr>
              <a:spLocks noChangeShapeType="1"/>
            </p:cNvSpPr>
            <p:nvPr/>
          </p:nvSpPr>
          <p:spPr bwMode="auto">
            <a:xfrm>
              <a:off x="2976" y="1776"/>
              <a:ext cx="0" cy="144"/>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4"/>
            <p:cNvSpPr>
              <a:spLocks noChangeShapeType="1"/>
            </p:cNvSpPr>
            <p:nvPr/>
          </p:nvSpPr>
          <p:spPr bwMode="auto">
            <a:xfrm>
              <a:off x="2976" y="2448"/>
              <a:ext cx="0" cy="52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Line 15"/>
            <p:cNvSpPr>
              <a:spLocks noChangeShapeType="1"/>
            </p:cNvSpPr>
            <p:nvPr/>
          </p:nvSpPr>
          <p:spPr bwMode="auto">
            <a:xfrm>
              <a:off x="2976" y="3504"/>
              <a:ext cx="0" cy="19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6"/>
            <p:cNvSpPr>
              <a:spLocks noChangeShapeType="1"/>
            </p:cNvSpPr>
            <p:nvPr/>
          </p:nvSpPr>
          <p:spPr bwMode="auto">
            <a:xfrm flipH="1">
              <a:off x="2016" y="3408"/>
              <a:ext cx="576" cy="96"/>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Line 17"/>
            <p:cNvSpPr>
              <a:spLocks noChangeShapeType="1"/>
            </p:cNvSpPr>
            <p:nvPr/>
          </p:nvSpPr>
          <p:spPr bwMode="auto">
            <a:xfrm>
              <a:off x="3408" y="3360"/>
              <a:ext cx="480" cy="144"/>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Line 18"/>
            <p:cNvSpPr>
              <a:spLocks noChangeShapeType="1"/>
            </p:cNvSpPr>
            <p:nvPr/>
          </p:nvSpPr>
          <p:spPr bwMode="auto">
            <a:xfrm flipV="1">
              <a:off x="3312" y="2880"/>
              <a:ext cx="288" cy="19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Line 19"/>
            <p:cNvSpPr>
              <a:spLocks noChangeShapeType="1"/>
            </p:cNvSpPr>
            <p:nvPr/>
          </p:nvSpPr>
          <p:spPr bwMode="auto">
            <a:xfrm flipH="1" flipV="1">
              <a:off x="2256" y="2928"/>
              <a:ext cx="336" cy="144"/>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0"/>
            <p:cNvSpPr>
              <a:spLocks noChangeShapeType="1"/>
            </p:cNvSpPr>
            <p:nvPr/>
          </p:nvSpPr>
          <p:spPr bwMode="auto">
            <a:xfrm flipH="1">
              <a:off x="816" y="3552"/>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1"/>
            <p:cNvSpPr>
              <a:spLocks noChangeShapeType="1"/>
            </p:cNvSpPr>
            <p:nvPr/>
          </p:nvSpPr>
          <p:spPr bwMode="auto">
            <a:xfrm flipV="1">
              <a:off x="816" y="2208"/>
              <a:ext cx="0" cy="13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2"/>
            <p:cNvSpPr>
              <a:spLocks noChangeShapeType="1"/>
            </p:cNvSpPr>
            <p:nvPr/>
          </p:nvSpPr>
          <p:spPr bwMode="auto">
            <a:xfrm flipV="1">
              <a:off x="5088" y="2208"/>
              <a:ext cx="0" cy="1344"/>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3"/>
            <p:cNvSpPr>
              <a:spLocks noChangeShapeType="1"/>
            </p:cNvSpPr>
            <p:nvPr/>
          </p:nvSpPr>
          <p:spPr bwMode="auto">
            <a:xfrm flipH="1">
              <a:off x="3456" y="2208"/>
              <a:ext cx="1632"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Line 24"/>
            <p:cNvSpPr>
              <a:spLocks noChangeShapeType="1"/>
            </p:cNvSpPr>
            <p:nvPr/>
          </p:nvSpPr>
          <p:spPr bwMode="auto">
            <a:xfrm>
              <a:off x="4848" y="3552"/>
              <a:ext cx="240"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5" name="Line 25"/>
            <p:cNvSpPr>
              <a:spLocks noChangeShapeType="1"/>
            </p:cNvSpPr>
            <p:nvPr/>
          </p:nvSpPr>
          <p:spPr bwMode="auto">
            <a:xfrm flipH="1" flipV="1">
              <a:off x="1488" y="2208"/>
              <a:ext cx="192" cy="336"/>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Line 26"/>
            <p:cNvSpPr>
              <a:spLocks noChangeShapeType="1"/>
            </p:cNvSpPr>
            <p:nvPr/>
          </p:nvSpPr>
          <p:spPr bwMode="auto">
            <a:xfrm flipV="1">
              <a:off x="4416" y="2208"/>
              <a:ext cx="288" cy="384"/>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25114494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F7F8354-41D1-4FAD-8FA5-A1EF5F743EA4}" type="slidenum">
              <a:rPr lang="en-US" altLang="zh-CN" smtClean="0"/>
              <a:pPr/>
              <a:t>22</a:t>
            </a:fld>
            <a:endParaRPr lang="en-US" altLang="zh-C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 y="188640"/>
            <a:ext cx="9001426" cy="640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4758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6F7F8354-41D1-4FAD-8FA5-A1EF5F743EA4}" type="slidenum">
              <a:rPr lang="en-US" altLang="zh-CN" smtClean="0"/>
              <a:pPr/>
              <a:t>23</a:t>
            </a:fld>
            <a:endParaRPr lang="en-US" altLang="zh-CN"/>
          </a:p>
        </p:txBody>
      </p:sp>
      <p:sp>
        <p:nvSpPr>
          <p:cNvPr id="3" name="TextBox 2"/>
          <p:cNvSpPr txBox="1"/>
          <p:nvPr/>
        </p:nvSpPr>
        <p:spPr>
          <a:xfrm>
            <a:off x="107504" y="1124744"/>
            <a:ext cx="8928992" cy="4893647"/>
          </a:xfrm>
          <a:prstGeom prst="rect">
            <a:avLst/>
          </a:prstGeom>
          <a:noFill/>
        </p:spPr>
        <p:txBody>
          <a:bodyPr wrap="square" rtlCol="0">
            <a:spAutoFit/>
          </a:bodyPr>
          <a:lstStyle/>
          <a:p>
            <a:pPr algn="l"/>
            <a:r>
              <a:rPr lang="zh-CN" altLang="en-US" sz="2600" b="1" dirty="0">
                <a:latin typeface="微软雅黑" panose="020B0503020204020204" pitchFamily="34" charset="-122"/>
                <a:ea typeface="微软雅黑" panose="020B0503020204020204" pitchFamily="34" charset="-122"/>
              </a:rPr>
              <a:t>任何线程进入同步代码块、同步方法之前，必须获得同步监视器的锁定，那么何时会释放这个锁定呢？在程序中，是无法显式释放对同步监视器的锁的，而会在如下几个情况下释放</a:t>
            </a:r>
            <a:r>
              <a:rPr lang="zh-CN" altLang="en-US" sz="2600" b="1" dirty="0" smtClean="0">
                <a:latin typeface="微软雅黑" panose="020B0503020204020204" pitchFamily="34" charset="-122"/>
                <a:ea typeface="微软雅黑" panose="020B0503020204020204" pitchFamily="34" charset="-122"/>
              </a:rPr>
              <a:t>锁</a:t>
            </a:r>
            <a:r>
              <a:rPr lang="en-US" altLang="zh-CN" sz="2600" b="1" dirty="0">
                <a:latin typeface="微软雅黑" panose="020B0503020204020204" pitchFamily="34" charset="-122"/>
                <a:ea typeface="微软雅黑" panose="020B0503020204020204" pitchFamily="34" charset="-122"/>
              </a:rPr>
              <a:t>:</a:t>
            </a:r>
            <a:endParaRPr lang="en-US" altLang="zh-CN" sz="2600" b="1" dirty="0" smtClean="0">
              <a:latin typeface="微软雅黑" panose="020B0503020204020204" pitchFamily="34" charset="-122"/>
              <a:ea typeface="微软雅黑" panose="020B0503020204020204" pitchFamily="34" charset="-122"/>
            </a:endParaRPr>
          </a:p>
          <a:p>
            <a:pPr algn="l"/>
            <a:r>
              <a:rPr lang="en-US" altLang="zh-CN" sz="2600" b="1" dirty="0" smtClean="0">
                <a:latin typeface="微软雅黑" panose="020B0503020204020204" pitchFamily="34" charset="-122"/>
                <a:ea typeface="微软雅黑" panose="020B0503020204020204" pitchFamily="34" charset="-122"/>
              </a:rPr>
              <a:t>1</a:t>
            </a:r>
            <a:r>
              <a:rPr lang="zh-CN" altLang="en-US" sz="2600" b="1" dirty="0">
                <a:latin typeface="微软雅黑" panose="020B0503020204020204" pitchFamily="34" charset="-122"/>
                <a:ea typeface="微软雅黑" panose="020B0503020204020204" pitchFamily="34" charset="-122"/>
              </a:rPr>
              <a:t>、当前线程的同步方法、代码块执行结束的</a:t>
            </a:r>
            <a:r>
              <a:rPr lang="zh-CN" altLang="en-US" sz="2600" b="1" dirty="0" smtClean="0">
                <a:latin typeface="微软雅黑" panose="020B0503020204020204" pitchFamily="34" charset="-122"/>
                <a:ea typeface="微软雅黑" panose="020B0503020204020204" pitchFamily="34" charset="-122"/>
              </a:rPr>
              <a:t>时候</a:t>
            </a:r>
            <a:endParaRPr lang="en-US" altLang="zh-CN" sz="2600" b="1" dirty="0" smtClean="0">
              <a:latin typeface="微软雅黑" panose="020B0503020204020204" pitchFamily="34" charset="-122"/>
              <a:ea typeface="微软雅黑" panose="020B0503020204020204" pitchFamily="34" charset="-122"/>
            </a:endParaRPr>
          </a:p>
          <a:p>
            <a:pPr algn="l"/>
            <a:r>
              <a:rPr lang="en-US" altLang="zh-CN" sz="2600" b="1" dirty="0" smtClean="0">
                <a:latin typeface="微软雅黑" panose="020B0503020204020204" pitchFamily="34" charset="-122"/>
                <a:ea typeface="微软雅黑" panose="020B0503020204020204" pitchFamily="34" charset="-122"/>
              </a:rPr>
              <a:t>2</a:t>
            </a:r>
            <a:r>
              <a:rPr lang="zh-CN" altLang="en-US" sz="2600" b="1" dirty="0">
                <a:latin typeface="微软雅黑" panose="020B0503020204020204" pitchFamily="34" charset="-122"/>
                <a:ea typeface="微软雅黑" panose="020B0503020204020204" pitchFamily="34" charset="-122"/>
              </a:rPr>
              <a:t>、当前线程在同步方法、同步代码块中遇到</a:t>
            </a:r>
            <a:r>
              <a:rPr lang="en-US" altLang="zh-CN" sz="2600" b="1" dirty="0" smtClean="0">
                <a:latin typeface="微软雅黑" panose="020B0503020204020204" pitchFamily="34" charset="-122"/>
                <a:ea typeface="微软雅黑" panose="020B0503020204020204" pitchFamily="34" charset="-122"/>
              </a:rPr>
              <a:t>break\return </a:t>
            </a:r>
            <a:r>
              <a:rPr lang="zh-CN" altLang="en-US" sz="2600" b="1" dirty="0">
                <a:latin typeface="微软雅黑" panose="020B0503020204020204" pitchFamily="34" charset="-122"/>
                <a:ea typeface="微软雅黑" panose="020B0503020204020204" pitchFamily="34" charset="-122"/>
              </a:rPr>
              <a:t>终于该代码块或者方法的</a:t>
            </a:r>
            <a:r>
              <a:rPr lang="zh-CN" altLang="en-US" sz="2600" b="1" dirty="0" smtClean="0">
                <a:latin typeface="微软雅黑" panose="020B0503020204020204" pitchFamily="34" charset="-122"/>
                <a:ea typeface="微软雅黑" panose="020B0503020204020204" pitchFamily="34" charset="-122"/>
              </a:rPr>
              <a:t>时候。</a:t>
            </a:r>
            <a:endParaRPr lang="en-US" altLang="zh-CN" sz="2600" b="1" dirty="0" smtClean="0">
              <a:latin typeface="微软雅黑" panose="020B0503020204020204" pitchFamily="34" charset="-122"/>
              <a:ea typeface="微软雅黑" panose="020B0503020204020204" pitchFamily="34" charset="-122"/>
            </a:endParaRPr>
          </a:p>
          <a:p>
            <a:pPr algn="l"/>
            <a:r>
              <a:rPr lang="en-US" altLang="zh-CN" sz="2600" b="1" dirty="0" smtClean="0">
                <a:latin typeface="微软雅黑" panose="020B0503020204020204" pitchFamily="34" charset="-122"/>
                <a:ea typeface="微软雅黑" panose="020B0503020204020204" pitchFamily="34" charset="-122"/>
              </a:rPr>
              <a:t>3</a:t>
            </a:r>
            <a:r>
              <a:rPr lang="zh-CN" altLang="en-US" sz="2600" b="1" dirty="0" smtClean="0">
                <a:latin typeface="微软雅黑" panose="020B0503020204020204" pitchFamily="34" charset="-122"/>
                <a:ea typeface="微软雅黑" panose="020B0503020204020204" pitchFamily="34" charset="-122"/>
              </a:rPr>
              <a:t>、出现</a:t>
            </a:r>
            <a:r>
              <a:rPr lang="zh-CN" altLang="en-US" sz="2600" b="1" dirty="0">
                <a:latin typeface="微软雅黑" panose="020B0503020204020204" pitchFamily="34" charset="-122"/>
                <a:ea typeface="微软雅黑" panose="020B0503020204020204" pitchFamily="34" charset="-122"/>
              </a:rPr>
              <a:t>未处理的</a:t>
            </a:r>
            <a:r>
              <a:rPr lang="en-US" altLang="zh-CN" sz="2600" b="1" dirty="0">
                <a:latin typeface="微软雅黑" panose="020B0503020204020204" pitchFamily="34" charset="-122"/>
                <a:ea typeface="微软雅黑" panose="020B0503020204020204" pitchFamily="34" charset="-122"/>
              </a:rPr>
              <a:t>error</a:t>
            </a:r>
            <a:r>
              <a:rPr lang="zh-CN" altLang="en-US" sz="2600" b="1" dirty="0">
                <a:latin typeface="微软雅黑" panose="020B0503020204020204" pitchFamily="34" charset="-122"/>
                <a:ea typeface="微软雅黑" panose="020B0503020204020204" pitchFamily="34" charset="-122"/>
              </a:rPr>
              <a:t>或者</a:t>
            </a:r>
            <a:r>
              <a:rPr lang="en-US" altLang="zh-CN" sz="2600" b="1" dirty="0">
                <a:latin typeface="微软雅黑" panose="020B0503020204020204" pitchFamily="34" charset="-122"/>
                <a:ea typeface="微软雅黑" panose="020B0503020204020204" pitchFamily="34" charset="-122"/>
              </a:rPr>
              <a:t>exception</a:t>
            </a:r>
            <a:r>
              <a:rPr lang="zh-CN" altLang="en-US" sz="2600" b="1" dirty="0">
                <a:latin typeface="微软雅黑" panose="020B0503020204020204" pitchFamily="34" charset="-122"/>
                <a:ea typeface="微软雅黑" panose="020B0503020204020204" pitchFamily="34" charset="-122"/>
              </a:rPr>
              <a:t>导致异常结束的</a:t>
            </a:r>
            <a:r>
              <a:rPr lang="zh-CN" altLang="en-US" sz="2600" b="1" dirty="0" smtClean="0">
                <a:latin typeface="微软雅黑" panose="020B0503020204020204" pitchFamily="34" charset="-122"/>
                <a:ea typeface="微软雅黑" panose="020B0503020204020204" pitchFamily="34" charset="-122"/>
              </a:rPr>
              <a:t>时候</a:t>
            </a:r>
            <a:endParaRPr lang="en-US" altLang="zh-CN" sz="2600" b="1" dirty="0" smtClean="0">
              <a:latin typeface="微软雅黑" panose="020B0503020204020204" pitchFamily="34" charset="-122"/>
              <a:ea typeface="微软雅黑" panose="020B0503020204020204" pitchFamily="34" charset="-122"/>
            </a:endParaRPr>
          </a:p>
          <a:p>
            <a:pPr algn="l"/>
            <a:r>
              <a:rPr lang="en-US" altLang="zh-CN" sz="2600" b="1" dirty="0" smtClean="0">
                <a:latin typeface="微软雅黑" panose="020B0503020204020204" pitchFamily="34" charset="-122"/>
                <a:ea typeface="微软雅黑" panose="020B0503020204020204" pitchFamily="34" charset="-122"/>
              </a:rPr>
              <a:t>4</a:t>
            </a:r>
            <a:r>
              <a:rPr lang="zh-CN" altLang="en-US" sz="2600" b="1" dirty="0" smtClean="0">
                <a:latin typeface="微软雅黑" panose="020B0503020204020204" pitchFamily="34" charset="-122"/>
                <a:ea typeface="微软雅黑" panose="020B0503020204020204" pitchFamily="34" charset="-122"/>
              </a:rPr>
              <a:t>、程序</a:t>
            </a:r>
            <a:r>
              <a:rPr lang="zh-CN" altLang="en-US" sz="2600" b="1" dirty="0">
                <a:latin typeface="微软雅黑" panose="020B0503020204020204" pitchFamily="34" charset="-122"/>
                <a:ea typeface="微软雅黑" panose="020B0503020204020204" pitchFamily="34" charset="-122"/>
              </a:rPr>
              <a:t>执行了 同步对象 </a:t>
            </a:r>
            <a:r>
              <a:rPr lang="en-US" altLang="zh-CN" sz="2600" b="1" dirty="0">
                <a:latin typeface="微软雅黑" panose="020B0503020204020204" pitchFamily="34" charset="-122"/>
                <a:ea typeface="微软雅黑" panose="020B0503020204020204" pitchFamily="34" charset="-122"/>
              </a:rPr>
              <a:t>wait </a:t>
            </a:r>
            <a:r>
              <a:rPr lang="zh-CN" altLang="en-US" sz="2600" b="1" dirty="0">
                <a:latin typeface="微软雅黑" panose="020B0503020204020204" pitchFamily="34" charset="-122"/>
                <a:ea typeface="微软雅黑" panose="020B0503020204020204" pitchFamily="34" charset="-122"/>
              </a:rPr>
              <a:t>方法 ，当前线程暂停，释放锁</a:t>
            </a:r>
          </a:p>
          <a:p>
            <a:pPr algn="l"/>
            <a:endParaRPr lang="en-US" altLang="zh-CN" sz="2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880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83C06460-0852-49B8-8A6C-B571068845F9}" type="slidenum">
              <a:rPr lang="en-US" altLang="zh-CN"/>
              <a:pPr/>
              <a:t>3</a:t>
            </a:fld>
            <a:endParaRPr lang="en-US" altLang="zh-CN"/>
          </a:p>
        </p:txBody>
      </p:sp>
      <p:sp>
        <p:nvSpPr>
          <p:cNvPr id="557058" name="Rectangle 2"/>
          <p:cNvSpPr>
            <a:spLocks noGrp="1" noChangeArrowheads="1"/>
          </p:cNvSpPr>
          <p:nvPr>
            <p:ph type="title"/>
          </p:nvPr>
        </p:nvSpPr>
        <p:spPr/>
        <p:txBody>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概述</a:t>
            </a:r>
          </a:p>
        </p:txBody>
      </p:sp>
      <p:sp>
        <p:nvSpPr>
          <p:cNvPr id="557059" name="Rectangle 3"/>
          <p:cNvSpPr>
            <a:spLocks noGrp="1" noChangeArrowheads="1"/>
          </p:cNvSpPr>
          <p:nvPr>
            <p:ph type="body" idx="1"/>
          </p:nvPr>
        </p:nvSpPr>
        <p:spPr>
          <a:xfrm>
            <a:off x="533400" y="1143000"/>
            <a:ext cx="8305800" cy="5562600"/>
          </a:xfrm>
        </p:spPr>
        <p:txBody>
          <a:bodyPr/>
          <a:lstStyle/>
          <a:p>
            <a:pPr marL="609600" indent="-609600">
              <a:buSzPct val="90000"/>
            </a:pPr>
            <a:r>
              <a:rPr lang="zh-CN" altLang="en-US" dirty="0">
                <a:latin typeface="微软雅黑" pitchFamily="34" charset="-122"/>
                <a:ea typeface="微软雅黑" pitchFamily="34" charset="-122"/>
              </a:rPr>
              <a:t>进程</a:t>
            </a:r>
            <a:r>
              <a:rPr lang="en-US" altLang="zh-CN" dirty="0">
                <a:latin typeface="微软雅黑" pitchFamily="34" charset="-122"/>
                <a:ea typeface="微软雅黑" pitchFamily="34" charset="-122"/>
              </a:rPr>
              <a:t>(Process)</a:t>
            </a:r>
          </a:p>
          <a:p>
            <a:pPr marL="990600" lvl="1" indent="-533400">
              <a:buSzPct val="90000"/>
            </a:pPr>
            <a:r>
              <a:rPr lang="zh-CN" altLang="en-US" dirty="0">
                <a:latin typeface="微软雅黑" pitchFamily="34" charset="-122"/>
                <a:ea typeface="微软雅黑" pitchFamily="34" charset="-122"/>
              </a:rPr>
              <a:t>程序</a:t>
            </a:r>
            <a:r>
              <a:rPr lang="en-US" altLang="zh-CN" dirty="0">
                <a:latin typeface="微软雅黑" pitchFamily="34" charset="-122"/>
                <a:ea typeface="微软雅黑" pitchFamily="34" charset="-122"/>
              </a:rPr>
              <a:t>(Program)</a:t>
            </a:r>
            <a:r>
              <a:rPr lang="zh-CN" altLang="en-US" dirty="0">
                <a:latin typeface="微软雅黑" pitchFamily="34" charset="-122"/>
                <a:ea typeface="微软雅黑" pitchFamily="34" charset="-122"/>
              </a:rPr>
              <a:t>的一次动态执行过程</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占用特定的地址空间</a:t>
            </a:r>
          </a:p>
          <a:p>
            <a:pPr marL="990600" lvl="1" indent="-533400">
              <a:buSzPct val="90000"/>
            </a:pPr>
            <a:r>
              <a:rPr lang="zh-CN" altLang="en-US" dirty="0">
                <a:latin typeface="微软雅黑" pitchFamily="34" charset="-122"/>
                <a:ea typeface="微软雅黑" pitchFamily="34" charset="-122"/>
              </a:rPr>
              <a:t>在某种程度上相互隔离的、独立运行的程序</a:t>
            </a:r>
          </a:p>
          <a:p>
            <a:pPr marL="990600" lvl="1" indent="-533400">
              <a:buSzPct val="90000"/>
            </a:pPr>
            <a:r>
              <a:rPr lang="zh-CN" altLang="en-US" dirty="0">
                <a:latin typeface="微软雅黑" pitchFamily="34" charset="-122"/>
                <a:ea typeface="微软雅黑" pitchFamily="34" charset="-122"/>
              </a:rPr>
              <a:t>多任务</a:t>
            </a:r>
            <a:r>
              <a:rPr lang="en-US" altLang="zh-CN" dirty="0">
                <a:latin typeface="微软雅黑" pitchFamily="34" charset="-122"/>
                <a:ea typeface="微软雅黑" pitchFamily="34" charset="-122"/>
              </a:rPr>
              <a:t>(Multitasking)</a:t>
            </a:r>
            <a:r>
              <a:rPr lang="zh-CN" altLang="en-US" dirty="0">
                <a:latin typeface="微软雅黑" pitchFamily="34" charset="-122"/>
                <a:ea typeface="微软雅黑" pitchFamily="34" charset="-122"/>
              </a:rPr>
              <a:t>操作系统</a:t>
            </a:r>
            <a:r>
              <a:rPr lang="zh-CN" altLang="en-US" dirty="0">
                <a:latin typeface="微软雅黑" pitchFamily="34" charset="-122"/>
                <a:ea typeface="微软雅黑" pitchFamily="34" charset="-122"/>
                <a:sym typeface="Wingdings" pitchFamily="2" charset="2"/>
              </a:rPr>
              <a:t>将</a:t>
            </a:r>
            <a:r>
              <a:rPr lang="en-US" altLang="zh-CN" dirty="0">
                <a:latin typeface="微软雅黑" pitchFamily="34" charset="-122"/>
                <a:ea typeface="微软雅黑" pitchFamily="34" charset="-122"/>
                <a:sym typeface="Wingdings" pitchFamily="2" charset="2"/>
              </a:rPr>
              <a:t>CPU</a:t>
            </a:r>
            <a:r>
              <a:rPr lang="zh-CN" altLang="en-US" dirty="0">
                <a:latin typeface="微软雅黑" pitchFamily="34" charset="-122"/>
                <a:ea typeface="微软雅黑" pitchFamily="34" charset="-122"/>
                <a:sym typeface="Wingdings" pitchFamily="2" charset="2"/>
              </a:rPr>
              <a:t>时间动态地划分给每个进程，操作系统同时执行多个进程，每个进程独立运行</a:t>
            </a:r>
          </a:p>
          <a:p>
            <a:pPr marL="990600" lvl="1" indent="-533400">
              <a:buSzPct val="90000"/>
            </a:pPr>
            <a:r>
              <a:rPr lang="zh-CN" altLang="en-US" dirty="0">
                <a:latin typeface="微软雅黑" pitchFamily="34" charset="-122"/>
                <a:ea typeface="微软雅黑" pitchFamily="34" charset="-122"/>
                <a:sym typeface="Wingdings" pitchFamily="2" charset="2"/>
              </a:rPr>
              <a:t>进程的查看</a:t>
            </a:r>
          </a:p>
          <a:p>
            <a:pPr marL="1371600" lvl="2" indent="-457200">
              <a:buSzPct val="90000"/>
            </a:pPr>
            <a:r>
              <a:rPr lang="en-US" altLang="zh-CN" dirty="0">
                <a:latin typeface="微软雅黑" pitchFamily="34" charset="-122"/>
                <a:ea typeface="微软雅黑" pitchFamily="34" charset="-122"/>
                <a:sym typeface="Wingdings" pitchFamily="2" charset="2"/>
              </a:rPr>
              <a:t>Windows</a:t>
            </a:r>
            <a:r>
              <a:rPr lang="zh-CN" altLang="en-US" dirty="0">
                <a:latin typeface="微软雅黑" pitchFamily="34" charset="-122"/>
                <a:ea typeface="微软雅黑" pitchFamily="34" charset="-122"/>
                <a:sym typeface="Wingdings" pitchFamily="2" charset="2"/>
              </a:rPr>
              <a:t>系统</a:t>
            </a:r>
            <a:r>
              <a:rPr lang="en-US" altLang="zh-CN" dirty="0">
                <a:latin typeface="微软雅黑" pitchFamily="34" charset="-122"/>
                <a:ea typeface="微软雅黑" pitchFamily="34" charset="-122"/>
                <a:sym typeface="Wingdings" pitchFamily="2" charset="2"/>
              </a:rPr>
              <a:t>: </a:t>
            </a:r>
            <a:r>
              <a:rPr lang="en-US" altLang="zh-CN" dirty="0" err="1">
                <a:latin typeface="微软雅黑" pitchFamily="34" charset="-122"/>
                <a:ea typeface="微软雅黑" pitchFamily="34" charset="-122"/>
                <a:sym typeface="Wingdings" pitchFamily="2" charset="2"/>
              </a:rPr>
              <a:t>Ctrl+Alt+Del</a:t>
            </a:r>
            <a:endParaRPr lang="en-US" altLang="zh-CN" dirty="0">
              <a:latin typeface="微软雅黑" pitchFamily="34" charset="-122"/>
              <a:ea typeface="微软雅黑" pitchFamily="34" charset="-122"/>
              <a:sym typeface="Wingdings" pitchFamily="2" charset="2"/>
            </a:endParaRPr>
          </a:p>
          <a:p>
            <a:pPr marL="1371600" lvl="2" indent="-457200">
              <a:buSzPct val="90000"/>
            </a:pPr>
            <a:r>
              <a:rPr lang="en-US" altLang="zh-CN" dirty="0">
                <a:latin typeface="微软雅黑" pitchFamily="34" charset="-122"/>
                <a:ea typeface="微软雅黑" pitchFamily="34" charset="-122"/>
                <a:sym typeface="Wingdings" pitchFamily="2" charset="2"/>
              </a:rPr>
              <a:t>Unix</a:t>
            </a:r>
            <a:r>
              <a:rPr lang="zh-CN" altLang="en-US" dirty="0">
                <a:latin typeface="微软雅黑" pitchFamily="34" charset="-122"/>
                <a:ea typeface="微软雅黑" pitchFamily="34" charset="-122"/>
                <a:sym typeface="Wingdings" pitchFamily="2" charset="2"/>
              </a:rPr>
              <a:t>系统</a:t>
            </a:r>
            <a:r>
              <a:rPr lang="en-US" altLang="zh-CN" dirty="0">
                <a:latin typeface="微软雅黑" pitchFamily="34" charset="-122"/>
                <a:ea typeface="微软雅黑" pitchFamily="34" charset="-122"/>
                <a:sym typeface="Wingdings" pitchFamily="2" charset="2"/>
              </a:rPr>
              <a:t>: </a:t>
            </a:r>
            <a:r>
              <a:rPr lang="en-US" altLang="zh-CN" dirty="0" err="1">
                <a:latin typeface="微软雅黑" pitchFamily="34" charset="-122"/>
                <a:ea typeface="微软雅黑" pitchFamily="34" charset="-122"/>
                <a:sym typeface="Wingdings" pitchFamily="2" charset="2"/>
              </a:rPr>
              <a:t>ps</a:t>
            </a:r>
            <a:r>
              <a:rPr lang="en-US" altLang="zh-CN" dirty="0">
                <a:latin typeface="微软雅黑" pitchFamily="34" charset="-122"/>
                <a:ea typeface="微软雅黑" pitchFamily="34" charset="-122"/>
                <a:sym typeface="Wingdings" pitchFamily="2" charset="2"/>
              </a:rPr>
              <a:t> or top</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297EC83-CD0B-495E-A1B5-F1731DD8D5DC}" type="slidenum">
              <a:rPr lang="en-US" altLang="zh-CN"/>
              <a:pPr/>
              <a:t>4</a:t>
            </a:fld>
            <a:endParaRPr lang="en-US" altLang="zh-CN"/>
          </a:p>
        </p:txBody>
      </p:sp>
      <p:sp>
        <p:nvSpPr>
          <p:cNvPr id="573443" name="Rectangle 3"/>
          <p:cNvSpPr>
            <a:spLocks noGrp="1" noChangeArrowheads="1"/>
          </p:cNvSpPr>
          <p:nvPr>
            <p:ph type="body" idx="1"/>
          </p:nvPr>
        </p:nvSpPr>
        <p:spPr>
          <a:xfrm>
            <a:off x="533400" y="1143000"/>
            <a:ext cx="8305800" cy="5562600"/>
          </a:xfrm>
        </p:spPr>
        <p:txBody>
          <a:bodyPr/>
          <a:lstStyle/>
          <a:p>
            <a:pPr marL="609600" indent="-609600">
              <a:buSzPct val="90000"/>
            </a:pPr>
            <a:r>
              <a:rPr lang="zh-CN" altLang="en-US" dirty="0">
                <a:latin typeface="微软雅黑" pitchFamily="34" charset="-122"/>
                <a:ea typeface="微软雅黑" pitchFamily="34" charset="-122"/>
              </a:rPr>
              <a:t>线程</a:t>
            </a:r>
            <a:r>
              <a:rPr lang="en-US" altLang="zh-CN" dirty="0">
                <a:latin typeface="微软雅黑" pitchFamily="34" charset="-122"/>
                <a:ea typeface="微软雅黑" pitchFamily="34" charset="-122"/>
              </a:rPr>
              <a:t>(Thread)</a:t>
            </a:r>
          </a:p>
          <a:p>
            <a:pPr marL="990600" lvl="1" indent="-533400">
              <a:buSzPct val="90000"/>
            </a:pPr>
            <a:r>
              <a:rPr lang="zh-CN" altLang="en-US" dirty="0">
                <a:latin typeface="微软雅黑" pitchFamily="34" charset="-122"/>
                <a:ea typeface="微软雅黑" pitchFamily="34" charset="-122"/>
              </a:rPr>
              <a:t>线程是进程中一个“单一的连续控制流程” </a:t>
            </a:r>
            <a:endParaRPr lang="en-US" altLang="zh-CN" dirty="0" smtClean="0">
              <a:latin typeface="微软雅黑" pitchFamily="34" charset="-122"/>
              <a:ea typeface="微软雅黑" pitchFamily="34" charset="-122"/>
            </a:endParaRPr>
          </a:p>
          <a:p>
            <a:pPr marL="990600" lvl="1" indent="-533400">
              <a:buSzPct val="90000"/>
            </a:pPr>
            <a:r>
              <a:rPr lang="zh-CN" altLang="en-US" dirty="0" smtClean="0">
                <a:latin typeface="微软雅黑" pitchFamily="34" charset="-122"/>
                <a:ea typeface="微软雅黑" pitchFamily="34" charset="-122"/>
              </a:rPr>
              <a:t>一</a:t>
            </a:r>
            <a:r>
              <a:rPr lang="zh-CN" altLang="en-US" dirty="0">
                <a:latin typeface="微软雅黑" pitchFamily="34" charset="-122"/>
                <a:ea typeface="微软雅黑" pitchFamily="34" charset="-122"/>
              </a:rPr>
              <a:t>个进程可拥有多个并行</a:t>
            </a:r>
            <a:r>
              <a:rPr lang="zh-CN" altLang="en-US" dirty="0" smtClean="0">
                <a:latin typeface="微软雅黑" pitchFamily="34" charset="-122"/>
                <a:ea typeface="微软雅黑" pitchFamily="34" charset="-122"/>
              </a:rPr>
              <a:t>的线程</a:t>
            </a:r>
            <a:endParaRPr lang="zh-CN" altLang="en-US" dirty="0">
              <a:latin typeface="微软雅黑" pitchFamily="34" charset="-122"/>
              <a:ea typeface="微软雅黑" pitchFamily="34" charset="-122"/>
            </a:endParaRPr>
          </a:p>
          <a:p>
            <a:pPr marL="990600" lvl="1" indent="-533400">
              <a:buSzPct val="90000"/>
            </a:pPr>
            <a:r>
              <a:rPr lang="zh-CN" altLang="en-US" dirty="0">
                <a:latin typeface="微软雅黑" pitchFamily="34" charset="-122"/>
                <a:ea typeface="微软雅黑" pitchFamily="34" charset="-122"/>
              </a:rPr>
              <a:t>一个进程中的线程共享相同的内存单元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内存地址空间</a:t>
            </a:r>
            <a:r>
              <a:rPr lang="zh-CN" altLang="en-US" dirty="0">
                <a:latin typeface="微软雅黑" pitchFamily="34" charset="-122"/>
                <a:ea typeface="微软雅黑" pitchFamily="34" charset="-122"/>
                <a:sym typeface="Wingdings" pitchFamily="2" charset="2"/>
              </a:rPr>
              <a:t>可以访问相同的变量和对象，而且它们从同一堆中分配对象通信、数据交换、同步操作</a:t>
            </a:r>
          </a:p>
          <a:p>
            <a:pPr marL="990600" lvl="1" indent="-533400">
              <a:buSzPct val="90000"/>
            </a:pPr>
            <a:r>
              <a:rPr lang="zh-CN" altLang="en-US" dirty="0">
                <a:latin typeface="微软雅黑" pitchFamily="34" charset="-122"/>
                <a:ea typeface="微软雅黑" pitchFamily="34" charset="-122"/>
              </a:rPr>
              <a:t>轻量级进程</a:t>
            </a:r>
            <a:r>
              <a:rPr lang="en-US" altLang="zh-CN" dirty="0">
                <a:latin typeface="微软雅黑" pitchFamily="34" charset="-122"/>
                <a:ea typeface="微软雅黑" pitchFamily="34" charset="-122"/>
              </a:rPr>
              <a:t>(lightweight process)</a:t>
            </a: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468313" y="2060575"/>
            <a:ext cx="3024187" cy="338455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5605" name="Rectangle 5"/>
          <p:cNvSpPr>
            <a:spLocks noChangeArrowheads="1"/>
          </p:cNvSpPr>
          <p:nvPr/>
        </p:nvSpPr>
        <p:spPr bwMode="auto">
          <a:xfrm>
            <a:off x="3779838" y="2060575"/>
            <a:ext cx="5040312" cy="3384550"/>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5606" name="Text Box 6"/>
          <p:cNvSpPr txBox="1">
            <a:spLocks noChangeArrowheads="1"/>
          </p:cNvSpPr>
          <p:nvPr/>
        </p:nvSpPr>
        <p:spPr bwMode="auto">
          <a:xfrm>
            <a:off x="971600" y="1196752"/>
            <a:ext cx="1511300" cy="954107"/>
          </a:xfrm>
          <a:prstGeom prst="rect">
            <a:avLst/>
          </a:prstGeom>
          <a:noFill/>
          <a:ln w="9525">
            <a:noFill/>
            <a:miter lim="800000"/>
            <a:headEnd/>
            <a:tailEnd/>
          </a:ln>
          <a:effectLst/>
        </p:spPr>
        <p:txBody>
          <a:bodyPr wrap="square">
            <a:spAutoFit/>
          </a:bodyPr>
          <a:lstStyle/>
          <a:p>
            <a:pPr>
              <a:spcBef>
                <a:spcPct val="50000"/>
              </a:spcBef>
            </a:pP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单线程程序</a:t>
            </a:r>
          </a:p>
        </p:txBody>
      </p:sp>
      <p:sp>
        <p:nvSpPr>
          <p:cNvPr id="25607" name="Text Box 7"/>
          <p:cNvSpPr txBox="1">
            <a:spLocks noChangeArrowheads="1"/>
          </p:cNvSpPr>
          <p:nvPr/>
        </p:nvSpPr>
        <p:spPr bwMode="auto">
          <a:xfrm>
            <a:off x="5796136" y="1124744"/>
            <a:ext cx="1511300" cy="954107"/>
          </a:xfrm>
          <a:prstGeom prst="rect">
            <a:avLst/>
          </a:prstGeom>
          <a:noFill/>
          <a:ln w="9525">
            <a:noFill/>
            <a:miter lim="800000"/>
            <a:headEnd/>
            <a:tailEnd/>
          </a:ln>
          <a:effectLst/>
        </p:spPr>
        <p:txBody>
          <a:bodyPr>
            <a:spAutoFit/>
          </a:bodyPr>
          <a:lstStyle/>
          <a:p>
            <a:pPr>
              <a:spcBef>
                <a:spcPct val="50000"/>
              </a:spcBef>
            </a:pPr>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多线程程序</a:t>
            </a:r>
          </a:p>
        </p:txBody>
      </p:sp>
      <p:sp>
        <p:nvSpPr>
          <p:cNvPr id="25608" name="Rectangle 8"/>
          <p:cNvSpPr>
            <a:spLocks noChangeArrowheads="1"/>
          </p:cNvSpPr>
          <p:nvPr/>
        </p:nvSpPr>
        <p:spPr bwMode="auto">
          <a:xfrm>
            <a:off x="1116013" y="2781300"/>
            <a:ext cx="1079500" cy="358775"/>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25609" name="Rectangle 9"/>
          <p:cNvSpPr>
            <a:spLocks noChangeArrowheads="1"/>
          </p:cNvSpPr>
          <p:nvPr/>
        </p:nvSpPr>
        <p:spPr bwMode="auto">
          <a:xfrm>
            <a:off x="1116013" y="3573463"/>
            <a:ext cx="1079500" cy="358775"/>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25610" name="Rectangle 10"/>
          <p:cNvSpPr>
            <a:spLocks noChangeArrowheads="1"/>
          </p:cNvSpPr>
          <p:nvPr/>
        </p:nvSpPr>
        <p:spPr bwMode="auto">
          <a:xfrm>
            <a:off x="1116013" y="4365625"/>
            <a:ext cx="1079500" cy="358775"/>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25611" name="Oval 11"/>
          <p:cNvSpPr>
            <a:spLocks noChangeArrowheads="1"/>
          </p:cNvSpPr>
          <p:nvPr/>
        </p:nvSpPr>
        <p:spPr bwMode="auto">
          <a:xfrm>
            <a:off x="684213" y="2276475"/>
            <a:ext cx="1944687" cy="2879725"/>
          </a:xfrm>
          <a:prstGeom prst="ellipse">
            <a:avLst/>
          </a:prstGeom>
          <a:noFill/>
          <a:ln w="9525">
            <a:solidFill>
              <a:schemeClr val="tx1"/>
            </a:solidFill>
            <a:round/>
            <a:headEnd/>
            <a:tailEnd/>
          </a:ln>
          <a:effectLst/>
        </p:spPr>
        <p:txBody>
          <a:bodyPr wrap="none" anchor="ctr"/>
          <a:lstStyle/>
          <a:p>
            <a:endParaRPr lang="zh-CN" altLang="en-US"/>
          </a:p>
        </p:txBody>
      </p:sp>
      <p:sp>
        <p:nvSpPr>
          <p:cNvPr id="25612" name="Line 12"/>
          <p:cNvSpPr>
            <a:spLocks noChangeShapeType="1"/>
          </p:cNvSpPr>
          <p:nvPr/>
        </p:nvSpPr>
        <p:spPr bwMode="auto">
          <a:xfrm>
            <a:off x="1649413" y="2349500"/>
            <a:ext cx="0" cy="431800"/>
          </a:xfrm>
          <a:prstGeom prst="line">
            <a:avLst/>
          </a:prstGeom>
          <a:noFill/>
          <a:ln w="25400">
            <a:solidFill>
              <a:schemeClr val="bg2"/>
            </a:solidFill>
            <a:round/>
            <a:headEnd/>
            <a:tailEnd type="triangle" w="med" len="med"/>
          </a:ln>
          <a:effectLst/>
        </p:spPr>
        <p:txBody>
          <a:bodyPr/>
          <a:lstStyle/>
          <a:p>
            <a:endParaRPr lang="zh-CN" altLang="en-US"/>
          </a:p>
        </p:txBody>
      </p:sp>
      <p:sp>
        <p:nvSpPr>
          <p:cNvPr id="25615" name="Line 15"/>
          <p:cNvSpPr>
            <a:spLocks noChangeShapeType="1"/>
          </p:cNvSpPr>
          <p:nvPr/>
        </p:nvSpPr>
        <p:spPr bwMode="auto">
          <a:xfrm>
            <a:off x="1620838" y="3141663"/>
            <a:ext cx="0" cy="431800"/>
          </a:xfrm>
          <a:prstGeom prst="line">
            <a:avLst/>
          </a:prstGeom>
          <a:noFill/>
          <a:ln w="25400">
            <a:solidFill>
              <a:schemeClr val="bg2"/>
            </a:solidFill>
            <a:round/>
            <a:headEnd/>
            <a:tailEnd type="triangle" w="med" len="med"/>
          </a:ln>
          <a:effectLst/>
        </p:spPr>
        <p:txBody>
          <a:bodyPr/>
          <a:lstStyle/>
          <a:p>
            <a:endParaRPr lang="zh-CN" altLang="en-US"/>
          </a:p>
        </p:txBody>
      </p:sp>
      <p:sp>
        <p:nvSpPr>
          <p:cNvPr id="25616" name="Line 16"/>
          <p:cNvSpPr>
            <a:spLocks noChangeShapeType="1"/>
          </p:cNvSpPr>
          <p:nvPr/>
        </p:nvSpPr>
        <p:spPr bwMode="auto">
          <a:xfrm>
            <a:off x="1620838" y="3933825"/>
            <a:ext cx="0" cy="431800"/>
          </a:xfrm>
          <a:prstGeom prst="line">
            <a:avLst/>
          </a:prstGeom>
          <a:noFill/>
          <a:ln w="25400">
            <a:solidFill>
              <a:schemeClr val="bg2"/>
            </a:solidFill>
            <a:round/>
            <a:headEnd/>
            <a:tailEnd type="triangle" w="med" len="med"/>
          </a:ln>
          <a:effectLst/>
        </p:spPr>
        <p:txBody>
          <a:bodyPr/>
          <a:lstStyle/>
          <a:p>
            <a:endParaRPr lang="zh-CN" altLang="en-US"/>
          </a:p>
        </p:txBody>
      </p:sp>
      <p:sp>
        <p:nvSpPr>
          <p:cNvPr id="25618" name="Line 18"/>
          <p:cNvSpPr>
            <a:spLocks noChangeShapeType="1"/>
          </p:cNvSpPr>
          <p:nvPr/>
        </p:nvSpPr>
        <p:spPr bwMode="auto">
          <a:xfrm flipH="1">
            <a:off x="2628900" y="3644900"/>
            <a:ext cx="719138" cy="0"/>
          </a:xfrm>
          <a:prstGeom prst="line">
            <a:avLst/>
          </a:prstGeom>
          <a:noFill/>
          <a:ln w="25400">
            <a:solidFill>
              <a:srgbClr val="FF6600"/>
            </a:solidFill>
            <a:round/>
            <a:headEnd/>
            <a:tailEnd type="triangle" w="med" len="med"/>
          </a:ln>
          <a:effectLst/>
        </p:spPr>
        <p:txBody>
          <a:bodyPr/>
          <a:lstStyle/>
          <a:p>
            <a:endParaRPr lang="zh-CN" altLang="en-US"/>
          </a:p>
        </p:txBody>
      </p:sp>
      <p:sp>
        <p:nvSpPr>
          <p:cNvPr id="25619" name="Text Box 19"/>
          <p:cNvSpPr txBox="1">
            <a:spLocks noChangeArrowheads="1"/>
          </p:cNvSpPr>
          <p:nvPr/>
        </p:nvSpPr>
        <p:spPr bwMode="auto">
          <a:xfrm>
            <a:off x="2700338" y="2997200"/>
            <a:ext cx="792162" cy="641350"/>
          </a:xfrm>
          <a:prstGeom prst="rect">
            <a:avLst/>
          </a:prstGeom>
          <a:noFill/>
          <a:ln w="9525">
            <a:noFill/>
            <a:miter lim="800000"/>
            <a:headEnd/>
            <a:tailEnd/>
          </a:ln>
          <a:effectLst/>
        </p:spPr>
        <p:txBody>
          <a:bodyPr>
            <a:spAutoFit/>
          </a:bodyPr>
          <a:lstStyle/>
          <a:p>
            <a:pPr>
              <a:spcBef>
                <a:spcPct val="50000"/>
              </a:spcBef>
            </a:pPr>
            <a:r>
              <a:rPr lang="zh-CN" altLang="en-US"/>
              <a:t>一个线程</a:t>
            </a:r>
          </a:p>
        </p:txBody>
      </p:sp>
      <p:sp>
        <p:nvSpPr>
          <p:cNvPr id="25620" name="Rectangle 20"/>
          <p:cNvSpPr>
            <a:spLocks noChangeArrowheads="1"/>
          </p:cNvSpPr>
          <p:nvPr/>
        </p:nvSpPr>
        <p:spPr bwMode="auto">
          <a:xfrm>
            <a:off x="4427538" y="2782888"/>
            <a:ext cx="1079500" cy="358775"/>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25621" name="Rectangle 21"/>
          <p:cNvSpPr>
            <a:spLocks noChangeArrowheads="1"/>
          </p:cNvSpPr>
          <p:nvPr/>
        </p:nvSpPr>
        <p:spPr bwMode="auto">
          <a:xfrm>
            <a:off x="4427538" y="3575050"/>
            <a:ext cx="1079500" cy="358775"/>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25622" name="Rectangle 22"/>
          <p:cNvSpPr>
            <a:spLocks noChangeArrowheads="1"/>
          </p:cNvSpPr>
          <p:nvPr/>
        </p:nvSpPr>
        <p:spPr bwMode="auto">
          <a:xfrm>
            <a:off x="4427538" y="4367213"/>
            <a:ext cx="1079500" cy="358775"/>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25623" name="Oval 23"/>
          <p:cNvSpPr>
            <a:spLocks noChangeArrowheads="1"/>
          </p:cNvSpPr>
          <p:nvPr/>
        </p:nvSpPr>
        <p:spPr bwMode="auto">
          <a:xfrm>
            <a:off x="3995738" y="2278063"/>
            <a:ext cx="1944687" cy="2879725"/>
          </a:xfrm>
          <a:prstGeom prst="ellipse">
            <a:avLst/>
          </a:prstGeom>
          <a:noFill/>
          <a:ln w="9525">
            <a:solidFill>
              <a:schemeClr val="tx1"/>
            </a:solidFill>
            <a:round/>
            <a:headEnd/>
            <a:tailEnd/>
          </a:ln>
          <a:effectLst/>
        </p:spPr>
        <p:txBody>
          <a:bodyPr wrap="none" anchor="ctr"/>
          <a:lstStyle/>
          <a:p>
            <a:endParaRPr lang="zh-CN" altLang="en-US"/>
          </a:p>
        </p:txBody>
      </p:sp>
      <p:sp>
        <p:nvSpPr>
          <p:cNvPr id="25624" name="Line 24"/>
          <p:cNvSpPr>
            <a:spLocks noChangeShapeType="1"/>
          </p:cNvSpPr>
          <p:nvPr/>
        </p:nvSpPr>
        <p:spPr bwMode="auto">
          <a:xfrm>
            <a:off x="4960938" y="2351088"/>
            <a:ext cx="0" cy="431800"/>
          </a:xfrm>
          <a:prstGeom prst="line">
            <a:avLst/>
          </a:prstGeom>
          <a:noFill/>
          <a:ln w="25400">
            <a:solidFill>
              <a:schemeClr val="bg2"/>
            </a:solidFill>
            <a:round/>
            <a:headEnd/>
            <a:tailEnd type="triangle" w="med" len="med"/>
          </a:ln>
          <a:effectLst/>
        </p:spPr>
        <p:txBody>
          <a:bodyPr/>
          <a:lstStyle/>
          <a:p>
            <a:endParaRPr lang="zh-CN" altLang="en-US"/>
          </a:p>
        </p:txBody>
      </p:sp>
      <p:sp>
        <p:nvSpPr>
          <p:cNvPr id="25625" name="Line 25"/>
          <p:cNvSpPr>
            <a:spLocks noChangeShapeType="1"/>
          </p:cNvSpPr>
          <p:nvPr/>
        </p:nvSpPr>
        <p:spPr bwMode="auto">
          <a:xfrm>
            <a:off x="4932363" y="3143250"/>
            <a:ext cx="0" cy="431800"/>
          </a:xfrm>
          <a:prstGeom prst="line">
            <a:avLst/>
          </a:prstGeom>
          <a:noFill/>
          <a:ln w="25400">
            <a:solidFill>
              <a:schemeClr val="bg2"/>
            </a:solidFill>
            <a:round/>
            <a:headEnd/>
            <a:tailEnd type="triangle" w="med" len="med"/>
          </a:ln>
          <a:effectLst/>
        </p:spPr>
        <p:txBody>
          <a:bodyPr/>
          <a:lstStyle/>
          <a:p>
            <a:endParaRPr lang="zh-CN" altLang="en-US"/>
          </a:p>
        </p:txBody>
      </p:sp>
      <p:sp>
        <p:nvSpPr>
          <p:cNvPr id="25626" name="Line 26"/>
          <p:cNvSpPr>
            <a:spLocks noChangeShapeType="1"/>
          </p:cNvSpPr>
          <p:nvPr/>
        </p:nvSpPr>
        <p:spPr bwMode="auto">
          <a:xfrm>
            <a:off x="4932363" y="3935413"/>
            <a:ext cx="0" cy="431800"/>
          </a:xfrm>
          <a:prstGeom prst="line">
            <a:avLst/>
          </a:prstGeom>
          <a:noFill/>
          <a:ln w="25400">
            <a:solidFill>
              <a:schemeClr val="bg2"/>
            </a:solidFill>
            <a:round/>
            <a:headEnd/>
            <a:tailEnd type="triangle" w="med" len="med"/>
          </a:ln>
          <a:effectLst/>
        </p:spPr>
        <p:txBody>
          <a:bodyPr/>
          <a:lstStyle/>
          <a:p>
            <a:endParaRPr lang="zh-CN" altLang="en-US"/>
          </a:p>
        </p:txBody>
      </p:sp>
      <p:sp>
        <p:nvSpPr>
          <p:cNvPr id="25627" name="Rectangle 27"/>
          <p:cNvSpPr>
            <a:spLocks noChangeArrowheads="1"/>
          </p:cNvSpPr>
          <p:nvPr/>
        </p:nvSpPr>
        <p:spPr bwMode="auto">
          <a:xfrm>
            <a:off x="7092950" y="2781300"/>
            <a:ext cx="1079500" cy="358775"/>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25628" name="Rectangle 28"/>
          <p:cNvSpPr>
            <a:spLocks noChangeArrowheads="1"/>
          </p:cNvSpPr>
          <p:nvPr/>
        </p:nvSpPr>
        <p:spPr bwMode="auto">
          <a:xfrm>
            <a:off x="7092950" y="3573463"/>
            <a:ext cx="1079500" cy="358775"/>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25629" name="Rectangle 29"/>
          <p:cNvSpPr>
            <a:spLocks noChangeArrowheads="1"/>
          </p:cNvSpPr>
          <p:nvPr/>
        </p:nvSpPr>
        <p:spPr bwMode="auto">
          <a:xfrm>
            <a:off x="7092950" y="4365625"/>
            <a:ext cx="1079500" cy="358775"/>
          </a:xfrm>
          <a:prstGeom prst="rect">
            <a:avLst/>
          </a:prstGeom>
          <a:solidFill>
            <a:schemeClr val="folHlink"/>
          </a:solidFill>
          <a:ln w="9525">
            <a:solidFill>
              <a:schemeClr val="tx1"/>
            </a:solidFill>
            <a:miter lim="800000"/>
            <a:headEnd/>
            <a:tailEnd/>
          </a:ln>
          <a:effectLst/>
        </p:spPr>
        <p:txBody>
          <a:bodyPr wrap="none" anchor="ctr"/>
          <a:lstStyle/>
          <a:p>
            <a:endParaRPr lang="zh-CN" altLang="en-US"/>
          </a:p>
        </p:txBody>
      </p:sp>
      <p:sp>
        <p:nvSpPr>
          <p:cNvPr id="25630" name="Oval 30"/>
          <p:cNvSpPr>
            <a:spLocks noChangeArrowheads="1"/>
          </p:cNvSpPr>
          <p:nvPr/>
        </p:nvSpPr>
        <p:spPr bwMode="auto">
          <a:xfrm>
            <a:off x="6661150" y="2276475"/>
            <a:ext cx="1944688" cy="2879725"/>
          </a:xfrm>
          <a:prstGeom prst="ellipse">
            <a:avLst/>
          </a:prstGeom>
          <a:noFill/>
          <a:ln w="9525">
            <a:solidFill>
              <a:schemeClr val="tx1"/>
            </a:solidFill>
            <a:round/>
            <a:headEnd/>
            <a:tailEnd/>
          </a:ln>
          <a:effectLst/>
        </p:spPr>
        <p:txBody>
          <a:bodyPr wrap="none" anchor="ctr"/>
          <a:lstStyle/>
          <a:p>
            <a:endParaRPr lang="zh-CN" altLang="en-US"/>
          </a:p>
        </p:txBody>
      </p:sp>
      <p:sp>
        <p:nvSpPr>
          <p:cNvPr id="25631" name="Line 31"/>
          <p:cNvSpPr>
            <a:spLocks noChangeShapeType="1"/>
          </p:cNvSpPr>
          <p:nvPr/>
        </p:nvSpPr>
        <p:spPr bwMode="auto">
          <a:xfrm>
            <a:off x="7626350" y="2349500"/>
            <a:ext cx="0" cy="431800"/>
          </a:xfrm>
          <a:prstGeom prst="line">
            <a:avLst/>
          </a:prstGeom>
          <a:noFill/>
          <a:ln w="25400">
            <a:solidFill>
              <a:schemeClr val="bg2"/>
            </a:solidFill>
            <a:round/>
            <a:headEnd/>
            <a:tailEnd type="triangle" w="med" len="med"/>
          </a:ln>
          <a:effectLst/>
        </p:spPr>
        <p:txBody>
          <a:bodyPr/>
          <a:lstStyle/>
          <a:p>
            <a:endParaRPr lang="zh-CN" altLang="en-US"/>
          </a:p>
        </p:txBody>
      </p:sp>
      <p:sp>
        <p:nvSpPr>
          <p:cNvPr id="25632" name="Line 32"/>
          <p:cNvSpPr>
            <a:spLocks noChangeShapeType="1"/>
          </p:cNvSpPr>
          <p:nvPr/>
        </p:nvSpPr>
        <p:spPr bwMode="auto">
          <a:xfrm>
            <a:off x="7597775" y="3141663"/>
            <a:ext cx="0" cy="431800"/>
          </a:xfrm>
          <a:prstGeom prst="line">
            <a:avLst/>
          </a:prstGeom>
          <a:noFill/>
          <a:ln w="25400">
            <a:solidFill>
              <a:schemeClr val="bg2"/>
            </a:solidFill>
            <a:round/>
            <a:headEnd/>
            <a:tailEnd type="triangle" w="med" len="med"/>
          </a:ln>
          <a:effectLst/>
        </p:spPr>
        <p:txBody>
          <a:bodyPr/>
          <a:lstStyle/>
          <a:p>
            <a:endParaRPr lang="zh-CN" altLang="en-US"/>
          </a:p>
        </p:txBody>
      </p:sp>
      <p:sp>
        <p:nvSpPr>
          <p:cNvPr id="25633" name="Line 33"/>
          <p:cNvSpPr>
            <a:spLocks noChangeShapeType="1"/>
          </p:cNvSpPr>
          <p:nvPr/>
        </p:nvSpPr>
        <p:spPr bwMode="auto">
          <a:xfrm>
            <a:off x="7597775" y="3933825"/>
            <a:ext cx="0" cy="431800"/>
          </a:xfrm>
          <a:prstGeom prst="line">
            <a:avLst/>
          </a:prstGeom>
          <a:noFill/>
          <a:ln w="25400">
            <a:solidFill>
              <a:schemeClr val="bg2"/>
            </a:solidFill>
            <a:round/>
            <a:headEnd/>
            <a:tailEnd type="triangle" w="med" len="med"/>
          </a:ln>
          <a:effectLst/>
        </p:spPr>
        <p:txBody>
          <a:bodyPr/>
          <a:lstStyle/>
          <a:p>
            <a:endParaRPr lang="zh-CN" altLang="en-US"/>
          </a:p>
        </p:txBody>
      </p:sp>
      <p:sp>
        <p:nvSpPr>
          <p:cNvPr id="25634" name="Line 34"/>
          <p:cNvSpPr>
            <a:spLocks noChangeShapeType="1"/>
          </p:cNvSpPr>
          <p:nvPr/>
        </p:nvSpPr>
        <p:spPr bwMode="auto">
          <a:xfrm flipH="1">
            <a:off x="5940425" y="3068638"/>
            <a:ext cx="360363" cy="647700"/>
          </a:xfrm>
          <a:prstGeom prst="line">
            <a:avLst/>
          </a:prstGeom>
          <a:noFill/>
          <a:ln w="25400">
            <a:solidFill>
              <a:srgbClr val="FF6600"/>
            </a:solidFill>
            <a:round/>
            <a:headEnd/>
            <a:tailEnd type="triangle" w="med" len="med"/>
          </a:ln>
          <a:effectLst/>
        </p:spPr>
        <p:txBody>
          <a:bodyPr/>
          <a:lstStyle/>
          <a:p>
            <a:endParaRPr lang="zh-CN" altLang="en-US"/>
          </a:p>
        </p:txBody>
      </p:sp>
      <p:sp>
        <p:nvSpPr>
          <p:cNvPr id="25635" name="Line 35"/>
          <p:cNvSpPr>
            <a:spLocks noChangeShapeType="1"/>
          </p:cNvSpPr>
          <p:nvPr/>
        </p:nvSpPr>
        <p:spPr bwMode="auto">
          <a:xfrm>
            <a:off x="6300788" y="3068638"/>
            <a:ext cx="358775" cy="647700"/>
          </a:xfrm>
          <a:prstGeom prst="line">
            <a:avLst/>
          </a:prstGeom>
          <a:noFill/>
          <a:ln w="25400">
            <a:solidFill>
              <a:srgbClr val="FF6600"/>
            </a:solidFill>
            <a:round/>
            <a:headEnd/>
            <a:tailEnd type="triangle" w="med" len="med"/>
          </a:ln>
          <a:effectLst/>
        </p:spPr>
        <p:txBody>
          <a:bodyPr/>
          <a:lstStyle/>
          <a:p>
            <a:endParaRPr lang="zh-CN" altLang="en-US"/>
          </a:p>
        </p:txBody>
      </p:sp>
      <p:sp>
        <p:nvSpPr>
          <p:cNvPr id="25636" name="Text Box 36"/>
          <p:cNvSpPr txBox="1">
            <a:spLocks noChangeArrowheads="1"/>
          </p:cNvSpPr>
          <p:nvPr/>
        </p:nvSpPr>
        <p:spPr bwMode="auto">
          <a:xfrm>
            <a:off x="5795963" y="2565400"/>
            <a:ext cx="1152525" cy="366713"/>
          </a:xfrm>
          <a:prstGeom prst="rect">
            <a:avLst/>
          </a:prstGeom>
          <a:noFill/>
          <a:ln w="9525">
            <a:noFill/>
            <a:miter lim="800000"/>
            <a:headEnd/>
            <a:tailEnd/>
          </a:ln>
          <a:effectLst/>
        </p:spPr>
        <p:txBody>
          <a:bodyPr>
            <a:spAutoFit/>
          </a:bodyPr>
          <a:lstStyle/>
          <a:p>
            <a:pPr>
              <a:spcBef>
                <a:spcPct val="50000"/>
              </a:spcBef>
            </a:pPr>
            <a:r>
              <a:rPr lang="zh-CN" altLang="en-US"/>
              <a:t>两个线程</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3E9E0778-802B-4799-BF52-6EDBA78A6391}" type="slidenum">
              <a:rPr lang="en-US" altLang="zh-CN"/>
              <a:pPr/>
              <a:t>6</a:t>
            </a:fld>
            <a:endParaRPr lang="en-US" altLang="zh-CN"/>
          </a:p>
        </p:txBody>
      </p:sp>
      <p:sp>
        <p:nvSpPr>
          <p:cNvPr id="558083" name="Rectangle 3"/>
          <p:cNvSpPr>
            <a:spLocks noGrp="1" noChangeArrowheads="1"/>
          </p:cNvSpPr>
          <p:nvPr>
            <p:ph type="body" idx="1"/>
          </p:nvPr>
        </p:nvSpPr>
        <p:spPr>
          <a:xfrm>
            <a:off x="533400" y="1143000"/>
            <a:ext cx="8305800" cy="5562600"/>
          </a:xfrm>
        </p:spPr>
        <p:txBody>
          <a:bodyPr/>
          <a:lstStyle/>
          <a:p>
            <a:pPr marL="609600" indent="-609600">
              <a:buSzPct val="90000"/>
            </a:pP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语言中的线程</a:t>
            </a:r>
          </a:p>
          <a:p>
            <a:pPr marL="990600" lvl="1" indent="-533400">
              <a:buSzPct val="90000"/>
            </a:pPr>
            <a:r>
              <a:rPr lang="zh-CN" altLang="en-US" dirty="0">
                <a:latin typeface="微软雅黑" pitchFamily="34" charset="-122"/>
                <a:ea typeface="微软雅黑" pitchFamily="34" charset="-122"/>
              </a:rPr>
              <a:t>大多数现代的操作系统都支持线程</a:t>
            </a:r>
          </a:p>
          <a:p>
            <a:pPr marL="990600" lvl="1" indent="-533400">
              <a:buSzPct val="90000"/>
            </a:pPr>
            <a:r>
              <a:rPr lang="en-US" altLang="zh-CN" dirty="0" smtClean="0">
                <a:solidFill>
                  <a:schemeClr val="hlink"/>
                </a:solidFill>
                <a:latin typeface="微软雅黑" pitchFamily="34" charset="-122"/>
                <a:ea typeface="微软雅黑" pitchFamily="34" charset="-122"/>
              </a:rPr>
              <a:t>Java</a:t>
            </a:r>
            <a:r>
              <a:rPr lang="zh-CN" altLang="en-US" dirty="0" smtClean="0">
                <a:latin typeface="微软雅黑" pitchFamily="34" charset="-122"/>
                <a:ea typeface="微软雅黑" pitchFamily="34" charset="-122"/>
              </a:rPr>
              <a:t>是</a:t>
            </a:r>
            <a:r>
              <a:rPr lang="zh-CN" altLang="en-US" dirty="0" smtClean="0">
                <a:solidFill>
                  <a:schemeClr val="hlink"/>
                </a:solidFill>
                <a:latin typeface="微软雅黑" pitchFamily="34" charset="-122"/>
                <a:ea typeface="微软雅黑" pitchFamily="34" charset="-122"/>
              </a:rPr>
              <a:t>第一</a:t>
            </a:r>
            <a:r>
              <a:rPr lang="zh-CN" altLang="en-US" dirty="0">
                <a:solidFill>
                  <a:schemeClr val="hlink"/>
                </a:solidFill>
                <a:latin typeface="微软雅黑" pitchFamily="34" charset="-122"/>
                <a:ea typeface="微软雅黑" pitchFamily="34" charset="-122"/>
              </a:rPr>
              <a:t>个</a:t>
            </a:r>
            <a:r>
              <a:rPr lang="zh-CN" altLang="en-US" dirty="0">
                <a:latin typeface="微软雅黑" pitchFamily="34" charset="-122"/>
                <a:ea typeface="微软雅黑" pitchFamily="34" charset="-122"/>
              </a:rPr>
              <a:t>在语言本身中显性地包含线程的</a:t>
            </a:r>
            <a:r>
              <a:rPr lang="zh-CN" altLang="en-US" dirty="0">
                <a:solidFill>
                  <a:schemeClr val="hlink"/>
                </a:solidFill>
                <a:latin typeface="微软雅黑" pitchFamily="34" charset="-122"/>
                <a:ea typeface="微软雅黑" pitchFamily="34" charset="-122"/>
              </a:rPr>
              <a:t>主流编程语言</a:t>
            </a:r>
            <a:r>
              <a:rPr lang="zh-CN" altLang="en-US" dirty="0">
                <a:latin typeface="微软雅黑" pitchFamily="34" charset="-122"/>
                <a:ea typeface="微软雅黑" pitchFamily="34" charset="-122"/>
              </a:rPr>
              <a:t>，它没有把线程化看作是底层操作系统的工具</a:t>
            </a:r>
          </a:p>
          <a:p>
            <a:pPr marL="990600" lvl="1" indent="-533400">
              <a:buSzPct val="90000"/>
            </a:pPr>
            <a:r>
              <a:rPr lang="zh-CN" altLang="en-US" dirty="0">
                <a:latin typeface="微软雅黑" pitchFamily="34" charset="-122"/>
                <a:ea typeface="微软雅黑" pitchFamily="34" charset="-122"/>
              </a:rPr>
              <a:t>每个 </a:t>
            </a:r>
            <a:r>
              <a:rPr lang="en-US" altLang="zh-CN" dirty="0">
                <a:latin typeface="微软雅黑" pitchFamily="34" charset="-122"/>
                <a:ea typeface="微软雅黑" pitchFamily="34" charset="-122"/>
              </a:rPr>
              <a:t>Java </a:t>
            </a:r>
            <a:r>
              <a:rPr lang="zh-CN" altLang="en-US" dirty="0">
                <a:latin typeface="微软雅黑" pitchFamily="34" charset="-122"/>
                <a:ea typeface="微软雅黑" pitchFamily="34" charset="-122"/>
              </a:rPr>
              <a:t>程序都至少有一个线程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主线程</a:t>
            </a:r>
          </a:p>
          <a:p>
            <a:pPr marL="1371600" lvl="2" indent="-457200">
              <a:buSzPct val="90000"/>
            </a:pPr>
            <a:r>
              <a:rPr lang="zh-CN" altLang="en-US" dirty="0">
                <a:latin typeface="微软雅黑" pitchFamily="34" charset="-122"/>
                <a:ea typeface="微软雅黑" pitchFamily="34" charset="-122"/>
              </a:rPr>
              <a:t>当一个 </a:t>
            </a:r>
            <a:r>
              <a:rPr lang="en-US" altLang="zh-CN" dirty="0">
                <a:latin typeface="微软雅黑" pitchFamily="34" charset="-122"/>
                <a:ea typeface="微软雅黑" pitchFamily="34" charset="-122"/>
              </a:rPr>
              <a:t>Java </a:t>
            </a:r>
            <a:r>
              <a:rPr lang="zh-CN" altLang="en-US" dirty="0">
                <a:latin typeface="微软雅黑" pitchFamily="34" charset="-122"/>
                <a:ea typeface="微软雅黑" pitchFamily="34" charset="-122"/>
              </a:rPr>
              <a:t>程序启动时，</a:t>
            </a:r>
            <a:r>
              <a:rPr lang="en-US" altLang="zh-CN" dirty="0">
                <a:latin typeface="微软雅黑" pitchFamily="34" charset="-122"/>
                <a:ea typeface="微软雅黑" pitchFamily="34" charset="-122"/>
              </a:rPr>
              <a:t>JVM </a:t>
            </a:r>
            <a:r>
              <a:rPr lang="zh-CN" altLang="en-US" dirty="0">
                <a:latin typeface="微软雅黑" pitchFamily="34" charset="-122"/>
                <a:ea typeface="微软雅黑" pitchFamily="34" charset="-122"/>
              </a:rPr>
              <a:t>会创建主线程，并在该线程中调用程序的</a:t>
            </a:r>
            <a:r>
              <a:rPr lang="en-US" altLang="zh-CN" dirty="0">
                <a:latin typeface="微软雅黑" pitchFamily="34" charset="-122"/>
                <a:ea typeface="微软雅黑" pitchFamily="34" charset="-122"/>
              </a:rPr>
              <a:t>main()</a:t>
            </a:r>
            <a:r>
              <a:rPr lang="zh-CN" altLang="en-US" dirty="0">
                <a:latin typeface="微软雅黑" pitchFamily="34" charset="-122"/>
                <a:ea typeface="微软雅黑" pitchFamily="34" charset="-122"/>
              </a:rPr>
              <a:t>方法</a:t>
            </a:r>
          </a:p>
          <a:p>
            <a:pPr marL="1371600" lvl="2" indent="-457200">
              <a:buSzPct val="90000"/>
            </a:pPr>
            <a:r>
              <a:rPr lang="en-US" altLang="zh-CN" dirty="0">
                <a:latin typeface="微软雅黑" pitchFamily="34" charset="-122"/>
                <a:ea typeface="微软雅黑" pitchFamily="34" charset="-122"/>
              </a:rPr>
              <a:t>JVM</a:t>
            </a:r>
            <a:r>
              <a:rPr lang="zh-CN" altLang="en-US" dirty="0">
                <a:latin typeface="微软雅黑" pitchFamily="34" charset="-122"/>
                <a:ea typeface="微软雅黑" pitchFamily="34" charset="-122"/>
              </a:rPr>
              <a:t>还创建了其它线程，如垃圾收集</a:t>
            </a:r>
            <a:r>
              <a:rPr lang="en-US" altLang="zh-CN" dirty="0">
                <a:latin typeface="微软雅黑" pitchFamily="34" charset="-122"/>
                <a:ea typeface="微软雅黑" pitchFamily="34" charset="-122"/>
              </a:rPr>
              <a:t>(</a:t>
            </a:r>
            <a:r>
              <a:rPr lang="en-US" altLang="zh-CN" dirty="0" err="1" smtClean="0">
                <a:latin typeface="微软雅黑" pitchFamily="34" charset="-122"/>
                <a:ea typeface="微软雅黑" pitchFamily="34" charset="-122"/>
              </a:rPr>
              <a:t>gc</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marL="990600" lvl="1" indent="-533400">
              <a:buSzPct val="90000"/>
            </a:pPr>
            <a:endParaRPr lang="en-US" altLang="zh-CN" dirty="0">
              <a:latin typeface="微软雅黑" pitchFamily="34" charset="-122"/>
              <a:ea typeface="微软雅黑" pitchFamily="34" charset="-122"/>
            </a:endParaRPr>
          </a:p>
        </p:txBody>
      </p:sp>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51B9049-1B7D-4383-B32E-6EE647CC4FA6}" type="slidenum">
              <a:rPr lang="en-US" altLang="zh-CN"/>
              <a:pPr/>
              <a:t>7</a:t>
            </a:fld>
            <a:endParaRPr lang="en-US" altLang="zh-CN"/>
          </a:p>
        </p:txBody>
      </p:sp>
      <p:sp>
        <p:nvSpPr>
          <p:cNvPr id="574467" name="Rectangle 3"/>
          <p:cNvSpPr>
            <a:spLocks noGrp="1" noChangeArrowheads="1"/>
          </p:cNvSpPr>
          <p:nvPr>
            <p:ph type="body" idx="1"/>
          </p:nvPr>
        </p:nvSpPr>
        <p:spPr>
          <a:xfrm>
            <a:off x="533400" y="1143000"/>
            <a:ext cx="8305800" cy="5562600"/>
          </a:xfrm>
        </p:spPr>
        <p:txBody>
          <a:bodyPr/>
          <a:lstStyle/>
          <a:p>
            <a:pPr marL="609600" indent="-609600">
              <a:lnSpc>
                <a:spcPct val="90000"/>
              </a:lnSpc>
              <a:buSzPct val="90000"/>
            </a:pP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实现多线程的方法</a:t>
            </a:r>
            <a:endParaRPr lang="zh-CN" altLang="en-US" dirty="0">
              <a:latin typeface="微软雅黑" pitchFamily="34" charset="-122"/>
              <a:ea typeface="微软雅黑" pitchFamily="34" charset="-122"/>
            </a:endParaRPr>
          </a:p>
          <a:p>
            <a:pPr marL="990600" lvl="1" indent="-533400">
              <a:lnSpc>
                <a:spcPct val="90000"/>
              </a:lnSpc>
              <a:buSzPct val="90000"/>
            </a:pPr>
            <a:r>
              <a:rPr lang="en-US" altLang="zh-CN" dirty="0" err="1">
                <a:latin typeface="微软雅黑" pitchFamily="34" charset="-122"/>
                <a:ea typeface="微软雅黑" pitchFamily="34" charset="-122"/>
              </a:rPr>
              <a:t>java.lang.Thread</a:t>
            </a:r>
            <a:r>
              <a:rPr lang="zh-CN" altLang="en-US" dirty="0">
                <a:latin typeface="微软雅黑" pitchFamily="34" charset="-122"/>
                <a:ea typeface="微软雅黑" pitchFamily="34" charset="-122"/>
              </a:rPr>
              <a:t>类</a:t>
            </a:r>
          </a:p>
          <a:p>
            <a:pPr marL="990600" lvl="1" indent="-533400">
              <a:lnSpc>
                <a:spcPct val="90000"/>
              </a:lnSpc>
              <a:buSzPct val="90000"/>
            </a:pPr>
            <a:r>
              <a:rPr lang="en-US" altLang="zh-CN" dirty="0" err="1">
                <a:latin typeface="微软雅黑" pitchFamily="34" charset="-122"/>
                <a:ea typeface="微软雅黑" pitchFamily="34" charset="-122"/>
              </a:rPr>
              <a:t>java.lang.Runnable</a:t>
            </a:r>
            <a:r>
              <a:rPr lang="zh-CN" altLang="en-US" dirty="0">
                <a:latin typeface="微软雅黑" pitchFamily="34" charset="-122"/>
                <a:ea typeface="微软雅黑" pitchFamily="34" charset="-122"/>
              </a:rPr>
              <a:t>接口</a:t>
            </a:r>
          </a:p>
          <a:p>
            <a:pPr marL="609600" indent="-609600">
              <a:lnSpc>
                <a:spcPct val="90000"/>
              </a:lnSpc>
              <a:buSzPct val="90000"/>
            </a:pPr>
            <a:r>
              <a:rPr lang="zh-CN" altLang="en-US" dirty="0" smtClean="0">
                <a:latin typeface="微软雅黑" pitchFamily="34" charset="-122"/>
                <a:ea typeface="微软雅黑" pitchFamily="34" charset="-122"/>
              </a:rPr>
              <a:t>多线程的用途</a:t>
            </a:r>
            <a:endParaRPr lang="en-US" altLang="zh-CN" dirty="0">
              <a:latin typeface="微软雅黑" pitchFamily="34" charset="-122"/>
              <a:ea typeface="微软雅黑" pitchFamily="34" charset="-122"/>
            </a:endParaRPr>
          </a:p>
          <a:p>
            <a:pPr marL="990600" lvl="1" indent="-533400">
              <a:lnSpc>
                <a:spcPct val="90000"/>
              </a:lnSpc>
              <a:buSzPct val="90000"/>
            </a:pPr>
            <a:r>
              <a:rPr lang="en-US" altLang="zh-CN" dirty="0">
                <a:latin typeface="微软雅黑" pitchFamily="34" charset="-122"/>
                <a:ea typeface="微软雅黑" pitchFamily="34" charset="-122"/>
              </a:rPr>
              <a:t>Client/Server</a:t>
            </a:r>
            <a:r>
              <a:rPr lang="zh-CN" altLang="en-US" dirty="0">
                <a:latin typeface="微软雅黑" pitchFamily="34" charset="-122"/>
                <a:ea typeface="微软雅黑" pitchFamily="34" charset="-122"/>
              </a:rPr>
              <a:t>设计中的服务器端</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如每个用户请求建立一个线程</a:t>
            </a:r>
          </a:p>
          <a:p>
            <a:pPr marL="990600" lvl="1" indent="-533400">
              <a:lnSpc>
                <a:spcPct val="90000"/>
              </a:lnSpc>
              <a:buSzPct val="90000"/>
            </a:pPr>
            <a:r>
              <a:rPr lang="zh-CN" altLang="en-US" dirty="0">
                <a:latin typeface="微软雅黑" pitchFamily="34" charset="-122"/>
                <a:ea typeface="微软雅黑" pitchFamily="34" charset="-122"/>
              </a:rPr>
              <a:t>图形用户界面</a:t>
            </a:r>
            <a:r>
              <a:rPr lang="en-US" altLang="zh-CN" dirty="0">
                <a:latin typeface="微软雅黑" pitchFamily="34" charset="-122"/>
                <a:ea typeface="微软雅黑" pitchFamily="34" charset="-122"/>
              </a:rPr>
              <a:t>(GUI)</a:t>
            </a:r>
            <a:r>
              <a:rPr lang="zh-CN" altLang="en-US" dirty="0">
                <a:latin typeface="微软雅黑" pitchFamily="34" charset="-122"/>
                <a:ea typeface="微软雅黑" pitchFamily="34" charset="-122"/>
              </a:rPr>
              <a:t>的设计中提高事件响应的灵敏度</a:t>
            </a:r>
          </a:p>
          <a:p>
            <a:pPr marL="990600" lvl="1" indent="-533400">
              <a:lnSpc>
                <a:spcPct val="90000"/>
              </a:lnSpc>
              <a:buSzPct val="90000"/>
            </a:pPr>
            <a:r>
              <a:rPr lang="zh-CN" altLang="en-US" dirty="0">
                <a:latin typeface="微软雅黑" pitchFamily="34" charset="-122"/>
                <a:ea typeface="微软雅黑" pitchFamily="34" charset="-122"/>
              </a:rPr>
              <a:t>从提高程序执行效率的考虑</a:t>
            </a:r>
          </a:p>
          <a:p>
            <a:pPr marL="990600" lvl="1" indent="-533400">
              <a:lnSpc>
                <a:spcPct val="90000"/>
              </a:lnSpc>
              <a:buSzPct val="90000"/>
            </a:pPr>
            <a:r>
              <a:rPr lang="zh-CN" altLang="en-US" dirty="0">
                <a:latin typeface="微软雅黑" pitchFamily="34" charset="-122"/>
                <a:ea typeface="微软雅黑" pitchFamily="34" charset="-122"/>
              </a:rPr>
              <a:t>利用多处理器系统 </a:t>
            </a:r>
          </a:p>
          <a:p>
            <a:pPr marL="990600" lvl="1" indent="-533400">
              <a:lnSpc>
                <a:spcPct val="90000"/>
              </a:lnSpc>
              <a:buSzPct val="90000"/>
            </a:pPr>
            <a:r>
              <a:rPr lang="zh-CN" altLang="en-US" dirty="0">
                <a:latin typeface="微软雅黑" pitchFamily="34" charset="-122"/>
                <a:ea typeface="微软雅黑" pitchFamily="34" charset="-122"/>
              </a:rPr>
              <a:t>执行异步或后台处理等</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77837F4B-9A26-4AE0-80AA-4A81AB937599}" type="slidenum">
              <a:rPr lang="en-US" altLang="zh-CN"/>
              <a:pPr/>
              <a:t>8</a:t>
            </a:fld>
            <a:endParaRPr lang="en-US" altLang="zh-CN"/>
          </a:p>
        </p:txBody>
      </p:sp>
      <p:sp>
        <p:nvSpPr>
          <p:cNvPr id="559106" name="Rectangle 2"/>
          <p:cNvSpPr>
            <a:spLocks noGrp="1" noChangeArrowheads="1"/>
          </p:cNvSpPr>
          <p:nvPr>
            <p:ph type="body" idx="1"/>
          </p:nvPr>
        </p:nvSpPr>
        <p:spPr>
          <a:xfrm>
            <a:off x="457200" y="1143000"/>
            <a:ext cx="8534400" cy="762000"/>
          </a:xfrm>
        </p:spPr>
        <p:txBody>
          <a:bodyPr/>
          <a:lstStyle/>
          <a:p>
            <a:pPr marL="609600" indent="-609600">
              <a:buSzPct val="90000"/>
            </a:pPr>
            <a:r>
              <a:rPr lang="zh-CN" altLang="en-US"/>
              <a:t>初探线程</a:t>
            </a:r>
          </a:p>
        </p:txBody>
      </p:sp>
      <p:sp>
        <p:nvSpPr>
          <p:cNvPr id="559107" name="Rectangle 3"/>
          <p:cNvSpPr>
            <a:spLocks noChangeArrowheads="1"/>
          </p:cNvSpPr>
          <p:nvPr/>
        </p:nvSpPr>
        <p:spPr bwMode="auto">
          <a:xfrm>
            <a:off x="457200" y="1981200"/>
            <a:ext cx="5867400" cy="4876800"/>
          </a:xfrm>
          <a:prstGeom prst="rect">
            <a:avLst/>
          </a:prstGeom>
          <a:solidFill>
            <a:srgbClr val="C0C0C0"/>
          </a:solidFill>
          <a:ln w="9525">
            <a:noFill/>
            <a:miter lim="800000"/>
            <a:headEnd/>
            <a:tailEnd/>
          </a:ln>
          <a:effectLst/>
        </p:spPr>
        <p:txBody>
          <a:bodyPr/>
          <a:lstStyle/>
          <a:p>
            <a:pPr marL="342900" indent="-342900" algn="l">
              <a:lnSpc>
                <a:spcPct val="90000"/>
              </a:lnSpc>
              <a:buClr>
                <a:schemeClr val="folHlink"/>
              </a:buClr>
              <a:buSzPct val="60000"/>
            </a:pPr>
            <a:r>
              <a:rPr lang="en-US" altLang="zh-CN" sz="1800" dirty="0">
                <a:latin typeface="Tahoma" pitchFamily="34" charset="0"/>
                <a:ea typeface="华文中宋" pitchFamily="2" charset="-122"/>
              </a:rPr>
              <a:t>public class </a:t>
            </a:r>
            <a:r>
              <a:rPr lang="en-US" altLang="zh-CN" sz="1800" dirty="0" err="1">
                <a:latin typeface="Tahoma" pitchFamily="34" charset="0"/>
                <a:ea typeface="华文中宋" pitchFamily="2" charset="-122"/>
              </a:rPr>
              <a:t>SimpleThread</a:t>
            </a:r>
            <a:r>
              <a:rPr lang="en-US" altLang="zh-CN" sz="1800" dirty="0">
                <a:latin typeface="Tahoma" pitchFamily="34" charset="0"/>
                <a:ea typeface="华文中宋" pitchFamily="2" charset="-122"/>
              </a:rPr>
              <a:t> </a:t>
            </a:r>
            <a:r>
              <a:rPr lang="en-US" altLang="zh-CN" sz="1800" dirty="0">
                <a:solidFill>
                  <a:schemeClr val="hlink"/>
                </a:solidFill>
                <a:latin typeface="Tahoma" pitchFamily="34" charset="0"/>
                <a:ea typeface="华文中宋" pitchFamily="2" charset="-122"/>
              </a:rPr>
              <a:t>extends Thread</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a:t>
            </a:r>
            <a:r>
              <a:rPr lang="en-US" altLang="zh-CN" sz="1800" dirty="0" err="1">
                <a:latin typeface="Tahoma" pitchFamily="34" charset="0"/>
                <a:ea typeface="华文中宋" pitchFamily="2" charset="-122"/>
              </a:rPr>
              <a:t>SimpleThread</a:t>
            </a:r>
            <a:r>
              <a:rPr lang="en-US" altLang="zh-CN" sz="1800" dirty="0">
                <a:latin typeface="Tahoma" pitchFamily="34" charset="0"/>
                <a:ea typeface="华文中宋" pitchFamily="2" charset="-122"/>
              </a:rPr>
              <a:t>(String </a:t>
            </a:r>
            <a:r>
              <a:rPr lang="en-US" altLang="zh-CN" sz="1800" dirty="0" err="1">
                <a:latin typeface="Tahoma" pitchFamily="34" charset="0"/>
                <a:ea typeface="华文中宋" pitchFamily="2" charset="-122"/>
              </a:rPr>
              <a:t>str</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super(</a:t>
            </a:r>
            <a:r>
              <a:rPr lang="en-US" altLang="zh-CN" sz="1800" dirty="0" err="1">
                <a:latin typeface="Tahoma" pitchFamily="34" charset="0"/>
                <a:ea typeface="华文中宋" pitchFamily="2" charset="-122"/>
              </a:rPr>
              <a:t>str</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public void </a:t>
            </a:r>
            <a:r>
              <a:rPr lang="en-US" altLang="zh-CN" sz="1800" dirty="0">
                <a:solidFill>
                  <a:schemeClr val="hlink"/>
                </a:solidFill>
                <a:latin typeface="Tahoma" pitchFamily="34" charset="0"/>
                <a:ea typeface="华文中宋" pitchFamily="2" charset="-122"/>
              </a:rPr>
              <a:t>run()</a:t>
            </a:r>
            <a:r>
              <a:rPr lang="en-US" altLang="zh-CN" sz="1800" dirty="0">
                <a:latin typeface="Tahoma" pitchFamily="34" charset="0"/>
                <a:ea typeface="华文中宋" pitchFamily="2" charset="-122"/>
              </a:rPr>
              <a:t> </a:t>
            </a:r>
            <a:r>
              <a:rPr lang="en-US" altLang="zh-CN" sz="1800" dirty="0" smtClean="0">
                <a:latin typeface="Tahoma" pitchFamily="34" charset="0"/>
                <a:ea typeface="华文中宋" pitchFamily="2" charset="-122"/>
              </a:rPr>
              <a:t>{</a:t>
            </a:r>
          </a:p>
          <a:p>
            <a:pPr marL="342900" indent="-342900" algn="l">
              <a:lnSpc>
                <a:spcPct val="90000"/>
              </a:lnSpc>
              <a:buClr>
                <a:schemeClr val="folHlink"/>
              </a:buClr>
              <a:buSzPct val="60000"/>
            </a:pPr>
            <a:r>
              <a:rPr lang="en-US" sz="1800" dirty="0" smtClean="0"/>
              <a:t>	    </a:t>
            </a:r>
            <a:r>
              <a:rPr lang="en-US" altLang="zh-CN" sz="1800" dirty="0" err="1" smtClean="0">
                <a:latin typeface="Tahoma" pitchFamily="34" charset="0"/>
                <a:ea typeface="华文中宋" pitchFamily="2" charset="-122"/>
              </a:rPr>
              <a:t>System.out.println</a:t>
            </a:r>
            <a:r>
              <a:rPr lang="en-US" altLang="zh-CN" sz="1800" dirty="0" smtClean="0">
                <a:latin typeface="Tahoma" pitchFamily="34" charset="0"/>
                <a:ea typeface="华文中宋" pitchFamily="2" charset="-122"/>
              </a:rPr>
              <a:t>(</a:t>
            </a:r>
            <a:r>
              <a:rPr lang="en-US" altLang="zh-CN" sz="1800" dirty="0" err="1" smtClean="0">
                <a:latin typeface="Tahoma" pitchFamily="34" charset="0"/>
                <a:ea typeface="华文中宋" pitchFamily="2" charset="-122"/>
              </a:rPr>
              <a:t>getName</a:t>
            </a:r>
            <a:r>
              <a:rPr lang="en-US" altLang="zh-CN" sz="1800" dirty="0" smtClean="0">
                <a:latin typeface="Tahoma" pitchFamily="34" charset="0"/>
                <a:ea typeface="华文中宋" pitchFamily="2" charset="-122"/>
              </a:rPr>
              <a:t>()+“</a:t>
            </a:r>
            <a:r>
              <a:rPr lang="zh-CN" altLang="en-US" sz="1800" dirty="0" smtClean="0">
                <a:latin typeface="Tahoma" pitchFamily="34" charset="0"/>
                <a:ea typeface="华文中宋" pitchFamily="2" charset="-122"/>
              </a:rPr>
              <a:t>线程开始</a:t>
            </a:r>
            <a:r>
              <a:rPr lang="en-US" altLang="zh-CN" sz="1800" dirty="0" smtClean="0">
                <a:latin typeface="Tahoma" pitchFamily="34" charset="0"/>
                <a:ea typeface="华文中宋" pitchFamily="2" charset="-122"/>
              </a:rPr>
              <a:t>!");</a:t>
            </a:r>
            <a:endParaRPr lang="en-US" altLang="zh-CN" sz="1800" dirty="0">
              <a:latin typeface="Tahoma" pitchFamily="34" charset="0"/>
              <a:ea typeface="华文中宋" pitchFamily="2" charset="-122"/>
            </a:endParaRPr>
          </a:p>
          <a:p>
            <a:pPr marL="342900" indent="-342900" algn="l">
              <a:lnSpc>
                <a:spcPct val="90000"/>
              </a:lnSpc>
              <a:buClr>
                <a:schemeClr val="folHlink"/>
              </a:buClr>
              <a:buSzPct val="60000"/>
            </a:pPr>
            <a:r>
              <a:rPr lang="en-US" altLang="zh-CN" sz="1800" dirty="0">
                <a:latin typeface="Tahoma" pitchFamily="34" charset="0"/>
                <a:ea typeface="华文中宋" pitchFamily="2" charset="-122"/>
              </a:rPr>
              <a:t>        for (</a:t>
            </a:r>
            <a:r>
              <a:rPr lang="en-US" altLang="zh-CN" sz="1800" dirty="0" err="1">
                <a:latin typeface="Tahoma" pitchFamily="34" charset="0"/>
                <a:ea typeface="华文中宋" pitchFamily="2" charset="-122"/>
              </a:rPr>
              <a:t>int</a:t>
            </a: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 0;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&lt; 8; </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a:latin typeface="Tahoma" pitchFamily="34" charset="0"/>
                <a:ea typeface="华文中宋" pitchFamily="2" charset="-122"/>
              </a:rPr>
              <a:t>System.out.println</a:t>
            </a:r>
            <a:r>
              <a:rPr lang="en-US" altLang="zh-CN" sz="1800" dirty="0">
                <a:latin typeface="Tahoma" pitchFamily="34" charset="0"/>
                <a:ea typeface="华文中宋" pitchFamily="2" charset="-122"/>
              </a:rPr>
              <a:t>(</a:t>
            </a:r>
            <a:r>
              <a:rPr lang="en-US" altLang="zh-CN" sz="1800" dirty="0" err="1">
                <a:latin typeface="Tahoma" pitchFamily="34" charset="0"/>
                <a:ea typeface="华文中宋" pitchFamily="2" charset="-122"/>
              </a:rPr>
              <a:t>i</a:t>
            </a:r>
            <a:r>
              <a:rPr lang="en-US" altLang="zh-CN" sz="1800" dirty="0">
                <a:latin typeface="Tahoma" pitchFamily="34" charset="0"/>
                <a:ea typeface="华文中宋" pitchFamily="2" charset="-122"/>
              </a:rPr>
              <a:t> + " " + </a:t>
            </a:r>
            <a:r>
              <a:rPr lang="en-US" altLang="zh-CN" sz="1800" dirty="0" err="1">
                <a:latin typeface="Tahoma" pitchFamily="34" charset="0"/>
                <a:ea typeface="华文中宋" pitchFamily="2" charset="-122"/>
              </a:rPr>
              <a:t>getName</a:t>
            </a:r>
            <a:r>
              <a:rPr lang="en-US" altLang="zh-CN" sz="18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try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sleep((long)(</a:t>
            </a:r>
            <a:r>
              <a:rPr lang="en-US" altLang="zh-CN" sz="1800" dirty="0" err="1">
                <a:latin typeface="Tahoma" pitchFamily="34" charset="0"/>
                <a:ea typeface="华文中宋" pitchFamily="2" charset="-122"/>
              </a:rPr>
              <a:t>Math.random</a:t>
            </a:r>
            <a:r>
              <a:rPr lang="en-US" altLang="zh-CN" sz="1800" dirty="0">
                <a:latin typeface="Tahoma" pitchFamily="34" charset="0"/>
                <a:ea typeface="华文中宋" pitchFamily="2" charset="-122"/>
              </a:rPr>
              <a:t>() * 1000));</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 catch (</a:t>
            </a:r>
            <a:r>
              <a:rPr lang="en-US" altLang="zh-CN" sz="1800" dirty="0" err="1">
                <a:latin typeface="Tahoma" pitchFamily="34" charset="0"/>
                <a:ea typeface="华文中宋" pitchFamily="2" charset="-122"/>
              </a:rPr>
              <a:t>InterruptedException</a:t>
            </a:r>
            <a:r>
              <a:rPr lang="en-US" altLang="zh-CN" sz="1800" dirty="0">
                <a:latin typeface="Tahoma" pitchFamily="34" charset="0"/>
                <a:ea typeface="华文中宋" pitchFamily="2" charset="-122"/>
              </a:rPr>
              <a:t> e)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r>
              <a:rPr lang="en-US" altLang="zh-CN" sz="1800" dirty="0" err="1" smtClean="0">
                <a:latin typeface="Tahoma" pitchFamily="34" charset="0"/>
                <a:ea typeface="华文中宋" pitchFamily="2" charset="-122"/>
              </a:rPr>
              <a:t>System.out.println</a:t>
            </a:r>
            <a:r>
              <a:rPr lang="en-US" altLang="zh-CN" sz="1800" dirty="0" smtClean="0">
                <a:latin typeface="Tahoma" pitchFamily="34" charset="0"/>
                <a:ea typeface="华文中宋" pitchFamily="2" charset="-122"/>
              </a:rPr>
              <a:t>(</a:t>
            </a:r>
            <a:r>
              <a:rPr lang="en-US" altLang="zh-CN" sz="1800" dirty="0" err="1" smtClean="0">
                <a:latin typeface="Tahoma" pitchFamily="34" charset="0"/>
                <a:ea typeface="华文中宋" pitchFamily="2" charset="-122"/>
              </a:rPr>
              <a:t>getName</a:t>
            </a:r>
            <a:r>
              <a:rPr lang="en-US" altLang="zh-CN" sz="1800" dirty="0" smtClean="0">
                <a:latin typeface="Tahoma" pitchFamily="34" charset="0"/>
                <a:ea typeface="华文中宋" pitchFamily="2" charset="-122"/>
              </a:rPr>
              <a:t>() + " </a:t>
            </a:r>
            <a:r>
              <a:rPr lang="zh-CN" altLang="en-US" sz="1800" dirty="0" smtClean="0">
                <a:latin typeface="Tahoma" pitchFamily="34" charset="0"/>
                <a:ea typeface="华文中宋" pitchFamily="2" charset="-122"/>
              </a:rPr>
              <a:t>线程运行结束</a:t>
            </a:r>
            <a:r>
              <a:rPr lang="en-US" altLang="zh-CN" sz="1800" dirty="0" smtClean="0">
                <a:latin typeface="Tahoma" pitchFamily="34" charset="0"/>
                <a:ea typeface="华文中宋" pitchFamily="2" charset="-122"/>
              </a:rPr>
              <a:t>!");</a:t>
            </a:r>
            <a:endParaRPr lang="en-US" altLang="zh-CN" sz="1800" dirty="0">
              <a:latin typeface="Tahoma" pitchFamily="34" charset="0"/>
              <a:ea typeface="华文中宋" pitchFamily="2" charset="-122"/>
            </a:endParaRPr>
          </a:p>
          <a:p>
            <a:pPr marL="342900" indent="-342900" algn="l">
              <a:lnSpc>
                <a:spcPct val="90000"/>
              </a:lnSpc>
              <a:buClr>
                <a:schemeClr val="folHlink"/>
              </a:buClr>
              <a:buSzPct val="60000"/>
            </a:pPr>
            <a:r>
              <a:rPr lang="en-US" altLang="zh-CN" sz="18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1800" dirty="0">
                <a:latin typeface="Tahoma" pitchFamily="34" charset="0"/>
                <a:ea typeface="华文中宋" pitchFamily="2" charset="-122"/>
              </a:rPr>
              <a:t>}</a:t>
            </a:r>
          </a:p>
        </p:txBody>
      </p:sp>
      <p:sp>
        <p:nvSpPr>
          <p:cNvPr id="559108" name="Rectangle 4"/>
          <p:cNvSpPr>
            <a:spLocks noGrp="1" noChangeArrowheads="1"/>
          </p:cNvSpPr>
          <p:nvPr>
            <p:ph type="title"/>
          </p:nvPr>
        </p:nvSpPr>
        <p:spPr>
          <a:noFill/>
          <a:ln/>
        </p:spPr>
        <p:txBody>
          <a:bodyPr/>
          <a:lstStyle/>
          <a:p>
            <a:r>
              <a:rPr lang="zh-CN" altLang="en-US"/>
              <a:t>概述</a:t>
            </a:r>
          </a:p>
        </p:txBody>
      </p:sp>
      <p:sp>
        <p:nvSpPr>
          <p:cNvPr id="559109" name="Rectangle 5"/>
          <p:cNvSpPr>
            <a:spLocks noChangeArrowheads="1"/>
          </p:cNvSpPr>
          <p:nvPr/>
        </p:nvSpPr>
        <p:spPr bwMode="auto">
          <a:xfrm>
            <a:off x="457200" y="7640"/>
            <a:ext cx="5867400" cy="1981200"/>
          </a:xfrm>
          <a:prstGeom prst="rect">
            <a:avLst/>
          </a:prstGeom>
          <a:solidFill>
            <a:srgbClr val="CC99FF"/>
          </a:solidFill>
          <a:ln w="9525">
            <a:noFill/>
            <a:miter lim="800000"/>
            <a:headEnd/>
            <a:tailEnd/>
          </a:ln>
          <a:effectLst/>
        </p:spPr>
        <p:txBody>
          <a:bodyPr/>
          <a:lstStyle/>
          <a:p>
            <a:pPr marL="342900" indent="-342900" algn="l">
              <a:lnSpc>
                <a:spcPct val="90000"/>
              </a:lnSpc>
              <a:buClr>
                <a:schemeClr val="folHlink"/>
              </a:buClr>
              <a:buSzPct val="60000"/>
            </a:pPr>
            <a:r>
              <a:rPr lang="en-US" altLang="zh-CN" sz="2000" dirty="0">
                <a:latin typeface="Tahoma" pitchFamily="34" charset="0"/>
                <a:ea typeface="华文中宋" pitchFamily="2" charset="-122"/>
              </a:rPr>
              <a:t>public class </a:t>
            </a:r>
            <a:r>
              <a:rPr lang="en-US" altLang="zh-CN" sz="2000" dirty="0" err="1">
                <a:latin typeface="Tahoma" pitchFamily="34" charset="0"/>
                <a:ea typeface="华文中宋" pitchFamily="2" charset="-122"/>
              </a:rPr>
              <a:t>TwoThreadsDemo</a:t>
            </a:r>
            <a:r>
              <a:rPr lang="en-US" altLang="zh-CN" sz="20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public static void main (String[] </a:t>
            </a:r>
            <a:r>
              <a:rPr lang="en-US" altLang="zh-CN" sz="2000" dirty="0" err="1">
                <a:latin typeface="Tahoma" pitchFamily="34" charset="0"/>
                <a:ea typeface="华文中宋" pitchFamily="2" charset="-122"/>
              </a:rPr>
              <a:t>args</a:t>
            </a:r>
            <a:r>
              <a:rPr lang="en-US" altLang="zh-CN" sz="20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a:t>
            </a:r>
            <a:r>
              <a:rPr lang="en-US" altLang="zh-CN" sz="2000" dirty="0">
                <a:solidFill>
                  <a:schemeClr val="hlink"/>
                </a:solidFill>
                <a:latin typeface="Tahoma" pitchFamily="34" charset="0"/>
                <a:ea typeface="华文中宋" pitchFamily="2" charset="-122"/>
              </a:rPr>
              <a:t>new</a:t>
            </a:r>
            <a:r>
              <a:rPr lang="en-US" altLang="zh-CN" sz="2000" dirty="0">
                <a:latin typeface="Tahoma" pitchFamily="34" charset="0"/>
                <a:ea typeface="华文中宋" pitchFamily="2" charset="-122"/>
              </a:rPr>
              <a:t> </a:t>
            </a:r>
            <a:r>
              <a:rPr lang="en-US" altLang="zh-CN" sz="2000" dirty="0" err="1">
                <a:latin typeface="Tahoma" pitchFamily="34" charset="0"/>
                <a:ea typeface="华文中宋" pitchFamily="2" charset="-122"/>
              </a:rPr>
              <a:t>SimpleThread</a:t>
            </a:r>
            <a:r>
              <a:rPr lang="en-US" altLang="zh-CN" sz="2000" dirty="0" smtClean="0">
                <a:latin typeface="Tahoma" pitchFamily="34" charset="0"/>
                <a:ea typeface="华文中宋" pitchFamily="2" charset="-122"/>
              </a:rPr>
              <a:t>(“A").</a:t>
            </a:r>
            <a:r>
              <a:rPr lang="en-US" altLang="zh-CN" sz="2000" dirty="0">
                <a:solidFill>
                  <a:schemeClr val="hlink"/>
                </a:solidFill>
                <a:latin typeface="Tahoma" pitchFamily="34" charset="0"/>
                <a:ea typeface="华文中宋" pitchFamily="2" charset="-122"/>
              </a:rPr>
              <a:t>start()</a:t>
            </a:r>
            <a:r>
              <a:rPr lang="en-US" altLang="zh-CN" sz="20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a:t>
            </a:r>
            <a:r>
              <a:rPr lang="en-US" altLang="zh-CN" sz="2000" dirty="0">
                <a:solidFill>
                  <a:schemeClr val="hlink"/>
                </a:solidFill>
                <a:latin typeface="Tahoma" pitchFamily="34" charset="0"/>
                <a:ea typeface="华文中宋" pitchFamily="2" charset="-122"/>
              </a:rPr>
              <a:t>new</a:t>
            </a:r>
            <a:r>
              <a:rPr lang="en-US" altLang="zh-CN" sz="2000" dirty="0">
                <a:latin typeface="Tahoma" pitchFamily="34" charset="0"/>
                <a:ea typeface="华文中宋" pitchFamily="2" charset="-122"/>
              </a:rPr>
              <a:t> </a:t>
            </a:r>
            <a:r>
              <a:rPr lang="en-US" altLang="zh-CN" sz="2000" dirty="0" err="1">
                <a:latin typeface="Tahoma" pitchFamily="34" charset="0"/>
                <a:ea typeface="华文中宋" pitchFamily="2" charset="-122"/>
              </a:rPr>
              <a:t>SimpleThread</a:t>
            </a:r>
            <a:r>
              <a:rPr lang="en-US" altLang="zh-CN" sz="2000" dirty="0" smtClean="0">
                <a:latin typeface="Tahoma" pitchFamily="34" charset="0"/>
                <a:ea typeface="华文中宋" pitchFamily="2" charset="-122"/>
              </a:rPr>
              <a:t>(“B").</a:t>
            </a:r>
            <a:r>
              <a:rPr lang="en-US" altLang="zh-CN" sz="2000" dirty="0">
                <a:solidFill>
                  <a:schemeClr val="hlink"/>
                </a:solidFill>
                <a:latin typeface="Tahoma" pitchFamily="34" charset="0"/>
                <a:ea typeface="华文中宋" pitchFamily="2" charset="-122"/>
              </a:rPr>
              <a:t>start()</a:t>
            </a:r>
            <a:r>
              <a:rPr lang="en-US" altLang="zh-CN" sz="2000" dirty="0">
                <a:latin typeface="Tahoma" pitchFamily="34" charset="0"/>
                <a:ea typeface="华文中宋" pitchFamily="2" charset="-122"/>
              </a:rPr>
              <a:t>;</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    }</a:t>
            </a:r>
          </a:p>
          <a:p>
            <a:pPr marL="342900" indent="-342900" algn="l">
              <a:lnSpc>
                <a:spcPct val="90000"/>
              </a:lnSpc>
              <a:buClr>
                <a:schemeClr val="folHlink"/>
              </a:buClr>
              <a:buSzPct val="60000"/>
            </a:pPr>
            <a:r>
              <a:rPr lang="en-US" altLang="zh-CN" sz="2000" dirty="0">
                <a:latin typeface="Tahoma" pitchFamily="34" charset="0"/>
                <a:ea typeface="华文中宋" pitchFamily="2" charset="-122"/>
              </a:rPr>
              <a:t>}</a:t>
            </a:r>
          </a:p>
        </p:txBody>
      </p:sp>
      <p:graphicFrame>
        <p:nvGraphicFramePr>
          <p:cNvPr id="2" name="对象 1"/>
          <p:cNvGraphicFramePr>
            <a:graphicFrameLocks noChangeAspect="1"/>
          </p:cNvGraphicFramePr>
          <p:nvPr>
            <p:extLst>
              <p:ext uri="{D42A27DB-BD31-4B8C-83A1-F6EECF244321}">
                <p14:modId xmlns:p14="http://schemas.microsoft.com/office/powerpoint/2010/main" val="3357951565"/>
              </p:ext>
            </p:extLst>
          </p:nvPr>
        </p:nvGraphicFramePr>
        <p:xfrm>
          <a:off x="6732240" y="1981200"/>
          <a:ext cx="1401763" cy="476250"/>
        </p:xfrm>
        <a:graphic>
          <a:graphicData uri="http://schemas.openxmlformats.org/presentationml/2006/ole">
            <mc:AlternateContent xmlns:mc="http://schemas.openxmlformats.org/markup-compatibility/2006">
              <mc:Choice xmlns:v="urn:schemas-microsoft-com:vml" Requires="v">
                <p:oleObj spid="_x0000_s1033" name="包装程序外壳对象" showAsIcon="1" r:id="rId4" imgW="1402200" imgH="475560" progId="Package">
                  <p:embed/>
                </p:oleObj>
              </mc:Choice>
              <mc:Fallback>
                <p:oleObj name="包装程序外壳对象" showAsIcon="1" r:id="rId4" imgW="1402200" imgH="475560" progId="Package">
                  <p:embed/>
                  <p:pic>
                    <p:nvPicPr>
                      <p:cNvPr id="0" name=""/>
                      <p:cNvPicPr/>
                      <p:nvPr/>
                    </p:nvPicPr>
                    <p:blipFill>
                      <a:blip r:embed="rId5"/>
                      <a:stretch>
                        <a:fillRect/>
                      </a:stretch>
                    </p:blipFill>
                    <p:spPr>
                      <a:xfrm>
                        <a:off x="6732240" y="1981200"/>
                        <a:ext cx="1401763" cy="4762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59107"/>
                                        </p:tgtEl>
                                        <p:attrNameLst>
                                          <p:attrName>style.visibility</p:attrName>
                                        </p:attrNameLst>
                                      </p:cBhvr>
                                      <p:to>
                                        <p:strVal val="visible"/>
                                      </p:to>
                                    </p:set>
                                    <p:animEffect transition="in" filter="barn(outHorizontal)">
                                      <p:cBhvr>
                                        <p:cTn id="7" dur="500"/>
                                        <p:tgtEl>
                                          <p:spTgt spid="55910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59109"/>
                                        </p:tgtEl>
                                        <p:attrNameLst>
                                          <p:attrName>style.visibility</p:attrName>
                                        </p:attrNameLst>
                                      </p:cBhvr>
                                      <p:to>
                                        <p:strVal val="visible"/>
                                      </p:to>
                                    </p:set>
                                    <p:animEffect transition="in" filter="barn(outHorizontal)">
                                      <p:cBhvr>
                                        <p:cTn id="12" dur="500"/>
                                        <p:tgtEl>
                                          <p:spTgt spid="559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7" grpId="0" animBg="1" autoUpdateAnimBg="0"/>
      <p:bldP spid="559109"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0D2666C-C764-45BD-BC9E-DA097A38AD21}" type="slidenum">
              <a:rPr lang="en-US" altLang="zh-CN"/>
              <a:pPr/>
              <a:t>9</a:t>
            </a:fld>
            <a:endParaRPr lang="en-US" altLang="zh-CN"/>
          </a:p>
        </p:txBody>
      </p:sp>
      <p:sp>
        <p:nvSpPr>
          <p:cNvPr id="560130" name="Rectangle 2"/>
          <p:cNvSpPr>
            <a:spLocks noGrp="1" noChangeArrowheads="1"/>
          </p:cNvSpPr>
          <p:nvPr>
            <p:ph type="body" idx="1"/>
          </p:nvPr>
        </p:nvSpPr>
        <p:spPr>
          <a:xfrm>
            <a:off x="457200" y="1143000"/>
            <a:ext cx="8534400" cy="5105400"/>
          </a:xfrm>
        </p:spPr>
        <p:txBody>
          <a:bodyPr/>
          <a:lstStyle/>
          <a:p>
            <a:pPr marL="609600" indent="-609600">
              <a:buSzPct val="90000"/>
            </a:pPr>
            <a:r>
              <a:rPr lang="zh-CN" altLang="en-US" dirty="0">
                <a:latin typeface="微软雅黑" pitchFamily="34" charset="-122"/>
                <a:ea typeface="微软雅黑" pitchFamily="34" charset="-122"/>
              </a:rPr>
              <a:t>线程创建的两种方式</a:t>
            </a:r>
          </a:p>
          <a:p>
            <a:pPr marL="990600" lvl="1" indent="-533400">
              <a:buSzPct val="90000"/>
              <a:buFont typeface="Wingdings" pitchFamily="2" charset="2"/>
              <a:buAutoNum type="arabicPeriod"/>
            </a:pPr>
            <a:r>
              <a:rPr lang="zh-CN" altLang="en-US" dirty="0" smtClean="0">
                <a:latin typeface="微软雅黑" pitchFamily="34" charset="-122"/>
                <a:ea typeface="微软雅黑" pitchFamily="34" charset="-122"/>
                <a:sym typeface="Wingdings" pitchFamily="2" charset="2"/>
              </a:rPr>
              <a:t>继承</a:t>
            </a:r>
            <a:r>
              <a:rPr lang="en-US" altLang="zh-CN" dirty="0" err="1">
                <a:latin typeface="微软雅黑" pitchFamily="34" charset="-122"/>
                <a:ea typeface="微软雅黑" pitchFamily="34" charset="-122"/>
                <a:sym typeface="Wingdings" pitchFamily="2" charset="2"/>
              </a:rPr>
              <a:t>java.lang.Thread</a:t>
            </a:r>
            <a:r>
              <a:rPr lang="zh-CN" altLang="en-US" dirty="0">
                <a:latin typeface="微软雅黑" pitchFamily="34" charset="-122"/>
                <a:ea typeface="微软雅黑" pitchFamily="34" charset="-122"/>
                <a:sym typeface="Wingdings" pitchFamily="2" charset="2"/>
              </a:rPr>
              <a:t>类</a:t>
            </a:r>
            <a:r>
              <a:rPr lang="en-US" altLang="zh-CN" dirty="0">
                <a:latin typeface="微软雅黑" pitchFamily="34" charset="-122"/>
                <a:ea typeface="微软雅黑" pitchFamily="34" charset="-122"/>
                <a:sym typeface="Wingdings" pitchFamily="2" charset="2"/>
              </a:rPr>
              <a:t>, </a:t>
            </a:r>
            <a:r>
              <a:rPr lang="zh-CN" altLang="en-US" dirty="0">
                <a:latin typeface="微软雅黑" pitchFamily="34" charset="-122"/>
                <a:ea typeface="微软雅黑" pitchFamily="34" charset="-122"/>
                <a:sym typeface="Wingdings" pitchFamily="2" charset="2"/>
              </a:rPr>
              <a:t>重写</a:t>
            </a:r>
            <a:r>
              <a:rPr lang="en-US" altLang="zh-CN" dirty="0">
                <a:latin typeface="微软雅黑" pitchFamily="34" charset="-122"/>
                <a:ea typeface="微软雅黑" pitchFamily="34" charset="-122"/>
                <a:sym typeface="Wingdings" pitchFamily="2" charset="2"/>
              </a:rPr>
              <a:t>run()</a:t>
            </a:r>
            <a:r>
              <a:rPr lang="zh-CN" altLang="en-US" dirty="0" smtClean="0">
                <a:latin typeface="微软雅黑" pitchFamily="34" charset="-122"/>
                <a:ea typeface="微软雅黑" pitchFamily="34" charset="-122"/>
                <a:sym typeface="Wingdings" pitchFamily="2" charset="2"/>
              </a:rPr>
              <a:t>方法</a:t>
            </a:r>
            <a:endParaRPr lang="en-US" altLang="zh-CN" dirty="0" smtClean="0">
              <a:latin typeface="微软雅黑" pitchFamily="34" charset="-122"/>
              <a:ea typeface="微软雅黑" pitchFamily="34" charset="-122"/>
              <a:sym typeface="Wingdings" pitchFamily="2" charset="2"/>
            </a:endParaRPr>
          </a:p>
          <a:p>
            <a:pPr marL="990600" lvl="1" indent="-533400">
              <a:buSzPct val="90000"/>
              <a:buFont typeface="Wingdings" pitchFamily="2" charset="2"/>
              <a:buAutoNum type="arabicPeriod"/>
            </a:pPr>
            <a:endParaRPr lang="zh-CN" altLang="en-US" dirty="0">
              <a:latin typeface="微软雅黑" pitchFamily="34" charset="-122"/>
              <a:ea typeface="微软雅黑" pitchFamily="34" charset="-122"/>
              <a:sym typeface="Wingdings" pitchFamily="2" charset="2"/>
            </a:endParaRPr>
          </a:p>
          <a:p>
            <a:pPr marL="990600" lvl="1" indent="-533400">
              <a:buSzPct val="90000"/>
              <a:buFont typeface="Wingdings" pitchFamily="2" charset="2"/>
              <a:buAutoNum type="arabicPeriod"/>
            </a:pPr>
            <a:r>
              <a:rPr lang="zh-CN" altLang="en-US" dirty="0" smtClean="0">
                <a:latin typeface="微软雅黑" pitchFamily="34" charset="-122"/>
                <a:ea typeface="微软雅黑" pitchFamily="34" charset="-122"/>
                <a:sym typeface="Wingdings" pitchFamily="2" charset="2"/>
              </a:rPr>
              <a:t>实现</a:t>
            </a:r>
            <a:r>
              <a:rPr lang="en-US" altLang="zh-CN" dirty="0" err="1">
                <a:latin typeface="微软雅黑" pitchFamily="34" charset="-122"/>
                <a:ea typeface="微软雅黑" pitchFamily="34" charset="-122"/>
                <a:sym typeface="Wingdings" pitchFamily="2" charset="2"/>
              </a:rPr>
              <a:t>java.lang.Runnable</a:t>
            </a:r>
            <a:r>
              <a:rPr lang="zh-CN" altLang="en-US" dirty="0">
                <a:latin typeface="微软雅黑" pitchFamily="34" charset="-122"/>
                <a:ea typeface="微软雅黑" pitchFamily="34" charset="-122"/>
                <a:sym typeface="Wingdings" pitchFamily="2" charset="2"/>
              </a:rPr>
              <a:t>接口</a:t>
            </a:r>
          </a:p>
          <a:p>
            <a:pPr marL="1371600" lvl="2" indent="-457200">
              <a:buSzPct val="90000"/>
            </a:pPr>
            <a:r>
              <a:rPr lang="en-US" altLang="zh-CN" dirty="0">
                <a:latin typeface="微软雅黑" pitchFamily="34" charset="-122"/>
                <a:ea typeface="微软雅黑" pitchFamily="34" charset="-122"/>
                <a:sym typeface="Wingdings" pitchFamily="2" charset="2"/>
              </a:rPr>
              <a:t>Runnable</a:t>
            </a:r>
            <a:r>
              <a:rPr lang="zh-CN" altLang="en-US" dirty="0">
                <a:latin typeface="微软雅黑" pitchFamily="34" charset="-122"/>
                <a:ea typeface="微软雅黑" pitchFamily="34" charset="-122"/>
                <a:sym typeface="Wingdings" pitchFamily="2" charset="2"/>
              </a:rPr>
              <a:t>接口的唯一方法</a:t>
            </a:r>
            <a:endParaRPr lang="zh-CN" altLang="en-US" dirty="0">
              <a:latin typeface="微软雅黑" pitchFamily="34" charset="-122"/>
              <a:ea typeface="微软雅黑" pitchFamily="34" charset="-122"/>
            </a:endParaRPr>
          </a:p>
          <a:p>
            <a:pPr marL="1752600" lvl="3" indent="-381000">
              <a:buSzPct val="90000"/>
            </a:pPr>
            <a:r>
              <a:rPr lang="en-US" altLang="zh-CN" dirty="0">
                <a:latin typeface="微软雅黑" pitchFamily="34" charset="-122"/>
                <a:ea typeface="微软雅黑" pitchFamily="34" charset="-122"/>
              </a:rPr>
              <a:t>public void run()</a:t>
            </a:r>
          </a:p>
          <a:p>
            <a:pPr marL="609600" indent="-609600">
              <a:buSzPct val="90000"/>
            </a:pPr>
            <a:endParaRPr lang="en-US" altLang="zh-CN" dirty="0"/>
          </a:p>
        </p:txBody>
      </p:sp>
      <p:sp>
        <p:nvSpPr>
          <p:cNvPr id="560131" name="Rectangle 3"/>
          <p:cNvSpPr>
            <a:spLocks noGrp="1" noChangeArrowheads="1"/>
          </p:cNvSpPr>
          <p:nvPr>
            <p:ph type="title"/>
          </p:nvPr>
        </p:nvSpPr>
        <p:spPr>
          <a:noFill/>
          <a:ln/>
        </p:spPr>
        <p:txBody>
          <a:body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线程的创建</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华文新魏"/>
        <a:cs typeface=""/>
      </a:majorFont>
      <a:minorFont>
        <a:latin typeface="Comic Sans MS"/>
        <a:ea typeface="华文行楷"/>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0" bIns="45720" numCol="1" anchor="ctr" anchorCtr="0" compatLnSpc="1">
        <a:prstTxWarp prst="textNoShape">
          <a:avLst/>
        </a:prstTxWarp>
        <a:spAutoFit/>
      </a:bodyPr>
      <a:lstStyle>
        <a:defPPr marL="990600" marR="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kumimoji="1" lang="zh-CN" altLang="en-US" sz="2800" b="0" i="0" u="none" strike="noStrike" cap="none" normalizeH="0" baseline="0" smtClean="0">
            <a:ln>
              <a:noFill/>
            </a:ln>
            <a:solidFill>
              <a:schemeClr val="tx1"/>
            </a:solidFill>
            <a:effectLst/>
            <a:latin typeface="Comic Sans MS" pitchFamily="66" charset="0"/>
            <a:ea typeface="华文行楷"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0" tIns="45720" rIns="0" bIns="45720" numCol="1" anchor="ctr" anchorCtr="0" compatLnSpc="1">
        <a:prstTxWarp prst="textNoShape">
          <a:avLst/>
        </a:prstTxWarp>
        <a:spAutoFit/>
      </a:bodyPr>
      <a:lstStyle>
        <a:defPPr marL="990600" marR="0" indent="-53340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defRPr kumimoji="1" lang="zh-CN" altLang="en-US" sz="2800" b="0" i="0" u="none" strike="noStrike" cap="none" normalizeH="0" baseline="0" smtClean="0">
            <a:ln>
              <a:noFill/>
            </a:ln>
            <a:solidFill>
              <a:schemeClr val="tx1"/>
            </a:solidFill>
            <a:effectLst/>
            <a:latin typeface="Comic Sans MS" pitchFamily="66" charset="0"/>
            <a:ea typeface="华文行楷"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6331</TotalTime>
  <Words>2501</Words>
  <Application>Microsoft Office PowerPoint</Application>
  <PresentationFormat>全屏显示(4:3)</PresentationFormat>
  <Paragraphs>365</Paragraphs>
  <Slides>23</Slides>
  <Notes>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23</vt:i4>
      </vt:variant>
    </vt:vector>
  </HeadingPairs>
  <TitlesOfParts>
    <vt:vector size="26" baseType="lpstr">
      <vt:lpstr>Blends</vt:lpstr>
      <vt:lpstr>程序包</vt:lpstr>
      <vt:lpstr>包装程序外壳对象</vt:lpstr>
      <vt:lpstr>Java 多线程</vt:lpstr>
      <vt:lpstr>Java多线程</vt:lpstr>
      <vt:lpstr>概述</vt:lpstr>
      <vt:lpstr>PowerPoint 演示文稿</vt:lpstr>
      <vt:lpstr>PowerPoint 演示文稿</vt:lpstr>
      <vt:lpstr>PowerPoint 演示文稿</vt:lpstr>
      <vt:lpstr>PowerPoint 演示文稿</vt:lpstr>
      <vt:lpstr>概述</vt:lpstr>
      <vt:lpstr>线程的创建</vt:lpstr>
      <vt:lpstr>线程的创建</vt:lpstr>
      <vt:lpstr>线程的同步</vt:lpstr>
      <vt:lpstr>线程的同步</vt:lpstr>
      <vt:lpstr>线程的同步</vt:lpstr>
      <vt:lpstr>PowerPoint 演示文稿</vt:lpstr>
      <vt:lpstr>线程的同步</vt:lpstr>
      <vt:lpstr>线程的同步</vt:lpstr>
      <vt:lpstr>线程的生命周期</vt:lpstr>
      <vt:lpstr>线程的状态</vt:lpstr>
      <vt:lpstr>PowerPoint 演示文稿</vt:lpstr>
      <vt:lpstr>PowerPoint 演示文稿</vt:lpstr>
      <vt:lpstr>PowerPoint 演示文稿</vt:lpstr>
      <vt:lpstr>PowerPoint 演示文稿</vt:lpstr>
      <vt:lpstr>PowerPoint 演示文稿</vt:lpstr>
    </vt:vector>
  </TitlesOfParts>
  <Company>jalpha team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JAVA与面向对象编程</dc:title>
  <dc:creator>ma hao</dc:creator>
  <cp:lastModifiedBy>Administrator</cp:lastModifiedBy>
  <cp:revision>3698</cp:revision>
  <dcterms:created xsi:type="dcterms:W3CDTF">2003-02-10T08:04:24Z</dcterms:created>
  <dcterms:modified xsi:type="dcterms:W3CDTF">2019-11-19T14:51:25Z</dcterms:modified>
</cp:coreProperties>
</file>