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3" r:id="rId6"/>
    <p:sldId id="259" r:id="rId7"/>
    <p:sldId id="265" r:id="rId8"/>
    <p:sldId id="260" r:id="rId9"/>
    <p:sldId id="261" r:id="rId10"/>
    <p:sldId id="262" r:id="rId11"/>
    <p:sldId id="270" r:id="rId12"/>
    <p:sldId id="264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标点符号误用的举例分析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8120"/>
            <a:ext cx="9001125" cy="7336155"/>
          </a:xfrm>
        </p:spPr>
        <p:txBody>
          <a:bodyPr>
            <a:normAutofit fontScale="90000" lnSpcReduction="10000"/>
          </a:bodyPr>
          <a:lstStyle/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三、提示语之后</a:t>
            </a:r>
            <a:r>
              <a:rPr lang="zh-CN" altLang="en-US" b="1" dirty="0" smtClean="0"/>
              <a:t>，问、说、想、是、证明、强调、认为 、提出、例如等 ，</a:t>
            </a:r>
            <a:r>
              <a:rPr lang="zh-CN" altLang="en-US" b="1" dirty="0" smtClean="0">
                <a:solidFill>
                  <a:srgbClr val="FF0000"/>
                </a:solidFill>
              </a:rPr>
              <a:t>引出长</a:t>
            </a:r>
            <a:r>
              <a:rPr lang="zh-CN" altLang="en-US" b="1" dirty="0" smtClean="0">
                <a:solidFill>
                  <a:srgbClr val="FF0000"/>
                </a:solidFill>
              </a:rPr>
              <a:t>宾语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  <a:r>
              <a:rPr lang="en-US" altLang="zh-CN" b="1" dirty="0" smtClean="0">
                <a:solidFill>
                  <a:srgbClr val="FF0000"/>
                </a:solidFill>
              </a:rPr>
              <a:t>P07A3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        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进城以后，我已经感到：这种人物，这种人物，这种生活，这种情感，越来越珍贵了。 </a:t>
            </a:r>
            <a:endParaRPr lang="en-US" altLang="zh-CN" b="1" dirty="0" smtClean="0"/>
          </a:p>
          <a:p>
            <a:r>
              <a:rPr lang="zh-CN" altLang="en-US" b="1" dirty="0" smtClean="0"/>
              <a:t>       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党八股的第四条罪状是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 语言无味，像个瘪三。（提示下文）</a:t>
            </a:r>
            <a:endParaRPr lang="en-US" altLang="zh-CN" b="1" dirty="0" smtClean="0"/>
          </a:p>
          <a:p>
            <a:r>
              <a:rPr lang="zh-CN" altLang="en-US" b="1" dirty="0" smtClean="0"/>
              <a:t>       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这就是党八股</a:t>
            </a:r>
            <a:r>
              <a:rPr lang="zh-CN" altLang="en-US" b="1" dirty="0" smtClean="0"/>
              <a:t>的第四条罪状</a:t>
            </a:r>
            <a:r>
              <a:rPr lang="en-US" altLang="zh-CN" b="1" dirty="0" smtClean="0">
                <a:solidFill>
                  <a:srgbClr val="FF0000"/>
                </a:solidFill>
              </a:rPr>
              <a:t>——</a:t>
            </a:r>
            <a:r>
              <a:rPr lang="zh-CN" altLang="en-US" b="1" dirty="0" smtClean="0"/>
              <a:t>语言</a:t>
            </a:r>
            <a:r>
              <a:rPr lang="zh-CN" altLang="en-US" b="1" dirty="0" smtClean="0"/>
              <a:t>无味，像个瘪三。（解释说明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b="1" dirty="0" smtClean="0"/>
              <a:t>      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党八股的第四条罪状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语言无味，像个瘪三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最 常见。     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四、一句话中不能出现两层冒号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五、在“即”“如”等提示语前不能用</a:t>
            </a:r>
            <a:r>
              <a:rPr lang="zh-CN" altLang="en-US" b="1" dirty="0" smtClean="0">
                <a:solidFill>
                  <a:srgbClr val="FF0000"/>
                </a:solidFill>
              </a:rPr>
              <a:t>冒号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党八股的第四条</a:t>
            </a:r>
            <a:r>
              <a:rPr lang="zh-CN" altLang="en-US" b="1" dirty="0" smtClean="0"/>
              <a:t>罪状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b="1" dirty="0" smtClean="0">
                <a:solidFill>
                  <a:srgbClr val="FF0000"/>
                </a:solidFill>
              </a:rPr>
              <a:t>即</a:t>
            </a:r>
            <a:r>
              <a:rPr lang="zh-CN" altLang="en-US" b="1" dirty="0" smtClean="0"/>
              <a:t>语言</a:t>
            </a:r>
            <a:r>
              <a:rPr lang="zh-CN" altLang="en-US" b="1" dirty="0" smtClean="0"/>
              <a:t>无味，像个瘪三。（解释说明）</a:t>
            </a:r>
            <a:r>
              <a:rPr lang="en-US" altLang="zh-CN" b="1" dirty="0" smtClean="0"/>
              <a:t>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句号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4000" dirty="0" smtClean="0"/>
              <a:t> </a:t>
            </a:r>
            <a:r>
              <a:rPr lang="en-US" altLang="zh-CN" sz="4000" b="1" dirty="0" smtClean="0"/>
              <a:t>P06A</a:t>
            </a:r>
            <a:r>
              <a:rPr lang="zh-CN" altLang="en-US" sz="4000" b="1" dirty="0" smtClean="0"/>
              <a:t>   </a:t>
            </a:r>
            <a:r>
              <a:rPr lang="en-US" altLang="zh-CN" sz="4000" b="1" dirty="0" smtClean="0"/>
              <a:t>17</a:t>
            </a:r>
            <a:r>
              <a:rPr lang="zh-CN" altLang="en-US" sz="4000" b="1" dirty="0" smtClean="0"/>
              <a:t>年来，上合组织各领域合作稳步推进。整体合作水平不断提升，从开放、融通、互利、共赢得扎实行动中提炼升华的合作观，又进一步推动了合作实践。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8477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一、顿号的误用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4250"/>
            <a:ext cx="8229600" cy="4525963"/>
          </a:xfrm>
        </p:spPr>
        <p:txBody>
          <a:bodyPr>
            <a:noAutofit/>
          </a:bodyPr>
          <a:lstStyle/>
          <a:p>
            <a:r>
              <a:rPr lang="zh-CN" altLang="en-US" sz="3700" b="1" dirty="0" smtClean="0"/>
              <a:t>一、</a:t>
            </a:r>
            <a:r>
              <a:rPr lang="zh-CN" altLang="en-US" sz="3700" b="1" dirty="0" smtClean="0">
                <a:solidFill>
                  <a:srgbClr val="FF0000"/>
                </a:solidFill>
              </a:rPr>
              <a:t>顿号只用于并列关系，非并列关系不用顿号。</a:t>
            </a:r>
            <a:endParaRPr lang="en-US" altLang="zh-CN" sz="3700" b="1" dirty="0" smtClean="0">
              <a:solidFill>
                <a:srgbClr val="FF0000"/>
              </a:solidFill>
            </a:endParaRPr>
          </a:p>
          <a:p>
            <a:r>
              <a:rPr lang="en-US" altLang="zh-CN" sz="3700" b="1" dirty="0" smtClean="0"/>
              <a:t>1</a:t>
            </a:r>
            <a:r>
              <a:rPr lang="zh-CN" altLang="en-US" sz="3700" b="1" dirty="0" smtClean="0"/>
              <a:t>、相邻数字</a:t>
            </a:r>
            <a:r>
              <a:rPr lang="zh-CN" altLang="en-US" sz="3700" b="1" dirty="0" smtClean="0">
                <a:solidFill>
                  <a:srgbClr val="FF0000"/>
                </a:solidFill>
              </a:rPr>
              <a:t>表概数</a:t>
            </a:r>
            <a:endParaRPr lang="en-US" altLang="zh-CN" sz="3700" b="1" dirty="0" smtClean="0">
              <a:solidFill>
                <a:srgbClr val="FF0000"/>
              </a:solidFill>
            </a:endParaRPr>
          </a:p>
          <a:p>
            <a:r>
              <a:rPr lang="zh-CN" altLang="en-US" sz="3700" b="1" dirty="0" smtClean="0"/>
              <a:t>     豆蔻年华是指女孩十三、四岁。</a:t>
            </a:r>
            <a:endParaRPr lang="en-US" altLang="zh-CN" sz="3700" b="1" dirty="0" smtClean="0"/>
          </a:p>
          <a:p>
            <a:r>
              <a:rPr lang="en-US" altLang="zh-CN" sz="3700" b="1" dirty="0" smtClean="0"/>
              <a:t>2</a:t>
            </a:r>
            <a:r>
              <a:rPr lang="zh-CN" altLang="en-US" sz="3700" b="1" dirty="0" smtClean="0"/>
              <a:t>、</a:t>
            </a:r>
            <a:r>
              <a:rPr lang="zh-CN" altLang="en-US" sz="3700" b="1" dirty="0" smtClean="0">
                <a:solidFill>
                  <a:srgbClr val="FF0000"/>
                </a:solidFill>
              </a:rPr>
              <a:t>集合名词</a:t>
            </a:r>
            <a:endParaRPr lang="en-US" altLang="zh-CN" sz="3700" b="1" dirty="0" smtClean="0">
              <a:solidFill>
                <a:srgbClr val="FF0000"/>
              </a:solidFill>
            </a:endParaRPr>
          </a:p>
          <a:p>
            <a:r>
              <a:rPr lang="zh-CN" altLang="en-US" sz="3700" b="1" dirty="0" smtClean="0"/>
              <a:t>    师生、中小学、党政军、假冒伪劣产品等</a:t>
            </a:r>
            <a:endParaRPr lang="en-US" altLang="zh-CN" sz="3700" b="1" dirty="0" smtClean="0"/>
          </a:p>
          <a:p>
            <a:r>
              <a:rPr lang="en-US" altLang="zh-CN" sz="3700" b="1" dirty="0" smtClean="0"/>
              <a:t>3</a:t>
            </a:r>
            <a:r>
              <a:rPr lang="zh-CN" altLang="en-US" sz="3700" b="1" dirty="0" smtClean="0"/>
              <a:t>、表</a:t>
            </a:r>
            <a:r>
              <a:rPr lang="zh-CN" altLang="en-US" sz="3700" b="1" dirty="0" smtClean="0">
                <a:solidFill>
                  <a:srgbClr val="FF0000"/>
                </a:solidFill>
              </a:rPr>
              <a:t>领属关系</a:t>
            </a:r>
            <a:endParaRPr lang="en-US" altLang="zh-CN" sz="3700" b="1" dirty="0" smtClean="0">
              <a:solidFill>
                <a:srgbClr val="FF0000"/>
              </a:solidFill>
            </a:endParaRPr>
          </a:p>
          <a:p>
            <a:r>
              <a:rPr lang="zh-CN" altLang="en-US" sz="3700" b="1" dirty="0" smtClean="0"/>
              <a:t>   我国有果树</a:t>
            </a:r>
            <a:r>
              <a:rPr lang="en-US" altLang="zh-CN" sz="3700" b="1" dirty="0" smtClean="0"/>
              <a:t>59</a:t>
            </a:r>
            <a:r>
              <a:rPr lang="zh-CN" altLang="en-US" sz="3700" b="1" dirty="0" smtClean="0"/>
              <a:t>科、</a:t>
            </a:r>
            <a:r>
              <a:rPr lang="en-US" altLang="zh-CN" sz="3700" b="1" dirty="0" smtClean="0"/>
              <a:t>158</a:t>
            </a:r>
            <a:r>
              <a:rPr lang="zh-CN" altLang="en-US" sz="3700" b="1" dirty="0" smtClean="0"/>
              <a:t>属、</a:t>
            </a:r>
            <a:r>
              <a:rPr lang="en-US" altLang="zh-CN" sz="3700" b="1" dirty="0" smtClean="0"/>
              <a:t>670</a:t>
            </a:r>
            <a:r>
              <a:rPr lang="zh-CN" altLang="en-US" sz="3700" b="1" dirty="0" smtClean="0"/>
              <a:t>余种。</a:t>
            </a:r>
            <a:endParaRPr lang="zh-CN" altLang="en-US" sz="37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542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一、顿号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60070"/>
            <a:ext cx="8401050" cy="639000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二、并列关系不用顿号的几种情况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、看层次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      上海的越剧、沪剧、 淮剧、安徽的黄梅戏、河南的豫剧，在这次会演中都带来了新剧目。</a:t>
            </a:r>
            <a:endParaRPr lang="en-US" altLang="zh-CN" b="1" dirty="0" smtClean="0"/>
          </a:p>
          <a:p>
            <a:r>
              <a:rPr lang="zh-CN" altLang="en-US" b="1" dirty="0" smtClean="0"/>
              <a:t>       那滚烫的字眼、那让人心碎的相思之苦、那熟悉的倩影、甜美的微笑、深情的呼唤，仿佛从字里行间跳了出来。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、看连词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       观众长时间的等待，只为一睹她的风采、</a:t>
            </a:r>
            <a:r>
              <a:rPr lang="zh-CN" altLang="en-US" b="1" dirty="0" smtClean="0">
                <a:solidFill>
                  <a:srgbClr val="FF0000"/>
                </a:solidFill>
              </a:rPr>
              <a:t>或</a:t>
            </a:r>
            <a:r>
              <a:rPr lang="zh-CN" altLang="en-US" b="1" dirty="0" smtClean="0"/>
              <a:t>签上一个名。</a:t>
            </a:r>
            <a:endParaRPr lang="en-US" altLang="zh-CN" b="1" dirty="0" smtClean="0"/>
          </a:p>
          <a:p>
            <a:r>
              <a:rPr lang="zh-CN" altLang="en-US" b="1" dirty="0" smtClean="0"/>
              <a:t>       咨询就是为企业找到那条最近、最经济、</a:t>
            </a:r>
            <a:r>
              <a:rPr lang="zh-CN" altLang="en-US" b="1" dirty="0" smtClean="0">
                <a:solidFill>
                  <a:srgbClr val="FF0000"/>
                </a:solidFill>
              </a:rPr>
              <a:t>又</a:t>
            </a:r>
            <a:r>
              <a:rPr lang="zh-CN" altLang="en-US" b="1" dirty="0" smtClean="0"/>
              <a:t>最有利的道路。</a:t>
            </a:r>
            <a:endParaRPr lang="en-US" altLang="zh-CN" b="1" dirty="0" smtClean="0"/>
          </a:p>
          <a:p>
            <a:r>
              <a:rPr lang="zh-CN" altLang="en-US" b="1" dirty="0" smtClean="0"/>
              <a:t>         </a:t>
            </a:r>
            <a:r>
              <a:rPr lang="zh-CN" altLang="en-US" b="1" dirty="0" smtClean="0">
                <a:solidFill>
                  <a:srgbClr val="FF0000"/>
                </a:solidFill>
              </a:rPr>
              <a:t>包括和、及、与、甚至、尤其等连词连接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/>
              <a:t>    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1600"/>
            <a:ext cx="8229600" cy="715708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、看引号、书名号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《》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，后跟括号等其他插入成分除外 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P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07B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800" b="1" dirty="0" smtClean="0"/>
              <a:t>       朴瑾慧成为众人瞩目的“韩国公主” “第一女儿”。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/>
              <a:t>       此后，我又拍摄了三部纯美国题材的影片：</a:t>
            </a:r>
            <a:r>
              <a:rPr lang="en-US" altLang="zh-CN" sz="2800" b="1" dirty="0" smtClean="0"/>
              <a:t>《</a:t>
            </a:r>
            <a:r>
              <a:rPr lang="zh-CN" altLang="en-US" sz="2800" b="1" dirty="0" smtClean="0"/>
              <a:t>理智与情感</a:t>
            </a:r>
            <a:r>
              <a:rPr lang="en-US" altLang="zh-CN" sz="2800" b="1" dirty="0" smtClean="0"/>
              <a:t>》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800" b="1" dirty="0" smtClean="0"/>
              <a:t>《</a:t>
            </a:r>
            <a:r>
              <a:rPr lang="zh-CN" altLang="en-US" sz="2800" b="1" dirty="0" smtClean="0"/>
              <a:t>冰风暴</a:t>
            </a:r>
            <a:r>
              <a:rPr lang="en-US" altLang="zh-CN" sz="2800" b="1" dirty="0" smtClean="0"/>
              <a:t>》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2800" b="1" dirty="0" smtClean="0"/>
              <a:t>《</a:t>
            </a:r>
            <a:r>
              <a:rPr lang="zh-CN" altLang="en-US" sz="2800" b="1" dirty="0" smtClean="0"/>
              <a:t>与魔鬼共骑</a:t>
            </a:r>
            <a:r>
              <a:rPr lang="en-US" altLang="zh-CN" sz="2800" b="1" dirty="0" smtClean="0"/>
              <a:t>》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、看语气词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800" b="1" dirty="0" smtClean="0"/>
              <a:t>       有些朋友来了、去了、淡了 、远了，却是你 一辈子的财富。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/>
              <a:t>        这里的山呀、水呀、树呀、草呀，都是他熟悉的。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、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看标题序号 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       一、二、三 、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——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汉字数字后用顿号；但带括号的数字、字母做标题序号，则不用任何标点。</a:t>
            </a:r>
            <a:r>
              <a:rPr lang="zh-CN" altLang="en-US" dirty="0" smtClean="0"/>
              <a:t>        </a:t>
            </a:r>
            <a:r>
              <a:rPr lang="en-US" altLang="zh-CN" dirty="0" smtClean="0"/>
              <a:t>      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3685" y="247650"/>
            <a:ext cx="8712200" cy="7031355"/>
          </a:xfrm>
        </p:spPr>
        <p:txBody>
          <a:bodyPr>
            <a:normAutofit fontScale="87500" lnSpcReduction="1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</a:rPr>
              <a:t>看成分 </a:t>
            </a:r>
            <a:r>
              <a:rPr lang="en-US" altLang="zh-CN" b="1" dirty="0" smtClean="0">
                <a:solidFill>
                  <a:srgbClr val="FF0000"/>
                </a:solidFill>
              </a:rPr>
              <a:t>——</a:t>
            </a:r>
            <a:r>
              <a:rPr lang="zh-CN" altLang="en-US" b="1" dirty="0" smtClean="0">
                <a:solidFill>
                  <a:srgbClr val="FF0000"/>
                </a:solidFill>
              </a:rPr>
              <a:t>谓语成分用逗号，但若存在层级，最小层次的谓语也需要用顿号。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     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 我们按部就班地工作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r>
              <a:rPr lang="zh-CN" altLang="en-US" b="1" dirty="0" smtClean="0"/>
              <a:t>休息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r>
              <a:rPr lang="zh-CN" altLang="en-US" b="1" dirty="0" smtClean="0"/>
              <a:t>社交，持续一段时间，就会形成一个模式。</a:t>
            </a:r>
            <a:endParaRPr lang="en-US" altLang="zh-CN" b="1" dirty="0" smtClean="0"/>
          </a:p>
          <a:p>
            <a:r>
              <a:rPr lang="zh-CN" altLang="en-US" b="1" dirty="0" smtClean="0"/>
              <a:t>     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）它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胡杨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耐寒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r>
              <a:rPr lang="zh-CN" altLang="en-US" b="1" dirty="0" smtClean="0"/>
              <a:t>耐旱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r>
              <a:rPr lang="zh-CN" altLang="en-US" b="1" dirty="0" smtClean="0"/>
              <a:t>耐盐碱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r>
              <a:rPr lang="zh-CN" altLang="en-US" b="1" dirty="0" smtClean="0"/>
              <a:t>抗风沙，有很强的生命力。</a:t>
            </a:r>
            <a:endParaRPr lang="en-US" altLang="zh-CN" b="1" dirty="0" smtClean="0"/>
          </a:p>
          <a:p>
            <a:r>
              <a:rPr lang="zh-CN" altLang="en-US" b="1" dirty="0" smtClean="0"/>
              <a:t>     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）在那个年代，</a:t>
            </a:r>
            <a:r>
              <a:rPr lang="zh-CN" altLang="en-US" b="1" dirty="0" smtClean="0">
                <a:solidFill>
                  <a:srgbClr val="FF0000"/>
                </a:solidFill>
              </a:rPr>
              <a:t>除了</a:t>
            </a:r>
            <a:r>
              <a:rPr lang="zh-CN" altLang="en-US" b="1" dirty="0" smtClean="0"/>
              <a:t>热火朝天地工作外，</a:t>
            </a:r>
            <a:r>
              <a:rPr lang="en-US" altLang="zh-CN" b="1" dirty="0" smtClean="0">
                <a:solidFill>
                  <a:srgbClr val="FF0000"/>
                </a:solidFill>
              </a:rPr>
              <a:t>\</a:t>
            </a:r>
            <a:r>
              <a:rPr lang="zh-CN" altLang="en-US" b="1" dirty="0" smtClean="0"/>
              <a:t>业余时间我们差不多</a:t>
            </a:r>
            <a:r>
              <a:rPr lang="zh-CN" altLang="en-US" b="1" dirty="0" smtClean="0">
                <a:solidFill>
                  <a:srgbClr val="FF0000"/>
                </a:solidFill>
              </a:rPr>
              <a:t>都</a:t>
            </a:r>
            <a:r>
              <a:rPr lang="zh-CN" altLang="en-US" b="1" dirty="0" smtClean="0"/>
              <a:t>在伏案学习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zh-CN" altLang="en-US" b="1" dirty="0" smtClean="0"/>
              <a:t>翻译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zh-CN" altLang="en-US" b="1" dirty="0" smtClean="0"/>
              <a:t>写作。</a:t>
            </a:r>
            <a:endParaRPr lang="en-US" altLang="zh-CN" b="1" dirty="0" smtClean="0"/>
          </a:p>
          <a:p>
            <a:r>
              <a:rPr lang="zh-CN" altLang="en-US" b="1" dirty="0" smtClean="0"/>
              <a:t>     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）各级领导干部都要坚持立党为公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zh-CN" altLang="en-US" b="1" dirty="0" smtClean="0"/>
              <a:t>执政为民，</a:t>
            </a:r>
            <a:r>
              <a:rPr lang="en-US" altLang="zh-CN" b="1" dirty="0" smtClean="0">
                <a:solidFill>
                  <a:srgbClr val="FF0000"/>
                </a:solidFill>
              </a:rPr>
              <a:t>\</a:t>
            </a:r>
            <a:r>
              <a:rPr lang="zh-CN" altLang="en-US" b="1" dirty="0" smtClean="0"/>
              <a:t>倾听群众呼声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zh-CN" altLang="en-US" b="1" dirty="0" smtClean="0"/>
              <a:t>关心群众疾苦，</a:t>
            </a:r>
            <a:r>
              <a:rPr lang="en-US" altLang="zh-CN" b="1" dirty="0" smtClean="0">
                <a:solidFill>
                  <a:srgbClr val="FF0000"/>
                </a:solidFill>
              </a:rPr>
              <a:t>\</a:t>
            </a:r>
            <a:r>
              <a:rPr lang="zh-CN" altLang="en-US" b="1" dirty="0" smtClean="0"/>
              <a:t>想群众之所想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zh-CN" altLang="en-US" b="1" dirty="0" smtClean="0"/>
              <a:t>急群众之所急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zh-CN" altLang="en-US" b="1" dirty="0" smtClean="0"/>
              <a:t>办群众之所需，使广大群众感受到社会主义大家庭的温暖。</a:t>
            </a:r>
            <a:r>
              <a:rPr lang="en-US" altLang="zh-CN" b="1" dirty="0" smtClean="0">
                <a:solidFill>
                  <a:srgbClr val="FF0000"/>
                </a:solidFill>
              </a:rPr>
              <a:t>P01C</a:t>
            </a:r>
            <a:r>
              <a:rPr lang="zh-CN" altLang="en-US" b="1" dirty="0" smtClean="0">
                <a:solidFill>
                  <a:srgbClr val="FF0000"/>
                </a:solidFill>
              </a:rPr>
              <a:t> ，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P02C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P04B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同理 </a:t>
            </a:r>
            <a:r>
              <a:rPr lang="zh-CN" altLang="en-US" b="1" dirty="0" smtClean="0">
                <a:solidFill>
                  <a:srgbClr val="FF0000"/>
                </a:solidFill>
              </a:rPr>
              <a:t>关注层级，</a:t>
            </a:r>
            <a:r>
              <a:rPr lang="zh-CN" altLang="en-US" b="1" dirty="0" smtClean="0">
                <a:solidFill>
                  <a:srgbClr val="FF0000"/>
                </a:solidFill>
              </a:rPr>
              <a:t>不能一逗</a:t>
            </a:r>
            <a:r>
              <a:rPr lang="zh-CN" altLang="en-US" b="1" dirty="0" smtClean="0">
                <a:solidFill>
                  <a:srgbClr val="FF0000"/>
                </a:solidFill>
              </a:rPr>
              <a:t>到底或一顿到底。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当并列谓语接同一个宾语时</a:t>
            </a:r>
            <a:r>
              <a:rPr lang="en-US" altLang="zh-CN" b="1" dirty="0" smtClean="0">
                <a:solidFill>
                  <a:srgbClr val="FF0000"/>
                </a:solidFill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</a:rPr>
              <a:t>用顿号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b="1" dirty="0" smtClean="0"/>
              <a:t>     例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这些“粉丝”早早来到活动现场 ，盼望、期待、坚信那一时刻的到来。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240"/>
            <a:ext cx="7613650" cy="3124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练一练：一逗到底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865" y="522605"/>
            <a:ext cx="8496935" cy="6792595"/>
          </a:xfrm>
        </p:spPr>
        <p:txBody>
          <a:bodyPr>
            <a:normAutofit fontScale="87500" lnSpcReduction="10000"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人们常说人生有三种境界，一是</a:t>
            </a:r>
            <a:r>
              <a:rPr lang="en-US" altLang="zh-CN" b="1" dirty="0" smtClean="0"/>
              <a:t>“</a:t>
            </a:r>
            <a:r>
              <a:rPr lang="zh-CN" altLang="en-US" b="1" dirty="0" smtClean="0">
                <a:sym typeface="+mn-ea"/>
              </a:rPr>
              <a:t>看山是山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，二是</a:t>
            </a:r>
            <a:r>
              <a:rPr lang="en-US" altLang="zh-CN" b="1" dirty="0" smtClean="0"/>
              <a:t>“</a:t>
            </a:r>
            <a:r>
              <a:rPr lang="zh-CN" altLang="en-US" b="1" dirty="0" smtClean="0">
                <a:sym typeface="+mn-ea"/>
              </a:rPr>
              <a:t>看山不是山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，三是</a:t>
            </a:r>
            <a:r>
              <a:rPr lang="en-US" altLang="zh-CN" b="1" dirty="0" smtClean="0"/>
              <a:t>“</a:t>
            </a:r>
            <a:r>
              <a:rPr lang="zh-CN" altLang="en-US" b="1" dirty="0" smtClean="0">
                <a:sym typeface="+mn-ea"/>
              </a:rPr>
              <a:t>看山还是山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在贾府，林黛玉是贾母的外孙女，王熙凤是</a:t>
            </a:r>
            <a:r>
              <a:rPr lang="zh-CN" altLang="en-US" b="1" dirty="0" smtClean="0"/>
              <a:t>贾母的孙媳妇，是宝玉和黛玉二人的“嫂子”。</a:t>
            </a:r>
            <a:r>
              <a:rPr lang="en-US" altLang="zh-CN" b="1" dirty="0" smtClean="0"/>
              <a:t>P05B</a:t>
            </a:r>
            <a:r>
              <a:rPr lang="zh-CN" altLang="en-US" b="1" dirty="0" smtClean="0"/>
              <a:t>引号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下午，当探望他的人，推开病房的门时，不禁愣住了，原来他正在床上翻译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手稿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呢。 </a:t>
            </a:r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医生诊断，王某中枢神经严重受损，</a:t>
            </a:r>
            <a:r>
              <a:rPr lang="zh-CN" altLang="en-US" b="1" dirty="0" smtClean="0">
                <a:solidFill>
                  <a:srgbClr val="FF0000"/>
                </a:solidFill>
              </a:rPr>
              <a:t>一星期后，</a:t>
            </a:r>
            <a:r>
              <a:rPr lang="zh-CN" altLang="en-US" b="1" dirty="0" smtClean="0"/>
              <a:t>他在医院不治身亡。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P12C</a:t>
            </a:r>
            <a:r>
              <a:rPr lang="zh-CN" altLang="en-US" b="1" dirty="0" smtClean="0">
                <a:solidFill>
                  <a:srgbClr val="FF0000"/>
                </a:solidFill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</a:rPr>
              <a:t>—</a:t>
            </a:r>
            <a:r>
              <a:rPr lang="zh-CN" altLang="en-US" b="1" dirty="0" smtClean="0">
                <a:solidFill>
                  <a:srgbClr val="FF0000"/>
                </a:solidFill>
              </a:rPr>
              <a:t>主谓之间，谓宾之间，句首状语之后，并列的后置状语：我感谢他的好意，为我，为中国。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马克思主义历来认为，社会主义要优于资本主义，它的生产发展速度应该高于资本主义，所以，林彪、“四人帮” 完全背离了马列主义、毛泽东思想的根本原则。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7059930" cy="3111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顿号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27710"/>
            <a:ext cx="8465820" cy="4526280"/>
          </a:xfrm>
        </p:spPr>
        <p:txBody>
          <a:bodyPr>
            <a:noAutofit/>
          </a:bodyPr>
          <a:lstStyle/>
          <a:p>
            <a:r>
              <a:rPr lang="zh-CN" altLang="en-US" sz="4000" b="1" dirty="0" smtClean="0"/>
              <a:t>顿号运用的几个特殊场合：</a:t>
            </a:r>
            <a:endParaRPr lang="en-US" altLang="zh-CN" sz="4000" b="1" dirty="0" smtClean="0"/>
          </a:p>
          <a:p>
            <a:r>
              <a:rPr lang="en-US" altLang="zh-CN" sz="4000" b="1" dirty="0" smtClean="0"/>
              <a:t>1</a:t>
            </a:r>
            <a:r>
              <a:rPr lang="zh-CN" altLang="en-US" sz="4000" b="1" dirty="0" smtClean="0"/>
              <a:t>用于需要停顿的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重复词语</a:t>
            </a:r>
            <a:r>
              <a:rPr lang="zh-CN" altLang="en-US" sz="4000" b="1" dirty="0" smtClean="0"/>
              <a:t>之间</a:t>
            </a:r>
            <a:endParaRPr lang="en-US" altLang="zh-CN" sz="4000" b="1" dirty="0" smtClean="0"/>
          </a:p>
          <a:p>
            <a:r>
              <a:rPr lang="zh-CN" altLang="en-US" sz="4000" b="1" dirty="0" smtClean="0"/>
              <a:t>     他几次三番、几次三番地辩解着。</a:t>
            </a:r>
            <a:endParaRPr lang="en-US" altLang="zh-CN" sz="4000" b="1" dirty="0" smtClean="0"/>
          </a:p>
          <a:p>
            <a:r>
              <a:rPr lang="en-US" altLang="zh-CN" sz="4000" b="1" dirty="0" smtClean="0"/>
              <a:t>2</a:t>
            </a:r>
            <a:r>
              <a:rPr lang="zh-CN" altLang="en-US" sz="4000" b="1" dirty="0" smtClean="0"/>
              <a:t>相邻两数字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表缩略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——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与表概数区分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r>
              <a:rPr lang="zh-CN" altLang="en-US" sz="4000" b="1" dirty="0" smtClean="0">
                <a:solidFill>
                  <a:srgbClr val="FF0000"/>
                </a:solidFill>
              </a:rPr>
              <a:t>     </a:t>
            </a:r>
            <a:r>
              <a:rPr lang="zh-CN" altLang="en-US" sz="4000" b="1" dirty="0" smtClean="0"/>
              <a:t>要不要逃离“北上广”，到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二、三线</a:t>
            </a:r>
            <a:r>
              <a:rPr lang="zh-CN" altLang="en-US" sz="4000" b="1" dirty="0" smtClean="0"/>
              <a:t>城市去安放青春，这是两种价值排序。</a:t>
            </a:r>
            <a:endParaRPr lang="en-US" altLang="zh-CN" sz="4000" b="1" dirty="0" smtClean="0"/>
          </a:p>
          <a:p>
            <a:endParaRPr lang="en-US" altLang="zh-CN" sz="4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1765"/>
            <a:ext cx="8229600" cy="47561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分号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645" y="789305"/>
            <a:ext cx="8352155" cy="6537325"/>
          </a:xfrm>
        </p:spPr>
        <p:txBody>
          <a:bodyPr>
            <a:normAutofit fontScale="95000"/>
          </a:bodyPr>
          <a:lstStyle/>
          <a:p>
            <a:r>
              <a:rPr lang="zh-CN" altLang="en-US" b="1" dirty="0" smtClean="0"/>
              <a:t>一、</a:t>
            </a:r>
            <a:r>
              <a:rPr lang="zh-CN" altLang="en-US" b="1" dirty="0" smtClean="0"/>
              <a:t>不用在普通</a:t>
            </a:r>
            <a:r>
              <a:rPr lang="zh-CN" altLang="en-US" b="1" dirty="0" smtClean="0"/>
              <a:t>单句中；</a:t>
            </a:r>
            <a:endParaRPr lang="en-US" altLang="zh-CN" b="1" dirty="0" smtClean="0"/>
          </a:p>
          <a:p>
            <a:r>
              <a:rPr lang="zh-CN" altLang="en-US" b="1" dirty="0" smtClean="0"/>
              <a:t>二、一般用在并列复句中，被分号分割的各分句中，尤其是有一组内部还有逗号时；</a:t>
            </a:r>
            <a:endParaRPr lang="en-US" altLang="zh-CN" b="1" dirty="0" smtClean="0"/>
          </a:p>
          <a:p>
            <a:r>
              <a:rPr lang="zh-CN" altLang="en-US" b="1" dirty="0" smtClean="0"/>
              <a:t>三、非并列关系的多重复句中的第一层顿关系间停顿；</a:t>
            </a:r>
            <a:endParaRPr lang="en-US" altLang="zh-CN" b="1" dirty="0" smtClean="0"/>
          </a:p>
          <a:p>
            <a:r>
              <a:rPr lang="zh-CN" altLang="en-US" b="1" dirty="0" smtClean="0"/>
              <a:t>四、层次上看 。</a:t>
            </a:r>
            <a:r>
              <a:rPr lang="en-US" altLang="zh-CN" b="1" dirty="0" smtClean="0"/>
              <a:t>〉</a:t>
            </a:r>
            <a:r>
              <a:rPr lang="zh-CN" altLang="en-US" b="1" dirty="0" smtClean="0"/>
              <a:t>；</a:t>
            </a:r>
            <a:r>
              <a:rPr lang="en-US" altLang="zh-CN" b="1" dirty="0" smtClean="0"/>
              <a:t>〉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〉</a:t>
            </a:r>
            <a:r>
              <a:rPr lang="zh-CN" altLang="en-US" b="1" dirty="0" smtClean="0"/>
              <a:t>、</a:t>
            </a:r>
            <a:endParaRPr lang="en-US" altLang="zh-CN" b="1" dirty="0" smtClean="0"/>
          </a:p>
          <a:p>
            <a:pPr>
              <a:buNone/>
            </a:pPr>
            <a:endParaRPr lang="en-US" altLang="zh-CN" b="1" dirty="0" smtClean="0"/>
          </a:p>
          <a:p>
            <a:r>
              <a:rPr lang="zh-CN" altLang="en-US" b="1" dirty="0" smtClean="0"/>
              <a:t>例：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打好这一仗的关键是，一要发动群众 ，二要 找准目标，三要速战速决。（三个单句较短）</a:t>
            </a:r>
            <a:endParaRPr lang="en-US" altLang="zh-CN" b="1" dirty="0" smtClean="0"/>
          </a:p>
          <a:p>
            <a:r>
              <a:rPr lang="zh-CN" altLang="en-US" b="1" dirty="0" smtClean="0"/>
              <a:t>        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打好这一仗的关键是：一、要发动群众 ；二、要找准目标；三、要速战速决。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冒号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350" y="1727200"/>
            <a:ext cx="8764905" cy="711962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一、表总分或分总关系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     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我国的四大发明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火药、印刷术、指南针、造纸术，对世界历史的发展有伟大的贡献。</a:t>
            </a:r>
            <a:endParaRPr lang="en-US" altLang="zh-CN" b="1" dirty="0" smtClean="0"/>
          </a:p>
          <a:p>
            <a:r>
              <a:rPr lang="zh-CN" altLang="en-US" b="1" dirty="0" smtClean="0"/>
              <a:t>     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我国的四大发明：火药、印刷术、指南针、造纸术。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二、必须能够管到句末。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1954</Words>
  <Application>WPS 演示</Application>
  <PresentationFormat>全屏显示(4:3)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标点符号误用的举例分析</vt:lpstr>
      <vt:lpstr>一、顿号的误用 </vt:lpstr>
      <vt:lpstr>一、顿号</vt:lpstr>
      <vt:lpstr>PowerPoint 演示文稿</vt:lpstr>
      <vt:lpstr>顿号</vt:lpstr>
      <vt:lpstr>练一练：一逗到底</vt:lpstr>
      <vt:lpstr>顿号</vt:lpstr>
      <vt:lpstr>分号</vt:lpstr>
      <vt:lpstr>冒号</vt:lpstr>
      <vt:lpstr>冒号</vt:lpstr>
      <vt:lpstr>句号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标点符号误用的举例分析</dc:title>
  <dc:creator>lenovo</dc:creator>
  <cp:lastModifiedBy>麦兜</cp:lastModifiedBy>
  <cp:revision>19</cp:revision>
  <dcterms:created xsi:type="dcterms:W3CDTF">2019-04-04T00:39:00Z</dcterms:created>
  <dcterms:modified xsi:type="dcterms:W3CDTF">2019-04-14T12:09:34Z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