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99" r:id="rId3"/>
    <p:sldId id="300" r:id="rId4"/>
    <p:sldId id="301" r:id="rId6"/>
    <p:sldId id="302" r:id="rId7"/>
    <p:sldId id="304" r:id="rId8"/>
    <p:sldId id="303" r:id="rId9"/>
    <p:sldId id="821" r:id="rId10"/>
    <p:sldId id="305" r:id="rId11"/>
    <p:sldId id="822" r:id="rId12"/>
    <p:sldId id="360" r:id="rId13"/>
    <p:sldId id="361" r:id="rId14"/>
    <p:sldId id="823" r:id="rId15"/>
    <p:sldId id="311" r:id="rId16"/>
    <p:sldId id="306" r:id="rId17"/>
    <p:sldId id="312" r:id="rId18"/>
    <p:sldId id="307" r:id="rId19"/>
    <p:sldId id="308" r:id="rId20"/>
    <p:sldId id="309" r:id="rId21"/>
    <p:sldId id="310" r:id="rId22"/>
    <p:sldId id="871" r:id="rId23"/>
    <p:sldId id="313" r:id="rId24"/>
    <p:sldId id="362" r:id="rId25"/>
    <p:sldId id="363" r:id="rId26"/>
    <p:sldId id="872" r:id="rId27"/>
    <p:sldId id="873" r:id="rId28"/>
    <p:sldId id="874" r:id="rId29"/>
    <p:sldId id="314" r:id="rId30"/>
    <p:sldId id="315" r:id="rId31"/>
    <p:sldId id="322" r:id="rId32"/>
    <p:sldId id="316" r:id="rId33"/>
    <p:sldId id="317" r:id="rId34"/>
    <p:sldId id="318" r:id="rId35"/>
    <p:sldId id="320" r:id="rId36"/>
    <p:sldId id="319" r:id="rId37"/>
    <p:sldId id="324" r:id="rId38"/>
    <p:sldId id="325" r:id="rId39"/>
    <p:sldId id="323" r:id="rId40"/>
    <p:sldId id="321" r:id="rId41"/>
    <p:sldId id="912" r:id="rId42"/>
    <p:sldId id="913" r:id="rId43"/>
    <p:sldId id="914" r:id="rId44"/>
    <p:sldId id="366" r:id="rId45"/>
    <p:sldId id="367" r:id="rId46"/>
    <p:sldId id="326" r:id="rId47"/>
    <p:sldId id="327" r:id="rId48"/>
    <p:sldId id="329" r:id="rId49"/>
    <p:sldId id="330" r:id="rId50"/>
    <p:sldId id="331" r:id="rId51"/>
    <p:sldId id="332" r:id="rId52"/>
    <p:sldId id="333" r:id="rId53"/>
    <p:sldId id="338" r:id="rId54"/>
    <p:sldId id="941" r:id="rId55"/>
    <p:sldId id="942" r:id="rId56"/>
    <p:sldId id="943" r:id="rId57"/>
    <p:sldId id="944" r:id="rId58"/>
    <p:sldId id="937" r:id="rId59"/>
    <p:sldId id="938" r:id="rId60"/>
    <p:sldId id="940" r:id="rId61"/>
    <p:sldId id="939" r:id="rId62"/>
    <p:sldId id="339" r:id="rId63"/>
    <p:sldId id="945" r:id="rId64"/>
    <p:sldId id="946" r:id="rId65"/>
    <p:sldId id="947" r:id="rId66"/>
    <p:sldId id="949" r:id="rId67"/>
    <p:sldId id="340" r:id="rId68"/>
    <p:sldId id="342" r:id="rId69"/>
    <p:sldId id="343" r:id="rId70"/>
    <p:sldId id="345" r:id="rId71"/>
    <p:sldId id="344" r:id="rId72"/>
    <p:sldId id="950" r:id="rId73"/>
    <p:sldId id="346" r:id="rId74"/>
    <p:sldId id="347" r:id="rId75"/>
    <p:sldId id="348" r:id="rId76"/>
    <p:sldId id="349" r:id="rId77"/>
    <p:sldId id="951" r:id="rId78"/>
    <p:sldId id="965" r:id="rId7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852" y="-102"/>
      </p:cViewPr>
      <p:guideLst>
        <p:guide orient="horz" pos="21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5831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83113" y="0"/>
            <a:ext cx="45608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FF269-888F-4C9A-9764-75297DDC3C98}" type="datetimeFigureOut">
              <a:rPr lang="zh-CN" altLang="en-US"/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2AFD1-B059-4B5F-86B1-24C5765875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DAB2E-547E-4699-9D62-072BFD730F94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27CE26-08BF-4B3F-8EA8-E5706425621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2F522-1BC9-4BF8-AB68-3C8A2DA97C34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72B1D-4CF5-4EA8-8428-FD9364C986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B23C9-1B0C-4A9A-A7BF-83FE4943042E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2F832-57B7-4CE1-B78E-71DD3A1192D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715B8-4382-41EF-B3D5-15916FAD8C49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FC7285-71F3-40CA-BFB7-371E452CFD8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05F1F-F5BA-4393-B7C9-ACF11B45C32F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D4075-A233-493F-8D53-A36F6D44533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7E15C-BDE8-441F-BF0D-86C0CEBCC6AF}" type="datetimeFigureOut">
              <a:rPr lang="zh-CN" altLang="en-US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FB210-4EE3-4B92-AAC2-1D6266C6FE5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5038C-B384-4E67-8D51-0DC63E84474D}" type="datetimeFigureOut">
              <a:rPr lang="zh-CN" altLang="en-US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B7CC7-8553-440A-879C-BC7A9591212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6EDC1-383E-4E28-952F-E6D1E0D81EB1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E6464-0E62-493E-950E-8060303F20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526A1-0FDA-4048-83EC-24696390D8A5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51E0D-6A61-48CB-9A57-3917C3FC1F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DDD08-6B95-4FCC-BB69-9EE07175E6CF}" type="datetimeFigureOut">
              <a:rPr lang="zh-CN" altLang="en-US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E8D89-1BC1-49C5-BF8A-CC62F4D3641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F8092F6-3275-4D94-B312-E9627475A873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C7E5BD5-3C91-4C53-B2CC-173B8EBCF7A3}" type="slidenum">
              <a:rPr lang="zh-CN" altLang="en-US"/>
            </a:fld>
            <a:endParaRPr lang="zh-CN" altLang="en-US"/>
          </a:p>
        </p:txBody>
      </p:sp>
      <p:pic>
        <p:nvPicPr>
          <p:cNvPr id="1031" name="图片 6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0" y="0"/>
            <a:ext cx="45831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图片 7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4583113" y="0"/>
            <a:ext cx="45608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www.baidu.com/s?wd=%E7%A9%B7%E5%88%99%E7%8B%AC%E5%96%84%E5%85%B6%E8%BA%AB&amp;tn=44039180_cpr&amp;fenlei=mv6quAkxTZn0IZRqIHckPjm4nH00T1YLmhPbuWczm1u-uW-buHcz0ZwV5Hcvrjm3rH6sPfKWUMw85HfYnjn4nH6sgvPsT6KdThsqpZwYTjCEQLGCpyw9Uz4Bmy-bIi4WUvYETgN-TLwGUv3En1nLnWm3nHbk" TargetMode="External"/><Relationship Id="rId1" Type="http://schemas.openxmlformats.org/officeDocument/2006/relationships/hyperlink" Target="https://www.baidu.com/s?wd=%E8%BE%BE%E5%88%99%E5%85%BC%E6%B5%8E%E5%A4%A9%E4%B8%8B&amp;tn=44039180_cpr&amp;fenlei=mv6quAkxTZn0IZRqIHckPjm4nH00T1YLmhPbuWczm1u-uW-buHcz0ZwV5Hcvrjm3rH6sPfKWUMw85HfYnjn4nH6sgvPsT6KdThsqpZwYTjCEQLGCpyw9Uz4Bmy-bIi4WUvYETgN-TLwGUv3En1nLnWm3nHbk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文本框 2"/>
          <p:cNvSpPr txBox="1">
            <a:spLocks noChangeArrowheads="1"/>
          </p:cNvSpPr>
          <p:nvPr/>
        </p:nvSpPr>
        <p:spPr bwMode="auto">
          <a:xfrm>
            <a:off x="5068888" y="10175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分节复习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892175" y="3352800"/>
            <a:ext cx="7723188" cy="20923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复习目标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背诵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15.9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6.11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7.16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7.19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6.23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8.7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君子自我修养的内容和要求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③孔子的义利观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④理解安贫乐道和“浮云”的含义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254353" y="1600511"/>
            <a:ext cx="2132770" cy="15995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文本框 2"/>
          <p:cNvSpPr txBox="1"/>
          <p:nvPr/>
        </p:nvSpPr>
        <p:spPr>
          <a:xfrm>
            <a:off x="4344988" y="1498600"/>
            <a:ext cx="3657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库－大梁体" panose="03000502000000000000" pitchFamily="66" charset="-122"/>
                <a:ea typeface="方正字库－大梁体" panose="03000502000000000000" pitchFamily="66" charset="-122"/>
                <a:cs typeface="方正汉简简体" panose="03000509000000000000" pitchFamily="65" charset="-122"/>
              </a:rPr>
              <a:t>君子之风</a:t>
            </a:r>
            <a:endParaRPr lang="zh-CN" altLang="en-US" sz="60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字库－大梁体" panose="03000502000000000000" pitchFamily="66" charset="-122"/>
              <a:ea typeface="方正字库－大梁体" panose="03000502000000000000" pitchFamily="66" charset="-122"/>
              <a:cs typeface="方正汉简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/>
          </p:cNvSpPr>
          <p:nvPr>
            <p:ph type="body" idx="1"/>
          </p:nvPr>
        </p:nvSpPr>
        <p:spPr>
          <a:xfrm>
            <a:off x="520065" y="1377950"/>
            <a:ext cx="8103235" cy="5308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sz="2400" b="1" smtClean="0"/>
              <a:t>   </a:t>
            </a:r>
            <a:r>
              <a:rPr lang="zh-CN" altLang="en-US" sz="2400" b="1" smtClean="0"/>
              <a:t>儒家向来重视“义利”之辨，强调辨明“义”与“利”的关系。下面是先秦儒家有关</a:t>
            </a:r>
            <a:r>
              <a:rPr lang="zh-CN" altLang="en-US" sz="2400" b="1" smtClean="0">
                <a:solidFill>
                  <a:srgbClr val="FF0000"/>
                </a:solidFill>
              </a:rPr>
              <a:t>“义利观”</a:t>
            </a:r>
            <a:r>
              <a:rPr lang="zh-CN" altLang="en-US" sz="2400" b="1" smtClean="0"/>
              <a:t>的几段文字：</a:t>
            </a:r>
            <a:endParaRPr lang="zh-CN" altLang="en-US" sz="2400" b="1" smtClean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400" b="1" smtClean="0"/>
              <a:t>            </a:t>
            </a:r>
            <a:r>
              <a:rPr lang="zh-CN" altLang="en-US" b="1" smtClean="0"/>
              <a:t>子曰：“富与贵是人之所欲也，不以其道得之，不处也。”                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见利思义、以义为上</a:t>
            </a:r>
            <a:endParaRPr lang="zh-CN" altLang="en-US" b="1" smtClean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b="1" smtClean="0"/>
              <a:t>          子曰：“礼以行义，义以生利，利以平民，政之大节也。”                  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义以生利、先义后利</a:t>
            </a:r>
            <a:endParaRPr lang="zh-CN" altLang="en-US" b="1" smtClean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b="1" smtClean="0"/>
              <a:t>          孟子曰：“非其义也，非其道也，禄之以天下，弗顾也。</a:t>
            </a:r>
            <a:r>
              <a:rPr lang="en-US" altLang="zh-CN" b="1" smtClean="0"/>
              <a:t>”                     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见利思义、以义为上</a:t>
            </a:r>
            <a:endParaRPr lang="zh-CN" altLang="en-US" b="1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b="1" smtClean="0"/>
              <a:t>          荀子曰：“义与利也，人之所两有也。</a:t>
            </a:r>
            <a:r>
              <a:rPr lang="en-US" altLang="zh-CN" b="1" smtClean="0"/>
              <a:t>……</a:t>
            </a:r>
            <a:r>
              <a:rPr lang="zh-CN" altLang="en-US" b="1" smtClean="0"/>
              <a:t>义胜利者为治世，利克义者为乱世。”</a:t>
            </a:r>
            <a:endParaRPr lang="zh-CN" altLang="en-US" b="1" smtClean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             义利兼顾、义利并重、义利并举、重义轻利</a:t>
            </a:r>
            <a:endParaRPr lang="zh-CN" altLang="en-US" b="1" smtClean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400" b="1" smtClean="0"/>
              <a:t>（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）结合选段，请从三个方面简要概括先秦儒家所认为的“义”与“利”的关系：      、      、        。（</a:t>
            </a:r>
            <a:r>
              <a:rPr lang="en-US" altLang="zh-CN" sz="2400" b="1" smtClean="0"/>
              <a:t>3</a:t>
            </a:r>
            <a:r>
              <a:rPr lang="zh-CN" altLang="en-US" sz="2400" b="1" smtClean="0"/>
              <a:t>分）</a:t>
            </a:r>
            <a:endParaRPr lang="zh-CN" altLang="en-US" sz="2400" b="1" smtClean="0">
              <a:sym typeface="+mn-ea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400" b="1" smtClean="0">
                <a:sym typeface="+mn-ea"/>
              </a:rPr>
              <a:t>  </a:t>
            </a:r>
            <a:endParaRPr lang="zh-CN" altLang="en-US" sz="2400" b="1" smtClean="0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/>
          </p:cNvSpPr>
          <p:nvPr>
            <p:ph type="body" idx="1"/>
          </p:nvPr>
        </p:nvSpPr>
        <p:spPr>
          <a:xfrm>
            <a:off x="628650" y="1446213"/>
            <a:ext cx="7886700" cy="54530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b="1" smtClean="0">
                <a:sym typeface="+mn-ea"/>
              </a:rPr>
              <a:t>（</a:t>
            </a:r>
            <a:r>
              <a:rPr lang="en-US" altLang="zh-CN" b="1" smtClean="0">
                <a:sym typeface="+mn-ea"/>
              </a:rPr>
              <a:t>2</a:t>
            </a:r>
            <a:r>
              <a:rPr lang="zh-CN" altLang="en-US" b="1" smtClean="0">
                <a:sym typeface="+mn-ea"/>
              </a:rPr>
              <a:t>）联系生活实际，举例探究先秦儒家“义利观”对当今社会的现实意义。（</a:t>
            </a:r>
            <a:r>
              <a:rPr lang="en-US" altLang="zh-CN" b="1" smtClean="0">
                <a:sym typeface="+mn-ea"/>
              </a:rPr>
              <a:t>6</a:t>
            </a:r>
            <a:r>
              <a:rPr lang="zh-CN" altLang="en-US" b="1" smtClean="0">
                <a:sym typeface="+mn-ea"/>
              </a:rPr>
              <a:t>分</a:t>
            </a:r>
            <a:r>
              <a:rPr lang="zh-CN" altLang="en-US" smtClean="0">
                <a:sym typeface="+mn-ea"/>
              </a:rPr>
              <a:t>）</a:t>
            </a:r>
            <a:endParaRPr lang="zh-CN" altLang="en-US" b="1" smtClean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3200" b="1" smtClean="0"/>
              <a:t>          当今社会，儒家“义利观”对我们</a:t>
            </a:r>
            <a:r>
              <a:rPr lang="zh-CN" altLang="en-US" sz="3200" b="1" smtClean="0">
                <a:solidFill>
                  <a:srgbClr val="0070C0"/>
                </a:solidFill>
              </a:rPr>
              <a:t>弘扬社会道义、合理利用自然、尊重经济规律和法治精神等仍具有积极的现实意义</a:t>
            </a:r>
            <a:r>
              <a:rPr lang="zh-CN" altLang="en-US" sz="3200" b="1" smtClean="0"/>
              <a:t>。例如在市场经济条件下，</a:t>
            </a:r>
            <a:r>
              <a:rPr lang="zh-CN" altLang="en-US" sz="3200" b="1" smtClean="0">
                <a:solidFill>
                  <a:srgbClr val="FF0000"/>
                </a:solidFill>
              </a:rPr>
              <a:t>企业理应追求最大的经济效益，但不能唯利是图</a:t>
            </a:r>
            <a:r>
              <a:rPr lang="zh-CN" altLang="en-US" sz="3200" b="1" smtClean="0"/>
              <a:t>。利润的获得，必须</a:t>
            </a:r>
            <a:r>
              <a:rPr lang="zh-CN" altLang="en-US" sz="3200" b="1" smtClean="0">
                <a:solidFill>
                  <a:srgbClr val="0070C0"/>
                </a:solidFill>
              </a:rPr>
              <a:t>受到社会道德规范、国家法律法规等“义”的约束</a:t>
            </a:r>
            <a:r>
              <a:rPr lang="zh-CN" altLang="en-US" sz="3200" b="1" smtClean="0"/>
              <a:t>。而三鹿奶粉事件、郑州双汇猪肉事件等，都是企业见利忘义自毁前程的</a:t>
            </a:r>
            <a:r>
              <a:rPr lang="zh-CN" altLang="en-US" sz="3200" b="1" smtClean="0">
                <a:solidFill>
                  <a:srgbClr val="FF0000"/>
                </a:solidFill>
              </a:rPr>
              <a:t>典型例证</a:t>
            </a:r>
            <a:r>
              <a:rPr lang="zh-CN" altLang="en-US" sz="3200" b="1" smtClean="0"/>
              <a:t>。</a:t>
            </a:r>
            <a:r>
              <a:rPr lang="zh-CN" altLang="en-US" b="1" smtClean="0"/>
              <a:t>  </a:t>
            </a:r>
            <a:endParaRPr lang="zh-CN" altLang="en-US" b="1" smtClean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b="1" smtClean="0"/>
              <a:t> </a:t>
            </a:r>
            <a:endParaRPr lang="zh-CN" altLang="en-US" sz="240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49229"/>
            <a:ext cx="7886700" cy="994172"/>
          </a:xfrm>
        </p:spPr>
        <p:txBody>
          <a:bodyPr>
            <a:normAutofit/>
          </a:bodyPr>
          <a:p>
            <a:r>
              <a:rPr lang="en-US" altLang="zh-CN" sz="270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700">
                <a:latin typeface="黑体" panose="02010609060101010101" pitchFamily="49" charset="-122"/>
                <a:ea typeface="黑体" panose="02010609060101010101" pitchFamily="49" charset="-122"/>
              </a:rPr>
              <a:t>孔子提倡君子要“杀身以成仁”。对此你怎样评价?</a:t>
            </a:r>
            <a:endParaRPr lang="zh-CN" altLang="en-US" sz="27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211" y="2443639"/>
            <a:ext cx="8139113" cy="3263741"/>
          </a:xfrm>
        </p:spPr>
        <p:txBody>
          <a:bodyPr/>
          <a:p>
            <a:pPr fontAlgn="auto">
              <a:lnSpc>
                <a:spcPct val="100000"/>
              </a:lnSpc>
            </a:pP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</a:rPr>
              <a:t>答:生命对每个人来讲都是十分宝贵的，但还有</a:t>
            </a:r>
            <a:r>
              <a:rPr lang="zh-CN" altLang="en-US" sz="3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比生命更宝贵的，那就是“仁”</a:t>
            </a: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</a:rPr>
              <a:t>。“杀身成仁”，就是要人们在</a:t>
            </a:r>
            <a:r>
              <a:rPr lang="zh-CN" altLang="en-US" sz="3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生死关头宁可舍弃自己的生命也要保</a:t>
            </a:r>
            <a:r>
              <a:rPr lang="zh-CN" altLang="en-US" sz="3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全“ 仁”</a:t>
            </a: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</a:rPr>
              <a:t>自古以来，它激励着多少仁人志士为</a:t>
            </a:r>
            <a:r>
              <a:rPr lang="zh-CN" altLang="en-US" sz="30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国家的生死存亡</a:t>
            </a:r>
            <a:r>
              <a:rPr lang="zh-CN" altLang="en-US" sz="3000">
                <a:latin typeface="黑体" panose="02010609060101010101" pitchFamily="49" charset="-122"/>
                <a:ea typeface="黑体" panose="02010609060101010101" pitchFamily="49" charset="-122"/>
              </a:rPr>
              <a:t>抛头颅洒热血，谱写了一首首可歌可泣的壮丽诗篇。</a:t>
            </a:r>
            <a:endParaRPr lang="zh-CN" altLang="en-US" sz="3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文本框 2"/>
          <p:cNvSpPr txBox="1">
            <a:spLocks noChangeArrowheads="1"/>
          </p:cNvSpPr>
          <p:nvPr/>
        </p:nvSpPr>
        <p:spPr bwMode="auto">
          <a:xfrm>
            <a:off x="5068888" y="10175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分节复习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892175" y="3352800"/>
            <a:ext cx="7723188" cy="24622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复习目标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背诵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2.14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16.4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15.23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12.24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探究“久而敬之”的“之”所指代的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理解孔子关于察人、择友、处事、待人等方面的主要观点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④儒家的交往观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353" y="1641061"/>
            <a:ext cx="2132770" cy="15184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文本框 2"/>
          <p:cNvSpPr txBox="1"/>
          <p:nvPr/>
        </p:nvSpPr>
        <p:spPr>
          <a:xfrm>
            <a:off x="4344988" y="1498600"/>
            <a:ext cx="3657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库－大梁体" panose="03000502000000000000" pitchFamily="66" charset="-122"/>
                <a:ea typeface="方正字库－大梁体" panose="03000502000000000000" pitchFamily="66" charset="-122"/>
                <a:cs typeface="方正汉简简体" panose="03000509000000000000" pitchFamily="65" charset="-122"/>
              </a:rPr>
              <a:t>周而不比</a:t>
            </a:r>
            <a:endParaRPr lang="zh-CN" altLang="en-US" sz="60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字库－大梁体" panose="03000502000000000000" pitchFamily="66" charset="-122"/>
              <a:ea typeface="方正字库－大梁体" panose="03000502000000000000" pitchFamily="66" charset="-122"/>
              <a:cs typeface="方正汉简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周而不比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76802" name="Rectangle 4"/>
          <p:cNvSpPr>
            <a:spLocks noChangeArrowheads="1"/>
          </p:cNvSpPr>
          <p:nvPr/>
        </p:nvSpPr>
        <p:spPr bwMode="auto">
          <a:xfrm>
            <a:off x="660400" y="3379788"/>
            <a:ext cx="73914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子曰：“君子矜而不争，群而不党”（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15.22 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660400" y="3854450"/>
            <a:ext cx="5646738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群：合群团结；党：结党营私</a:t>
            </a:r>
            <a:endParaRPr lang="zh-CN" altLang="en-US" sz="28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660400" y="2803525"/>
            <a:ext cx="7510463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周：以义合（团结）；比：以利合（勾结）</a:t>
            </a:r>
            <a:endParaRPr lang="zh-CN" altLang="en-US" sz="28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76805" name="Rectangle 4"/>
          <p:cNvSpPr>
            <a:spLocks noChangeArrowheads="1"/>
          </p:cNvSpPr>
          <p:nvPr/>
        </p:nvSpPr>
        <p:spPr bwMode="auto">
          <a:xfrm>
            <a:off x="660400" y="2328863"/>
            <a:ext cx="73914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子曰：“君子周而不比，小人比而不周。” 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2.14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806" name="矩形 1"/>
          <p:cNvSpPr>
            <a:spLocks noChangeArrowheads="1"/>
          </p:cNvSpPr>
          <p:nvPr/>
        </p:nvSpPr>
        <p:spPr bwMode="auto">
          <a:xfrm>
            <a:off x="3609975" y="1597025"/>
            <a:ext cx="37401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立身处世总的原则 </a:t>
            </a:r>
            <a:endParaRPr lang="zh-CN" altLang="en-US" sz="28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76807" name="文本框 1"/>
          <p:cNvSpPr txBox="1">
            <a:spLocks noChangeArrowheads="1"/>
          </p:cNvSpPr>
          <p:nvPr/>
        </p:nvSpPr>
        <p:spPr bwMode="auto">
          <a:xfrm>
            <a:off x="660400" y="1679575"/>
            <a:ext cx="404177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7030A0"/>
                </a:solidFill>
                <a:latin typeface="方正宋刻本秀楷简体"/>
                <a:ea typeface="方正宋刻本秀楷简体"/>
                <a:cs typeface="方正宋刻本秀楷简体"/>
              </a:rPr>
              <a:t>交往的原则：</a:t>
            </a:r>
            <a:endParaRPr lang="zh-CN" altLang="en-US" sz="2400">
              <a:solidFill>
                <a:srgbClr val="7030A0"/>
              </a:solidFill>
              <a:latin typeface="方正宋刻本秀楷简体"/>
              <a:ea typeface="方正宋刻本秀楷简体"/>
              <a:cs typeface="方正宋刻本秀楷简体"/>
            </a:endParaRPr>
          </a:p>
        </p:txBody>
      </p:sp>
      <p:sp>
        <p:nvSpPr>
          <p:cNvPr id="76808" name="Rectangle 4"/>
          <p:cNvSpPr>
            <a:spLocks noChangeArrowheads="1"/>
          </p:cNvSpPr>
          <p:nvPr/>
        </p:nvSpPr>
        <p:spPr bwMode="auto">
          <a:xfrm>
            <a:off x="660400" y="4430713"/>
            <a:ext cx="73914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子曰：“唯仁者能好人，能恶人。”（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60400" y="4984750"/>
            <a:ext cx="5646738" cy="522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有好恶，就要能识别</a:t>
            </a:r>
            <a:endParaRPr lang="zh-CN" altLang="en-US" sz="28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周而不比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665480" y="3512503"/>
            <a:ext cx="73914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子曰：“人之过也，各于其党。观过，斯知仁矣。”（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4.7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60400" y="3854450"/>
            <a:ext cx="5646738" cy="831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党：类别</a:t>
            </a:r>
            <a:endParaRPr lang="en-US" altLang="zh-CN" sz="24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zh-CN" altLang="en-US" sz="2400" b="1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对过错的总结</a:t>
            </a:r>
            <a:endParaRPr lang="zh-CN" altLang="en-US" sz="24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665480" y="2682558"/>
            <a:ext cx="8056563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以：为；由：经历；安：习惯兴趣；（现在、过去、未来）</a:t>
            </a:r>
            <a:endParaRPr lang="en-US" altLang="zh-CN" sz="24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zh-CN" altLang="en-US" sz="2400" b="1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全面考察、综合评价</a:t>
            </a:r>
            <a:endParaRPr lang="zh-CN" altLang="en-US" sz="24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660400" y="2024063"/>
            <a:ext cx="73914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:“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视其所以，观其所由，察其所安，人焉廋哉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人焉廋哉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?”</a:t>
            </a:r>
            <a:endParaRPr lang="en-US" altLang="zh-CN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2.10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830" name="文本框 1"/>
          <p:cNvSpPr txBox="1">
            <a:spLocks noChangeArrowheads="1"/>
          </p:cNvSpPr>
          <p:nvPr/>
        </p:nvSpPr>
        <p:spPr bwMode="auto">
          <a:xfrm>
            <a:off x="665163" y="1455738"/>
            <a:ext cx="404177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7030A0"/>
                </a:solidFill>
                <a:latin typeface="方正宋刻本秀楷简体"/>
                <a:ea typeface="方正宋刻本秀楷简体"/>
                <a:cs typeface="方正宋刻本秀楷简体"/>
              </a:rPr>
              <a:t>察人之道：</a:t>
            </a:r>
            <a:endParaRPr lang="zh-CN" altLang="en-US" sz="2400">
              <a:solidFill>
                <a:srgbClr val="7030A0"/>
              </a:solidFill>
              <a:latin typeface="方正宋刻本秀楷简体"/>
              <a:ea typeface="方正宋刻本秀楷简体"/>
              <a:cs typeface="方正宋刻本秀楷简体"/>
            </a:endParaRPr>
          </a:p>
        </p:txBody>
      </p:sp>
      <p:sp>
        <p:nvSpPr>
          <p:cNvPr id="77831" name="Rectangle 4"/>
          <p:cNvSpPr>
            <a:spLocks noChangeArrowheads="1"/>
          </p:cNvSpPr>
          <p:nvPr/>
        </p:nvSpPr>
        <p:spPr bwMode="auto">
          <a:xfrm>
            <a:off x="660400" y="5005388"/>
            <a:ext cx="73914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子曰：“君子不以言举人，不以人废言。”（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15.23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832" name="Rectangle 4"/>
          <p:cNvSpPr>
            <a:spLocks noChangeArrowheads="1"/>
          </p:cNvSpPr>
          <p:nvPr/>
        </p:nvSpPr>
        <p:spPr bwMode="auto">
          <a:xfrm>
            <a:off x="665480" y="4686300"/>
            <a:ext cx="73914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子曰：“群居终日，言不及义，好行小慧，难矣哉！”（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15.17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833" name="Rectangle 4"/>
          <p:cNvSpPr>
            <a:spLocks noChangeArrowheads="1"/>
          </p:cNvSpPr>
          <p:nvPr/>
        </p:nvSpPr>
        <p:spPr bwMode="auto">
          <a:xfrm>
            <a:off x="665163" y="5553075"/>
            <a:ext cx="73914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子曰：“有德者必有言，有言者不必有德。仁者必有勇，勇者不必有仁。”（</a:t>
            </a:r>
            <a:r>
              <a:rPr lang="en-US" altLang="zh-CN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14.4</a:t>
            </a:r>
            <a:r>
              <a:rPr lang="zh-CN" altLang="en-US" sz="2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文本框 1"/>
          <p:cNvSpPr txBox="1">
            <a:spLocks noChangeArrowheads="1"/>
          </p:cNvSpPr>
          <p:nvPr/>
        </p:nvSpPr>
        <p:spPr bwMode="auto">
          <a:xfrm>
            <a:off x="973138" y="1595438"/>
            <a:ext cx="2424112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7030A0"/>
                </a:solidFill>
                <a:latin typeface="方正宋刻本秀楷简体"/>
                <a:ea typeface="方正宋刻本秀楷简体"/>
                <a:cs typeface="方正宋刻本秀楷简体"/>
              </a:rPr>
              <a:t>交友之道：</a:t>
            </a:r>
            <a:endParaRPr lang="zh-CN" altLang="en-US" sz="2400" b="1">
              <a:solidFill>
                <a:srgbClr val="7030A0"/>
              </a:solidFill>
              <a:latin typeface="方正宋刻本秀楷简体"/>
              <a:ea typeface="方正宋刻本秀楷简体"/>
              <a:cs typeface="方正宋刻本秀楷简体"/>
            </a:endParaRPr>
          </a:p>
        </p:txBody>
      </p:sp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973138" y="4178300"/>
            <a:ext cx="748982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曾子曰：“君子以文会友，以友辅仁。”（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12.24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851" name="Rectangle 4"/>
          <p:cNvSpPr>
            <a:spLocks noChangeArrowheads="1"/>
          </p:cNvSpPr>
          <p:nvPr/>
        </p:nvSpPr>
        <p:spPr bwMode="auto">
          <a:xfrm>
            <a:off x="1036638" y="2720975"/>
            <a:ext cx="71120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孔子曰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:“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益者三友，损者三友。友直，友谅，友多闻，益矣。友便辟，友善柔，友便佞，损矣。” 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16.4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852" name="Text Box 8"/>
          <p:cNvSpPr txBox="1">
            <a:spLocks noChangeArrowheads="1"/>
          </p:cNvSpPr>
          <p:nvPr/>
        </p:nvSpPr>
        <p:spPr bwMode="auto">
          <a:xfrm>
            <a:off x="973138" y="2078038"/>
            <a:ext cx="223202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7030A0"/>
                </a:solidFill>
                <a:latin typeface="造字工房言宋（非商用）常规体"/>
                <a:ea typeface="造字工房言宋（非商用）常规体"/>
                <a:cs typeface="造字工房言宋（非商用）常规体"/>
              </a:rPr>
              <a:t>择友：</a:t>
            </a:r>
            <a:endParaRPr lang="zh-CN" altLang="en-US" sz="3200" b="1">
              <a:solidFill>
                <a:srgbClr val="7030A0"/>
              </a:solidFill>
              <a:latin typeface="造字工房言宋（非商用）常规体"/>
              <a:ea typeface="造字工房言宋（非商用）常规体"/>
              <a:cs typeface="造字工房言宋（非商用）常规体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938213" y="3470275"/>
            <a:ext cx="721042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择友的标准：</a:t>
            </a:r>
            <a:r>
              <a:rPr lang="zh-CN" altLang="en-US" sz="2800" b="1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正直、诚信、博学多闻</a:t>
            </a:r>
            <a:endParaRPr lang="zh-CN" altLang="en-US" sz="28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831215" y="4896485"/>
            <a:ext cx="7774305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择友的手段：</a:t>
            </a:r>
            <a:r>
              <a:rPr lang="zh-CN" altLang="en-US" sz="2800" b="1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以文会友</a:t>
            </a:r>
            <a:endParaRPr lang="en-US" altLang="zh-CN" sz="28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择友的目的：</a:t>
            </a:r>
            <a:r>
              <a:rPr lang="zh-CN" altLang="en-US" sz="2800" b="1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以友辅仁，有益于自己仁德的养成</a:t>
            </a:r>
            <a:endParaRPr lang="zh-CN" altLang="en-US" sz="28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78855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周而不比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周而不比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79874" name="Rectangle 4"/>
          <p:cNvSpPr>
            <a:spLocks noChangeArrowheads="1"/>
          </p:cNvSpPr>
          <p:nvPr/>
        </p:nvSpPr>
        <p:spPr bwMode="auto">
          <a:xfrm>
            <a:off x="938213" y="3167698"/>
            <a:ext cx="748982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800" b="1">
                <a:solidFill>
                  <a:srgbClr val="002060"/>
                </a:solidFill>
                <a:latin typeface="德彪钢笔行书字库"/>
                <a:ea typeface="德彪钢笔行书字库"/>
                <a:cs typeface="德彪钢笔行书字库"/>
              </a:rPr>
              <a:t>请说说为什么“躬自厚而薄责于人”就能“远怨”</a:t>
            </a:r>
            <a:endParaRPr lang="zh-CN" altLang="en-US" sz="2800" b="1">
              <a:solidFill>
                <a:srgbClr val="002060"/>
              </a:solidFill>
              <a:latin typeface="德彪钢笔行书字库"/>
              <a:ea typeface="德彪钢笔行书字库"/>
              <a:cs typeface="德彪钢笔行书字库"/>
            </a:endParaRPr>
          </a:p>
        </p:txBody>
      </p:sp>
      <p:sp>
        <p:nvSpPr>
          <p:cNvPr id="79875" name="Rectangle 4"/>
          <p:cNvSpPr>
            <a:spLocks noChangeArrowheads="1"/>
          </p:cNvSpPr>
          <p:nvPr/>
        </p:nvSpPr>
        <p:spPr bwMode="auto">
          <a:xfrm>
            <a:off x="1036638" y="2147888"/>
            <a:ext cx="7112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子曰：“躬自厚而薄责于人，则远怨矣。”（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15.15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876" name="Text Box 8"/>
          <p:cNvSpPr txBox="1">
            <a:spLocks noChangeArrowheads="1"/>
          </p:cNvSpPr>
          <p:nvPr/>
        </p:nvSpPr>
        <p:spPr bwMode="auto">
          <a:xfrm>
            <a:off x="973138" y="1504950"/>
            <a:ext cx="22320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7030A0"/>
                </a:solidFill>
                <a:latin typeface="造字工房言宋（非商用）常规体"/>
                <a:ea typeface="造字工房言宋（非商用）常规体"/>
                <a:cs typeface="造字工房言宋（非商用）常规体"/>
              </a:rPr>
              <a:t>处事待友：</a:t>
            </a:r>
            <a:endParaRPr lang="zh-CN" altLang="en-US" sz="3200">
              <a:solidFill>
                <a:srgbClr val="7030A0"/>
              </a:solidFill>
              <a:latin typeface="造字工房言宋（非商用）常规体"/>
              <a:ea typeface="造字工房言宋（非商用）常规体"/>
              <a:cs typeface="造字工房言宋（非商用）常规体"/>
            </a:endParaRPr>
          </a:p>
        </p:txBody>
      </p:sp>
      <p:sp>
        <p:nvSpPr>
          <p:cNvPr id="79877" name="文本框 15"/>
          <p:cNvSpPr txBox="1">
            <a:spLocks noChangeArrowheads="1"/>
          </p:cNvSpPr>
          <p:nvPr/>
        </p:nvSpPr>
        <p:spPr bwMode="auto">
          <a:xfrm>
            <a:off x="938530" y="2544763"/>
            <a:ext cx="721042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①</a:t>
            </a:r>
            <a:r>
              <a:rPr lang="zh-CN" altLang="en-US" sz="2800" b="1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严于律己，宽以待人</a:t>
            </a:r>
            <a:endParaRPr lang="zh-CN" altLang="en-US" sz="28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1036638" y="4022408"/>
            <a:ext cx="7210425" cy="2061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“躬自厚而薄责于人”的意思就是严于律己，宽以待人。“严于律己”能树立威信，“宽以待人”能建立友谊。这样做自然就不会招致别人的怨恨。</a:t>
            </a:r>
            <a:endParaRPr lang="zh-CN" altLang="en-US" sz="32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周而不比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80898" name="Rectangle 4"/>
          <p:cNvSpPr>
            <a:spLocks noChangeArrowheads="1"/>
          </p:cNvSpPr>
          <p:nvPr/>
        </p:nvSpPr>
        <p:spPr bwMode="auto">
          <a:xfrm>
            <a:off x="826453" y="1361440"/>
            <a:ext cx="748982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或曰：“以德报怨何如？”子曰：“何以报德？以直报怨，以德报德。”（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14.34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899" name="文本框 14"/>
          <p:cNvSpPr txBox="1">
            <a:spLocks noChangeArrowheads="1"/>
          </p:cNvSpPr>
          <p:nvPr/>
        </p:nvSpPr>
        <p:spPr bwMode="auto">
          <a:xfrm>
            <a:off x="3447098" y="1687195"/>
            <a:ext cx="721042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②</a:t>
            </a:r>
            <a:r>
              <a:rPr lang="zh-CN" altLang="en-US" sz="3200" b="1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以直报怨、以德报德</a:t>
            </a:r>
            <a:endParaRPr lang="zh-CN" altLang="en-US" sz="32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798830" y="2146935"/>
            <a:ext cx="7699375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400" b="1">
                <a:solidFill>
                  <a:srgbClr val="002060"/>
                </a:solidFill>
                <a:latin typeface="德彪钢笔行书字库"/>
                <a:ea typeface="德彪钢笔行书字库"/>
                <a:cs typeface="德彪钢笔行书字库"/>
              </a:rPr>
              <a:t>如何理解以直报怨，以德报德？ 老子主张“报怨以德”，孔子却主张“以直报怨”这是否违反了儒家的忠恕之道？</a:t>
            </a:r>
            <a:endParaRPr lang="zh-CN" altLang="en-US" sz="2400" b="1">
              <a:solidFill>
                <a:srgbClr val="002060"/>
              </a:solidFill>
              <a:latin typeface="德彪钢笔行书字库"/>
              <a:ea typeface="德彪钢笔行书字库"/>
              <a:cs typeface="德彪钢笔行书字库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826453" y="3140393"/>
            <a:ext cx="7573962" cy="30460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   </a:t>
            </a:r>
            <a:r>
              <a:rPr lang="zh-CN" altLang="en-US" sz="2400" b="1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“以德报怨”在某种程度上表明了人们向“善”的心理，但是</a:t>
            </a:r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“以德报怨”混淆了是非的判断标准</a:t>
            </a:r>
            <a:r>
              <a:rPr lang="zh-CN" altLang="en-US" sz="2400" b="1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。如果是小怨，当然可以以德报怨，比如朋友之间的有些小误会不妨宽容一点，超然一点。</a:t>
            </a:r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“以直报怨”即以自身的公正、正直来保持人生的效率和尊严，以正直的心和磊落的行为来对待别人的怨</a:t>
            </a:r>
            <a:r>
              <a:rPr lang="zh-CN" altLang="en-US" sz="2400" b="1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，这表现了儒家的</a:t>
            </a:r>
            <a:r>
              <a:rPr lang="zh-CN" altLang="en-US" sz="3200" b="1">
                <a:solidFill>
                  <a:srgbClr val="0070C0"/>
                </a:solidFill>
                <a:latin typeface="方正苏新诗柳楷简体"/>
                <a:ea typeface="方正苏新诗柳楷简体"/>
                <a:cs typeface="方正苏新诗柳楷简体"/>
              </a:rPr>
              <a:t>原则性和宽容心</a:t>
            </a:r>
            <a:r>
              <a:rPr lang="zh-CN" altLang="en-US" sz="2400" b="1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。</a:t>
            </a:r>
            <a:endParaRPr lang="zh-CN" altLang="en-US" sz="24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周而不比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81922" name="Rectangle 4"/>
          <p:cNvSpPr>
            <a:spLocks noChangeArrowheads="1"/>
          </p:cNvSpPr>
          <p:nvPr/>
        </p:nvSpPr>
        <p:spPr bwMode="auto">
          <a:xfrm>
            <a:off x="806450" y="1762125"/>
            <a:ext cx="7488238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子贡问友。子曰：“忠告而善道之，不可则止，毋自辱焉。”（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12.23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23" name="Rectangle 4"/>
          <p:cNvSpPr>
            <a:spLocks noChangeArrowheads="1"/>
          </p:cNvSpPr>
          <p:nvPr/>
        </p:nvSpPr>
        <p:spPr bwMode="auto">
          <a:xfrm>
            <a:off x="806450" y="1274763"/>
            <a:ext cx="7112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子游曰：“事君数，斯辱矣；朋友数，斯疏矣。”（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4.26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875983" y="2978468"/>
            <a:ext cx="7391400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2060"/>
                </a:solidFill>
                <a:latin typeface="德彪钢笔行书字库"/>
                <a:ea typeface="德彪钢笔行书字库"/>
                <a:cs typeface="德彪钢笔行书字库"/>
              </a:rPr>
              <a:t>这两章都涉及了交友的一个原则。这个原则是什么？</a:t>
            </a:r>
            <a:endParaRPr lang="zh-CN" altLang="en-US" sz="2800" b="1">
              <a:solidFill>
                <a:srgbClr val="002060"/>
              </a:solidFill>
              <a:latin typeface="德彪钢笔行书字库"/>
              <a:ea typeface="德彪钢笔行书字库"/>
              <a:cs typeface="德彪钢笔行书字库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806450" y="4149408"/>
            <a:ext cx="7572375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    </a:t>
            </a:r>
            <a:r>
              <a:rPr lang="zh-CN" altLang="en-US" sz="32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③适中交往</a:t>
            </a:r>
            <a:endParaRPr lang="en-US" altLang="zh-CN" sz="32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en-US" altLang="zh-CN" sz="32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  </a:t>
            </a:r>
            <a:r>
              <a:rPr lang="zh-CN" altLang="en-US" sz="3200" b="1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交往中要保持适当的距离，不可过分密切，否则就会自取其辱，关系也不能持久。</a:t>
            </a:r>
            <a:endParaRPr lang="zh-CN" altLang="en-US" sz="32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君子之风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65538" name="Rectangle 4"/>
          <p:cNvSpPr>
            <a:spLocks noChangeArrowheads="1"/>
          </p:cNvSpPr>
          <p:nvPr/>
        </p:nvSpPr>
        <p:spPr bwMode="auto">
          <a:xfrm>
            <a:off x="801688" y="2216150"/>
            <a:ext cx="73914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子曰：“志于道，据于德，依于仁，游于艺。”（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539" name="文本框 1"/>
          <p:cNvSpPr txBox="1">
            <a:spLocks noChangeArrowheads="1"/>
          </p:cNvSpPr>
          <p:nvPr/>
        </p:nvSpPr>
        <p:spPr bwMode="auto">
          <a:xfrm>
            <a:off x="1289050" y="2611438"/>
            <a:ext cx="73247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以六艺为基础，以仁、德为纲领，博学多才</a:t>
            </a:r>
            <a:endParaRPr lang="zh-CN" altLang="en-US" sz="28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65540" name="文本框 6"/>
          <p:cNvSpPr txBox="1">
            <a:spLocks noChangeArrowheads="1"/>
          </p:cNvSpPr>
          <p:nvPr/>
        </p:nvSpPr>
        <p:spPr bwMode="auto">
          <a:xfrm>
            <a:off x="1320800" y="3771900"/>
            <a:ext cx="4221163" cy="522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重义、知礼、谦逊、诚信</a:t>
            </a:r>
            <a:endParaRPr lang="zh-CN" altLang="en-US" sz="28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801688" y="3113088"/>
            <a:ext cx="73914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子曰：“君子义以为质，礼以行之，孙以出之，信以成之。君子哉！”（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15.18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542" name="Rectangle 4"/>
          <p:cNvSpPr>
            <a:spLocks noChangeArrowheads="1"/>
          </p:cNvSpPr>
          <p:nvPr/>
        </p:nvSpPr>
        <p:spPr bwMode="auto">
          <a:xfrm>
            <a:off x="801688" y="4178300"/>
            <a:ext cx="73914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子曰：“君子道者三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我无能焉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仁者不忧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知者不惑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勇者不惧。” 子贡曰：“夫子自道也。”（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14.28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543" name="Rectangle 4"/>
          <p:cNvSpPr>
            <a:spLocks noChangeArrowheads="1"/>
          </p:cNvSpPr>
          <p:nvPr/>
        </p:nvSpPr>
        <p:spPr bwMode="auto">
          <a:xfrm>
            <a:off x="801688" y="5156200"/>
            <a:ext cx="73914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子曰：“知者乐水，仁者乐山。知者动，仁者静。知者乐，仁者寿。”（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6.23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544" name="文本框 15"/>
          <p:cNvSpPr txBox="1">
            <a:spLocks noChangeArrowheads="1"/>
          </p:cNvSpPr>
          <p:nvPr/>
        </p:nvSpPr>
        <p:spPr bwMode="auto">
          <a:xfrm>
            <a:off x="1320800" y="4837113"/>
            <a:ext cx="4221163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不忧、不惑、不惧</a:t>
            </a:r>
            <a:endParaRPr lang="zh-CN" altLang="en-US" sz="28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65545" name="文本框 16"/>
          <p:cNvSpPr txBox="1">
            <a:spLocks noChangeArrowheads="1"/>
          </p:cNvSpPr>
          <p:nvPr/>
        </p:nvSpPr>
        <p:spPr bwMode="auto">
          <a:xfrm>
            <a:off x="725805" y="5864225"/>
            <a:ext cx="788797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  <a:sym typeface="+mn-ea"/>
              </a:rPr>
              <a:t>认识处理问题灵活迅捷而又变动自如</a:t>
            </a:r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、</a:t>
            </a:r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  <a:sym typeface="+mn-ea"/>
              </a:rPr>
              <a:t>坚守道义</a:t>
            </a:r>
            <a:endParaRPr lang="zh-CN" altLang="en-US" sz="28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  <a:sym typeface="+mn-ea"/>
            </a:endParaRPr>
          </a:p>
        </p:txBody>
      </p:sp>
      <p:sp>
        <p:nvSpPr>
          <p:cNvPr id="65546" name="Text Box 2"/>
          <p:cNvSpPr txBox="1">
            <a:spLocks noChangeArrowheads="1"/>
          </p:cNvSpPr>
          <p:nvPr/>
        </p:nvSpPr>
        <p:spPr bwMode="auto">
          <a:xfrm>
            <a:off x="423863" y="1495425"/>
            <a:ext cx="860425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00FF00"/>
                </a:solidFill>
                <a:latin typeface="迷你简黄草"/>
                <a:ea typeface="迷你简黄草"/>
                <a:cs typeface="迷你简黄草"/>
              </a:rPr>
              <a:t>   </a:t>
            </a:r>
            <a:r>
              <a:rPr lang="zh-CN" altLang="en-US" sz="3600" b="1">
                <a:solidFill>
                  <a:srgbClr val="FF0000"/>
                </a:solidFill>
                <a:latin typeface="迷你简黄草"/>
                <a:ea typeface="迷你简黄草"/>
                <a:cs typeface="迷你简黄草"/>
              </a:rPr>
              <a:t>君子自我修养的具体内容和要求</a:t>
            </a:r>
            <a:endParaRPr lang="zh-CN" altLang="en-US" sz="3600" b="1">
              <a:solidFill>
                <a:srgbClr val="FF0000"/>
              </a:solidFill>
              <a:latin typeface="迷你简黄草"/>
              <a:ea typeface="迷你简黄草"/>
              <a:cs typeface="迷你简黄草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周而不比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81926" name="Rectangle 4"/>
          <p:cNvSpPr>
            <a:spLocks noChangeArrowheads="1"/>
          </p:cNvSpPr>
          <p:nvPr/>
        </p:nvSpPr>
        <p:spPr bwMode="auto">
          <a:xfrm>
            <a:off x="873760" y="1302385"/>
            <a:ext cx="7113588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子曰：“晏平仲善与人交，久而敬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5.17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27" name="Rectangle 4"/>
          <p:cNvSpPr>
            <a:spLocks noChangeArrowheads="1"/>
          </p:cNvSpPr>
          <p:nvPr/>
        </p:nvSpPr>
        <p:spPr bwMode="auto">
          <a:xfrm>
            <a:off x="715010" y="1661160"/>
            <a:ext cx="7576185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002060"/>
                </a:solidFill>
                <a:latin typeface="德彪钢笔行书字库"/>
                <a:ea typeface="德彪钢笔行书字库"/>
                <a:cs typeface="德彪钢笔行书字库"/>
              </a:rPr>
              <a:t>“久而敬之”的“之”所指代的对象就有两种说法：一说指晏子，一说指晏所交之人。你认为哪中说法更为合理？请陈述理由。</a:t>
            </a:r>
            <a:r>
              <a:rPr lang="zh-CN" altLang="en-US" sz="2400" b="1">
                <a:solidFill>
                  <a:srgbClr val="FF0000"/>
                </a:solidFill>
                <a:latin typeface="德彪钢笔行书字库"/>
                <a:ea typeface="德彪钢笔行书字库"/>
                <a:cs typeface="德彪钢笔行书字库"/>
              </a:rPr>
              <a:t>课后练习一</a:t>
            </a:r>
            <a:endParaRPr lang="zh-CN" altLang="en-US" sz="2400" b="1">
              <a:solidFill>
                <a:srgbClr val="FF0000"/>
              </a:solidFill>
              <a:latin typeface="德彪钢笔行书字库"/>
              <a:ea typeface="德彪钢笔行书字库"/>
              <a:cs typeface="德彪钢笔行书字库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505143" y="2767965"/>
            <a:ext cx="7994650" cy="36614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“久而敬之”的“之”理解为</a:t>
            </a:r>
            <a:r>
              <a:rPr lang="zh-CN" altLang="en-US" sz="24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晏子</a:t>
            </a:r>
            <a:r>
              <a:rPr lang="zh-CN" altLang="en-US" sz="2400" b="1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。“忠告而善道之，不可则止，毋自辱焉。” “事君数，斯辱矣；朋友数，斯疏矣。”讲的都是在</a:t>
            </a:r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与人交往中要保持适当距离</a:t>
            </a:r>
            <a:r>
              <a:rPr lang="zh-CN" altLang="en-US" sz="2400" b="1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，不可过分密切，否则就可能自取其辱，关系也不能持久。这也就是说“君子之交淡如水”。可见，</a:t>
            </a:r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能使别人长时间保持对自己的敬意，是一个人善于交往的表现，其中包含着交往方法、技巧。</a:t>
            </a:r>
            <a:r>
              <a:rPr lang="zh-CN" altLang="en-US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如果把</a:t>
            </a:r>
            <a:r>
              <a:rPr lang="en-US" altLang="zh-CN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“</a:t>
            </a:r>
            <a:r>
              <a:rPr lang="zh-CN" altLang="en-US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敬之</a:t>
            </a:r>
            <a:r>
              <a:rPr lang="en-US" altLang="zh-CN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”</a:t>
            </a:r>
            <a:r>
              <a:rPr lang="zh-CN" altLang="en-US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理解为尊敬别人，就成了交往态度问题，原文中的</a:t>
            </a:r>
            <a:r>
              <a:rPr lang="en-US" altLang="zh-CN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“</a:t>
            </a:r>
            <a:r>
              <a:rPr lang="zh-CN" altLang="en-US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善</a:t>
            </a:r>
            <a:r>
              <a:rPr lang="en-US" altLang="zh-CN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”</a:t>
            </a:r>
            <a:r>
              <a:rPr lang="zh-CN" altLang="en-US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字就没了着落。</a:t>
            </a:r>
            <a:endParaRPr lang="zh-CN" altLang="en-US" sz="2400" b="1">
              <a:solidFill>
                <a:schemeClr val="tx1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周而不比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1036638" y="2238375"/>
            <a:ext cx="72104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①“与人为善”</a:t>
            </a:r>
            <a:r>
              <a:rPr lang="en-US" altLang="zh-CN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友好交往</a:t>
            </a:r>
            <a:endParaRPr lang="zh-CN" altLang="en-US" sz="28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1036638" y="2681288"/>
            <a:ext cx="72104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②“诚”与“信”</a:t>
            </a:r>
            <a:r>
              <a:rPr lang="en-US" altLang="zh-CN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诚实交往</a:t>
            </a:r>
            <a:endParaRPr lang="zh-CN" altLang="en-US" sz="28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946150" y="3943350"/>
            <a:ext cx="7391400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孔子曰：“益者三乐，损者三乐。乐节礼乐，乐道人之善，乐多贤友，益矣。乐骄乐，乐佚游，乐宴乐，损矣。”（</a:t>
            </a:r>
            <a:r>
              <a: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16.5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949" name="文本框 1"/>
          <p:cNvSpPr txBox="1">
            <a:spLocks noChangeArrowheads="1"/>
          </p:cNvSpPr>
          <p:nvPr/>
        </p:nvSpPr>
        <p:spPr bwMode="auto">
          <a:xfrm>
            <a:off x="973138" y="1595438"/>
            <a:ext cx="2424112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7030A0"/>
                </a:solidFill>
                <a:latin typeface="方正宋刻本秀楷简体"/>
                <a:ea typeface="方正宋刻本秀楷简体"/>
                <a:cs typeface="方正宋刻本秀楷简体"/>
              </a:rPr>
              <a:t>原始儒家交往观：</a:t>
            </a:r>
            <a:endParaRPr lang="zh-CN" altLang="en-US" sz="2400" b="1">
              <a:solidFill>
                <a:srgbClr val="7030A0"/>
              </a:solidFill>
              <a:latin typeface="方正宋刻本秀楷简体"/>
              <a:ea typeface="方正宋刻本秀楷简体"/>
              <a:cs typeface="方正宋刻本秀楷简体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036638" y="3119438"/>
            <a:ext cx="72104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③“和而不同”</a:t>
            </a:r>
            <a:r>
              <a:rPr lang="en-US" altLang="zh-CN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适中交往</a:t>
            </a:r>
            <a:endParaRPr lang="zh-CN" altLang="en-US" sz="28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/>
          </p:cNvSpPr>
          <p:nvPr>
            <p:ph type="body" idx="1"/>
          </p:nvPr>
        </p:nvSpPr>
        <p:spPr>
          <a:xfrm>
            <a:off x="628650" y="1517650"/>
            <a:ext cx="7886700" cy="43513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b="1" smtClean="0"/>
              <a:t>    </a:t>
            </a:r>
            <a:r>
              <a:rPr lang="zh-CN" altLang="en-US" b="1" smtClean="0"/>
              <a:t>①子曰：“躬自厚而薄责于人，则远怨矣。”</a:t>
            </a:r>
            <a:endParaRPr lang="zh-CN" altLang="en-US" b="1" smtClean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b="1" smtClean="0"/>
              <a:t>    ②子游曰：“事君数，斯辱矣；朋友数，斯疏矣。”</a:t>
            </a:r>
            <a:endParaRPr lang="zh-CN" altLang="en-US" b="1" smtClean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b="1" smtClean="0"/>
              <a:t>    ③子曰：“君子矜而不争，群而不党。”</a:t>
            </a:r>
            <a:endParaRPr lang="zh-CN" altLang="en-US" b="1" smtClean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b="1" smtClean="0"/>
              <a:t>    ④子曰：“君子周而不比，小人比而不周。”</a:t>
            </a:r>
            <a:endParaRPr lang="zh-CN" altLang="en-US" b="1" smtClean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 b="1" smtClean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b="1" smtClean="0"/>
              <a:t>（</a:t>
            </a:r>
            <a:r>
              <a:rPr lang="en-US" altLang="zh-CN" b="1" smtClean="0"/>
              <a:t>1</a:t>
            </a:r>
            <a:r>
              <a:rPr lang="zh-CN" altLang="en-US" b="1" smtClean="0"/>
              <a:t>）根据前两章文字，各总结一条交友原则</a:t>
            </a:r>
            <a:r>
              <a:rPr lang="zh-CN" altLang="en-US" smtClean="0"/>
              <a:t>。</a:t>
            </a:r>
            <a:endParaRPr lang="zh-CN" altLang="en-US" smtClean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    ①</a:t>
            </a: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严己宽人</a:t>
            </a:r>
            <a:endParaRPr lang="zh-CN" altLang="en-US" b="1" dirty="0" smtClean="0">
              <a:solidFill>
                <a:srgbClr val="FF0000"/>
              </a:solidFill>
              <a:sym typeface="+mn-ea"/>
            </a:endParaRP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    ②与朋友保持合适的距离</a:t>
            </a:r>
            <a:r>
              <a:rPr lang="zh-CN" altLang="en-US" b="1" dirty="0" smtClean="0">
                <a:sym typeface="+mn-ea"/>
              </a:rPr>
              <a:t>（</a:t>
            </a:r>
            <a:r>
              <a:rPr lang="en-US" altLang="zh-CN" b="1" dirty="0" smtClean="0">
                <a:sym typeface="+mn-ea"/>
              </a:rPr>
              <a:t>2</a:t>
            </a:r>
            <a:r>
              <a:rPr lang="zh-CN" altLang="en-US" b="1" dirty="0" smtClean="0">
                <a:sym typeface="+mn-ea"/>
              </a:rPr>
              <a:t>分）</a:t>
            </a:r>
            <a:endParaRPr lang="zh-CN" altLang="en-US" b="1" dirty="0" smtClean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 b="1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/>
          </p:cNvSpPr>
          <p:nvPr>
            <p:ph type="body" idx="1"/>
          </p:nvPr>
        </p:nvSpPr>
        <p:spPr>
          <a:xfrm>
            <a:off x="628650" y="1393825"/>
            <a:ext cx="7886700" cy="4351338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 smtClean="0">
                <a:sym typeface="+mn-ea"/>
              </a:rPr>
              <a:t>（</a:t>
            </a:r>
            <a:r>
              <a:rPr lang="en-US" altLang="zh-CN" sz="2400" b="1" smtClean="0">
                <a:sym typeface="+mn-ea"/>
              </a:rPr>
              <a:t>2</a:t>
            </a:r>
            <a:r>
              <a:rPr lang="zh-CN" altLang="en-US" sz="2400" b="1" smtClean="0">
                <a:sym typeface="+mn-ea"/>
              </a:rPr>
              <a:t>）孔子强调在人际交往中应当“矜而不争”，对此有人认为，这不符合现代社会竞争的要求，是没有进取心的表现。你同意这样的理解吗？为什么？</a:t>
            </a:r>
            <a:endParaRPr lang="zh-CN" altLang="en-US" sz="2400" b="1" smtClean="0">
              <a:sym typeface="+mn-ea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400" b="1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 dirty="0" smtClean="0"/>
              <a:t>          不同意。孔子提出的“矜而不争”，并不是说没有进取心，而是</a:t>
            </a:r>
            <a:r>
              <a:rPr lang="zh-CN" altLang="en-US" b="1" dirty="0" smtClean="0">
                <a:solidFill>
                  <a:srgbClr val="FF0000"/>
                </a:solidFill>
              </a:rPr>
              <a:t>强调不争强好胜，与人交往时不斤斤计较，不为私利与他人争执，更不是一心追名逐利</a:t>
            </a:r>
            <a:r>
              <a:rPr lang="zh-CN" altLang="en-US" b="1" dirty="0" smtClean="0"/>
              <a:t>。（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分）他认为君子在集体生活中，应</a:t>
            </a:r>
            <a:r>
              <a:rPr lang="zh-CN" altLang="en-US" b="1" dirty="0" smtClean="0">
                <a:solidFill>
                  <a:srgbClr val="0070C0"/>
                </a:solidFill>
              </a:rPr>
              <a:t>与他人和睦相处，关系融洽，为公共利益团结一致，而不是与少数人拉帮结派，相互勾结</a:t>
            </a:r>
            <a:r>
              <a:rPr lang="zh-CN" altLang="en-US" b="1" dirty="0" smtClean="0"/>
              <a:t>。（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分）这些观点</a:t>
            </a:r>
            <a:r>
              <a:rPr lang="zh-CN" altLang="en-US" b="1" dirty="0" smtClean="0">
                <a:solidFill>
                  <a:srgbClr val="FF0000"/>
                </a:solidFill>
              </a:rPr>
              <a:t>与有进取心并不矛盾</a:t>
            </a:r>
            <a:r>
              <a:rPr lang="zh-CN" altLang="en-US" b="1" dirty="0" smtClean="0"/>
              <a:t>。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896" y="1654969"/>
            <a:ext cx="7886700" cy="994172"/>
          </a:xfrm>
        </p:spPr>
        <p:txBody>
          <a:bodyPr>
            <a:normAutofit/>
          </a:bodyPr>
          <a:p>
            <a:r>
              <a:rPr lang="zh-CN" altLang="en-US" sz="2700">
                <a:latin typeface="黑体" panose="02010609060101010101" pitchFamily="49" charset="-122"/>
                <a:ea typeface="黑体" panose="02010609060101010101" pitchFamily="49" charset="-122"/>
              </a:rPr>
              <a:t>儒家的核心思想是“仁者爱人”，而孔子却说“唯仁者能好人，能恶人”,这该如何理解呢?</a:t>
            </a:r>
            <a:endParaRPr lang="zh-CN" altLang="en-US" sz="27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4041" y="3223419"/>
            <a:ext cx="8106251" cy="3263741"/>
          </a:xfrm>
        </p:spPr>
        <p:txBody>
          <a:bodyPr/>
          <a:p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答:孔子认为，</a:t>
            </a:r>
            <a:r>
              <a:rPr lang="zh-CN" altLang="en-US"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仁是区分善恶的准则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仁者具有最高美德，站在公正立场上，能明善辨恶</a:t>
            </a: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。唯有仁者，才能正确地爱,正确地恨。</a:t>
            </a:r>
            <a:endParaRPr lang="zh-CN" altLang="en-US" sz="3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41926"/>
            <a:ext cx="7886700" cy="994172"/>
          </a:xfrm>
        </p:spPr>
        <p:txBody>
          <a:bodyPr>
            <a:normAutofit/>
          </a:bodyPr>
          <a:p>
            <a:r>
              <a:rPr lang="zh-CN" altLang="en-US" sz="2400" b="1"/>
              <a:t>4.讨论:请联系实际，谈谈“益友”和“损友”分别有哪些表现。你是如何看待“益友”和“损友”的?</a:t>
            </a:r>
            <a:endParaRPr lang="zh-CN" altLang="en-US" sz="24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36495"/>
            <a:ext cx="7886700" cy="3263504"/>
          </a:xfrm>
        </p:spPr>
        <p:txBody>
          <a:bodyPr/>
          <a:p>
            <a:r>
              <a:rPr lang="zh-CN" altLang="en-US" b="1">
                <a:latin typeface="+mj-ea"/>
                <a:ea typeface="+mj-ea"/>
              </a:rPr>
              <a:t>学生甲：</a:t>
            </a:r>
            <a:endParaRPr lang="zh-CN" altLang="en-US" b="1">
              <a:latin typeface="+mj-ea"/>
              <a:ea typeface="+mj-ea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+mj-ea"/>
                <a:ea typeface="+mj-ea"/>
              </a:rPr>
              <a:t>益友</a:t>
            </a:r>
            <a:r>
              <a:rPr lang="zh-CN" altLang="en-US" b="1">
                <a:latin typeface="+mj-ea"/>
                <a:ea typeface="+mj-ea"/>
              </a:rPr>
              <a:t>，正直善良，有较高的道德修养，较好的行为习惯，个性随和。</a:t>
            </a:r>
            <a:r>
              <a:rPr lang="zh-CN" altLang="en-US" b="1">
                <a:solidFill>
                  <a:srgbClr val="FF0000"/>
                </a:solidFill>
                <a:latin typeface="+mj-ea"/>
                <a:ea typeface="+mj-ea"/>
              </a:rPr>
              <a:t>损友</a:t>
            </a:r>
            <a:r>
              <a:rPr lang="zh-CN" altLang="en-US" b="1">
                <a:latin typeface="+mj-ea"/>
                <a:ea typeface="+mj-ea"/>
              </a:rPr>
              <a:t>，品行不端正，有不好的习惯，愚味无知。</a:t>
            </a:r>
            <a:endParaRPr lang="zh-CN" altLang="en-US" b="1">
              <a:latin typeface="+mj-ea"/>
              <a:ea typeface="+mj-ea"/>
            </a:endParaRPr>
          </a:p>
          <a:p>
            <a:r>
              <a:rPr lang="zh-CN" altLang="en-US" b="1">
                <a:latin typeface="+mj-ea"/>
                <a:ea typeface="+mj-ea"/>
              </a:rPr>
              <a:t>“益友”是值得我们学习的，对“益友”，我们应取长补短，即“择其善者而从之”。对“损友”，我们要“择其不善者而改之”。同时，我们也要做“损友”的“益友”。</a:t>
            </a:r>
            <a:endParaRPr lang="zh-CN" altLang="en-US" b="1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b="1">
                <a:latin typeface="+mj-ea"/>
                <a:ea typeface="+mj-ea"/>
              </a:rPr>
              <a:t>学生乙:</a:t>
            </a:r>
            <a:endParaRPr lang="zh-CN" altLang="en-US" b="1">
              <a:latin typeface="+mj-ea"/>
              <a:ea typeface="+mj-ea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+mj-ea"/>
                <a:ea typeface="+mj-ea"/>
              </a:rPr>
              <a:t>益友</a:t>
            </a:r>
            <a:r>
              <a:rPr lang="zh-CN" altLang="en-US" b="1">
                <a:latin typeface="+mj-ea"/>
                <a:ea typeface="+mj-ea"/>
              </a:rPr>
              <a:t>，正直，诚信，博学多闻，有礼，有道德;</a:t>
            </a:r>
            <a:r>
              <a:rPr lang="zh-CN" altLang="en-US" b="1">
                <a:solidFill>
                  <a:srgbClr val="FF0000"/>
                </a:solidFill>
                <a:latin typeface="+mj-ea"/>
                <a:ea typeface="+mj-ea"/>
              </a:rPr>
              <a:t>损友</a:t>
            </a:r>
            <a:r>
              <a:rPr lang="zh-CN" altLang="en-US" b="1">
                <a:latin typeface="+mj-ea"/>
                <a:ea typeface="+mj-ea"/>
              </a:rPr>
              <a:t>，谄媚，假装和善，夸夸其谈，道德低下，虚伪自私。</a:t>
            </a:r>
            <a:endParaRPr lang="zh-CN" altLang="en-US" b="1">
              <a:latin typeface="+mj-ea"/>
              <a:ea typeface="+mj-ea"/>
            </a:endParaRPr>
          </a:p>
          <a:p>
            <a:r>
              <a:rPr lang="zh-CN" altLang="en-US" b="1">
                <a:latin typeface="+mj-ea"/>
                <a:ea typeface="+mj-ea"/>
              </a:rPr>
              <a:t>结交益友是最好的，但不可以苛求朋</a:t>
            </a:r>
            <a:r>
              <a:rPr lang="zh-CN" altLang="en-US" b="1">
                <a:latin typeface="+mj-ea"/>
                <a:ea typeface="+mj-ea"/>
                <a:sym typeface="+mn-ea"/>
              </a:rPr>
              <a:t>友一定要达到某种程度。</a:t>
            </a:r>
            <a:r>
              <a:rPr lang="zh-CN" altLang="en-US" b="1">
                <a:latin typeface="+mj-ea"/>
                <a:ea typeface="+mj-ea"/>
              </a:rPr>
              <a:t>最好是与自己相差不多的、志同道合的人成为朋</a:t>
            </a:r>
            <a:r>
              <a:rPr lang="zh-CN" altLang="en-US" b="1">
                <a:latin typeface="+mj-ea"/>
                <a:ea typeface="+mj-ea"/>
                <a:sym typeface="+mn-ea"/>
              </a:rPr>
              <a:t>友，互相学习，互相帮助。</a:t>
            </a:r>
            <a:r>
              <a:rPr lang="zh-CN" altLang="en-US" b="1">
                <a:latin typeface="+mj-ea"/>
                <a:ea typeface="+mj-ea"/>
              </a:rPr>
              <a:t>损友确实不可交，但其若受一个道德高尚意志坚定的人的影响，损友或许会被感化而成为正直的朋友。</a:t>
            </a:r>
            <a:endParaRPr lang="zh-CN" altLang="en-US" b="1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文本框 2"/>
          <p:cNvSpPr txBox="1">
            <a:spLocks noChangeArrowheads="1"/>
          </p:cNvSpPr>
          <p:nvPr/>
        </p:nvSpPr>
        <p:spPr bwMode="auto">
          <a:xfrm>
            <a:off x="5068888" y="10175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分节复习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892175" y="3352800"/>
            <a:ext cx="7723188" cy="20923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复习目标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背诵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7.8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11.22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理解“性相近，习相远”与“唯上智与下愚不移”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③述而不作与孔子的政治主张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理解孔子的教育原则和方法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271" y="1624233"/>
            <a:ext cx="3254894" cy="15478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文本框 2"/>
          <p:cNvSpPr txBox="1"/>
          <p:nvPr/>
        </p:nvSpPr>
        <p:spPr>
          <a:xfrm>
            <a:off x="4667250" y="2246313"/>
            <a:ext cx="3657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库－大梁体" panose="03000502000000000000" pitchFamily="66" charset="-122"/>
                <a:ea typeface="方正字库－大梁体" panose="03000502000000000000" pitchFamily="66" charset="-122"/>
                <a:cs typeface="方正汉简简体" panose="03000509000000000000" pitchFamily="65" charset="-122"/>
              </a:rPr>
              <a:t>诲人不倦</a:t>
            </a:r>
            <a:endParaRPr lang="zh-CN" altLang="en-US" sz="60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字库－大梁体" panose="03000502000000000000" pitchFamily="66" charset="-122"/>
              <a:ea typeface="方正字库－大梁体" panose="03000502000000000000" pitchFamily="66" charset="-122"/>
              <a:cs typeface="方正汉简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诲人不倦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87042" name="Rectangle 4"/>
          <p:cNvSpPr>
            <a:spLocks noChangeArrowheads="1"/>
          </p:cNvSpPr>
          <p:nvPr/>
        </p:nvSpPr>
        <p:spPr bwMode="auto">
          <a:xfrm>
            <a:off x="876300" y="5421313"/>
            <a:ext cx="73914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子曰：“唯上知与下愚不移。”（</a:t>
            </a:r>
            <a:r>
              <a:rPr lang="en-US" altLang="zh-CN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17.3</a:t>
            </a: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876300" y="4895533"/>
            <a:ext cx="73914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子曰：“性相近也，习相远也。” （</a:t>
            </a:r>
            <a:r>
              <a:rPr lang="en-US" altLang="zh-CN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17.2</a:t>
            </a: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044" name="文本框 1"/>
          <p:cNvSpPr txBox="1">
            <a:spLocks noChangeArrowheads="1"/>
          </p:cNvSpPr>
          <p:nvPr/>
        </p:nvSpPr>
        <p:spPr bwMode="auto">
          <a:xfrm>
            <a:off x="660400" y="1494790"/>
            <a:ext cx="404177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7030A0"/>
                </a:solidFill>
                <a:latin typeface="方正宋刻本秀楷简体"/>
                <a:ea typeface="方正宋刻本秀楷简体"/>
                <a:cs typeface="方正宋刻本秀楷简体"/>
              </a:rPr>
              <a:t>教育对象：</a:t>
            </a:r>
            <a:endParaRPr lang="zh-CN" altLang="en-US" sz="2800" b="1">
              <a:solidFill>
                <a:srgbClr val="7030A0"/>
              </a:solidFill>
              <a:latin typeface="方正宋刻本秀楷简体"/>
              <a:ea typeface="方正宋刻本秀楷简体"/>
              <a:cs typeface="方正宋刻本秀楷简体"/>
            </a:endParaRPr>
          </a:p>
        </p:txBody>
      </p:sp>
      <p:sp>
        <p:nvSpPr>
          <p:cNvPr id="87045" name="Rectangle 4"/>
          <p:cNvSpPr>
            <a:spLocks noChangeArrowheads="1"/>
          </p:cNvSpPr>
          <p:nvPr/>
        </p:nvSpPr>
        <p:spPr bwMode="auto">
          <a:xfrm>
            <a:off x="1067435" y="2444433"/>
            <a:ext cx="739140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子曰：“有教无类。”（</a:t>
            </a:r>
            <a:r>
              <a:rPr lang="en-US" altLang="zh-CN"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15.39</a:t>
            </a:r>
            <a:r>
              <a:rPr lang="zh-CN" altLang="en-US"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28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395413" y="3357245"/>
            <a:ext cx="5645150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有教无类</a:t>
            </a:r>
            <a:endParaRPr lang="zh-CN" altLang="en-US" sz="32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4"/>
          <p:cNvSpPr>
            <a:spLocks noChangeArrowheads="1"/>
          </p:cNvSpPr>
          <p:nvPr/>
        </p:nvSpPr>
        <p:spPr bwMode="auto">
          <a:xfrm>
            <a:off x="798513" y="1334135"/>
            <a:ext cx="7391400" cy="1938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400" b="1">
                <a:solidFill>
                  <a:schemeClr val="tx1"/>
                </a:solidFill>
                <a:latin typeface="德彪钢笔行书字库"/>
                <a:ea typeface="德彪钢笔行书字库"/>
                <a:cs typeface="德彪钢笔行书字库"/>
              </a:rPr>
              <a:t>孔子一方面说“性相近，习相远”，一方面才说“唯上智与下愚不移”，这两种说法之间有什么矛盾？从孔子的整个言行看，他实际更倾向于哪种观点？</a:t>
            </a:r>
            <a:endParaRPr lang="zh-CN" altLang="en-US" sz="2400" b="1">
              <a:solidFill>
                <a:schemeClr val="tx1"/>
              </a:solidFill>
              <a:latin typeface="德彪钢笔行书字库"/>
              <a:ea typeface="德彪钢笔行书字库"/>
              <a:cs typeface="德彪钢笔行书字库"/>
            </a:endParaRPr>
          </a:p>
          <a:p>
            <a:pPr algn="just"/>
            <a:r>
              <a:rPr lang="zh-CN" altLang="en-US" sz="2400" b="1">
                <a:solidFill>
                  <a:srgbClr val="0070C0"/>
                </a:solidFill>
                <a:sym typeface="+mn-ea"/>
              </a:rPr>
              <a:t>课后练习一</a:t>
            </a:r>
            <a:endParaRPr lang="zh-CN" altLang="en-US" sz="2400" b="1">
              <a:solidFill>
                <a:srgbClr val="0070C0"/>
              </a:solidFill>
            </a:endParaRPr>
          </a:p>
          <a:p>
            <a:pPr algn="just"/>
            <a:endParaRPr lang="zh-CN" altLang="en-US" sz="2400" b="1">
              <a:solidFill>
                <a:srgbClr val="002060"/>
              </a:solidFill>
              <a:latin typeface="德彪钢笔行书字库"/>
              <a:ea typeface="德彪钢笔行书字库"/>
              <a:cs typeface="德彪钢笔行书字库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98513" y="3059113"/>
            <a:ext cx="7573962" cy="20916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前者强调</a:t>
            </a:r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后天因素</a:t>
            </a:r>
            <a:r>
              <a:rPr lang="zh-CN" altLang="en-US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（反映论、实践论）的作用，而后者则强调</a:t>
            </a:r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先天因素</a:t>
            </a:r>
            <a:r>
              <a:rPr lang="zh-CN" altLang="en-US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（先验论、天才论）的作用。</a:t>
            </a:r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孔子重视教育，主张因材施教、与人为善，他应该倾向前者</a:t>
            </a:r>
            <a:r>
              <a:rPr lang="zh-CN" altLang="en-US" sz="2800" b="1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。</a:t>
            </a:r>
            <a:endParaRPr lang="zh-CN" altLang="en-US" sz="24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endParaRPr lang="zh-CN" altLang="en-US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88067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诲人不倦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798513" y="4966018"/>
            <a:ext cx="7391400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子曰：“中人以上，可以语上也；中人以下，不可以语上也。” （</a:t>
            </a:r>
            <a:r>
              <a: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6.21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）（中等水平以上的人，可以告诉他高深学问。）</a:t>
            </a:r>
            <a:endParaRPr lang="zh-CN" altLang="en-US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君子之风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787400" y="1311275"/>
            <a:ext cx="7391400" cy="706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曾子曰：“士不可不弘毅，任重而道远，仁以为己任，不亦重乎？死而后已，不亦远乎？”（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8.7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563" name="文本框 24"/>
          <p:cNvSpPr txBox="1">
            <a:spLocks noChangeArrowheads="1"/>
          </p:cNvSpPr>
          <p:nvPr/>
        </p:nvSpPr>
        <p:spPr bwMode="auto">
          <a:xfrm>
            <a:off x="1304925" y="2070100"/>
            <a:ext cx="5645150" cy="522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心胸开阔、意志坚定</a:t>
            </a:r>
            <a:endParaRPr lang="zh-CN" altLang="en-US" sz="28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66564" name="文本框 25"/>
          <p:cNvSpPr txBox="1">
            <a:spLocks noChangeArrowheads="1"/>
          </p:cNvSpPr>
          <p:nvPr/>
        </p:nvSpPr>
        <p:spPr bwMode="auto">
          <a:xfrm>
            <a:off x="3450590" y="3167380"/>
            <a:ext cx="502729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文质彬彬（文雅）、表里如一 </a:t>
            </a:r>
            <a:endParaRPr lang="zh-CN" altLang="en-US" sz="28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66565" name="Rectangle 4"/>
          <p:cNvSpPr>
            <a:spLocks noChangeArrowheads="1"/>
          </p:cNvSpPr>
          <p:nvPr/>
        </p:nvSpPr>
        <p:spPr bwMode="auto">
          <a:xfrm>
            <a:off x="787400" y="2489200"/>
            <a:ext cx="7391400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棘子成曰：“君子质而已矣，何以文为？”子贡曰：“惜乎夫子之说君子也！驷不及舌。文犹质也，质犹文也，虎豹之鞟犹犬羊之鞟。”（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12.8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566" name="矩形 1"/>
          <p:cNvSpPr>
            <a:spLocks noChangeArrowheads="1"/>
          </p:cNvSpPr>
          <p:nvPr/>
        </p:nvSpPr>
        <p:spPr bwMode="auto">
          <a:xfrm>
            <a:off x="787400" y="3996055"/>
            <a:ext cx="7807325" cy="1816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这里是讲表里一致的问题。子贡的意思是，良好的本质应当有适当的表现形式，否则，本质再好，也无法显现出来。 </a:t>
            </a:r>
            <a:b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</a:br>
            <a:endParaRPr lang="zh-CN" altLang="en-US" sz="28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66567" name="Rectangle 6"/>
          <p:cNvSpPr>
            <a:spLocks noChangeArrowheads="1"/>
          </p:cNvSpPr>
          <p:nvPr/>
        </p:nvSpPr>
        <p:spPr bwMode="auto">
          <a:xfrm>
            <a:off x="902970" y="5405120"/>
            <a:ext cx="7575550" cy="892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子曰：“质胜文则野，文胜质则史。文质彬彬，然后君子。”</a:t>
            </a:r>
            <a:endParaRPr lang="en-US" altLang="zh-CN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文质兼备</a:t>
            </a:r>
            <a:r>
              <a:rPr lang="zh-CN" altLang="en-US" sz="32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568" name="文本框 1"/>
          <p:cNvSpPr txBox="1">
            <a:spLocks noChangeArrowheads="1"/>
          </p:cNvSpPr>
          <p:nvPr/>
        </p:nvSpPr>
        <p:spPr bwMode="auto">
          <a:xfrm>
            <a:off x="687705" y="3534093"/>
            <a:ext cx="404177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7030A0"/>
                </a:solidFill>
                <a:latin typeface="方正宋刻本秀楷简体"/>
                <a:ea typeface="方正宋刻本秀楷简体"/>
                <a:cs typeface="方正宋刻本秀楷简体"/>
              </a:rPr>
              <a:t>“质”与“文”的关系：</a:t>
            </a:r>
            <a:endParaRPr lang="zh-CN" altLang="en-US" sz="2400" b="1">
              <a:solidFill>
                <a:srgbClr val="7030A0"/>
              </a:solidFill>
              <a:latin typeface="方正宋刻本秀楷简体"/>
              <a:ea typeface="方正宋刻本秀楷简体"/>
              <a:cs typeface="方正宋刻本秀楷简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4"/>
          <p:cNvSpPr>
            <a:spLocks noChangeArrowheads="1"/>
          </p:cNvSpPr>
          <p:nvPr/>
        </p:nvSpPr>
        <p:spPr bwMode="auto">
          <a:xfrm>
            <a:off x="660400" y="2897188"/>
            <a:ext cx="73914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德行：颜渊、闵子骞、冉伯牛、仲弓。言语：宰我、子贡。政事：冉有、季路。文学：子游、子夏。 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660400" y="3605213"/>
            <a:ext cx="5646738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四科十哲</a:t>
            </a:r>
            <a:endParaRPr lang="zh-CN" altLang="en-US" sz="28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660400" y="2363153"/>
            <a:ext cx="7627938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历史文献、社会实践、待人尽心竭力、办事诚实可信</a:t>
            </a:r>
            <a:endParaRPr lang="zh-CN" altLang="en-US" sz="24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660400" y="1890713"/>
            <a:ext cx="73914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子以四教：文，行，忠，信（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7.25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093" name="文本框 1"/>
          <p:cNvSpPr txBox="1">
            <a:spLocks noChangeArrowheads="1"/>
          </p:cNvSpPr>
          <p:nvPr/>
        </p:nvSpPr>
        <p:spPr bwMode="auto">
          <a:xfrm>
            <a:off x="819468" y="1430338"/>
            <a:ext cx="404177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7030A0"/>
                </a:solidFill>
                <a:latin typeface="方正宋刻本秀楷简体"/>
                <a:ea typeface="方正宋刻本秀楷简体"/>
                <a:cs typeface="方正宋刻本秀楷简体"/>
              </a:rPr>
              <a:t>教育内容：</a:t>
            </a:r>
            <a:endParaRPr lang="zh-CN" altLang="en-US" sz="2400" b="1">
              <a:solidFill>
                <a:srgbClr val="7030A0"/>
              </a:solidFill>
              <a:latin typeface="方正宋刻本秀楷简体"/>
              <a:ea typeface="方正宋刻本秀楷简体"/>
              <a:cs typeface="方正宋刻本秀楷简体"/>
            </a:endParaRPr>
          </a:p>
        </p:txBody>
      </p:sp>
      <p:sp>
        <p:nvSpPr>
          <p:cNvPr id="89094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诲人不倦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89095" name="Rectangle 4"/>
          <p:cNvSpPr>
            <a:spLocks noChangeArrowheads="1"/>
          </p:cNvSpPr>
          <p:nvPr/>
        </p:nvSpPr>
        <p:spPr bwMode="auto">
          <a:xfrm>
            <a:off x="660400" y="3975100"/>
            <a:ext cx="7391400" cy="1938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陈亢问于伯鱼曰：“子亦有异闻乎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?”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对曰：“未也。尝独立，鲤趋而过庭。曰：‘学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诗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乎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?’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对曰：‘未也。’‘不学诗，无以言。’鲤退而学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诗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。他日，又独立，鲤趋而过庭。曰：‘学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礼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乎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?’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对曰：‘未也。’‘不学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礼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，无以立。’鲤退而学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礼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。闻斯二者。”陈亢退而喜日曰 “问一得三，闻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诗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，闻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礼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，又闻君子之远其子也。” 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16.13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660400" y="5913438"/>
            <a:ext cx="5646738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诗教礼教</a:t>
            </a:r>
            <a:endParaRPr lang="zh-CN" altLang="en-US" sz="28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89097" name="Text Box 8"/>
          <p:cNvSpPr txBox="1">
            <a:spLocks noChangeArrowheads="1"/>
          </p:cNvSpPr>
          <p:nvPr/>
        </p:nvSpPr>
        <p:spPr bwMode="auto">
          <a:xfrm>
            <a:off x="6189345" y="1430655"/>
            <a:ext cx="223202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7030A0"/>
                </a:solidFill>
                <a:latin typeface="造字工房言宋（非商用）常规体"/>
                <a:ea typeface="造字工房言宋（非商用）常规体"/>
                <a:cs typeface="造字工房言宋（非商用）常规体"/>
              </a:rPr>
              <a:t>全面发展</a:t>
            </a:r>
            <a:endParaRPr lang="zh-CN" altLang="en-US" sz="3200">
              <a:solidFill>
                <a:srgbClr val="7030A0"/>
              </a:solidFill>
              <a:latin typeface="造字工房言宋（非商用）常规体"/>
              <a:ea typeface="造字工房言宋（非商用）常规体"/>
              <a:cs typeface="造字工房言宋（非商用）常规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文本框 1"/>
          <p:cNvSpPr txBox="1">
            <a:spLocks noChangeArrowheads="1"/>
          </p:cNvSpPr>
          <p:nvPr/>
        </p:nvSpPr>
        <p:spPr bwMode="auto">
          <a:xfrm>
            <a:off x="973138" y="1267143"/>
            <a:ext cx="2424112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7030A0"/>
                </a:solidFill>
                <a:latin typeface="方正宋刻本秀楷简体"/>
                <a:ea typeface="方正宋刻本秀楷简体"/>
                <a:cs typeface="方正宋刻本秀楷简体"/>
              </a:rPr>
              <a:t>教育方法：</a:t>
            </a:r>
            <a:endParaRPr lang="zh-CN" altLang="en-US" sz="2800" b="1">
              <a:solidFill>
                <a:srgbClr val="7030A0"/>
              </a:solidFill>
              <a:latin typeface="方正宋刻本秀楷简体"/>
              <a:ea typeface="方正宋刻本秀楷简体"/>
              <a:cs typeface="方正宋刻本秀楷简体"/>
            </a:endParaRPr>
          </a:p>
        </p:txBody>
      </p:sp>
      <p:sp>
        <p:nvSpPr>
          <p:cNvPr id="90114" name="Rectangle 4"/>
          <p:cNvSpPr>
            <a:spLocks noChangeArrowheads="1"/>
          </p:cNvSpPr>
          <p:nvPr/>
        </p:nvSpPr>
        <p:spPr bwMode="auto">
          <a:xfrm>
            <a:off x="973138" y="2062163"/>
            <a:ext cx="7113587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子曰：“不愤不启，不悱不发，举一隅不以三隅反，则不复也 。”（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7.8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178243" y="4999038"/>
            <a:ext cx="7669212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造字工房言宋（非商用）常规体"/>
                <a:ea typeface="造字工房言宋（非商用）常规体"/>
                <a:cs typeface="造字工房言宋（非商用）常规体"/>
              </a:rPr>
              <a:t>启发示教学</a:t>
            </a:r>
            <a:endParaRPr lang="zh-CN" altLang="en-US" sz="3200" b="1">
              <a:solidFill>
                <a:srgbClr val="7030A0"/>
              </a:solidFill>
              <a:latin typeface="造字工房言宋（非商用）常规体"/>
              <a:ea typeface="造字工房言宋（非商用）常规体"/>
              <a:cs typeface="造字工房言宋（非商用）常规体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973138" y="2824163"/>
            <a:ext cx="7210425" cy="175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愤：想弄明白而弄不明白；悱：想说而说不出来</a:t>
            </a:r>
            <a:endParaRPr lang="zh-CN" altLang="en-US" sz="24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zh-CN" altLang="en-US" sz="2400" b="1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    </a:t>
            </a:r>
            <a:r>
              <a:rPr lang="zh-CN" altLang="en-US" sz="2800" b="1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老师应发挥主导作用，充分激发学生主动思考，形成强烈地求知动机，并适时加以指导。</a:t>
            </a:r>
            <a:endParaRPr lang="zh-CN" altLang="en-US" sz="28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90117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诲人不倦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4"/>
          <p:cNvSpPr>
            <a:spLocks noChangeArrowheads="1"/>
          </p:cNvSpPr>
          <p:nvPr/>
        </p:nvSpPr>
        <p:spPr bwMode="auto">
          <a:xfrm>
            <a:off x="1036638" y="2147888"/>
            <a:ext cx="7112000" cy="1014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子谓子贡曰：女与回也孰愈。对曰：赐也，何敢望回。回也，闻一以知十；赐也，闻一以知二。子曰：弗如也，吾与女，弗如也。（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5.9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138" name="Text Box 8"/>
          <p:cNvSpPr txBox="1">
            <a:spLocks noChangeArrowheads="1"/>
          </p:cNvSpPr>
          <p:nvPr/>
        </p:nvSpPr>
        <p:spPr bwMode="auto">
          <a:xfrm>
            <a:off x="973138" y="1504950"/>
            <a:ext cx="580390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7030A0"/>
                </a:solidFill>
                <a:latin typeface="造字工房言宋（非商用）常规体"/>
                <a:ea typeface="造字工房言宋（非商用）常规体"/>
                <a:cs typeface="造字工房言宋（非商用）常规体"/>
              </a:rPr>
              <a:t>举一反三，触类旁通</a:t>
            </a:r>
            <a:endParaRPr lang="zh-CN" altLang="en-US" sz="3200" b="1">
              <a:solidFill>
                <a:srgbClr val="7030A0"/>
              </a:solidFill>
              <a:latin typeface="造字工房言宋（非商用）常规体"/>
              <a:ea typeface="造字工房言宋（非商用）常规体"/>
              <a:cs typeface="造字工房言宋（非商用）常规体"/>
            </a:endParaRPr>
          </a:p>
        </p:txBody>
      </p:sp>
      <p:sp>
        <p:nvSpPr>
          <p:cNvPr id="91139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诲人不倦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1036638" y="3248025"/>
            <a:ext cx="7112000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子贡曰：“贫而无谄，富而无骄，何如？”子曰：“可也。未若贫而乐，富而好礼者也。”子贡曰：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诗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云，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‘如切如磋！如琢如磨’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，其斯之谓与？”子曰：“赐也！始可与言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诗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已矣，告诸往而知来者。”（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1.15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141" name="Rectangle 4"/>
          <p:cNvSpPr>
            <a:spLocks noChangeArrowheads="1"/>
          </p:cNvSpPr>
          <p:nvPr/>
        </p:nvSpPr>
        <p:spPr bwMode="auto">
          <a:xfrm>
            <a:off x="1015683" y="4816158"/>
            <a:ext cx="7112000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子夏问曰：“巧笑倩兮，美目盼兮，素以为绚兮。”何谓也？子曰：“绘事后素。”曰：“礼后乎？”子曰：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“起予者商也，始可与言诗已矣。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3.8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4821238" y="5678488"/>
            <a:ext cx="2797175" cy="585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教学相长</a:t>
            </a:r>
            <a:endParaRPr lang="zh-CN" altLang="en-US" sz="32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文本框 20"/>
          <p:cNvSpPr txBox="1">
            <a:spLocks noChangeArrowheads="1"/>
          </p:cNvSpPr>
          <p:nvPr/>
        </p:nvSpPr>
        <p:spPr bwMode="auto">
          <a:xfrm>
            <a:off x="677545" y="2254568"/>
            <a:ext cx="7573963" cy="19996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个人品性方面的因材施教</a:t>
            </a:r>
            <a:endParaRPr lang="zh-CN" altLang="en-US" sz="28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en-US" altLang="zh-CN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11.22 </a:t>
            </a:r>
            <a:r>
              <a:rPr lang="zh-CN" altLang="en-US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公西华曰：“由也问闻斯行诸，子曰：‘有父兄在’；求也问闻斯行诸，子曰：‘闻斯行之’。赤也惑，敢问。”子曰：“</a:t>
            </a:r>
            <a:r>
              <a:rPr lang="zh-CN" altLang="en-US" sz="24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求也退，故进之；由也兼人，故退之</a:t>
            </a:r>
            <a:r>
              <a:rPr lang="zh-CN" altLang="en-US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。</a:t>
            </a:r>
            <a:endParaRPr lang="zh-CN" altLang="en-US" sz="2400" b="1">
              <a:solidFill>
                <a:schemeClr val="tx1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endParaRPr lang="zh-CN" altLang="en-US" sz="2400" b="1">
              <a:solidFill>
                <a:schemeClr val="tx1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93186" name="Rectangle 4"/>
          <p:cNvSpPr>
            <a:spLocks noChangeArrowheads="1"/>
          </p:cNvSpPr>
          <p:nvPr/>
        </p:nvSpPr>
        <p:spPr bwMode="auto">
          <a:xfrm>
            <a:off x="761365" y="4487863"/>
            <a:ext cx="7113588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德行：颜渊、闵子骞、冉伯牛、仲弓。言语：宰我、子贡。政事：冉有、季路。文学：子游、子夏。 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187" name="Rectangle 4"/>
          <p:cNvSpPr>
            <a:spLocks noChangeArrowheads="1"/>
          </p:cNvSpPr>
          <p:nvPr/>
        </p:nvSpPr>
        <p:spPr bwMode="auto">
          <a:xfrm>
            <a:off x="973773" y="1430655"/>
            <a:ext cx="7391400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2060"/>
                </a:solidFill>
                <a:latin typeface="德彪钢笔行书字库"/>
                <a:ea typeface="德彪钢笔行书字库"/>
                <a:cs typeface="德彪钢笔行书字库"/>
              </a:rPr>
              <a:t>指针对学习的人的志趣、能力等具体情况进行不同的教育。</a:t>
            </a:r>
            <a:r>
              <a:rPr lang="zh-CN" altLang="en-US" sz="2000" b="1">
                <a:solidFill>
                  <a:srgbClr val="002060"/>
                </a:solidFill>
                <a:latin typeface="德彪钢笔行书字库"/>
                <a:ea typeface="德彪钢笔行书字库"/>
                <a:cs typeface="德彪钢笔行书字库"/>
              </a:rPr>
              <a:t> </a:t>
            </a:r>
            <a:endParaRPr lang="zh-CN" altLang="en-US" sz="2000" b="1">
              <a:solidFill>
                <a:srgbClr val="002060"/>
              </a:solidFill>
              <a:latin typeface="德彪钢笔行书字库"/>
              <a:ea typeface="德彪钢笔行书字库"/>
              <a:cs typeface="德彪钢笔行书字库"/>
            </a:endParaRPr>
          </a:p>
        </p:txBody>
      </p:sp>
      <p:sp>
        <p:nvSpPr>
          <p:cNvPr id="93188" name="文本框 23"/>
          <p:cNvSpPr txBox="1">
            <a:spLocks noChangeArrowheads="1"/>
          </p:cNvSpPr>
          <p:nvPr/>
        </p:nvSpPr>
        <p:spPr bwMode="auto">
          <a:xfrm>
            <a:off x="882650" y="5492115"/>
            <a:ext cx="7573963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个人才能方向上的因材施教</a:t>
            </a:r>
            <a:endParaRPr lang="zh-CN" altLang="en-US" sz="28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93189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诲人不倦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93190" name="Text Box 8"/>
          <p:cNvSpPr txBox="1">
            <a:spLocks noChangeArrowheads="1"/>
          </p:cNvSpPr>
          <p:nvPr/>
        </p:nvSpPr>
        <p:spPr bwMode="auto">
          <a:xfrm>
            <a:off x="2288223" y="938530"/>
            <a:ext cx="580390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7030A0"/>
                </a:solidFill>
                <a:latin typeface="造字工房言宋（非商用）常规体"/>
                <a:ea typeface="造字工房言宋（非商用）常规体"/>
                <a:cs typeface="造字工房言宋（非商用）常规体"/>
              </a:rPr>
              <a:t>因材施教</a:t>
            </a:r>
            <a:endParaRPr lang="zh-CN" altLang="en-US" sz="3200" b="1">
              <a:solidFill>
                <a:srgbClr val="7030A0"/>
              </a:solidFill>
              <a:latin typeface="造字工房言宋（非商用）常规体"/>
              <a:ea typeface="造字工房言宋（非商用）常规体"/>
              <a:cs typeface="造字工房言宋（非商用）常规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ChangeArrowheads="1"/>
          </p:cNvSpPr>
          <p:nvPr/>
        </p:nvSpPr>
        <p:spPr bwMode="auto">
          <a:xfrm>
            <a:off x="875983" y="1316038"/>
            <a:ext cx="73914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11.22</a:t>
            </a: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sz="2400" b="1">
                <a:solidFill>
                  <a:srgbClr val="002060"/>
                </a:solidFill>
                <a:latin typeface="德彪钢笔行书字库"/>
                <a:ea typeface="德彪钢笔行书字库"/>
                <a:cs typeface="德彪钢笔行书字库"/>
              </a:rPr>
              <a:t>课后练习二</a:t>
            </a:r>
            <a:endParaRPr lang="zh-CN" altLang="en-US" sz="2400" b="1">
              <a:solidFill>
                <a:srgbClr val="002060"/>
              </a:solidFill>
              <a:latin typeface="德彪钢笔行书字库"/>
              <a:ea typeface="德彪钢笔行书字库"/>
              <a:cs typeface="德彪钢笔行书字库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671830" y="1704975"/>
            <a:ext cx="7789545" cy="46462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    </a:t>
            </a:r>
            <a:r>
              <a:rPr lang="zh-CN" altLang="en-US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孔子之所以能做到因材施教，是因为</a:t>
            </a:r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孔子对学生的特点有深入的了解和准确的把握。</a:t>
            </a:r>
            <a:r>
              <a:rPr lang="zh-CN" altLang="en-US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（一课</a:t>
            </a:r>
            <a:r>
              <a:rPr lang="en-US" altLang="zh-CN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14.5</a:t>
            </a:r>
            <a:r>
              <a:rPr lang="zh-CN" altLang="en-US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，六课</a:t>
            </a:r>
            <a:r>
              <a:rPr lang="en-US" altLang="zh-CN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6.11</a:t>
            </a:r>
            <a:r>
              <a:rPr lang="zh-CN" altLang="en-US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，十二课</a:t>
            </a:r>
            <a:r>
              <a:rPr lang="en-US" altLang="zh-CN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11.13</a:t>
            </a:r>
            <a:r>
              <a:rPr lang="zh-CN" altLang="en-US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、</a:t>
            </a:r>
            <a:r>
              <a:rPr lang="en-US" altLang="zh-CN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7.11,5.7.</a:t>
            </a:r>
            <a:r>
              <a:rPr lang="zh-CN" altLang="en-US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）再是孔子</a:t>
            </a:r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能够根据学生的特点，有针对性地对他们进行品德和学业方面的教育培养</a:t>
            </a:r>
            <a:r>
              <a:rPr lang="zh-CN" altLang="en-US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。（本课</a:t>
            </a:r>
            <a:r>
              <a:rPr lang="en-US" altLang="zh-CN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11.22</a:t>
            </a:r>
            <a:r>
              <a:rPr lang="zh-CN" altLang="en-US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是在讲个人品性修养方面的因材施教，</a:t>
            </a:r>
            <a:r>
              <a:rPr lang="en-US" altLang="zh-CN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11.3</a:t>
            </a:r>
            <a:r>
              <a:rPr lang="zh-CN" altLang="en-US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是讲在个人发展方向上的因材施教。</a:t>
            </a:r>
            <a:r>
              <a:rPr lang="zh-CN" altLang="en-US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）</a:t>
            </a:r>
            <a:endParaRPr lang="zh-CN" altLang="en-US" sz="28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zh-CN" altLang="en-US" sz="2800" b="1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   </a:t>
            </a:r>
            <a:r>
              <a:rPr lang="zh-CN" altLang="en-US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他经常分析每个学生的特点，对每一位学生的才能特点、性格特征都心里有数。如“由也果”“赐也达”“求也艺”“予不仁”“柴也愚”“参也鲁”“师也辟”等。</a:t>
            </a:r>
            <a:endParaRPr lang="zh-CN" altLang="en-US" sz="2400" b="1">
              <a:solidFill>
                <a:schemeClr val="tx1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92164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诲人不倦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4"/>
          <p:cNvSpPr>
            <a:spLocks noChangeArrowheads="1"/>
          </p:cNvSpPr>
          <p:nvPr/>
        </p:nvSpPr>
        <p:spPr bwMode="auto">
          <a:xfrm>
            <a:off x="802005" y="2914650"/>
            <a:ext cx="71120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子曰：“弟子入则孝，出则弟，谨而信，泛爱众而亲仁。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行有余力，则以学文。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 （</a:t>
            </a:r>
            <a:r>
              <a: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</a:t>
            </a:r>
            <a:r>
              <a:rPr lang="zh-CN" altLang="en-US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210" name="Rectangle 4"/>
          <p:cNvSpPr>
            <a:spLocks noChangeArrowheads="1"/>
          </p:cNvSpPr>
          <p:nvPr/>
        </p:nvSpPr>
        <p:spPr bwMode="auto">
          <a:xfrm>
            <a:off x="876300" y="4361815"/>
            <a:ext cx="739140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002060"/>
                </a:solidFill>
                <a:latin typeface="德彪钢笔行书字库"/>
                <a:ea typeface="德彪钢笔行书字库"/>
                <a:cs typeface="德彪钢笔行书字库"/>
              </a:rPr>
              <a:t>主张学行并重，重视社会实践。</a:t>
            </a:r>
            <a:endParaRPr lang="zh-CN" altLang="en-US" sz="3200" b="1">
              <a:solidFill>
                <a:srgbClr val="002060"/>
              </a:solidFill>
              <a:latin typeface="德彪钢笔行书字库"/>
              <a:ea typeface="德彪钢笔行书字库"/>
              <a:cs typeface="德彪钢笔行书字库"/>
            </a:endParaRPr>
          </a:p>
        </p:txBody>
      </p:sp>
      <p:sp>
        <p:nvSpPr>
          <p:cNvPr id="94211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诲人不倦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94212" name="Text Box 8"/>
          <p:cNvSpPr txBox="1">
            <a:spLocks noChangeArrowheads="1"/>
          </p:cNvSpPr>
          <p:nvPr/>
        </p:nvSpPr>
        <p:spPr bwMode="auto">
          <a:xfrm>
            <a:off x="987425" y="1397000"/>
            <a:ext cx="5803900" cy="585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7030A0"/>
                </a:solidFill>
                <a:latin typeface="造字工房言宋（非商用）常规体"/>
                <a:ea typeface="造字工房言宋（非商用）常规体"/>
                <a:cs typeface="造字工房言宋（非商用）常规体"/>
              </a:rPr>
              <a:t>学思并重</a:t>
            </a:r>
            <a:endParaRPr lang="zh-CN" altLang="en-US" sz="3200">
              <a:solidFill>
                <a:srgbClr val="7030A0"/>
              </a:solidFill>
              <a:latin typeface="造字工房言宋（非商用）常规体"/>
              <a:ea typeface="造字工房言宋（非商用）常规体"/>
              <a:cs typeface="造字工房言宋（非商用）常规体"/>
            </a:endParaRPr>
          </a:p>
        </p:txBody>
      </p:sp>
      <p:sp>
        <p:nvSpPr>
          <p:cNvPr id="94213" name="Rectangle 4"/>
          <p:cNvSpPr>
            <a:spLocks noChangeArrowheads="1"/>
          </p:cNvSpPr>
          <p:nvPr/>
        </p:nvSpPr>
        <p:spPr bwMode="auto">
          <a:xfrm>
            <a:off x="876300" y="2204720"/>
            <a:ext cx="73914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子以四教：文，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，忠，信（</a:t>
            </a:r>
            <a:r>
              <a:rPr lang="en-US" altLang="zh-CN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7.25</a:t>
            </a: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4"/>
          <p:cNvSpPr>
            <a:spLocks noChangeArrowheads="1"/>
          </p:cNvSpPr>
          <p:nvPr/>
        </p:nvSpPr>
        <p:spPr bwMode="auto">
          <a:xfrm>
            <a:off x="987425" y="3200400"/>
            <a:ext cx="7391400" cy="18148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2060"/>
                </a:solidFill>
                <a:latin typeface="德彪钢笔行书字库"/>
                <a:ea typeface="德彪钢笔行书字库"/>
                <a:cs typeface="德彪钢笔行书字库"/>
              </a:rPr>
              <a:t>言传身教 ：既用言语来教导，又用行动来示范。指用言行影响、教导别人。 </a:t>
            </a:r>
            <a:endParaRPr lang="zh-CN" altLang="en-US" sz="2800" b="1">
              <a:solidFill>
                <a:srgbClr val="002060"/>
              </a:solidFill>
              <a:latin typeface="德彪钢笔行书字库"/>
              <a:ea typeface="德彪钢笔行书字库"/>
              <a:cs typeface="德彪钢笔行书字库"/>
            </a:endParaRPr>
          </a:p>
          <a:p>
            <a:endParaRPr lang="zh-CN" altLang="en-US" sz="2800" b="1">
              <a:solidFill>
                <a:srgbClr val="002060"/>
              </a:solidFill>
              <a:latin typeface="德彪钢笔行书字库"/>
              <a:ea typeface="德彪钢笔行书字库"/>
              <a:cs typeface="德彪钢笔行书字库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德彪钢笔行书字库"/>
                <a:ea typeface="德彪钢笔行书字库"/>
                <a:cs typeface="德彪钢笔行书字库"/>
              </a:rPr>
              <a:t>孔子更强调自主学习，身教重于言教</a:t>
            </a:r>
            <a:endParaRPr lang="zh-CN" altLang="en-US" sz="2800" b="1">
              <a:solidFill>
                <a:srgbClr val="FF0000"/>
              </a:solidFill>
              <a:latin typeface="德彪钢笔行书字库"/>
              <a:ea typeface="德彪钢笔行书字库"/>
              <a:cs typeface="德彪钢笔行书字库"/>
            </a:endParaRPr>
          </a:p>
        </p:txBody>
      </p:sp>
      <p:sp>
        <p:nvSpPr>
          <p:cNvPr id="95234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诲人不倦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95235" name="Text Box 8"/>
          <p:cNvSpPr txBox="1">
            <a:spLocks noChangeArrowheads="1"/>
          </p:cNvSpPr>
          <p:nvPr/>
        </p:nvSpPr>
        <p:spPr bwMode="auto">
          <a:xfrm>
            <a:off x="987425" y="1397000"/>
            <a:ext cx="5803900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7030A0"/>
                </a:solidFill>
                <a:latin typeface="造字工房言宋（非商用）常规体"/>
                <a:ea typeface="造字工房言宋（非商用）常规体"/>
                <a:cs typeface="造字工房言宋（非商用）常规体"/>
              </a:rPr>
              <a:t>注重身教</a:t>
            </a:r>
            <a:endParaRPr lang="zh-CN" altLang="en-US" sz="3200" b="1">
              <a:solidFill>
                <a:srgbClr val="7030A0"/>
              </a:solidFill>
              <a:latin typeface="造字工房言宋（非商用）常规体"/>
              <a:ea typeface="造字工房言宋（非商用）常规体"/>
              <a:cs typeface="造字工房言宋（非商用）常规体"/>
            </a:endParaRP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987425" y="2173288"/>
            <a:ext cx="73914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子曰：“子欲无言。”子贡曰：“子如不言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则小子何述焉？”子曰：“天何言哉？四时行焉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百物生焉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天何言哉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?”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17.19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4"/>
          <p:cNvSpPr>
            <a:spLocks noChangeArrowheads="1"/>
          </p:cNvSpPr>
          <p:nvPr/>
        </p:nvSpPr>
        <p:spPr bwMode="auto">
          <a:xfrm>
            <a:off x="973138" y="2062163"/>
            <a:ext cx="7113587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子曰：“若圣与仁，则吾岂敢？抑为之不厌，诲人不倦，则可谓云尔已矣。”公西华曰：“正唯弟子不能学也。”（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7.34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889250" y="1454150"/>
            <a:ext cx="3979863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造字工房言宋（非商用）常规体"/>
                <a:ea typeface="造字工房言宋（非商用）常规体"/>
                <a:cs typeface="造字工房言宋（非商用）常规体"/>
              </a:rPr>
              <a:t>诲人不倦、述而不作</a:t>
            </a:r>
            <a:endParaRPr lang="zh-CN" altLang="en-US" sz="3200" b="1">
              <a:solidFill>
                <a:srgbClr val="7030A0"/>
              </a:solidFill>
              <a:latin typeface="造字工房言宋（非商用）常规体"/>
              <a:ea typeface="造字工房言宋（非商用）常规体"/>
              <a:cs typeface="造字工房言宋（非商用）常规体"/>
            </a:endParaRPr>
          </a:p>
        </p:txBody>
      </p:sp>
      <p:sp>
        <p:nvSpPr>
          <p:cNvPr id="96259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诲人不倦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96260" name="文本框 1"/>
          <p:cNvSpPr txBox="1">
            <a:spLocks noChangeArrowheads="1"/>
          </p:cNvSpPr>
          <p:nvPr/>
        </p:nvSpPr>
        <p:spPr bwMode="auto">
          <a:xfrm>
            <a:off x="973138" y="1430338"/>
            <a:ext cx="404177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7030A0"/>
                </a:solidFill>
                <a:latin typeface="方正宋刻本秀楷简体"/>
                <a:ea typeface="方正宋刻本秀楷简体"/>
                <a:cs typeface="方正宋刻本秀楷简体"/>
              </a:rPr>
              <a:t>孔子风范：</a:t>
            </a:r>
            <a:endParaRPr lang="zh-CN" altLang="en-US" sz="2400" b="1">
              <a:solidFill>
                <a:srgbClr val="7030A0"/>
              </a:solidFill>
              <a:latin typeface="方正宋刻本秀楷简体"/>
              <a:ea typeface="方正宋刻本秀楷简体"/>
              <a:cs typeface="方正宋刻本秀楷简体"/>
            </a:endParaRP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973138" y="2922588"/>
            <a:ext cx="7113587" cy="1323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子曰：“述而不作，信而好古，窃比于我老彭。”（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子曰：“吾自卫反鲁，然后乐正，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雅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》《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颂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各得其所。”（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9.15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262" name="Rectangle 4"/>
          <p:cNvSpPr>
            <a:spLocks noChangeArrowheads="1"/>
          </p:cNvSpPr>
          <p:nvPr/>
        </p:nvSpPr>
        <p:spPr bwMode="auto">
          <a:xfrm>
            <a:off x="973138" y="4394200"/>
            <a:ext cx="739140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德彪钢笔行书字库"/>
                <a:ea typeface="德彪钢笔行书字库"/>
                <a:cs typeface="德彪钢笔行书字库"/>
              </a:rPr>
              <a:t>如何理解其“述而不作”的思想？</a:t>
            </a:r>
            <a:endParaRPr lang="zh-CN" altLang="en-US" sz="2000" b="1">
              <a:solidFill>
                <a:srgbClr val="002060"/>
              </a:solidFill>
              <a:latin typeface="德彪钢笔行书字库"/>
              <a:ea typeface="德彪钢笔行书字库"/>
              <a:cs typeface="德彪钢笔行书字库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742633" y="4794250"/>
            <a:ext cx="7573962" cy="1383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孔子“述而不作”的思想和保守的政治文化思想是相适应的。“述”是整理古代文化典籍，这也是另一种形式的“作”。</a:t>
            </a:r>
            <a:endParaRPr lang="zh-CN" altLang="en-US" sz="28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文本框 14"/>
          <p:cNvSpPr txBox="1">
            <a:spLocks noChangeArrowheads="1"/>
          </p:cNvSpPr>
          <p:nvPr/>
        </p:nvSpPr>
        <p:spPr bwMode="auto">
          <a:xfrm>
            <a:off x="1709738" y="2222500"/>
            <a:ext cx="3405187" cy="354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①有教无类</a:t>
            </a:r>
            <a:endParaRPr lang="zh-CN" altLang="en-US" sz="28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②启发诱导</a:t>
            </a:r>
            <a:endParaRPr lang="zh-CN" altLang="en-US" sz="28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③因材施教</a:t>
            </a:r>
            <a:endParaRPr lang="zh-CN" altLang="en-US" sz="28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④学思并重</a:t>
            </a:r>
            <a:endParaRPr lang="zh-CN" altLang="en-US" sz="28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⑤学行并重，</a:t>
            </a:r>
            <a:endParaRPr lang="zh-CN" altLang="en-US" sz="28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   重视社会实践</a:t>
            </a:r>
            <a:endParaRPr lang="zh-CN" altLang="en-US" sz="28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⑥教学相长</a:t>
            </a:r>
            <a:endParaRPr lang="zh-CN" altLang="en-US" sz="28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⑦注重身教</a:t>
            </a:r>
            <a:endParaRPr lang="zh-CN" altLang="en-US" sz="28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97282" name="文本框 1"/>
          <p:cNvSpPr txBox="1">
            <a:spLocks noChangeArrowheads="1"/>
          </p:cNvSpPr>
          <p:nvPr/>
        </p:nvSpPr>
        <p:spPr bwMode="auto">
          <a:xfrm>
            <a:off x="973138" y="1595438"/>
            <a:ext cx="478472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7030A0"/>
                </a:solidFill>
                <a:latin typeface="方正宋刻本秀楷简体"/>
                <a:ea typeface="方正宋刻本秀楷简体"/>
                <a:cs typeface="方正宋刻本秀楷简体"/>
              </a:rPr>
              <a:t>孔子的教育原则和方法：</a:t>
            </a:r>
            <a:endParaRPr lang="zh-CN" altLang="en-US" sz="2400">
              <a:solidFill>
                <a:srgbClr val="7030A0"/>
              </a:solidFill>
              <a:latin typeface="方正宋刻本秀楷简体"/>
              <a:ea typeface="方正宋刻本秀楷简体"/>
              <a:cs typeface="方正宋刻本秀楷简体"/>
            </a:endParaRPr>
          </a:p>
        </p:txBody>
      </p:sp>
      <p:sp>
        <p:nvSpPr>
          <p:cNvPr id="97283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诲人不倦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6715" y="1543050"/>
            <a:ext cx="8084185" cy="4388485"/>
          </a:xfrm>
        </p:spPr>
        <p:txBody>
          <a:bodyPr>
            <a:normAutofit/>
          </a:bodyPr>
          <a:p>
            <a:r>
              <a:rPr lang="zh-CN" altLang="en-US" sz="3300" b="1">
                <a:solidFill>
                  <a:srgbClr val="FF0000"/>
                </a:solidFill>
              </a:rPr>
              <a:t>课后练习二</a:t>
            </a:r>
            <a:endParaRPr lang="zh-CN" altLang="en-US" sz="3300" b="1"/>
          </a:p>
          <a:p>
            <a:pPr fontAlgn="auto">
              <a:lnSpc>
                <a:spcPct val="100000"/>
              </a:lnSpc>
            </a:pPr>
            <a:r>
              <a:rPr lang="zh-CN" altLang="en-US" sz="3300" b="1"/>
              <a:t>      孔子的政治倾向比较保守，主张克已复礼，恢复西周礼乐制度，述而不作的主张与这种政治态度恰恰相应。所谓</a:t>
            </a:r>
            <a:r>
              <a:rPr lang="zh-CN" altLang="en-US" sz="3300" b="1">
                <a:solidFill>
                  <a:srgbClr val="FF0000"/>
                </a:solidFill>
              </a:rPr>
              <a:t>述</a:t>
            </a:r>
            <a:r>
              <a:rPr lang="zh-CN" altLang="en-US" sz="3300" b="1"/>
              <a:t>，就是对古代礼乐以及反映这些礼乐的典籍进行整理、阐释和传授，而这正是祖述尧舜、宪章文武、恢复周礼的需要。</a:t>
            </a:r>
            <a:endParaRPr lang="zh-CN" altLang="en-US" sz="3300" b="1"/>
          </a:p>
          <a:p>
            <a:endParaRPr lang="zh-CN" altLang="en-US" sz="33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文本框 1"/>
          <p:cNvSpPr txBox="1">
            <a:spLocks noChangeArrowheads="1"/>
          </p:cNvSpPr>
          <p:nvPr/>
        </p:nvSpPr>
        <p:spPr bwMode="auto">
          <a:xfrm>
            <a:off x="911860" y="1430655"/>
            <a:ext cx="414147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7030A0"/>
                </a:solidFill>
                <a:latin typeface="方正宋刻本秀楷简体"/>
                <a:ea typeface="方正宋刻本秀楷简体"/>
                <a:cs typeface="方正宋刻本秀楷简体"/>
              </a:rPr>
              <a:t>孔子的义利观：课后练习三</a:t>
            </a:r>
            <a:endParaRPr lang="zh-CN" altLang="en-US" sz="2400" b="1">
              <a:solidFill>
                <a:srgbClr val="7030A0"/>
              </a:solidFill>
              <a:latin typeface="方正宋刻本秀楷简体"/>
              <a:ea typeface="方正宋刻本秀楷简体"/>
              <a:cs typeface="方正宋刻本秀楷简体"/>
            </a:endParaRPr>
          </a:p>
        </p:txBody>
      </p:sp>
      <p:sp>
        <p:nvSpPr>
          <p:cNvPr id="67586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君子之风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67587" name="Rectangle 4"/>
          <p:cNvSpPr>
            <a:spLocks noChangeArrowheads="1"/>
          </p:cNvSpPr>
          <p:nvPr/>
        </p:nvSpPr>
        <p:spPr bwMode="auto">
          <a:xfrm>
            <a:off x="712788" y="3503613"/>
            <a:ext cx="3709987" cy="2676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子曰：“富与贵，是人之所欲也，不以其道得之，不处也；贫与贱，是人之所恶也，不以其道得之，不去也。”（</a:t>
            </a:r>
            <a:r>
              <a:rPr lang="en-US" altLang="zh-CN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4.5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712788" y="2201863"/>
            <a:ext cx="3451225" cy="1384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子曰：“君子喻于义，小人喻于利。”（</a:t>
            </a:r>
            <a:r>
              <a:rPr lang="en-US" altLang="zh-CN"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4.16</a:t>
            </a:r>
            <a:r>
              <a:rPr lang="zh-CN" altLang="en-US"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4955540" y="3832225"/>
            <a:ext cx="3579495" cy="181483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孔子</a:t>
            </a:r>
            <a:r>
              <a:rPr lang="zh-CN" altLang="en-US"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说“君子喻于义”，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主张见利思义，反对见利忘义</a:t>
            </a:r>
            <a:r>
              <a:rPr lang="zh-CN" altLang="en-US"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，并不反对正当的求利。</a:t>
            </a:r>
            <a:endParaRPr lang="zh-CN" altLang="en-US" sz="28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546725" y="1230313"/>
            <a:ext cx="2987675" cy="1517650"/>
          </a:xfrm>
          <a:prstGeom prst="cloudCallout">
            <a:avLst>
              <a:gd name="adj1" fmla="val 12167"/>
              <a:gd name="adj2" fmla="val 15774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 sz="3200">
              <a:solidFill>
                <a:schemeClr val="accent1">
                  <a:lumMod val="40000"/>
                  <a:lumOff val="60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67591" name="Text Box 8"/>
          <p:cNvSpPr txBox="1">
            <a:spLocks noChangeArrowheads="1"/>
          </p:cNvSpPr>
          <p:nvPr/>
        </p:nvSpPr>
        <p:spPr bwMode="auto">
          <a:xfrm>
            <a:off x="6049963" y="1524000"/>
            <a:ext cx="2232025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7030A0"/>
                </a:solidFill>
                <a:latin typeface="汉仪全唐诗简"/>
                <a:ea typeface="汉仪全唐诗简"/>
                <a:cs typeface="汉仪全唐诗简"/>
              </a:rPr>
              <a:t>君子爱财，取之有道 。</a:t>
            </a:r>
            <a:endParaRPr lang="zh-CN" altLang="en-US" sz="3200" b="1">
              <a:solidFill>
                <a:srgbClr val="7030A0"/>
              </a:solidFill>
              <a:latin typeface="汉仪全唐诗简"/>
              <a:ea typeface="汉仪全唐诗简"/>
              <a:cs typeface="汉仪全唐诗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995" y="1316355"/>
            <a:ext cx="8207375" cy="3263900"/>
          </a:xfrm>
        </p:spPr>
        <p:txBody>
          <a:bodyPr>
            <a:noAutofit/>
          </a:bodyPr>
          <a:p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对述而不作的主张可以从下面几点分析: </a:t>
            </a:r>
            <a:endParaRPr lang="zh-CN" altLang="en-US" sz="30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(1) 在述与作的关系上，</a:t>
            </a:r>
            <a:r>
              <a:rPr lang="zh-CN" altLang="en-US" sz="3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作是第一位的</a:t>
            </a: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。只有在各领域内沿着正确的方向不断创新，才能推动社会生产生活不断进步。因此，从总体</a:t>
            </a:r>
            <a:r>
              <a:rPr lang="zh-CN" altLang="en-US" sz="3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来说，述而不作的主张是一种文化保守主义</a:t>
            </a: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，不符合现代社会要求。</a:t>
            </a:r>
            <a:endParaRPr lang="zh-CN" altLang="en-US" sz="30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30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(2) 但另一方面，</a:t>
            </a:r>
            <a:r>
              <a:rPr lang="zh-CN" altLang="en-US" sz="3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述又是作的基础</a:t>
            </a: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。创新的前提是对前人成果的学习和吸收，离开这一点，就会成为不切实际的想人非非，不可能获得成功。</a:t>
            </a:r>
            <a:endParaRPr lang="zh-CN" altLang="en-US" sz="30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2400" b="1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(3) </a:t>
            </a:r>
            <a:r>
              <a:rPr lang="zh-CN" altLang="en-US" sz="3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述</a:t>
            </a: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不是对前人成果奉若神明，原封不动，而是根据时代要求和后来的认识对原有文化进行新的整理，在对资料的选择处理中渗透着整理者的观点和倾向。从这个意义上说，</a:t>
            </a:r>
            <a:r>
              <a:rPr lang="zh-CN" altLang="en-US" sz="3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述也是一种形式的作</a:t>
            </a:r>
            <a:r>
              <a:rPr lang="zh-CN" altLang="en-US" sz="30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3000" b="1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3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>
          <a:xfrm>
            <a:off x="649605" y="1456055"/>
            <a:ext cx="7610475" cy="435165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b="1" smtClean="0"/>
              <a:t>（</a:t>
            </a:r>
            <a:r>
              <a:rPr lang="en-US" altLang="zh-CN" sz="2400" b="1" smtClean="0"/>
              <a:t>1</a:t>
            </a:r>
            <a:r>
              <a:rPr lang="zh-CN" altLang="en-US" sz="2400" b="1" smtClean="0"/>
              <a:t>）曾子说：“我每天多次反省自己，为别人办事是不是尽心竭力了呢？同朋友交往是不是做到诚实可信了呢？老师传授给我的学业是不是复习了呢？”</a:t>
            </a:r>
            <a:endParaRPr lang="zh-CN" altLang="en-US" sz="2400" b="1" smtClean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b="1" smtClean="0"/>
              <a:t>    请你谈谈对材料中所讲的“自省”问题的理解。</a:t>
            </a:r>
            <a:endParaRPr lang="zh-CN" altLang="en-US" sz="2400" b="1" smtClean="0"/>
          </a:p>
          <a:p>
            <a:pPr>
              <a:buFont typeface="Arial" panose="020B0604020202020204" pitchFamily="34" charset="0"/>
              <a:buNone/>
            </a:pPr>
            <a:endParaRPr lang="zh-CN" altLang="en-US" sz="2400" b="1" smtClean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b="1" smtClean="0">
                <a:sym typeface="+mn-ea"/>
              </a:rPr>
              <a:t>           </a:t>
            </a:r>
            <a:r>
              <a:rPr lang="zh-CN" altLang="en-US" b="1" smtClean="0">
                <a:sym typeface="+mn-ea"/>
              </a:rPr>
              <a:t>此处所讲的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自省</a:t>
            </a:r>
            <a:r>
              <a:rPr lang="zh-CN" altLang="en-US" b="1" smtClean="0">
                <a:sym typeface="+mn-ea"/>
              </a:rPr>
              <a:t>，则是</a:t>
            </a:r>
            <a:r>
              <a:rPr lang="zh-CN" altLang="en-US" b="1" smtClean="0">
                <a:solidFill>
                  <a:srgbClr val="FF0000"/>
                </a:solidFill>
                <a:sym typeface="+mn-ea"/>
              </a:rPr>
              <a:t>自我修养的基本方法</a:t>
            </a:r>
            <a:r>
              <a:rPr lang="zh-CN" altLang="en-US" b="1" smtClean="0">
                <a:sym typeface="+mn-ea"/>
              </a:rPr>
              <a:t>，孔门弟子自觉地</a:t>
            </a:r>
            <a:r>
              <a:rPr lang="zh-CN" altLang="en-US" b="1" smtClean="0">
                <a:solidFill>
                  <a:srgbClr val="0070C0"/>
                </a:solidFill>
                <a:sym typeface="+mn-ea"/>
              </a:rPr>
              <a:t>反省自己，进行自我批评，加强个人思想修养和道德修养，改正个人言行举止上的各种错误</a:t>
            </a:r>
            <a:r>
              <a:rPr lang="zh-CN" altLang="en-US" b="1" smtClean="0">
                <a:sym typeface="+mn-ea"/>
              </a:rPr>
              <a:t>。这种自省的道德修养方式在今天仍有值得借鉴的地方，因为它特别强调进行修养的自觉性。</a:t>
            </a:r>
            <a:endParaRPr lang="zh-CN" altLang="en-US" b="1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/>
          </p:cNvSpPr>
          <p:nvPr>
            <p:ph type="body" idx="1"/>
          </p:nvPr>
        </p:nvSpPr>
        <p:spPr>
          <a:xfrm>
            <a:off x="736600" y="1253490"/>
            <a:ext cx="7886700" cy="517334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b="1" smtClean="0">
                <a:sym typeface="+mn-ea"/>
              </a:rPr>
              <a:t>子夏曰：“贤贤易色①；事父母，能竭其力；事君，能致其身②；与朋友交，言而有信。虽曰未学，吾必谓之学矣。”（</a:t>
            </a:r>
            <a:r>
              <a:rPr lang="en-US" altLang="zh-CN" sz="2400" b="1" smtClean="0">
                <a:sym typeface="+mn-ea"/>
              </a:rPr>
              <a:t>《</a:t>
            </a:r>
            <a:r>
              <a:rPr lang="zh-CN" altLang="en-US" sz="2400" b="1" smtClean="0">
                <a:sym typeface="+mn-ea"/>
              </a:rPr>
              <a:t>论语</a:t>
            </a:r>
            <a:r>
              <a:rPr lang="en-US" altLang="zh-CN" sz="2400" b="1" smtClean="0">
                <a:sym typeface="+mn-ea"/>
              </a:rPr>
              <a:t>?</a:t>
            </a:r>
            <a:r>
              <a:rPr lang="zh-CN" altLang="en-US" sz="2400" b="1" smtClean="0">
                <a:sym typeface="+mn-ea"/>
              </a:rPr>
              <a:t>学而</a:t>
            </a:r>
            <a:r>
              <a:rPr lang="en-US" altLang="zh-CN" sz="2400" b="1" smtClean="0">
                <a:sym typeface="+mn-ea"/>
              </a:rPr>
              <a:t>》</a:t>
            </a:r>
            <a:r>
              <a:rPr lang="zh-CN" altLang="en-US" sz="2400" b="1" smtClean="0">
                <a:sym typeface="+mn-ea"/>
              </a:rPr>
              <a:t>）</a:t>
            </a:r>
            <a:endParaRPr lang="zh-CN" altLang="en-US" sz="2400" b="1" smtClean="0"/>
          </a:p>
          <a:p>
            <a:pPr>
              <a:buFont typeface="Arial" panose="020B0604020202020204" pitchFamily="34" charset="0"/>
              <a:buNone/>
            </a:pPr>
            <a:r>
              <a:rPr lang="zh-CN" altLang="en-US" b="1" smtClean="0">
                <a:sym typeface="+mn-ea"/>
              </a:rPr>
              <a:t>    </a:t>
            </a:r>
            <a:r>
              <a:rPr lang="en-US" altLang="zh-CN" sz="2000" b="1" smtClean="0">
                <a:sym typeface="+mn-ea"/>
              </a:rPr>
              <a:t>【</a:t>
            </a:r>
            <a:r>
              <a:rPr lang="zh-CN" altLang="en-US" sz="2000" b="1" smtClean="0">
                <a:sym typeface="+mn-ea"/>
              </a:rPr>
              <a:t>注</a:t>
            </a:r>
            <a:r>
              <a:rPr lang="en-US" altLang="zh-CN" sz="2000" b="1" smtClean="0">
                <a:sym typeface="+mn-ea"/>
              </a:rPr>
              <a:t>】①</a:t>
            </a:r>
            <a:r>
              <a:rPr lang="zh-CN" altLang="en-US" sz="2000" b="1" smtClean="0">
                <a:sym typeface="+mn-ea"/>
              </a:rPr>
              <a:t>贤贤易色：看重贤德而轻视表面的姿态。②致其身：致，献出，尽力。这里指把生命献给国君。</a:t>
            </a:r>
            <a:endParaRPr lang="zh-CN" altLang="en-US" sz="2000" b="1" smtClean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2400" b="1" smtClean="0">
                <a:sym typeface="+mn-ea"/>
              </a:rPr>
              <a:t>（</a:t>
            </a:r>
            <a:r>
              <a:rPr lang="en-US" altLang="zh-CN" sz="2400" b="1" smtClean="0">
                <a:sym typeface="+mn-ea"/>
              </a:rPr>
              <a:t>2</a:t>
            </a:r>
            <a:r>
              <a:rPr lang="zh-CN" altLang="en-US" sz="2400" b="1" smtClean="0">
                <a:sym typeface="+mn-ea"/>
              </a:rPr>
              <a:t>）结合上面的选段，你认为下面选段体现了孔子的什么观点？</a:t>
            </a:r>
            <a:endParaRPr lang="zh-CN" altLang="en-US" sz="2400" b="1" smtClean="0"/>
          </a:p>
          <a:p>
            <a:pPr>
              <a:buFont typeface="Arial" panose="020B0604020202020204" pitchFamily="34" charset="0"/>
              <a:buNone/>
            </a:pPr>
            <a:r>
              <a:rPr lang="zh-CN" altLang="en-US" b="1" smtClean="0">
                <a:sym typeface="+mn-ea"/>
              </a:rPr>
              <a:t>          </a:t>
            </a:r>
            <a:r>
              <a:rPr lang="zh-CN" altLang="en-US" b="1" smtClean="0"/>
              <a:t>体现了孔子</a:t>
            </a:r>
            <a:r>
              <a:rPr lang="zh-CN" altLang="en-US" b="1" smtClean="0">
                <a:solidFill>
                  <a:srgbClr val="FF0000"/>
                </a:solidFill>
              </a:rPr>
              <a:t>教育以德为先</a:t>
            </a:r>
            <a:r>
              <a:rPr lang="zh-CN" altLang="en-US" b="1" smtClean="0"/>
              <a:t>的观点。孔子十分重视个人的道德修养，以求塑造成理想人格。子夏继承孔子的思想，认为判断一个人</a:t>
            </a:r>
            <a:r>
              <a:rPr lang="zh-CN" altLang="en-US" b="1" smtClean="0">
                <a:solidFill>
                  <a:srgbClr val="FF0000"/>
                </a:solidFill>
              </a:rPr>
              <a:t>有没有学问及其学问的好坏</a:t>
            </a:r>
            <a:r>
              <a:rPr lang="zh-CN" altLang="en-US" b="1" smtClean="0"/>
              <a:t>，主要不是看他的文化知识，而是</a:t>
            </a:r>
            <a:r>
              <a:rPr lang="zh-CN" altLang="en-US" b="1" smtClean="0">
                <a:solidFill>
                  <a:srgbClr val="FF0000"/>
                </a:solidFill>
              </a:rPr>
              <a:t>看他的道德修养</a:t>
            </a:r>
            <a:r>
              <a:rPr lang="zh-CN" altLang="en-US" b="1" smtClean="0"/>
              <a:t>，这是孔子教育重在德行的思想之具体体现。</a:t>
            </a:r>
            <a:endParaRPr lang="zh-CN" altLang="en-US" b="1" smtClean="0"/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zh-CN" altLang="en-US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文本框 2"/>
          <p:cNvSpPr txBox="1">
            <a:spLocks noChangeArrowheads="1"/>
          </p:cNvSpPr>
          <p:nvPr/>
        </p:nvSpPr>
        <p:spPr bwMode="auto">
          <a:xfrm>
            <a:off x="5068888" y="10175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分节复习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892175" y="3352800"/>
            <a:ext cx="7723188" cy="20923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复习目标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背诵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17.4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9. 11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感受孔子渊博的学问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③探究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论语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中叠句形式与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论语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语体特点的关系④领悟孔子的人格之美以及感人的师生关系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21271" y="1632130"/>
            <a:ext cx="3254894" cy="15320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文本框 2"/>
          <p:cNvSpPr txBox="1"/>
          <p:nvPr/>
        </p:nvSpPr>
        <p:spPr>
          <a:xfrm>
            <a:off x="4667250" y="2246313"/>
            <a:ext cx="3657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库－大梁体" panose="03000502000000000000" pitchFamily="66" charset="-122"/>
                <a:ea typeface="方正字库－大梁体" panose="03000502000000000000" pitchFamily="66" charset="-122"/>
                <a:cs typeface="方正汉简简体" panose="03000509000000000000" pitchFamily="65" charset="-122"/>
              </a:rPr>
              <a:t>高山仰止</a:t>
            </a:r>
            <a:endParaRPr lang="zh-CN" altLang="en-US" sz="60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字库－大梁体" panose="03000502000000000000" pitchFamily="66" charset="-122"/>
              <a:ea typeface="方正字库－大梁体" panose="03000502000000000000" pitchFamily="66" charset="-122"/>
              <a:cs typeface="方正汉简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高山仰止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99331" name="文本框 1"/>
          <p:cNvSpPr txBox="1">
            <a:spLocks noChangeArrowheads="1"/>
          </p:cNvSpPr>
          <p:nvPr/>
        </p:nvSpPr>
        <p:spPr bwMode="auto">
          <a:xfrm>
            <a:off x="2072958" y="969645"/>
            <a:ext cx="404177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7030A0"/>
                </a:solidFill>
                <a:latin typeface="春联标准行书体"/>
                <a:ea typeface="春联标准行书体"/>
                <a:cs typeface="春联标准行书体"/>
              </a:rPr>
              <a:t>崇高人格</a:t>
            </a:r>
            <a:endParaRPr lang="zh-CN" altLang="en-US" sz="2800" b="1">
              <a:solidFill>
                <a:srgbClr val="7030A0"/>
              </a:solidFill>
              <a:latin typeface="春联标准行书体"/>
              <a:ea typeface="春联标准行书体"/>
              <a:cs typeface="春联标准行书体"/>
            </a:endParaRPr>
          </a:p>
        </p:txBody>
      </p:sp>
      <p:sp>
        <p:nvSpPr>
          <p:cNvPr id="99332" name="文本框 8"/>
          <p:cNvSpPr txBox="1">
            <a:spLocks noChangeArrowheads="1"/>
          </p:cNvSpPr>
          <p:nvPr/>
        </p:nvSpPr>
        <p:spPr bwMode="auto">
          <a:xfrm>
            <a:off x="657543" y="1491298"/>
            <a:ext cx="7573962" cy="452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“</a:t>
            </a:r>
            <a:r>
              <a:rPr lang="zh-CN" altLang="en-US" sz="24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高山仰止，景行行止</a:t>
            </a:r>
            <a:r>
              <a:rPr lang="zh-CN" altLang="en-US" sz="2400" b="1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” </a:t>
            </a:r>
            <a:r>
              <a:rPr lang="zh-CN" altLang="en-US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出自</a:t>
            </a:r>
            <a:r>
              <a:rPr lang="en-US" altLang="zh-CN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《</a:t>
            </a:r>
            <a:r>
              <a:rPr lang="zh-CN" altLang="en-US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诗经</a:t>
            </a:r>
            <a:r>
              <a:rPr lang="en-US" altLang="zh-CN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·</a:t>
            </a:r>
            <a:r>
              <a:rPr lang="zh-CN" altLang="en-US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小雅</a:t>
            </a:r>
            <a:r>
              <a:rPr lang="en-US" altLang="zh-CN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·</a:t>
            </a:r>
            <a:r>
              <a:rPr lang="zh-CN" altLang="en-US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车辖</a:t>
            </a:r>
            <a:r>
              <a:rPr lang="en-US" altLang="zh-CN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》</a:t>
            </a:r>
            <a:r>
              <a:rPr lang="zh-CN" altLang="en-US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。司马迁</a:t>
            </a:r>
            <a:r>
              <a:rPr lang="en-US" altLang="zh-CN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《</a:t>
            </a:r>
            <a:r>
              <a:rPr lang="zh-CN" altLang="en-US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史记</a:t>
            </a:r>
            <a:r>
              <a:rPr lang="en-US" altLang="zh-CN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·</a:t>
            </a:r>
            <a:r>
              <a:rPr lang="zh-CN" altLang="en-US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孔子世家</a:t>
            </a:r>
            <a:r>
              <a:rPr lang="en-US" altLang="zh-CN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》</a:t>
            </a:r>
            <a:r>
              <a:rPr lang="zh-CN" altLang="en-US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专门引以赞美孔子：“</a:t>
            </a:r>
            <a:r>
              <a:rPr lang="en-US" altLang="zh-CN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《</a:t>
            </a:r>
            <a:r>
              <a:rPr lang="zh-CN" altLang="en-US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诗</a:t>
            </a:r>
            <a:r>
              <a:rPr lang="en-US" altLang="zh-CN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》</a:t>
            </a:r>
            <a:r>
              <a:rPr lang="zh-CN" altLang="en-US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有之：‘高山仰止 </a:t>
            </a:r>
            <a:r>
              <a:rPr lang="en-US" altLang="zh-CN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,</a:t>
            </a:r>
            <a:r>
              <a:rPr lang="zh-CN" altLang="en-US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景行则止。虽不能及</a:t>
            </a:r>
            <a:r>
              <a:rPr lang="en-US" altLang="zh-CN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,</a:t>
            </a:r>
            <a:r>
              <a:rPr lang="zh-CN" altLang="en-US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心向往之”汉郑玄注解说：“古人有德者则仰慕之，有明行者则行之。”郑把“</a:t>
            </a:r>
            <a:r>
              <a:rPr lang="zh-CN" altLang="en-US" sz="2400" b="1">
                <a:solidFill>
                  <a:srgbClr val="0070C0"/>
                </a:solidFill>
                <a:latin typeface="方正苏新诗柳楷简体"/>
                <a:ea typeface="方正苏新诗柳楷简体"/>
                <a:cs typeface="方正苏新诗柳楷简体"/>
              </a:rPr>
              <a:t>高山</a:t>
            </a:r>
            <a:r>
              <a:rPr lang="zh-CN" altLang="en-US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”比喻为</a:t>
            </a:r>
            <a:r>
              <a:rPr lang="zh-CN" altLang="en-US" sz="24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崇高的道德</a:t>
            </a:r>
            <a:r>
              <a:rPr lang="zh-CN" altLang="en-US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，“</a:t>
            </a:r>
            <a:r>
              <a:rPr lang="zh-CN" altLang="en-US" sz="2400" b="1">
                <a:solidFill>
                  <a:srgbClr val="0070C0"/>
                </a:solidFill>
                <a:latin typeface="方正苏新诗柳楷简体"/>
                <a:ea typeface="方正苏新诗柳楷简体"/>
                <a:cs typeface="方正苏新诗柳楷简体"/>
              </a:rPr>
              <a:t>仰</a:t>
            </a:r>
            <a:r>
              <a:rPr lang="zh-CN" altLang="en-US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”是</a:t>
            </a:r>
            <a:r>
              <a:rPr lang="zh-CN" altLang="en-US" sz="24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仰慕</a:t>
            </a:r>
            <a:r>
              <a:rPr lang="zh-CN" altLang="en-US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；“</a:t>
            </a:r>
            <a:r>
              <a:rPr lang="zh-CN" altLang="en-US" sz="2400" b="1">
                <a:solidFill>
                  <a:srgbClr val="0070C0"/>
                </a:solidFill>
                <a:latin typeface="方正苏新诗柳楷简体"/>
                <a:ea typeface="方正苏新诗柳楷简体"/>
                <a:cs typeface="方正苏新诗柳楷简体"/>
              </a:rPr>
              <a:t>景行</a:t>
            </a:r>
            <a:r>
              <a:rPr lang="zh-CN" altLang="en-US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”是“明行”，</a:t>
            </a:r>
            <a:r>
              <a:rPr lang="zh-CN" altLang="en-US" sz="24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即光明正大的行为，是人们运行的准则</a:t>
            </a:r>
            <a:r>
              <a:rPr lang="zh-CN" altLang="en-US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。宋朱熹则解释说：“仰，瞻望也。景行，大道也。高山则可仰，景行则可行。” 朱熹说“高山”，就是人们平时仰望的高山，没有什么喻义；而“景行”是大道、大路，“景行则止”是说大道可供人们行走。一个崇高的可以，一个直白的可以。</a:t>
            </a:r>
            <a:r>
              <a:rPr lang="zh-CN" altLang="en-US" sz="24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对“止”，都解释为语助词</a:t>
            </a:r>
            <a:r>
              <a:rPr lang="zh-CN" altLang="en-US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，看来没有什么异议。</a:t>
            </a:r>
            <a:endParaRPr lang="zh-CN" altLang="en-US" sz="2400" b="1">
              <a:solidFill>
                <a:schemeClr val="tx1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747713" y="3515043"/>
            <a:ext cx="721042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立志教育，重视教育</a:t>
            </a:r>
            <a:endParaRPr lang="zh-CN" altLang="en-US" sz="32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100354" name="Rectangle 4"/>
          <p:cNvSpPr>
            <a:spLocks noChangeArrowheads="1"/>
          </p:cNvSpPr>
          <p:nvPr/>
        </p:nvSpPr>
        <p:spPr bwMode="auto">
          <a:xfrm>
            <a:off x="747713" y="2356168"/>
            <a:ext cx="73914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子在陈，曰：“归与！归与！吾党之小子狂简，斐然成章，不知所以裁之。”（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5.22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355" name="文本框 1"/>
          <p:cNvSpPr txBox="1">
            <a:spLocks noChangeArrowheads="1"/>
          </p:cNvSpPr>
          <p:nvPr/>
        </p:nvSpPr>
        <p:spPr bwMode="auto">
          <a:xfrm>
            <a:off x="665480" y="1673225"/>
            <a:ext cx="603123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7030A0"/>
                </a:solidFill>
                <a:latin typeface="方正宋刻本秀楷简体"/>
                <a:ea typeface="方正宋刻本秀楷简体"/>
                <a:cs typeface="方正宋刻本秀楷简体"/>
              </a:rPr>
              <a:t>1.</a:t>
            </a:r>
            <a:r>
              <a:rPr lang="zh-CN" altLang="en-US" sz="2800" b="1">
                <a:solidFill>
                  <a:srgbClr val="7030A0"/>
                </a:solidFill>
                <a:latin typeface="方正宋刻本秀楷简体"/>
                <a:ea typeface="方正宋刻本秀楷简体"/>
                <a:cs typeface="方正宋刻本秀楷简体"/>
              </a:rPr>
              <a:t>富有“使命感”。（不忘职责）</a:t>
            </a:r>
            <a:endParaRPr lang="zh-CN" altLang="en-US" sz="2800" b="1">
              <a:solidFill>
                <a:srgbClr val="7030A0"/>
              </a:solidFill>
              <a:latin typeface="方正宋刻本秀楷简体"/>
              <a:ea typeface="方正宋刻本秀楷简体"/>
              <a:cs typeface="方正宋刻本秀楷简体"/>
            </a:endParaRPr>
          </a:p>
        </p:txBody>
      </p:sp>
      <p:sp>
        <p:nvSpPr>
          <p:cNvPr id="100356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高山仰止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文本框 1"/>
          <p:cNvSpPr txBox="1">
            <a:spLocks noChangeArrowheads="1"/>
          </p:cNvSpPr>
          <p:nvPr/>
        </p:nvSpPr>
        <p:spPr bwMode="auto">
          <a:xfrm>
            <a:off x="973138" y="1430338"/>
            <a:ext cx="528637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7030A0"/>
                </a:solidFill>
                <a:latin typeface="方正宋刻本秀楷简体"/>
                <a:ea typeface="方正宋刻本秀楷简体"/>
                <a:cs typeface="方正宋刻本秀楷简体"/>
              </a:rPr>
              <a:t>2.</a:t>
            </a:r>
            <a:r>
              <a:rPr lang="zh-CN" altLang="en-US" sz="2800" b="1">
                <a:solidFill>
                  <a:srgbClr val="7030A0"/>
                </a:solidFill>
                <a:latin typeface="方正宋刻本秀楷简体"/>
                <a:ea typeface="方正宋刻本秀楷简体"/>
                <a:cs typeface="方正宋刻本秀楷简体"/>
              </a:rPr>
              <a:t>具有“亲切感”。（关心学生）</a:t>
            </a:r>
            <a:endParaRPr lang="zh-CN" altLang="en-US" sz="2800" b="1">
              <a:solidFill>
                <a:srgbClr val="7030A0"/>
              </a:solidFill>
              <a:latin typeface="方正宋刻本秀楷简体"/>
              <a:ea typeface="方正宋刻本秀楷简体"/>
              <a:cs typeface="方正宋刻本秀楷简体"/>
            </a:endParaRPr>
          </a:p>
        </p:txBody>
      </p:sp>
      <p:sp>
        <p:nvSpPr>
          <p:cNvPr id="101378" name="Rectangle 4"/>
          <p:cNvSpPr>
            <a:spLocks noChangeArrowheads="1"/>
          </p:cNvSpPr>
          <p:nvPr/>
        </p:nvSpPr>
        <p:spPr bwMode="auto">
          <a:xfrm>
            <a:off x="973138" y="2062163"/>
            <a:ext cx="7113587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闵子侍侧，訚訚如也；子路，行行如也；冉有、子贡，侃侃如也。子乐。“若由也，不得其死然。”（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11.13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972300" y="2416175"/>
            <a:ext cx="147796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有情趣</a:t>
            </a:r>
            <a:endParaRPr lang="zh-CN" altLang="en-US" sz="24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101380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高山仰止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101381" name="Rectangle 4"/>
          <p:cNvSpPr>
            <a:spLocks noChangeArrowheads="1"/>
          </p:cNvSpPr>
          <p:nvPr/>
        </p:nvSpPr>
        <p:spPr bwMode="auto">
          <a:xfrm>
            <a:off x="973138" y="2770188"/>
            <a:ext cx="7113587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子谓颜渊曰：“用之则行，舍之则藏，惟我与尔有是夫！”子路曰：“子行三军，则谁与？”子曰：“暴虎冯河，死而无悔者，吾不与也。必也临事而惧。好谋而成者也。”（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7.11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7591425" y="3402013"/>
            <a:ext cx="155257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善批评</a:t>
            </a:r>
            <a:endParaRPr lang="zh-CN" altLang="en-US" sz="24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101383" name="Rectangle 4"/>
          <p:cNvSpPr>
            <a:spLocks noChangeArrowheads="1"/>
          </p:cNvSpPr>
          <p:nvPr/>
        </p:nvSpPr>
        <p:spPr bwMode="auto">
          <a:xfrm>
            <a:off x="973138" y="3751263"/>
            <a:ext cx="7113587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子曰：“由之瑟奚为于丘之门？”门人不敬子路。子曰：“由也升堂矣，未入于室也。”（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11.15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570788" y="4048125"/>
            <a:ext cx="135255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善维护</a:t>
            </a:r>
            <a:endParaRPr lang="zh-CN" altLang="en-US" sz="24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101385" name="Rectangle 4"/>
          <p:cNvSpPr>
            <a:spLocks noChangeArrowheads="1"/>
          </p:cNvSpPr>
          <p:nvPr/>
        </p:nvSpPr>
        <p:spPr bwMode="auto">
          <a:xfrm>
            <a:off x="973138" y="4454525"/>
            <a:ext cx="7113587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子曰：“道不行，乘桴浮于海，从我者，其由与？”子路闻之喜。子曰：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由也好勇过我，无所取材。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5.7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7570788" y="4751388"/>
            <a:ext cx="135255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善提醒</a:t>
            </a:r>
            <a:endParaRPr lang="zh-CN" altLang="en-US" sz="24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101387" name="Rectangle 4"/>
          <p:cNvSpPr>
            <a:spLocks noChangeArrowheads="1"/>
          </p:cNvSpPr>
          <p:nvPr/>
        </p:nvSpPr>
        <p:spPr bwMode="auto">
          <a:xfrm>
            <a:off x="973138" y="5199063"/>
            <a:ext cx="7113587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子见南子，子路不说。夫子矢之曰：“予所否者，天厌之！天厌之！”（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6.28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7570788" y="5495925"/>
            <a:ext cx="12192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发毒誓</a:t>
            </a:r>
            <a:endParaRPr lang="zh-CN" altLang="en-US" sz="24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4"/>
          <p:cNvSpPr>
            <a:spLocks noChangeArrowheads="1"/>
          </p:cNvSpPr>
          <p:nvPr/>
        </p:nvSpPr>
        <p:spPr bwMode="auto">
          <a:xfrm>
            <a:off x="987425" y="1570038"/>
            <a:ext cx="7113588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颜渊死。子曰：“噫！天丧予！天丧予！”（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11.9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26" name="Rectangle 4"/>
          <p:cNvSpPr>
            <a:spLocks noChangeArrowheads="1"/>
          </p:cNvSpPr>
          <p:nvPr/>
        </p:nvSpPr>
        <p:spPr bwMode="auto">
          <a:xfrm>
            <a:off x="987425" y="2108200"/>
            <a:ext cx="7113588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颜渊死。子哭之恸。从者曰：“子恸矣。”曰：“有恸乎？非夫人之为恸而谁为？”（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1.15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27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高山仰止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6916738" y="2554288"/>
            <a:ext cx="156368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真伤心</a:t>
            </a:r>
            <a:endParaRPr lang="zh-CN" altLang="en-US" sz="28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103429" name="矩形 15"/>
          <p:cNvSpPr>
            <a:spLocks noChangeArrowheads="1"/>
          </p:cNvSpPr>
          <p:nvPr/>
        </p:nvSpPr>
        <p:spPr bwMode="auto">
          <a:xfrm>
            <a:off x="987425" y="3591243"/>
            <a:ext cx="452501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2060"/>
                </a:solidFill>
                <a:latin typeface="SentyZHAO 新蒂赵孟頫"/>
                <a:ea typeface="SentyZHAO 新蒂赵孟頫"/>
                <a:cs typeface="SentyZHAO 新蒂赵孟頫"/>
              </a:rPr>
              <a:t>对颜渊：“天丧予”之悲痛。</a:t>
            </a:r>
            <a:endParaRPr lang="zh-CN" altLang="en-US" sz="2800" b="1">
              <a:solidFill>
                <a:srgbClr val="002060"/>
              </a:solidFill>
              <a:latin typeface="SentyZHAO 新蒂赵孟頫"/>
              <a:ea typeface="SentyZHAO 新蒂赵孟頫"/>
              <a:cs typeface="SentyZHAO 新蒂赵孟頫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4"/>
          <p:cNvSpPr>
            <a:spLocks noChangeArrowheads="1"/>
          </p:cNvSpPr>
          <p:nvPr/>
        </p:nvSpPr>
        <p:spPr bwMode="auto">
          <a:xfrm>
            <a:off x="798513" y="1546225"/>
            <a:ext cx="7489825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伯牛有疾，子问之，自牖执其手，曰：“亡之，命矣夫，斯人也而有斯疾也！斯人也而有斯疾也！”（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6.10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450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高山仰止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993255" y="1900555"/>
            <a:ext cx="137858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不怕死</a:t>
            </a:r>
            <a:endParaRPr lang="zh-CN" altLang="en-US" sz="24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104452" name="矩形 9"/>
          <p:cNvSpPr>
            <a:spLocks noChangeArrowheads="1"/>
          </p:cNvSpPr>
          <p:nvPr/>
        </p:nvSpPr>
        <p:spPr bwMode="auto">
          <a:xfrm>
            <a:off x="798513" y="2469833"/>
            <a:ext cx="7300912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2060"/>
                </a:solidFill>
                <a:latin typeface="SentyZHAO 新蒂赵孟頫"/>
                <a:ea typeface="SentyZHAO 新蒂赵孟頫"/>
                <a:cs typeface="SentyZHAO 新蒂赵孟頫"/>
              </a:rPr>
              <a:t>对伯牛：“斯疾”之叹。既感慨命运无常，也体现了儒家“尽人事而听天命”的态度。</a:t>
            </a:r>
            <a:endParaRPr lang="zh-CN" altLang="en-US" sz="2400" b="1">
              <a:solidFill>
                <a:srgbClr val="002060"/>
              </a:solidFill>
              <a:latin typeface="SentyZHAO 新蒂赵孟頫"/>
              <a:ea typeface="SentyZHAO 新蒂赵孟頫"/>
              <a:cs typeface="SentyZHAO 新蒂赵孟頫"/>
            </a:endParaRP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847408" y="3516630"/>
            <a:ext cx="739140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002060"/>
                </a:solidFill>
                <a:latin typeface="德彪钢笔行书字库"/>
                <a:ea typeface="德彪钢笔行书字库"/>
                <a:cs typeface="德彪钢笔行书字库"/>
              </a:rPr>
              <a:t>当孔子去探望生病的伯牛时，孔子的话语中充满了痛苦和无奈。得以充分表达这种情绪的修辞手法是什么？</a:t>
            </a:r>
            <a:endParaRPr lang="zh-CN" altLang="en-US" sz="2400" b="1">
              <a:solidFill>
                <a:srgbClr val="002060"/>
              </a:solidFill>
              <a:latin typeface="德彪钢笔行书字库"/>
              <a:ea typeface="德彪钢笔行书字库"/>
              <a:cs typeface="德彪钢笔行书字库"/>
            </a:endParaRPr>
          </a:p>
        </p:txBody>
      </p:sp>
      <p:sp>
        <p:nvSpPr>
          <p:cNvPr id="104454" name="文本框 11"/>
          <p:cNvSpPr txBox="1">
            <a:spLocks noChangeArrowheads="1"/>
          </p:cNvSpPr>
          <p:nvPr/>
        </p:nvSpPr>
        <p:spPr bwMode="auto">
          <a:xfrm>
            <a:off x="798513" y="4213225"/>
            <a:ext cx="7573962" cy="20916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en-US" altLang="zh-CN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zh-CN" altLang="en-US" sz="2800" b="1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参考：反复。句子的重叠使用可进一步强化语气和感情色彩，有极强的感染力，表现出孔子对伯牛患上这种疾病的悲痛和无奈，表现了对学生的爱。</a:t>
            </a:r>
            <a:endParaRPr lang="zh-CN" altLang="en-US" sz="28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5"/>
          <p:cNvSpPr txBox="1">
            <a:spLocks noChangeArrowheads="1"/>
          </p:cNvSpPr>
          <p:nvPr/>
        </p:nvSpPr>
        <p:spPr bwMode="auto">
          <a:xfrm>
            <a:off x="850900" y="1595120"/>
            <a:ext cx="7488238" cy="1385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后来的儒家</a:t>
            </a:r>
            <a:r>
              <a:rPr lang="zh-CN" altLang="en-US"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走向另一个极端，产生了讳言利、排斥利的倾向，如董仲舒就主张“正其谊不谋其利，明其道不计其功”。</a:t>
            </a:r>
            <a:endParaRPr lang="zh-CN" altLang="en-US" sz="28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611" name="文本框 1"/>
          <p:cNvSpPr txBox="1">
            <a:spLocks noChangeArrowheads="1"/>
          </p:cNvSpPr>
          <p:nvPr/>
        </p:nvSpPr>
        <p:spPr bwMode="auto">
          <a:xfrm>
            <a:off x="957580" y="5589588"/>
            <a:ext cx="7229475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7030A0"/>
                </a:solidFill>
                <a:latin typeface="方正宋刻本秀楷简体"/>
                <a:ea typeface="方正宋刻本秀楷简体"/>
                <a:cs typeface="方正宋刻本秀楷简体"/>
              </a:rPr>
              <a:t>理想的价值观应该是义利统一观</a:t>
            </a:r>
            <a:endParaRPr lang="zh-CN" altLang="en-US" sz="3200" b="1">
              <a:solidFill>
                <a:srgbClr val="7030A0"/>
              </a:solidFill>
              <a:latin typeface="方正宋刻本秀楷简体"/>
              <a:ea typeface="方正宋刻本秀楷简体"/>
              <a:cs typeface="方正宋刻本秀楷简体"/>
            </a:endParaRPr>
          </a:p>
        </p:txBody>
      </p:sp>
      <p:sp>
        <p:nvSpPr>
          <p:cNvPr id="68612" name="Text Box 5"/>
          <p:cNvSpPr txBox="1">
            <a:spLocks noChangeArrowheads="1"/>
          </p:cNvSpPr>
          <p:nvPr/>
        </p:nvSpPr>
        <p:spPr bwMode="auto">
          <a:xfrm>
            <a:off x="866775" y="3114358"/>
            <a:ext cx="7488238" cy="22453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韩非子</a:t>
            </a:r>
            <a:r>
              <a:rPr lang="zh-CN" altLang="en-US"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则认为君父子之间只有利害关系，没有道义关系。这完全是功利主义的，崇尚竞争，崇尚实力，否认道德文化教育价值，可以一时达到富国强兵之效，但毒害了人们的思想，破坏了人际关系，败坏了社会风气。</a:t>
            </a:r>
            <a:endParaRPr lang="zh-CN" altLang="en-US" sz="28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613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君子之风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4"/>
          <p:cNvSpPr>
            <a:spLocks noChangeArrowheads="1"/>
          </p:cNvSpPr>
          <p:nvPr/>
        </p:nvSpPr>
        <p:spPr bwMode="auto">
          <a:xfrm>
            <a:off x="868363" y="1430338"/>
            <a:ext cx="7448550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割鸡焉用牛刀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17.4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474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高山仰止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592888" y="1230313"/>
            <a:ext cx="1462087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纯赤子</a:t>
            </a:r>
            <a:endParaRPr lang="zh-CN" altLang="en-US" sz="2400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105476" name="文本框 10"/>
          <p:cNvSpPr txBox="1">
            <a:spLocks noChangeArrowheads="1"/>
          </p:cNvSpPr>
          <p:nvPr/>
        </p:nvSpPr>
        <p:spPr bwMode="auto">
          <a:xfrm>
            <a:off x="723900" y="1829435"/>
            <a:ext cx="7738110" cy="41541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孔子的本来意思是说，</a:t>
            </a:r>
            <a:r>
              <a:rPr lang="zh-CN" altLang="en-US" sz="24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“治理一个小小的县城，怎么用得着礼乐之道这种治国的方略呢”</a:t>
            </a:r>
            <a:r>
              <a:rPr lang="zh-CN" altLang="en-US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。我们现在已经不能确知孔子到底是在跟子游开玩笑还是一时失言，但</a:t>
            </a:r>
            <a:r>
              <a:rPr lang="zh-CN" altLang="en-US" sz="24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子游“当仁，不让于师”的精神和孔子师生之间的畅所欲言的风貌却跃然纸上。</a:t>
            </a:r>
            <a:r>
              <a:rPr lang="zh-CN" altLang="en-US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从子游的答辩词来看，有时候，</a:t>
            </a:r>
            <a:r>
              <a:rPr lang="zh-CN" altLang="en-US" sz="2400" b="1">
                <a:solidFill>
                  <a:srgbClr val="0070C0"/>
                </a:solidFill>
                <a:latin typeface="方正苏新诗柳楷简体"/>
                <a:ea typeface="方正苏新诗柳楷简体"/>
                <a:cs typeface="方正苏新诗柳楷简体"/>
              </a:rPr>
              <a:t>杀鸡用一用牛刀也未尝不可</a:t>
            </a:r>
            <a:r>
              <a:rPr lang="zh-CN" altLang="en-US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，虽然是</a:t>
            </a:r>
            <a:r>
              <a:rPr lang="zh-CN" altLang="en-US" sz="2400" b="1">
                <a:solidFill>
                  <a:srgbClr val="0070C0"/>
                </a:solidFill>
                <a:latin typeface="方正苏新诗柳楷简体"/>
                <a:ea typeface="方正苏新诗柳楷简体"/>
                <a:cs typeface="方正苏新诗柳楷简体"/>
              </a:rPr>
              <a:t>治理一个小县城，也应该与治理一个国家同步，因为其性质是一样的</a:t>
            </a:r>
            <a:r>
              <a:rPr lang="zh-CN" altLang="en-US" sz="24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，总是在上位的人学了礼乐就会懂得爱人，在下位的人学了礼乐就容易使唤，只要目的能够达到，用鸡刀与牛刀有什么关系呢？孔子完全同意子游的看法，所以立即表态修正，向学生们宣布自己的错误。</a:t>
            </a:r>
            <a:endParaRPr lang="zh-CN" altLang="en-US" sz="2400" b="1">
              <a:solidFill>
                <a:schemeClr val="tx1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文本框 1"/>
          <p:cNvSpPr txBox="1">
            <a:spLocks noChangeArrowheads="1"/>
          </p:cNvSpPr>
          <p:nvPr/>
        </p:nvSpPr>
        <p:spPr bwMode="auto">
          <a:xfrm>
            <a:off x="973138" y="1430338"/>
            <a:ext cx="528637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7030A0"/>
                </a:solidFill>
                <a:latin typeface="方正报宋简体"/>
                <a:ea typeface="方正报宋简体"/>
                <a:cs typeface="方正报宋简体"/>
              </a:rPr>
              <a:t>3.</a:t>
            </a:r>
            <a:r>
              <a:rPr lang="zh-CN" altLang="en-US" sz="2400" b="1">
                <a:solidFill>
                  <a:srgbClr val="7030A0"/>
                </a:solidFill>
                <a:latin typeface="方正报宋简体"/>
                <a:ea typeface="方正报宋简体"/>
                <a:cs typeface="方正报宋简体"/>
              </a:rPr>
              <a:t>具有“崇高感”。（学生赞颂）</a:t>
            </a:r>
            <a:endParaRPr lang="zh-CN" altLang="en-US" sz="2400" b="1">
              <a:solidFill>
                <a:srgbClr val="7030A0"/>
              </a:solidFill>
              <a:latin typeface="方正报宋简体"/>
              <a:ea typeface="方正报宋简体"/>
              <a:cs typeface="方正报宋简体"/>
            </a:endParaRPr>
          </a:p>
        </p:txBody>
      </p:sp>
      <p:sp>
        <p:nvSpPr>
          <p:cNvPr id="106498" name="Rectangle 4"/>
          <p:cNvSpPr>
            <a:spLocks noChangeArrowheads="1"/>
          </p:cNvSpPr>
          <p:nvPr/>
        </p:nvSpPr>
        <p:spPr bwMode="auto">
          <a:xfrm>
            <a:off x="802323" y="1891983"/>
            <a:ext cx="7113587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9.11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910908" y="3651885"/>
            <a:ext cx="7321550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说明孔子的道德、学问高深莫测、高不可及、无所不在，体现了对老师的无限崇敬之情。</a:t>
            </a:r>
            <a:endParaRPr lang="zh-CN" altLang="en-US" sz="28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106500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高山仰止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106501" name="Rectangle 4"/>
          <p:cNvSpPr>
            <a:spLocks noChangeArrowheads="1"/>
          </p:cNvSpPr>
          <p:nvPr/>
        </p:nvSpPr>
        <p:spPr bwMode="auto">
          <a:xfrm>
            <a:off x="802323" y="2403475"/>
            <a:ext cx="7113587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19.23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502" name="Rectangle 4"/>
          <p:cNvSpPr>
            <a:spLocks noChangeArrowheads="1"/>
          </p:cNvSpPr>
          <p:nvPr/>
        </p:nvSpPr>
        <p:spPr bwMode="auto">
          <a:xfrm>
            <a:off x="710248" y="2801938"/>
            <a:ext cx="7113587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19.24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139190"/>
            <a:ext cx="7886700" cy="994172"/>
          </a:xfrm>
        </p:spPr>
        <p:txBody>
          <a:bodyPr/>
          <a:p>
            <a:r>
              <a:rPr lang="zh-CN" altLang="en-US" sz="3600" b="1"/>
              <a:t>整体感知</a:t>
            </a:r>
            <a:endParaRPr lang="zh-CN" altLang="en-US" sz="36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990249"/>
            <a:ext cx="7886700" cy="4030980"/>
          </a:xfrm>
        </p:spPr>
        <p:txBody>
          <a:bodyPr>
            <a:normAutofit lnSpcReduction="10000"/>
          </a:bodyPr>
          <a:p>
            <a:r>
              <a:rPr lang="zh-CN" altLang="en-US" sz="2700" b="1">
                <a:latin typeface="+mj-ea"/>
                <a:ea typeface="+mj-ea"/>
              </a:rPr>
              <a:t>孔子的</a:t>
            </a:r>
            <a:r>
              <a:rPr lang="zh-CN" altLang="en-US" sz="2700" b="1">
                <a:solidFill>
                  <a:srgbClr val="FF0000"/>
                </a:solidFill>
                <a:latin typeface="+mj-ea"/>
                <a:ea typeface="+mj-ea"/>
              </a:rPr>
              <a:t>学问与道德</a:t>
            </a:r>
            <a:r>
              <a:rPr lang="zh-CN" altLang="en-US" sz="2700" b="1">
                <a:latin typeface="+mj-ea"/>
                <a:ea typeface="+mj-ea"/>
              </a:rPr>
              <a:t>是高不可攀的,但是他并不以此骄傲。孔门师生之间，融洽和谐，真诚相待。他赏罚公正，喜怒好恶从不掩饰。孔门弟子即使受到老师的严厉斥责，也依然理解老师、尊敬老师。</a:t>
            </a:r>
            <a:endParaRPr lang="zh-CN" altLang="en-US" sz="2700" b="1">
              <a:latin typeface="+mj-ea"/>
              <a:ea typeface="+mj-ea"/>
            </a:endParaRPr>
          </a:p>
          <a:p>
            <a:r>
              <a:rPr lang="zh-CN" altLang="en-US" sz="2700" b="1">
                <a:latin typeface="+mj-ea"/>
                <a:ea typeface="+mj-ea"/>
              </a:rPr>
              <a:t>颜渊对老师的评价是</a:t>
            </a:r>
            <a:r>
              <a:rPr lang="zh-CN" altLang="en-US" sz="2700" b="1">
                <a:solidFill>
                  <a:srgbClr val="FF0000"/>
                </a:solidFill>
                <a:latin typeface="+mj-ea"/>
                <a:ea typeface="+mj-ea"/>
              </a:rPr>
              <a:t>“仰之弥高，钻之弥坚”</a:t>
            </a:r>
            <a:r>
              <a:rPr lang="zh-CN" altLang="en-US" sz="2700" b="1">
                <a:latin typeface="+mj-ea"/>
                <a:ea typeface="+mj-ea"/>
              </a:rPr>
              <a:t>，子贡对老师相当尊敬，不能容忍别人对老师的诋毁,他把老师的</a:t>
            </a:r>
            <a:r>
              <a:rPr lang="zh-CN" altLang="en-US" sz="2700" b="1">
                <a:solidFill>
                  <a:srgbClr val="FF0000"/>
                </a:solidFill>
                <a:latin typeface="+mj-ea"/>
                <a:ea typeface="+mj-ea"/>
              </a:rPr>
              <a:t>学问比作“数仞之墙”</a:t>
            </a:r>
            <a:r>
              <a:rPr lang="zh-CN" altLang="en-US" sz="2700" b="1">
                <a:latin typeface="+mj-ea"/>
                <a:ea typeface="+mj-ea"/>
              </a:rPr>
              <a:t>，同时又把</a:t>
            </a:r>
            <a:r>
              <a:rPr lang="zh-CN" altLang="en-US" sz="2700" b="1">
                <a:solidFill>
                  <a:srgbClr val="FF0000"/>
                </a:solidFill>
                <a:latin typeface="+mj-ea"/>
                <a:ea typeface="+mj-ea"/>
              </a:rPr>
              <a:t>孔子比作“日月,无得而逾”</a:t>
            </a:r>
            <a:r>
              <a:rPr lang="zh-CN" altLang="en-US" sz="2700" b="1">
                <a:latin typeface="+mj-ea"/>
                <a:ea typeface="+mj-ea"/>
              </a:rPr>
              <a:t>。</a:t>
            </a:r>
            <a:endParaRPr lang="zh-CN" altLang="en-US" sz="2700" b="1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540" y="1654969"/>
            <a:ext cx="8122920" cy="4176713"/>
          </a:xfrm>
        </p:spPr>
        <p:txBody>
          <a:bodyPr>
            <a:normAutofit/>
          </a:bodyPr>
          <a:p>
            <a:pPr fontAlgn="auto">
              <a:lnSpc>
                <a:spcPct val="100000"/>
              </a:lnSpc>
            </a:pPr>
            <a:r>
              <a:rPr lang="zh-CN" altLang="en-US" sz="2700" b="1">
                <a:latin typeface="+mj-ea"/>
                <a:ea typeface="+mj-ea"/>
              </a:rPr>
              <a:t>孔子对待学生，</a:t>
            </a:r>
            <a:r>
              <a:rPr lang="zh-CN" altLang="en-US" sz="2700" b="1">
                <a:solidFill>
                  <a:srgbClr val="FF0000"/>
                </a:solidFill>
                <a:latin typeface="+mj-ea"/>
                <a:ea typeface="+mj-ea"/>
              </a:rPr>
              <a:t>至情至性，平易近人</a:t>
            </a:r>
            <a:r>
              <a:rPr lang="zh-CN" altLang="en-US" sz="2700" b="1">
                <a:latin typeface="+mj-ea"/>
                <a:ea typeface="+mj-ea"/>
              </a:rPr>
              <a:t>，一点架子也没有。老师说错话，学生可以反驳;老师做错事，学生可以不高兴。</a:t>
            </a:r>
            <a:endParaRPr lang="zh-CN" altLang="en-US" sz="2700" b="1">
              <a:latin typeface="+mj-ea"/>
              <a:ea typeface="+mj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700" b="1">
                <a:latin typeface="+mj-ea"/>
                <a:ea typeface="+mj-ea"/>
              </a:rPr>
              <a:t>孔子取笑言偃(子游)用</a:t>
            </a:r>
            <a:r>
              <a:rPr lang="zh-CN" altLang="en-US" sz="2700" b="1">
                <a:solidFill>
                  <a:srgbClr val="FF0000"/>
                </a:solidFill>
                <a:latin typeface="+mj-ea"/>
                <a:ea typeface="+mj-ea"/>
              </a:rPr>
              <a:t>礼乐之教</a:t>
            </a:r>
            <a:r>
              <a:rPr lang="zh-CN" altLang="en-US" sz="2700" b="1">
                <a:latin typeface="+mj-ea"/>
                <a:ea typeface="+mj-ea"/>
              </a:rPr>
              <a:t>管理武城一地的老百姓，“割鸡焉用牛刀?”子游予以反驳,孔子马上致歉;孔子见南子，子路很不高兴,孔子马上发誓表示自己的清白。</a:t>
            </a:r>
            <a:endParaRPr lang="zh-CN" altLang="en-US" sz="2700" b="1">
              <a:latin typeface="+mj-ea"/>
              <a:ea typeface="+mj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565751"/>
            <a:ext cx="7886700" cy="4747736"/>
          </a:xfrm>
        </p:spPr>
        <p:txBody>
          <a:bodyPr>
            <a:normAutofit/>
          </a:bodyPr>
          <a:p>
            <a:pPr fontAlgn="auto">
              <a:lnSpc>
                <a:spcPct val="100000"/>
              </a:lnSpc>
            </a:pPr>
            <a:r>
              <a:rPr lang="zh-CN" altLang="en-US" sz="2700" b="1">
                <a:latin typeface="+mj-ea"/>
                <a:ea typeface="+mj-ea"/>
                <a:sym typeface="+mn-ea"/>
              </a:rPr>
              <a:t>从中可以看出孔子和学生的</a:t>
            </a:r>
            <a:r>
              <a:rPr lang="zh-CN" altLang="en-US" sz="2700" b="1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关系很融洽</a:t>
            </a:r>
            <a:r>
              <a:rPr lang="zh-CN" altLang="en-US" sz="2700" b="1">
                <a:latin typeface="+mj-ea"/>
                <a:ea typeface="+mj-ea"/>
                <a:sym typeface="+mn-ea"/>
              </a:rPr>
              <a:t>，学生并没有因为孔子是老师，就觉得他的话是神圣不可侵犯的，老师的行为是无可指责的。</a:t>
            </a:r>
            <a:endParaRPr lang="zh-CN" altLang="en-US" sz="2700" b="1">
              <a:latin typeface="+mj-ea"/>
              <a:ea typeface="+mj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700" b="1">
                <a:latin typeface="+mj-ea"/>
                <a:ea typeface="+mj-ea"/>
                <a:sym typeface="+mn-ea"/>
              </a:rPr>
              <a:t>孔子在这里也表现得很有</a:t>
            </a:r>
            <a:r>
              <a:rPr lang="zh-CN" altLang="en-US" sz="2700" b="1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君子风范</a:t>
            </a:r>
            <a:r>
              <a:rPr lang="zh-CN" altLang="en-US" sz="2700" b="1">
                <a:latin typeface="+mj-ea"/>
                <a:ea typeface="+mj-ea"/>
                <a:sym typeface="+mn-ea"/>
              </a:rPr>
              <a:t>，甚至可以说很</a:t>
            </a:r>
            <a:r>
              <a:rPr lang="zh-CN" altLang="en-US" sz="2700" b="1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可爱</a:t>
            </a:r>
            <a:r>
              <a:rPr lang="zh-CN" altLang="en-US" sz="2700" b="1">
                <a:latin typeface="+mj-ea"/>
                <a:ea typeface="+mj-ea"/>
                <a:sym typeface="+mn-ea"/>
              </a:rPr>
              <a:t>，他觉得自己说错了，自己做错了，马上就能改过来,并没有用老师的架子来压人。</a:t>
            </a:r>
            <a:endParaRPr lang="zh-CN" altLang="en-US" sz="2700" b="1">
              <a:latin typeface="+mj-ea"/>
              <a:ea typeface="+mj-ea"/>
              <a:sym typeface="+mn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2700" b="1">
                <a:sym typeface="+mn-ea"/>
              </a:rPr>
              <a:t>孔子对学生的态度，</a:t>
            </a:r>
            <a:r>
              <a:rPr lang="zh-CN" altLang="en-US" sz="2700" b="1">
                <a:solidFill>
                  <a:srgbClr val="FF0000"/>
                </a:solidFill>
                <a:sym typeface="+mn-ea"/>
              </a:rPr>
              <a:t>有成绩就表扬，有过错就批评</a:t>
            </a:r>
            <a:r>
              <a:rPr lang="zh-CN" altLang="en-US" sz="2700" b="1">
                <a:sym typeface="+mn-ea"/>
              </a:rPr>
              <a:t>。孔子对子路弹瑟的评价，他先是用责备的口气批评子路，当其他门人都不尊重子路时，他便改口说子路已经登堂，只是尚未人室。</a:t>
            </a:r>
            <a:endParaRPr lang="zh-CN" altLang="en-US" sz="2700" b="1"/>
          </a:p>
          <a:p>
            <a:pPr fontAlgn="auto">
              <a:lnSpc>
                <a:spcPct val="100000"/>
              </a:lnSpc>
            </a:pPr>
            <a:endParaRPr lang="zh-CN" altLang="en-US" sz="2700" b="1">
              <a:latin typeface="+mj-ea"/>
              <a:ea typeface="+mj-ea"/>
            </a:endParaRPr>
          </a:p>
          <a:p>
            <a:endParaRPr lang="zh-CN" altLang="en-US" sz="27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540" y="1174909"/>
            <a:ext cx="8122920" cy="3263741"/>
          </a:xfrm>
        </p:spPr>
        <p:txBody>
          <a:bodyPr>
            <a:noAutofit/>
          </a:bodyPr>
          <a:p>
            <a:endParaRPr lang="zh-CN" altLang="en-US" sz="2400" b="1"/>
          </a:p>
          <a:p>
            <a:r>
              <a:rPr lang="zh-CN" altLang="en-US" sz="3000" b="1"/>
              <a:t>孔子</a:t>
            </a:r>
            <a:r>
              <a:rPr lang="zh-CN" altLang="en-US" sz="3000" b="1">
                <a:solidFill>
                  <a:srgbClr val="FF0000"/>
                </a:solidFill>
              </a:rPr>
              <a:t>关爱学生</a:t>
            </a:r>
            <a:r>
              <a:rPr lang="zh-CN" altLang="en-US" sz="3000" b="1"/>
              <a:t>如同关爱自己的孩子。</a:t>
            </a:r>
            <a:endParaRPr lang="zh-CN" altLang="en-US" sz="3000" b="1"/>
          </a:p>
          <a:p>
            <a:r>
              <a:rPr lang="zh-CN" altLang="en-US" sz="3000" b="1"/>
              <a:t>子路这个人有勇无谋，尽管他非常刚强。孔子担心子路，唯恐他不会有好的结果。</a:t>
            </a:r>
            <a:endParaRPr lang="zh-CN" altLang="en-US" sz="3000" b="1"/>
          </a:p>
          <a:p>
            <a:r>
              <a:rPr lang="zh-CN" altLang="en-US" sz="3000" b="1"/>
              <a:t>颜渊死了，孔子哭得极其悲痛，连跟从的人都认为他是悲伤过度了。</a:t>
            </a:r>
            <a:endParaRPr lang="zh-CN" altLang="en-US" sz="3000" b="1"/>
          </a:p>
          <a:p>
            <a:r>
              <a:rPr lang="zh-CN" altLang="en-US" sz="3000" b="1"/>
              <a:t>冉伯牛得了重病，孔子去探望，不因为对方有恶疾而远远避开，却要拉住病人的手，这是真情的体现。</a:t>
            </a:r>
            <a:endParaRPr lang="zh-CN" altLang="en-US" sz="3000" b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8185" y="1251902"/>
            <a:ext cx="7886700" cy="994172"/>
          </a:xfrm>
        </p:spPr>
        <p:txBody>
          <a:bodyPr>
            <a:normAutofit/>
          </a:bodyPr>
          <a:p>
            <a:r>
              <a:rPr lang="zh-CN" altLang="en-US" sz="2700" b="1"/>
              <a:t>讨论:结合孔子师生之间的关系，谈谈你心目中的师生关系。</a:t>
            </a:r>
            <a:r>
              <a:rPr lang="zh-CN" altLang="en-US" sz="2700" b="1">
                <a:solidFill>
                  <a:srgbClr val="0070C0"/>
                </a:solidFill>
              </a:rPr>
              <a:t>课后练习一</a:t>
            </a:r>
            <a:endParaRPr lang="zh-CN" altLang="en-US" sz="2700" b="1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357120"/>
            <a:ext cx="7976235" cy="3651250"/>
          </a:xfrm>
        </p:spPr>
        <p:txBody>
          <a:bodyPr>
            <a:normAutofit/>
          </a:bodyPr>
          <a:p>
            <a:r>
              <a:rPr lang="zh-CN" altLang="en-US" sz="3000" b="1">
                <a:latin typeface="+mj-ea"/>
                <a:ea typeface="+mj-ea"/>
              </a:rPr>
              <a:t>答:甲:</a:t>
            </a:r>
            <a:r>
              <a:rPr lang="zh-CN" altLang="en-US" sz="3000" b="1">
                <a:solidFill>
                  <a:srgbClr val="C00000"/>
                </a:solidFill>
                <a:latin typeface="+mj-ea"/>
                <a:ea typeface="+mj-ea"/>
              </a:rPr>
              <a:t>师生人格平等</a:t>
            </a:r>
            <a:r>
              <a:rPr lang="zh-CN" altLang="en-US" sz="3000" b="1">
                <a:latin typeface="+mj-ea"/>
                <a:ea typeface="+mj-ea"/>
              </a:rPr>
              <a:t>。教师要平等对待每一个学生，在教育教学活动中，让每个学生享受锻炼、享受应有的荣誉。</a:t>
            </a:r>
            <a:endParaRPr lang="zh-CN" altLang="en-US" sz="3000" b="1">
              <a:latin typeface="+mj-ea"/>
              <a:ea typeface="+mj-ea"/>
            </a:endParaRPr>
          </a:p>
          <a:p>
            <a:endParaRPr lang="zh-CN" altLang="en-US" sz="3000" b="1">
              <a:latin typeface="+mj-ea"/>
              <a:ea typeface="+mj-ea"/>
            </a:endParaRPr>
          </a:p>
          <a:p>
            <a:r>
              <a:rPr lang="zh-CN" altLang="en-US" sz="3000" b="1">
                <a:latin typeface="+mj-ea"/>
                <a:ea typeface="+mj-ea"/>
              </a:rPr>
              <a:t>乙:</a:t>
            </a:r>
            <a:r>
              <a:rPr lang="zh-CN" altLang="en-US" sz="3000" b="1">
                <a:solidFill>
                  <a:srgbClr val="C00000"/>
                </a:solidFill>
                <a:latin typeface="+mj-ea"/>
                <a:ea typeface="+mj-ea"/>
              </a:rPr>
              <a:t>互尊互爱</a:t>
            </a:r>
            <a:r>
              <a:rPr lang="zh-CN" altLang="en-US" sz="3000" b="1">
                <a:latin typeface="+mj-ea"/>
                <a:ea typeface="+mj-ea"/>
              </a:rPr>
              <a:t>。师生应互相尊重对方的人格、情感、见解和建议等;不讽刺，不挖苦，不歧视;师生之间应互相爱护，互为益友,和谐融洽。</a:t>
            </a:r>
            <a:endParaRPr lang="zh-CN" altLang="en-US" sz="3000" b="1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000" b="1">
                <a:sym typeface="+mn-ea"/>
              </a:rPr>
              <a:t>丙:</a:t>
            </a:r>
            <a:r>
              <a:rPr lang="zh-CN" altLang="en-US" sz="3000" b="1">
                <a:solidFill>
                  <a:srgbClr val="C00000"/>
                </a:solidFill>
                <a:sym typeface="+mn-ea"/>
              </a:rPr>
              <a:t>互学互助，教学相长</a:t>
            </a:r>
            <a:r>
              <a:rPr lang="zh-CN" altLang="en-US" sz="3000" b="1">
                <a:sym typeface="+mn-ea"/>
              </a:rPr>
              <a:t>。无论是知识、能力，还是道德、利益、心态等方面，“弟子不必不如师，师不必贤于弟子”。</a:t>
            </a:r>
            <a:endParaRPr lang="zh-CN" altLang="en-US" sz="3000" b="1">
              <a:sym typeface="+mn-ea"/>
            </a:endParaRPr>
          </a:p>
          <a:p>
            <a:endParaRPr lang="zh-CN" altLang="en-US" sz="3000" b="1"/>
          </a:p>
          <a:p>
            <a:r>
              <a:rPr lang="zh-CN" altLang="en-US" sz="3000" b="1">
                <a:sym typeface="+mn-ea"/>
              </a:rPr>
              <a:t>丁:</a:t>
            </a:r>
            <a:r>
              <a:rPr lang="zh-CN" altLang="en-US" sz="3000" b="1">
                <a:solidFill>
                  <a:srgbClr val="C00000"/>
                </a:solidFill>
                <a:sym typeface="+mn-ea"/>
              </a:rPr>
              <a:t>亦师亦友</a:t>
            </a:r>
            <a:r>
              <a:rPr lang="zh-CN" altLang="en-US" sz="3000" b="1">
                <a:sym typeface="+mn-ea"/>
              </a:rPr>
              <a:t>。教你的时候，他是个知识渊博的老师:课后交流的时候，他是一个值得信任的朋友。</a:t>
            </a:r>
            <a:endParaRPr lang="zh-CN" altLang="en-US" sz="2700" b="1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4"/>
          <p:cNvSpPr>
            <a:spLocks noChangeArrowheads="1"/>
          </p:cNvSpPr>
          <p:nvPr/>
        </p:nvSpPr>
        <p:spPr bwMode="auto">
          <a:xfrm>
            <a:off x="574040" y="1952625"/>
            <a:ext cx="8220710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latin typeface="德彪钢笔行书字库"/>
                <a:ea typeface="德彪钢笔行书字库"/>
                <a:cs typeface="德彪钢笔行书字库"/>
              </a:rPr>
              <a:t>子路性格中最突出的特点：</a:t>
            </a:r>
            <a:r>
              <a:rPr lang="zh-CN" altLang="en-US" sz="2800" b="1">
                <a:solidFill>
                  <a:srgbClr val="FF0000"/>
                </a:solidFill>
                <a:latin typeface="德彪钢笔行书字库"/>
                <a:ea typeface="德彪钢笔行书字库"/>
                <a:cs typeface="德彪钢笔行书字库"/>
              </a:rPr>
              <a:t>直率、鲁莽，争强好胜</a:t>
            </a:r>
            <a:endParaRPr lang="zh-CN" altLang="en-US" sz="2800" b="1">
              <a:solidFill>
                <a:srgbClr val="FF0000"/>
              </a:solidFill>
              <a:latin typeface="德彪钢笔行书字库"/>
              <a:ea typeface="德彪钢笔行书字库"/>
              <a:cs typeface="德彪钢笔行书字库"/>
            </a:endParaRPr>
          </a:p>
          <a:p>
            <a:r>
              <a:rPr lang="zh-CN" altLang="en-US" sz="2800" b="1">
                <a:solidFill>
                  <a:schemeClr val="tx1"/>
                </a:solidFill>
                <a:latin typeface="德彪钢笔行书字库"/>
                <a:ea typeface="德彪钢笔行书字库"/>
                <a:cs typeface="德彪钢笔行书字库"/>
              </a:rPr>
              <a:t>捕捉能够表现其性格的：</a:t>
            </a:r>
            <a:r>
              <a:rPr lang="zh-CN" altLang="en-US" sz="2800" b="1">
                <a:solidFill>
                  <a:srgbClr val="FF0000"/>
                </a:solidFill>
                <a:latin typeface="德彪钢笔行书字库"/>
                <a:ea typeface="德彪钢笔行书字库"/>
                <a:cs typeface="德彪钢笔行书字库"/>
              </a:rPr>
              <a:t>言论行动、神情态度</a:t>
            </a:r>
            <a:endParaRPr lang="zh-CN" altLang="en-US" sz="2800" b="1">
              <a:solidFill>
                <a:srgbClr val="FF0000"/>
              </a:solidFill>
              <a:latin typeface="德彪钢笔行书字库"/>
              <a:ea typeface="德彪钢笔行书字库"/>
              <a:cs typeface="德彪钢笔行书字库"/>
            </a:endParaRPr>
          </a:p>
        </p:txBody>
      </p:sp>
      <p:sp>
        <p:nvSpPr>
          <p:cNvPr id="102402" name="Text Box 8"/>
          <p:cNvSpPr txBox="1">
            <a:spLocks noChangeArrowheads="1"/>
          </p:cNvSpPr>
          <p:nvPr/>
        </p:nvSpPr>
        <p:spPr bwMode="auto">
          <a:xfrm>
            <a:off x="812800" y="1369060"/>
            <a:ext cx="580390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7030A0"/>
                </a:solidFill>
                <a:latin typeface="造字工房言宋（非商用）常规体"/>
                <a:ea typeface="造字工房言宋（非商用）常规体"/>
                <a:cs typeface="造字工房言宋（非商用）常规体"/>
              </a:rPr>
              <a:t>子路的形象  课后练习二</a:t>
            </a:r>
            <a:endParaRPr lang="zh-CN" altLang="en-US" sz="2800" b="1">
              <a:solidFill>
                <a:srgbClr val="7030A0"/>
              </a:solidFill>
              <a:latin typeface="造字工房言宋（非商用）常规体"/>
              <a:ea typeface="造字工房言宋（非商用）常规体"/>
              <a:cs typeface="造字工房言宋（非商用）常规体"/>
            </a:endParaRPr>
          </a:p>
        </p:txBody>
      </p:sp>
      <p:sp>
        <p:nvSpPr>
          <p:cNvPr id="102403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高山仰止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102404" name="矩形 1"/>
          <p:cNvSpPr>
            <a:spLocks noChangeArrowheads="1"/>
          </p:cNvSpPr>
          <p:nvPr/>
        </p:nvSpPr>
        <p:spPr bwMode="auto">
          <a:xfrm>
            <a:off x="812800" y="3174365"/>
            <a:ext cx="7634605" cy="1198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002060"/>
                </a:solidFill>
                <a:latin typeface="SentyZHAO 新蒂赵孟頫"/>
                <a:ea typeface="SentyZHAO 新蒂赵孟頫"/>
                <a:cs typeface="SentyZHAO 新蒂赵孟頫"/>
              </a:rPr>
              <a:t>他可以当面顶撞孔子，对孔子的言行表示不满，可以在听到表扬以后毫不掩饰地面露喜色，可以在众多的学生中抢着第一个回答问题。</a:t>
            </a:r>
            <a:endParaRPr lang="zh-CN" altLang="en-US" sz="2400" b="1">
              <a:solidFill>
                <a:srgbClr val="002060"/>
              </a:solidFill>
              <a:latin typeface="SentyZHAO 新蒂赵孟頫"/>
              <a:ea typeface="SentyZHAO 新蒂赵孟頫"/>
              <a:cs typeface="SentyZHAO 新蒂赵孟頫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12800" y="4373245"/>
            <a:ext cx="7634605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lang="zh-CN" altLang="en-US" sz="2400" b="1">
                <a:solidFill>
                  <a:srgbClr val="002060"/>
                </a:solidFill>
                <a:latin typeface="SentyZHAO 新蒂赵孟頫"/>
                <a:ea typeface="SentyZHAO 新蒂赵孟頫"/>
                <a:cs typeface="SentyZHAO 新蒂赵孟頫"/>
              </a:rPr>
              <a:t>当面议论孔子</a:t>
            </a:r>
            <a:r>
              <a:rPr lang="en-US" altLang="zh-CN" sz="2400" b="1">
                <a:solidFill>
                  <a:srgbClr val="002060"/>
                </a:solidFill>
                <a:latin typeface="SentyZHAO 新蒂赵孟頫"/>
                <a:ea typeface="SentyZHAO 新蒂赵孟頫"/>
                <a:cs typeface="SentyZHAO 新蒂赵孟頫"/>
              </a:rPr>
              <a:t>“</a:t>
            </a:r>
            <a:r>
              <a:rPr lang="zh-CN" altLang="en-US" sz="2400" b="1">
                <a:solidFill>
                  <a:srgbClr val="002060"/>
                </a:solidFill>
                <a:latin typeface="SentyZHAO 新蒂赵孟頫"/>
                <a:cs typeface="SentyZHAO 新蒂赵孟頫"/>
              </a:rPr>
              <a:t>有是哉，子之迂也</a:t>
            </a:r>
            <a:r>
              <a:rPr lang="en-US" altLang="zh-CN" sz="2400" b="1">
                <a:solidFill>
                  <a:srgbClr val="002060"/>
                </a:solidFill>
                <a:latin typeface="SentyZHAO 新蒂赵孟頫"/>
                <a:ea typeface="SentyZHAO 新蒂赵孟頫"/>
                <a:cs typeface="SentyZHAO 新蒂赵孟頫"/>
              </a:rPr>
              <a:t>”</a:t>
            </a:r>
            <a:r>
              <a:rPr lang="zh-CN" altLang="en-US" sz="2400" b="1">
                <a:solidFill>
                  <a:srgbClr val="002060"/>
                </a:solidFill>
                <a:latin typeface="SentyZHAO 新蒂赵孟頫"/>
                <a:cs typeface="SentyZHAO 新蒂赵孟頫"/>
              </a:rPr>
              <a:t>，表现他的鲁莽直率。</a:t>
            </a:r>
            <a:r>
              <a:rPr lang="en-US" altLang="zh-CN" sz="2400" b="1">
                <a:solidFill>
                  <a:srgbClr val="002060"/>
                </a:solidFill>
                <a:latin typeface="SentyZHAO 新蒂赵孟頫"/>
                <a:cs typeface="SentyZHAO 新蒂赵孟頫"/>
              </a:rPr>
              <a:t>P8</a:t>
            </a:r>
            <a:r>
              <a:rPr lang="zh-CN" altLang="en-US" sz="2400" b="1">
                <a:solidFill>
                  <a:srgbClr val="002060"/>
                </a:solidFill>
                <a:latin typeface="SentyZHAO 新蒂赵孟頫"/>
                <a:cs typeface="SentyZHAO 新蒂赵孟頫"/>
              </a:rPr>
              <a:t>，</a:t>
            </a:r>
            <a:r>
              <a:rPr lang="en-US" altLang="zh-CN" sz="2400" b="1">
                <a:solidFill>
                  <a:srgbClr val="002060"/>
                </a:solidFill>
                <a:latin typeface="SentyZHAO 新蒂赵孟頫"/>
                <a:cs typeface="SentyZHAO 新蒂赵孟頫"/>
              </a:rPr>
              <a:t>13.3</a:t>
            </a:r>
            <a:endParaRPr lang="en-US" altLang="zh-CN" sz="2400" b="1">
              <a:solidFill>
                <a:srgbClr val="002060"/>
              </a:solidFill>
              <a:latin typeface="SentyZHAO 新蒂赵孟頫"/>
              <a:cs typeface="SentyZHAO 新蒂赵孟頫"/>
            </a:endParaRPr>
          </a:p>
          <a:p>
            <a:r>
              <a:rPr lang="zh-CN" altLang="en-US" sz="2400" b="1">
                <a:solidFill>
                  <a:srgbClr val="002060"/>
                </a:solidFill>
                <a:latin typeface="SentyZHAO 新蒂赵孟頫"/>
                <a:cs typeface="SentyZHAO 新蒂赵孟頫"/>
              </a:rPr>
              <a:t>在听到孔子赞扬颜回时问孔子</a:t>
            </a:r>
            <a:r>
              <a:rPr lang="en-US" altLang="zh-CN" sz="2400" b="1">
                <a:solidFill>
                  <a:srgbClr val="002060"/>
                </a:solidFill>
                <a:latin typeface="SentyZHAO 新蒂赵孟頫"/>
                <a:cs typeface="SentyZHAO 新蒂赵孟頫"/>
              </a:rPr>
              <a:t>“</a:t>
            </a:r>
            <a:r>
              <a:rPr lang="zh-CN" altLang="en-US" sz="2400" b="1">
                <a:solidFill>
                  <a:srgbClr val="002060"/>
                </a:solidFill>
                <a:latin typeface="SentyZHAO 新蒂赵孟頫"/>
                <a:cs typeface="SentyZHAO 新蒂赵孟頫"/>
              </a:rPr>
              <a:t>子行三军，这谁与</a:t>
            </a:r>
            <a:r>
              <a:rPr lang="en-US" altLang="zh-CN" sz="2400" b="1">
                <a:solidFill>
                  <a:srgbClr val="002060"/>
                </a:solidFill>
                <a:latin typeface="SentyZHAO 新蒂赵孟頫"/>
                <a:cs typeface="SentyZHAO 新蒂赵孟頫"/>
              </a:rPr>
              <a:t>”</a:t>
            </a:r>
            <a:r>
              <a:rPr lang="zh-CN" altLang="en-US" sz="2400" b="1">
                <a:solidFill>
                  <a:srgbClr val="002060"/>
                </a:solidFill>
                <a:latin typeface="SentyZHAO 新蒂赵孟頫"/>
                <a:cs typeface="SentyZHAO 新蒂赵孟頫"/>
              </a:rPr>
              <a:t>，表现他的争强好胜。</a:t>
            </a:r>
            <a:r>
              <a:rPr lang="en-US" altLang="zh-CN" sz="2400" b="1">
                <a:solidFill>
                  <a:srgbClr val="002060"/>
                </a:solidFill>
                <a:latin typeface="SentyZHAO 新蒂赵孟頫"/>
                <a:cs typeface="SentyZHAO 新蒂赵孟頫"/>
              </a:rPr>
              <a:t>P57</a:t>
            </a:r>
            <a:endParaRPr lang="en-US" altLang="zh-CN" sz="2400" b="1">
              <a:solidFill>
                <a:srgbClr val="002060"/>
              </a:solidFill>
              <a:latin typeface="SentyZHAO 新蒂赵孟頫"/>
              <a:cs typeface="SentyZHAO 新蒂赵孟頫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755" y="1517015"/>
            <a:ext cx="7886700" cy="5010785"/>
          </a:xfrm>
        </p:spPr>
        <p:txBody>
          <a:bodyPr>
            <a:normAutofit fontScale="80000"/>
          </a:bodyPr>
          <a:p>
            <a:r>
              <a:rPr lang="zh-CN" altLang="en-US" sz="2700" b="1">
                <a:latin typeface="+mj-ea"/>
                <a:ea typeface="+mj-ea"/>
              </a:rPr>
              <a:t>文中多叠句,如“归与! 归与!”“天厌之! 天厌之!”“天丧予! 天丧予!”等。说说这些叠句在表情达意上的作用。</a:t>
            </a:r>
            <a:r>
              <a:rPr lang="zh-CN" altLang="en-US" sz="3200" b="1">
                <a:solidFill>
                  <a:srgbClr val="0070C0"/>
                </a:solidFill>
                <a:latin typeface="+mj-ea"/>
                <a:ea typeface="+mj-ea"/>
              </a:rPr>
              <a:t>课后练习三</a:t>
            </a:r>
            <a:endParaRPr lang="zh-CN" altLang="en-US" sz="2700" b="1">
              <a:latin typeface="+mj-ea"/>
              <a:ea typeface="+mj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3300" b="1">
                <a:latin typeface="+mj-ea"/>
                <a:ea typeface="+mj-ea"/>
              </a:rPr>
              <a:t>答:</a:t>
            </a:r>
            <a:r>
              <a:rPr lang="zh-CN" altLang="en-US" sz="3300" b="1">
                <a:solidFill>
                  <a:srgbClr val="FF0000"/>
                </a:solidFill>
                <a:latin typeface="+mj-ea"/>
                <a:ea typeface="+mj-ea"/>
              </a:rPr>
              <a:t>叠句多为感叹句和祈使句</a:t>
            </a:r>
            <a:r>
              <a:rPr lang="zh-CN" altLang="en-US" sz="3300" b="1">
                <a:latin typeface="+mj-ea"/>
                <a:ea typeface="+mj-ea"/>
              </a:rPr>
              <a:t>，这类句子的重叠使用可</a:t>
            </a:r>
            <a:r>
              <a:rPr lang="zh-CN" altLang="en-US" sz="3300" b="1">
                <a:solidFill>
                  <a:srgbClr val="FF0000"/>
                </a:solidFill>
                <a:latin typeface="+mj-ea"/>
                <a:ea typeface="+mj-ea"/>
              </a:rPr>
              <a:t>进一步强化语气和感情色彩</a:t>
            </a:r>
            <a:r>
              <a:rPr lang="zh-CN" altLang="en-US" sz="3300" b="1">
                <a:latin typeface="+mj-ea"/>
                <a:ea typeface="+mj-ea"/>
              </a:rPr>
              <a:t>。就</a:t>
            </a:r>
            <a:r>
              <a:rPr lang="zh-CN" altLang="en-US" sz="3300" b="1">
                <a:solidFill>
                  <a:srgbClr val="FF0000"/>
                </a:solidFill>
                <a:latin typeface="+mj-ea"/>
                <a:ea typeface="+mj-ea"/>
              </a:rPr>
              <a:t>像诗歌的重章叠句，有一唱三叹之效</a:t>
            </a:r>
            <a:r>
              <a:rPr lang="zh-CN" altLang="en-US" sz="3300" b="1">
                <a:latin typeface="+mj-ea"/>
                <a:ea typeface="+mj-ea"/>
              </a:rPr>
              <a:t>。多用叠句也是《论语》</a:t>
            </a:r>
            <a:r>
              <a:rPr lang="zh-CN" altLang="en-US" sz="3300" b="1">
                <a:solidFill>
                  <a:srgbClr val="0070C0"/>
                </a:solidFill>
                <a:latin typeface="+mj-ea"/>
                <a:ea typeface="+mj-ea"/>
              </a:rPr>
              <a:t>口语化特点之一</a:t>
            </a:r>
            <a:r>
              <a:rPr lang="zh-CN" altLang="en-US" sz="3300" b="1">
                <a:latin typeface="+mj-ea"/>
                <a:ea typeface="+mj-ea"/>
              </a:rPr>
              <a:t>。</a:t>
            </a:r>
            <a:endParaRPr lang="zh-CN" altLang="en-US" sz="3300" b="1">
              <a:latin typeface="+mj-ea"/>
              <a:ea typeface="+mj-ea"/>
            </a:endParaRPr>
          </a:p>
          <a:p>
            <a:pPr fontAlgn="auto">
              <a:lnSpc>
                <a:spcPct val="100000"/>
              </a:lnSpc>
            </a:pPr>
            <a:r>
              <a:rPr lang="zh-CN" altLang="en-US" sz="3300" b="1">
                <a:latin typeface="+mj-ea"/>
                <a:ea typeface="+mj-ea"/>
              </a:rPr>
              <a:t>由于《论语》是语录体，对人物的神情动作描写极少，所以人物的语言尤显重要，而叠句将人物或喜或忧、或感慨或赞叹的情感表现了出米，同时也增添了生动性和形象性，言语中人物神情毕现。</a:t>
            </a:r>
            <a:endParaRPr lang="zh-CN" altLang="en-US" sz="3300" b="1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12788" y="2814638"/>
            <a:ext cx="7943850" cy="32924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algn="just">
              <a:defRPr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32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FF3300"/>
                </a:solidFill>
                <a:latin typeface="+mn-ea"/>
                <a:ea typeface="+mn-ea"/>
              </a:rPr>
              <a:t>（</a:t>
            </a:r>
            <a:r>
              <a:rPr lang="en-US" altLang="zh-CN" sz="2800" dirty="0">
                <a:solidFill>
                  <a:srgbClr val="FF3300"/>
                </a:solidFill>
                <a:latin typeface="+mn-ea"/>
                <a:ea typeface="+mn-ea"/>
              </a:rPr>
              <a:t>1</a:t>
            </a:r>
            <a:r>
              <a:rPr lang="zh-CN" altLang="en-US" sz="2800" dirty="0">
                <a:solidFill>
                  <a:srgbClr val="FF3300"/>
                </a:solidFill>
                <a:latin typeface="+mn-ea"/>
                <a:ea typeface="+mn-ea"/>
              </a:rPr>
              <a:t>）“浮云”的</a:t>
            </a:r>
            <a:r>
              <a:rPr lang="zh-CN" altLang="en-US" sz="2800" dirty="0" smtClean="0">
                <a:solidFill>
                  <a:srgbClr val="FF3300"/>
                </a:solidFill>
                <a:latin typeface="+mn-ea"/>
                <a:ea typeface="+mn-ea"/>
              </a:rPr>
              <a:t>含义</a:t>
            </a:r>
            <a:endParaRPr lang="en-US" altLang="zh-CN" sz="2800" dirty="0" smtClean="0">
              <a:solidFill>
                <a:srgbClr val="FF3300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+mn-ea"/>
                <a:ea typeface="+mn-ea"/>
              </a:rPr>
              <a:t>①</a:t>
            </a:r>
            <a:r>
              <a:rPr lang="zh-CN" altLang="en-US" sz="2800" dirty="0">
                <a:latin typeface="+mn-ea"/>
                <a:ea typeface="+mn-ea"/>
              </a:rPr>
              <a:t>浮云聚散无常，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喻富贵短暂</a:t>
            </a:r>
            <a:r>
              <a:rPr lang="zh-CN" altLang="en-US" sz="2800" dirty="0">
                <a:latin typeface="+mn-ea"/>
                <a:ea typeface="+mn-ea"/>
              </a:rPr>
              <a:t>。</a:t>
            </a:r>
            <a:endParaRPr lang="zh-CN" altLang="en-US" sz="2800" dirty="0"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+mn-ea"/>
                <a:ea typeface="+mn-ea"/>
              </a:rPr>
              <a:t>②</a:t>
            </a:r>
            <a:r>
              <a:rPr lang="zh-CN" altLang="en-US" sz="2800" dirty="0">
                <a:latin typeface="+mn-ea"/>
                <a:ea typeface="+mn-ea"/>
              </a:rPr>
              <a:t>云在天上，高不可及，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喻富贵与己无关。</a:t>
            </a:r>
            <a:endParaRPr lang="zh-CN" altLang="en-US" sz="2800" dirty="0">
              <a:solidFill>
                <a:schemeClr val="accent2"/>
              </a:solidFill>
              <a:latin typeface="+mn-ea"/>
              <a:ea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latin typeface="+mn-ea"/>
                <a:ea typeface="+mn-ea"/>
              </a:rPr>
              <a:t>③</a:t>
            </a:r>
            <a:r>
              <a:rPr lang="zh-CN" altLang="en-US" sz="2800" dirty="0">
                <a:latin typeface="+mn-ea"/>
                <a:ea typeface="+mn-ea"/>
              </a:rPr>
              <a:t>浮云轻淡，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喻富贵无足轻重。</a:t>
            </a:r>
            <a:r>
              <a:rPr lang="zh-CN" altLang="en-US" sz="3200" dirty="0">
                <a:latin typeface="+mn-ea"/>
                <a:ea typeface="+mn-ea"/>
              </a:rPr>
              <a:t> </a:t>
            </a:r>
            <a:endParaRPr lang="zh-CN" altLang="en-US" sz="3200" dirty="0">
              <a:latin typeface="+mn-ea"/>
              <a:ea typeface="+mn-ea"/>
            </a:endParaRP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FF3300"/>
                </a:solidFill>
                <a:latin typeface="+mn-ea"/>
                <a:ea typeface="+mn-ea"/>
              </a:rPr>
              <a:t>（</a:t>
            </a:r>
            <a:r>
              <a:rPr lang="en-US" altLang="zh-CN" sz="2800" dirty="0">
                <a:solidFill>
                  <a:srgbClr val="FF3300"/>
                </a:solidFill>
                <a:latin typeface="+mn-ea"/>
                <a:ea typeface="+mn-ea"/>
              </a:rPr>
              <a:t>2</a:t>
            </a:r>
            <a:r>
              <a:rPr lang="zh-CN" altLang="en-US" sz="2800" dirty="0">
                <a:solidFill>
                  <a:srgbClr val="FF3300"/>
                </a:solidFill>
                <a:latin typeface="+mn-ea"/>
                <a:ea typeface="+mn-ea"/>
              </a:rPr>
              <a:t>）</a:t>
            </a:r>
            <a:r>
              <a:rPr lang="zh-CN" altLang="en-US" sz="2800" dirty="0">
                <a:solidFill>
                  <a:srgbClr val="FF0000"/>
                </a:solidFill>
                <a:latin typeface="+mn-ea"/>
                <a:ea typeface="+mn-ea"/>
              </a:rPr>
              <a:t>安贫乐道</a:t>
            </a:r>
            <a:endParaRPr lang="zh-CN" altLang="en-US" sz="2800" dirty="0">
              <a:solidFill>
                <a:srgbClr val="FF0000"/>
              </a:solidFill>
              <a:latin typeface="+mn-ea"/>
              <a:ea typeface="+mn-ea"/>
            </a:endParaRPr>
          </a:p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安于物质方面的贫穷，以坚持自己的信念为快乐。 </a:t>
            </a:r>
            <a:endParaRPr lang="zh-CN" altLang="en-US" sz="2800" dirty="0">
              <a:latin typeface="+mn-ea"/>
              <a:ea typeface="+mn-ea"/>
            </a:endParaRPr>
          </a:p>
        </p:txBody>
      </p:sp>
      <p:sp>
        <p:nvSpPr>
          <p:cNvPr id="69634" name="Text Box 5"/>
          <p:cNvSpPr txBox="1">
            <a:spLocks noChangeArrowheads="1"/>
          </p:cNvSpPr>
          <p:nvPr/>
        </p:nvSpPr>
        <p:spPr bwMode="auto">
          <a:xfrm>
            <a:off x="827723" y="1885633"/>
            <a:ext cx="7488237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子曰：“饭疏食饮水，曲肱而枕之，乐亦在其中矣。不义而富且贵，于我如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浮云</a:t>
            </a: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。”（</a:t>
            </a:r>
            <a:r>
              <a:rPr lang="en-US" altLang="zh-CN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7.16</a:t>
            </a:r>
            <a:r>
              <a:rPr lang="zh-CN" altLang="en-US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24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635" name="文本框 1"/>
          <p:cNvSpPr txBox="1">
            <a:spLocks noChangeArrowheads="1"/>
          </p:cNvSpPr>
          <p:nvPr/>
        </p:nvSpPr>
        <p:spPr bwMode="auto">
          <a:xfrm>
            <a:off x="801688" y="1430338"/>
            <a:ext cx="2049462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7030A0"/>
                </a:solidFill>
                <a:latin typeface="方正宋刻本秀楷简体"/>
                <a:ea typeface="方正宋刻本秀楷简体"/>
                <a:cs typeface="方正宋刻本秀楷简体"/>
              </a:rPr>
              <a:t>安贫乐道：</a:t>
            </a:r>
            <a:endParaRPr lang="zh-CN" altLang="en-US" sz="2800" b="1">
              <a:solidFill>
                <a:srgbClr val="7030A0"/>
              </a:solidFill>
              <a:latin typeface="方正宋刻本秀楷简体"/>
              <a:ea typeface="方正宋刻本秀楷简体"/>
              <a:cs typeface="方正宋刻本秀楷简体"/>
            </a:endParaRPr>
          </a:p>
        </p:txBody>
      </p:sp>
      <p:sp>
        <p:nvSpPr>
          <p:cNvPr id="69636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君子之风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文本框 2"/>
          <p:cNvSpPr txBox="1">
            <a:spLocks noChangeArrowheads="1"/>
          </p:cNvSpPr>
          <p:nvPr/>
        </p:nvSpPr>
        <p:spPr bwMode="auto">
          <a:xfrm>
            <a:off x="5068888" y="10175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分节复习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892175" y="3352800"/>
            <a:ext cx="7723188" cy="17240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复习目标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背诵“‘点！尔何如？’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……‘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吾与点！’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感受孔子的教学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风格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了解孔子“礼乐治国”的政治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理想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454591" y="1632130"/>
            <a:ext cx="2388254" cy="15320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文本框 2"/>
          <p:cNvSpPr txBox="1"/>
          <p:nvPr/>
        </p:nvSpPr>
        <p:spPr>
          <a:xfrm>
            <a:off x="4625975" y="2030413"/>
            <a:ext cx="3657600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库－大梁体" panose="03000502000000000000" pitchFamily="66" charset="-122"/>
                <a:ea typeface="方正字库－大梁体" panose="03000502000000000000" pitchFamily="66" charset="-122"/>
                <a:cs typeface="方正汉简简体" panose="03000509000000000000" pitchFamily="65" charset="-122"/>
              </a:rPr>
              <a:t>沂水春风</a:t>
            </a:r>
            <a:endParaRPr lang="zh-CN" altLang="en-US" sz="6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字库－大梁体" panose="03000502000000000000" pitchFamily="66" charset="-122"/>
              <a:ea typeface="方正字库－大梁体" panose="03000502000000000000" pitchFamily="66" charset="-122"/>
              <a:cs typeface="方正汉简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4710" y="1125220"/>
            <a:ext cx="7886700" cy="1325563"/>
          </a:xfrm>
        </p:spPr>
        <p:txBody>
          <a:bodyPr/>
          <a:p>
            <a:r>
              <a:rPr lang="zh-CN" altLang="en-US" sz="3200" b="1"/>
              <a:t>整体感知</a:t>
            </a:r>
            <a:endParaRPr lang="zh-CN" altLang="en-US" sz="32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026285"/>
            <a:ext cx="7886700" cy="4298950"/>
          </a:xfrm>
        </p:spPr>
        <p:txBody>
          <a:bodyPr>
            <a:normAutofit/>
          </a:bodyPr>
          <a:p>
            <a:r>
              <a:rPr lang="zh-CN" altLang="en-US" b="1">
                <a:latin typeface="+mj-ea"/>
                <a:ea typeface="+mj-ea"/>
              </a:rPr>
              <a:t>这一章记述了孔子与学生关于</a:t>
            </a:r>
            <a:r>
              <a:rPr lang="zh-CN" altLang="en-US" b="1">
                <a:solidFill>
                  <a:srgbClr val="FF0000"/>
                </a:solidFill>
                <a:latin typeface="+mj-ea"/>
                <a:ea typeface="+mj-ea"/>
              </a:rPr>
              <a:t>言志</a:t>
            </a:r>
            <a:r>
              <a:rPr lang="zh-CN" altLang="en-US" b="1">
                <a:latin typeface="+mj-ea"/>
                <a:ea typeface="+mj-ea"/>
              </a:rPr>
              <a:t>的教学过程,再现了师生之间</a:t>
            </a:r>
            <a:r>
              <a:rPr lang="zh-CN" altLang="en-US" b="1">
                <a:solidFill>
                  <a:srgbClr val="FF0000"/>
                </a:solidFill>
                <a:latin typeface="+mj-ea"/>
                <a:ea typeface="+mj-ea"/>
              </a:rPr>
              <a:t>平等和谐、其乐融融</a:t>
            </a:r>
            <a:r>
              <a:rPr lang="zh-CN" altLang="en-US" b="1">
                <a:latin typeface="+mj-ea"/>
                <a:ea typeface="+mj-ea"/>
              </a:rPr>
              <a:t>的情景。</a:t>
            </a:r>
            <a:endParaRPr lang="zh-CN" altLang="en-US" b="1">
              <a:latin typeface="+mj-ea"/>
              <a:ea typeface="+mj-ea"/>
            </a:endParaRPr>
          </a:p>
          <a:p>
            <a:endParaRPr lang="zh-CN" altLang="en-US" b="1">
              <a:latin typeface="+mj-ea"/>
              <a:ea typeface="+mj-ea"/>
            </a:endParaRPr>
          </a:p>
          <a:p>
            <a:r>
              <a:rPr lang="zh-CN" altLang="en-US" b="1">
                <a:latin typeface="+mj-ea"/>
                <a:ea typeface="+mj-ea"/>
              </a:rPr>
              <a:t>全文结构严谨，以“志”为焦点，以孔子为核心，由</a:t>
            </a:r>
            <a:r>
              <a:rPr lang="zh-CN" altLang="en-US" b="1">
                <a:solidFill>
                  <a:srgbClr val="FF0000"/>
                </a:solidFill>
                <a:latin typeface="+mj-ea"/>
                <a:ea typeface="+mj-ea"/>
              </a:rPr>
              <a:t>侍坐而问，由问而述，由述而评（</a:t>
            </a:r>
            <a:r>
              <a:rPr lang="zh-CN" altLang="en-US" b="1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孔子问志、弟子述志、孔子评志。</a:t>
            </a:r>
            <a:r>
              <a:rPr lang="zh-CN" altLang="en-US" b="1">
                <a:solidFill>
                  <a:srgbClr val="FF0000"/>
                </a:solidFill>
                <a:latin typeface="+mj-ea"/>
                <a:ea typeface="+mj-ea"/>
              </a:rPr>
              <a:t>）</a:t>
            </a:r>
            <a:r>
              <a:rPr lang="zh-CN" altLang="en-US" b="1">
                <a:latin typeface="+mj-ea"/>
                <a:ea typeface="+mj-ea"/>
              </a:rPr>
              <a:t>。孔子结合自身，</a:t>
            </a:r>
            <a:r>
              <a:rPr lang="zh-CN" altLang="en-US" b="1">
                <a:solidFill>
                  <a:srgbClr val="FF0000"/>
                </a:solidFill>
                <a:latin typeface="+mj-ea"/>
                <a:ea typeface="+mj-ea"/>
              </a:rPr>
              <a:t>循循善诱、启发开导，</a:t>
            </a:r>
            <a:r>
              <a:rPr lang="zh-CN" altLang="en-US" b="1">
                <a:latin typeface="+mj-ea"/>
                <a:ea typeface="+mj-ea"/>
              </a:rPr>
              <a:t>拉近了与学生之间的距离，消除了学生的顾虑，从而引发了学生纷纷发言言志。不一样的人有着不一样的性格和不一样的志向。</a:t>
            </a:r>
            <a:endParaRPr lang="zh-CN" altLang="en-US" b="1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5475" y="1341120"/>
            <a:ext cx="7839710" cy="4998085"/>
          </a:xfrm>
        </p:spPr>
        <p:txBody>
          <a:bodyPr>
            <a:normAutofit/>
          </a:bodyPr>
          <a:p>
            <a:pPr fontAlgn="auto">
              <a:lnSpc>
                <a:spcPct val="100000"/>
              </a:lnSpc>
            </a:pPr>
            <a:r>
              <a:rPr lang="zh-CN" altLang="en-US" b="1">
                <a:latin typeface="+mj-ea"/>
                <a:ea typeface="+mj-ea"/>
                <a:sym typeface="+mn-ea"/>
              </a:rPr>
              <a:t>子路志在通过一个大国来实现他“勇且知方”的治国理想。冉有则通过对一个小国的</a:t>
            </a:r>
            <a:r>
              <a:rPr lang="zh-CN" altLang="en-US" b="1">
                <a:latin typeface="+mj-ea"/>
                <a:ea typeface="+mj-ea"/>
              </a:rPr>
              <a:t>治理来实现“富民”的理想。公西华志在学习。曾点志在通过礼乐教化来实现治国理想。</a:t>
            </a:r>
            <a:endParaRPr lang="zh-CN" altLang="en-US" b="1">
              <a:latin typeface="+mj-ea"/>
              <a:ea typeface="+mj-ea"/>
            </a:endParaRPr>
          </a:p>
          <a:p>
            <a:pPr fontAlgn="auto">
              <a:lnSpc>
                <a:spcPct val="100000"/>
              </a:lnSpc>
            </a:pPr>
            <a:endParaRPr lang="zh-CN" altLang="en-US" sz="2700" b="1">
              <a:latin typeface="+mj-ea"/>
              <a:ea typeface="+mj-ea"/>
            </a:endParaRPr>
          </a:p>
          <a:p>
            <a:r>
              <a:rPr lang="zh-CN" altLang="en-US" sz="3000" b="1">
                <a:latin typeface="+mj-ea"/>
                <a:ea typeface="+mj-ea"/>
              </a:rPr>
              <a:t>子路、冉有、公西华的志向都是符合</a:t>
            </a:r>
            <a:r>
              <a:rPr lang="zh-CN" altLang="en-US" sz="3000" b="1">
                <a:solidFill>
                  <a:srgbClr val="FF0000"/>
                </a:solidFill>
                <a:latin typeface="+mj-ea"/>
                <a:ea typeface="+mj-ea"/>
              </a:rPr>
              <a:t>儒家“不仕无义”“君子之仕也，行其义也”</a:t>
            </a:r>
            <a:r>
              <a:rPr lang="zh-CN" altLang="en-US" sz="3000" b="1">
                <a:latin typeface="+mj-ea"/>
                <a:ea typeface="+mj-ea"/>
              </a:rPr>
              <a:t>这一人世精神的，对三人的志向，孔子都持赞同、欣赏的态度。子路因为“率尔而对”，直率中透着鲁莽、轻率，所以孔子才会笑他，但笑的是他的性格脾气，而非志向理想。</a:t>
            </a:r>
            <a:endParaRPr lang="zh-CN" altLang="en-US" sz="3000" b="1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6265" y="1353503"/>
            <a:ext cx="8065770" cy="3777139"/>
          </a:xfrm>
        </p:spPr>
        <p:txBody>
          <a:bodyPr>
            <a:noAutofit/>
          </a:bodyPr>
          <a:p>
            <a:pPr algn="l"/>
            <a:r>
              <a:rPr lang="zh-CN" altLang="en-US" b="1">
                <a:latin typeface="+mj-ea"/>
                <a:ea typeface="+mj-ea"/>
                <a:sym typeface="+mn-ea"/>
              </a:rPr>
              <a:t>曾点所言勾勒了一幅童子、冠者歌咏而乐的画面，是</a:t>
            </a:r>
            <a:r>
              <a:rPr lang="zh-CN" altLang="en-US" b="1">
                <a:solidFill>
                  <a:srgbClr val="FF0000"/>
                </a:solidFill>
                <a:latin typeface="+mj-ea"/>
                <a:ea typeface="+mj-ea"/>
                <a:sym typeface="+mn-ea"/>
              </a:rPr>
              <a:t>礼乐之治</a:t>
            </a:r>
            <a:r>
              <a:rPr lang="zh-CN" altLang="en-US" b="1">
                <a:latin typeface="+mj-ea"/>
                <a:ea typeface="+mj-ea"/>
                <a:sym typeface="+mn-ea"/>
              </a:rPr>
              <a:t>下的景象，体现了孔子“仁”和“礼”的治国原则，是</a:t>
            </a:r>
            <a:r>
              <a:rPr lang="zh-CN" altLang="en-US" b="1">
                <a:solidFill>
                  <a:schemeClr val="tx1"/>
                </a:solidFill>
                <a:latin typeface="+mj-ea"/>
                <a:ea typeface="+mj-ea"/>
                <a:sym typeface="+mn-ea"/>
              </a:rPr>
              <a:t>“为国以礼”</a:t>
            </a:r>
            <a:r>
              <a:rPr lang="zh-CN" altLang="en-US" b="1">
                <a:latin typeface="+mj-ea"/>
                <a:ea typeface="+mj-ea"/>
                <a:sym typeface="+mn-ea"/>
              </a:rPr>
              <a:t>的结果，与孔子的治国思想相同，所以，孔子才喟然叹日:“吾与点也!”</a:t>
            </a:r>
            <a:endParaRPr lang="zh-CN" altLang="en-US" b="1">
              <a:latin typeface="+mj-ea"/>
              <a:ea typeface="+mj-ea"/>
              <a:sym typeface="+mn-ea"/>
            </a:endParaRPr>
          </a:p>
          <a:p>
            <a:endParaRPr lang="zh-CN" altLang="en-US" b="1">
              <a:latin typeface="+mj-ea"/>
              <a:ea typeface="+mj-ea"/>
              <a:sym typeface="+mn-ea"/>
            </a:endParaRPr>
          </a:p>
          <a:p>
            <a:r>
              <a:rPr lang="zh-CN" altLang="en-US" b="1">
                <a:latin typeface="+mj-ea"/>
                <a:ea typeface="+mj-ea"/>
              </a:rPr>
              <a:t> “沂</a:t>
            </a:r>
            <a:r>
              <a:rPr lang="zh-CN" altLang="en-US" b="1">
                <a:solidFill>
                  <a:schemeClr val="tx1"/>
                </a:solidFill>
                <a:latin typeface="+mj-ea"/>
                <a:ea typeface="+mj-ea"/>
              </a:rPr>
              <a:t>水春风”一章主要反映的是孔子</a:t>
            </a:r>
            <a:r>
              <a:rPr lang="zh-CN" altLang="en-US" b="1">
                <a:solidFill>
                  <a:srgbClr val="FF0000"/>
                </a:solidFill>
                <a:latin typeface="+mj-ea"/>
                <a:ea typeface="+mj-ea"/>
              </a:rPr>
              <a:t>礼乐治国</a:t>
            </a:r>
            <a:r>
              <a:rPr lang="zh-CN" altLang="en-US" b="1">
                <a:solidFill>
                  <a:schemeClr val="tx1"/>
                </a:solidFill>
                <a:latin typeface="+mj-ea"/>
                <a:ea typeface="+mj-ea"/>
              </a:rPr>
              <a:t>的思想。</a:t>
            </a:r>
            <a:r>
              <a:rPr lang="zh-CN" altLang="en-US" b="1">
                <a:solidFill>
                  <a:srgbClr val="FF0000"/>
                </a:solidFill>
                <a:latin typeface="+mj-ea"/>
                <a:ea typeface="+mj-ea"/>
              </a:rPr>
              <a:t>“沂水春风”是礼乐治国精神的体现,是国泰民安、和谐社会构想之缩影。</a:t>
            </a:r>
            <a:r>
              <a:rPr lang="zh-CN" altLang="en-US" b="1">
                <a:latin typeface="+mj-ea"/>
                <a:ea typeface="+mj-ea"/>
              </a:rPr>
              <a:t>曾点所描绘的这个境界,就是社会安定、国家自主、经济稳定、天下太平，每个人都能享受真、善、美的人生。</a:t>
            </a:r>
            <a:endParaRPr lang="zh-CN" altLang="en-US" b="1">
              <a:latin typeface="+mj-ea"/>
              <a:ea typeface="+mj-ea"/>
            </a:endParaRPr>
          </a:p>
          <a:p>
            <a:endParaRPr lang="zh-CN" altLang="en-US" sz="2500" b="1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>
            <a:spLocks noChangeArrowheads="1"/>
          </p:cNvSpPr>
          <p:nvPr/>
        </p:nvSpPr>
        <p:spPr bwMode="auto">
          <a:xfrm>
            <a:off x="838200" y="5860415"/>
            <a:ext cx="721042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三子之志是治国手段，曾点之志是最高境界</a:t>
            </a:r>
            <a:endParaRPr lang="zh-CN" altLang="en-US" sz="28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109570" name="Rectangle 4"/>
          <p:cNvSpPr>
            <a:spLocks noChangeArrowheads="1"/>
          </p:cNvSpPr>
          <p:nvPr/>
        </p:nvSpPr>
        <p:spPr bwMode="auto">
          <a:xfrm>
            <a:off x="837883" y="1890713"/>
            <a:ext cx="7391400" cy="39693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en-US" altLang="zh-CN"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、孔子虽然热衷于入世，但多次碰壁后心灰意冷，知道自己“道之不行”，有“凤鸟不至，河不出图，吾已矣夫”之叹。曾点的志向，表明他“知时而不求为政”，这与孔子此时的心情契合。</a:t>
            </a:r>
            <a:endParaRPr lang="zh-CN" altLang="en-US" sz="28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、曾点描绘了一幅雍容暇豫（从容悠闲）的盛世气象，这正是孔子“老者安之，朋友信之，少者怀之”的主张的生动写照。体现了孔子的政治理想。</a:t>
            </a:r>
            <a:endParaRPr lang="zh-CN" altLang="en-US" sz="28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571" name="文本框 1"/>
          <p:cNvSpPr txBox="1">
            <a:spLocks noChangeArrowheads="1"/>
          </p:cNvSpPr>
          <p:nvPr/>
        </p:nvSpPr>
        <p:spPr bwMode="auto">
          <a:xfrm>
            <a:off x="838200" y="1348740"/>
            <a:ext cx="692467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7030A0"/>
                </a:solidFill>
                <a:latin typeface="方正宋刻本秀楷简体"/>
                <a:ea typeface="方正宋刻本秀楷简体"/>
                <a:cs typeface="方正宋刻本秀楷简体"/>
              </a:rPr>
              <a:t>孔子为什么对曾皙的想法深表赞同？课后练习一</a:t>
            </a:r>
            <a:endParaRPr lang="zh-CN" altLang="en-US" sz="2400" b="1">
              <a:solidFill>
                <a:srgbClr val="7030A0"/>
              </a:solidFill>
              <a:latin typeface="方正宋刻本秀楷简体"/>
              <a:ea typeface="方正宋刻本秀楷简体"/>
              <a:cs typeface="方正宋刻本秀楷简体"/>
            </a:endParaRPr>
          </a:p>
        </p:txBody>
      </p:sp>
      <p:sp>
        <p:nvSpPr>
          <p:cNvPr id="109572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高山仰止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高山仰止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108547" name="文本框 1"/>
          <p:cNvSpPr txBox="1">
            <a:spLocks noChangeArrowheads="1"/>
          </p:cNvSpPr>
          <p:nvPr/>
        </p:nvSpPr>
        <p:spPr bwMode="auto">
          <a:xfrm>
            <a:off x="900748" y="1513840"/>
            <a:ext cx="40417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7030A0"/>
                </a:solidFill>
                <a:latin typeface="春联标准行书体"/>
                <a:ea typeface="春联标准行书体"/>
                <a:cs typeface="春联标准行书体"/>
              </a:rPr>
              <a:t>课后练习三</a:t>
            </a:r>
            <a:endParaRPr lang="zh-CN" altLang="en-US" sz="3200">
              <a:solidFill>
                <a:srgbClr val="7030A0"/>
              </a:solidFill>
              <a:latin typeface="春联标准行书体"/>
              <a:ea typeface="春联标准行书体"/>
              <a:cs typeface="春联标准行书体"/>
            </a:endParaRPr>
          </a:p>
        </p:txBody>
      </p:sp>
      <p:sp>
        <p:nvSpPr>
          <p:cNvPr id="108548" name="文本框 8"/>
          <p:cNvSpPr txBox="1">
            <a:spLocks noChangeArrowheads="1"/>
          </p:cNvSpPr>
          <p:nvPr/>
        </p:nvSpPr>
        <p:spPr bwMode="auto">
          <a:xfrm>
            <a:off x="758825" y="2277745"/>
            <a:ext cx="7429500" cy="3538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不同人物风貌：</a:t>
            </a:r>
            <a:endParaRPr lang="zh-CN" altLang="en-US" sz="2800" b="1">
              <a:solidFill>
                <a:schemeClr val="tx1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子路</a:t>
            </a:r>
            <a:r>
              <a:rPr lang="en-US" altLang="zh-CN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勇而直，争强好胜</a:t>
            </a:r>
            <a:r>
              <a:rPr lang="en-US" altLang="zh-CN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“</a:t>
            </a:r>
            <a:r>
              <a:rPr lang="zh-CN" altLang="en-US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率尔对</a:t>
            </a:r>
            <a:r>
              <a:rPr lang="en-US" altLang="zh-CN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”</a:t>
            </a:r>
            <a:endParaRPr lang="zh-CN" altLang="en-US" sz="2800" b="1">
              <a:solidFill>
                <a:schemeClr val="tx1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冉有</a:t>
            </a:r>
            <a:r>
              <a:rPr lang="en-US" altLang="zh-CN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谦虚</a:t>
            </a:r>
            <a:r>
              <a:rPr lang="zh-CN" altLang="en-US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，留有余地</a:t>
            </a:r>
            <a:r>
              <a:rPr lang="en-US" altLang="zh-CN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“</a:t>
            </a:r>
            <a:r>
              <a:rPr lang="zh-CN" altLang="en-US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如其礼乐</a:t>
            </a:r>
            <a:r>
              <a:rPr lang="en-US" altLang="zh-CN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”</a:t>
            </a:r>
            <a:endParaRPr lang="zh-CN" altLang="en-US" sz="2800" b="1">
              <a:solidFill>
                <a:schemeClr val="tx1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公西华</a:t>
            </a:r>
            <a:r>
              <a:rPr lang="en-US" altLang="zh-CN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谦退</a:t>
            </a:r>
            <a:r>
              <a:rPr lang="zh-CN" altLang="en-US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，年少知礼谦恭</a:t>
            </a:r>
            <a:r>
              <a:rPr lang="en-US" altLang="zh-CN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“</a:t>
            </a:r>
            <a:r>
              <a:rPr lang="zh-CN" altLang="en-US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愿学焉</a:t>
            </a:r>
            <a:r>
              <a:rPr lang="en-US" altLang="zh-CN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”</a:t>
            </a:r>
            <a:endParaRPr lang="zh-CN" altLang="en-US" sz="2800" b="1">
              <a:solidFill>
                <a:schemeClr val="tx1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曾皙</a:t>
            </a:r>
            <a:r>
              <a:rPr lang="en-US" altLang="zh-CN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从容</a:t>
            </a:r>
            <a:r>
              <a:rPr lang="en-US" altLang="zh-CN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“</a:t>
            </a:r>
            <a:r>
              <a:rPr lang="zh-CN" altLang="en-US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鼓瑟希</a:t>
            </a:r>
            <a:r>
              <a:rPr lang="en-US" altLang="zh-CN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”</a:t>
            </a:r>
            <a:endParaRPr lang="zh-CN" altLang="en-US" sz="2800" b="1">
              <a:solidFill>
                <a:schemeClr val="tx1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孔子</a:t>
            </a:r>
            <a:r>
              <a:rPr lang="en-US" altLang="zh-CN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长者风范和闲暇心情</a:t>
            </a:r>
            <a:r>
              <a:rPr lang="zh-CN" altLang="en-US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：逐一启发诱导，</a:t>
            </a:r>
            <a:r>
              <a:rPr lang="en-US" altLang="zh-CN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“</a:t>
            </a:r>
            <a:r>
              <a:rPr lang="zh-CN" altLang="en-US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夫子哂之</a:t>
            </a:r>
            <a:r>
              <a:rPr lang="en-US" altLang="zh-CN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”</a:t>
            </a:r>
            <a:r>
              <a:rPr lang="zh-CN" altLang="en-US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（委婉善意地批评）。</a:t>
            </a:r>
            <a:r>
              <a:rPr lang="en-US" altLang="zh-CN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“</a:t>
            </a:r>
            <a:r>
              <a:rPr lang="zh-CN" altLang="en-US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何伤乎</a:t>
            </a:r>
            <a:r>
              <a:rPr lang="en-US" altLang="zh-CN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”</a:t>
            </a:r>
            <a:r>
              <a:rPr lang="zh-CN" altLang="en-US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（鼓励曾点），</a:t>
            </a:r>
            <a:r>
              <a:rPr lang="en-US" altLang="zh-CN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“</a:t>
            </a:r>
            <a:r>
              <a:rPr lang="zh-CN" altLang="en-US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夫子喟然叹曰</a:t>
            </a:r>
            <a:r>
              <a:rPr lang="en-US" altLang="zh-CN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”（</a:t>
            </a:r>
            <a:r>
              <a:rPr lang="zh-CN" altLang="en-US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真情互动）</a:t>
            </a:r>
            <a:endParaRPr lang="zh-CN" altLang="en-US" sz="2800" b="1">
              <a:solidFill>
                <a:schemeClr val="tx1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文本框 2"/>
          <p:cNvSpPr txBox="1">
            <a:spLocks noChangeArrowheads="1"/>
          </p:cNvSpPr>
          <p:nvPr/>
        </p:nvSpPr>
        <p:spPr bwMode="auto">
          <a:xfrm>
            <a:off x="5068888" y="10175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分节复习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892175" y="3352800"/>
            <a:ext cx="7723188" cy="17240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复习目标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000" b="1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背诵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理解中庸之道的基本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内涵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③儒家主张的交往原则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7326" y="1632130"/>
            <a:ext cx="2042784" cy="15320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文本框 2"/>
          <p:cNvSpPr txBox="1"/>
          <p:nvPr/>
        </p:nvSpPr>
        <p:spPr>
          <a:xfrm>
            <a:off x="4667250" y="2246313"/>
            <a:ext cx="3657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字库－大梁体" panose="03000502000000000000" pitchFamily="66" charset="-122"/>
                <a:ea typeface="方正字库－大梁体" panose="03000502000000000000" pitchFamily="66" charset="-122"/>
                <a:cs typeface="方正汉简简体" panose="03000509000000000000" pitchFamily="65" charset="-122"/>
              </a:rPr>
              <a:t>中庸之道</a:t>
            </a:r>
            <a:endParaRPr lang="zh-CN" altLang="en-US" sz="60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字库－大梁体" panose="03000502000000000000" pitchFamily="66" charset="-122"/>
              <a:ea typeface="方正字库－大梁体" panose="03000502000000000000" pitchFamily="66" charset="-122"/>
              <a:cs typeface="方正汉简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高山仰止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111618" name="文本框 1"/>
          <p:cNvSpPr txBox="1">
            <a:spLocks noChangeArrowheads="1"/>
          </p:cNvSpPr>
          <p:nvPr/>
        </p:nvSpPr>
        <p:spPr bwMode="auto">
          <a:xfrm>
            <a:off x="798513" y="1633538"/>
            <a:ext cx="404177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7030A0"/>
                </a:solidFill>
                <a:latin typeface="方正宋刻本秀楷简体"/>
                <a:ea typeface="方正宋刻本秀楷简体"/>
                <a:cs typeface="方正宋刻本秀楷简体"/>
              </a:rPr>
              <a:t>中庸之道的基本内涵</a:t>
            </a:r>
            <a:endParaRPr lang="zh-CN" altLang="en-US" sz="3200" b="1">
              <a:solidFill>
                <a:srgbClr val="7030A0"/>
              </a:solidFill>
              <a:latin typeface="方正宋刻本秀楷简体"/>
              <a:ea typeface="方正宋刻本秀楷简体"/>
              <a:cs typeface="方正宋刻本秀楷简体"/>
            </a:endParaRPr>
          </a:p>
        </p:txBody>
      </p:sp>
      <p:sp>
        <p:nvSpPr>
          <p:cNvPr id="111620" name="文本框 6"/>
          <p:cNvSpPr txBox="1">
            <a:spLocks noChangeArrowheads="1"/>
          </p:cNvSpPr>
          <p:nvPr/>
        </p:nvSpPr>
        <p:spPr bwMode="auto">
          <a:xfrm>
            <a:off x="876935" y="2950845"/>
            <a:ext cx="7419340" cy="1383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中庸之道是儒家的处世原则，主要指折中、适当、不走极端。钱穆讲“至”为至广至大，至平至易，至可宝贵，而非至高难能。</a:t>
            </a:r>
            <a:endParaRPr lang="zh-CN" altLang="en-US" sz="28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111621" name="矩形 1"/>
          <p:cNvSpPr>
            <a:spLocks noChangeArrowheads="1"/>
          </p:cNvSpPr>
          <p:nvPr/>
        </p:nvSpPr>
        <p:spPr bwMode="auto">
          <a:xfrm>
            <a:off x="891858" y="2319973"/>
            <a:ext cx="6891337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中庸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之为德也，其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矣乎！民鲜久矣。”（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6.29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文本框 19"/>
          <p:cNvSpPr txBox="1">
            <a:spLocks noChangeArrowheads="1"/>
          </p:cNvSpPr>
          <p:nvPr/>
        </p:nvSpPr>
        <p:spPr bwMode="auto">
          <a:xfrm>
            <a:off x="560439" y="2589346"/>
            <a:ext cx="8037871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《</a:t>
            </a:r>
            <a:r>
              <a:rPr lang="zh-CN" altLang="en-US" sz="2400" b="1" dirty="0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左传</a:t>
            </a:r>
            <a:r>
              <a:rPr lang="en-US" altLang="zh-CN" sz="2400" b="1" dirty="0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》</a:t>
            </a:r>
            <a:r>
              <a:rPr lang="zh-CN" altLang="en-US" sz="2400" b="1" dirty="0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：直而不倔，曲而不屈，哀而不愁，乐而不荒</a:t>
            </a:r>
            <a:endParaRPr lang="en-US" altLang="zh-CN" sz="2400" b="1" dirty="0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《</a:t>
            </a:r>
            <a:r>
              <a:rPr lang="zh-CN" altLang="en-US" sz="2400" b="1" dirty="0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论语</a:t>
            </a:r>
            <a:r>
              <a:rPr lang="en-US" altLang="zh-CN" sz="2400" b="1" dirty="0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》</a:t>
            </a:r>
            <a:r>
              <a:rPr lang="zh-CN" altLang="en-US" sz="2400" b="1" dirty="0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：子温而厉，威而不猛，恭而安。（</a:t>
            </a:r>
            <a:r>
              <a:rPr lang="en-US" altLang="zh-CN" sz="2400" b="1" dirty="0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7.38</a:t>
            </a:r>
            <a:r>
              <a:rPr lang="zh-CN" altLang="en-US" sz="2400" b="1" dirty="0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《</a:t>
            </a:r>
            <a:r>
              <a:rPr lang="zh-CN" altLang="en-US" sz="2400" b="1" dirty="0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登徒子好色赋</a:t>
            </a:r>
            <a:r>
              <a:rPr lang="en-US" altLang="zh-CN" sz="2400" b="1" dirty="0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》</a:t>
            </a:r>
            <a:r>
              <a:rPr lang="zh-CN" altLang="en-US" sz="2400" b="1" dirty="0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：增之一分则太长，减之一分则太短；</a:t>
            </a:r>
            <a:endParaRPr lang="en-US" altLang="zh-CN" sz="2400" b="1" dirty="0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          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敷</a:t>
            </a:r>
            <a:r>
              <a:rPr lang="zh-CN" altLang="en-US" sz="2400" b="1" dirty="0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粉则太白，施朱则太赤。 </a:t>
            </a:r>
            <a:endParaRPr lang="zh-CN" altLang="en-US" sz="2400" b="1" dirty="0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112642" name="Rectangle 4"/>
          <p:cNvSpPr>
            <a:spLocks noChangeArrowheads="1"/>
          </p:cNvSpPr>
          <p:nvPr/>
        </p:nvSpPr>
        <p:spPr bwMode="auto">
          <a:xfrm>
            <a:off x="747712" y="1757998"/>
            <a:ext cx="7850597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子贡问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:“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师与商也孰贤？”子曰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:“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师也过，商也不及。”曰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:“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然则师愈与？”子曰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:“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过犹不及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。”（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11.16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43" name="文本框 1"/>
          <p:cNvSpPr txBox="1">
            <a:spLocks noChangeArrowheads="1"/>
          </p:cNvSpPr>
          <p:nvPr/>
        </p:nvSpPr>
        <p:spPr bwMode="auto">
          <a:xfrm>
            <a:off x="850583" y="1308459"/>
            <a:ext cx="4811712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方正宋刻本秀楷简体"/>
                <a:ea typeface="方正宋刻本秀楷简体"/>
                <a:cs typeface="方正宋刻本秀楷简体"/>
              </a:rPr>
              <a:t>度、分寸感</a:t>
            </a:r>
            <a:endParaRPr lang="zh-CN" altLang="en-US" sz="2800" b="1" dirty="0">
              <a:solidFill>
                <a:srgbClr val="7030A0"/>
              </a:solidFill>
              <a:latin typeface="方正宋刻本秀楷简体"/>
              <a:ea typeface="方正宋刻本秀楷简体"/>
              <a:cs typeface="方正宋刻本秀楷简体"/>
            </a:endParaRPr>
          </a:p>
        </p:txBody>
      </p:sp>
      <p:sp>
        <p:nvSpPr>
          <p:cNvPr id="112644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高山仰止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112645" name="文本框 5"/>
          <p:cNvSpPr txBox="1">
            <a:spLocks noChangeArrowheads="1"/>
          </p:cNvSpPr>
          <p:nvPr/>
        </p:nvSpPr>
        <p:spPr bwMode="auto">
          <a:xfrm>
            <a:off x="636004" y="4097338"/>
            <a:ext cx="7886649" cy="23069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强调</a:t>
            </a:r>
            <a:r>
              <a:rPr lang="zh-CN" altLang="en-US" sz="2400" b="1" dirty="0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处事有“度”</a:t>
            </a:r>
            <a:r>
              <a:rPr lang="zh-CN" altLang="en-US" sz="2400" b="1" dirty="0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，过犹不及。就是说在认识和处理问题时，要选择一个正确的立脚点，</a:t>
            </a:r>
            <a:r>
              <a:rPr lang="zh-CN" altLang="en-US" sz="2400" b="1" dirty="0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既反对过头，又反对不及</a:t>
            </a:r>
            <a:r>
              <a:rPr lang="zh-CN" altLang="en-US" sz="2400" b="1" dirty="0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。“不及”是没有达到“中”，其根源在于太拘谨、保守；“过”则是超过了“中”，其原因在于太放纵、激进。两者尽管趋向相反，但都违背了客规律，都偏离了中道而走向了极端。</a:t>
            </a:r>
            <a:endParaRPr lang="zh-CN" altLang="en-US" sz="2400" b="1" dirty="0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4"/>
          <p:cNvSpPr>
            <a:spLocks noChangeArrowheads="1"/>
          </p:cNvSpPr>
          <p:nvPr/>
        </p:nvSpPr>
        <p:spPr bwMode="auto">
          <a:xfrm>
            <a:off x="747713" y="1430655"/>
            <a:ext cx="79756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君子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之于天下也，无适也，无莫也，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义之与比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4.10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666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高山仰止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113667" name="文本框 5"/>
          <p:cNvSpPr txBox="1">
            <a:spLocks noChangeArrowheads="1"/>
          </p:cNvSpPr>
          <p:nvPr/>
        </p:nvSpPr>
        <p:spPr bwMode="auto">
          <a:xfrm>
            <a:off x="747713" y="3586480"/>
            <a:ext cx="7975600" cy="1260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孔子把人分成了哪几类？你愿意与其中的哪一类交往？请结合上述语录，简要说说理由。</a:t>
            </a:r>
            <a:endParaRPr lang="en-US" altLang="zh-CN" sz="1600" b="1" dirty="0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2000" b="1" dirty="0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747713" y="1830388"/>
            <a:ext cx="73914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子曰：“不得中行而与之，必也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狂狷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乎！狂者进取，狷者有所不为也。”（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13.21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747713" y="2538413"/>
            <a:ext cx="73914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子曰：“君子和而不同，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小人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同而不和。”（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13.23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670" name="Rectangle 4"/>
          <p:cNvSpPr>
            <a:spLocks noChangeArrowheads="1"/>
          </p:cNvSpPr>
          <p:nvPr/>
        </p:nvSpPr>
        <p:spPr bwMode="auto">
          <a:xfrm>
            <a:off x="875983" y="2938463"/>
            <a:ext cx="7391400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乡原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，德之贼也。”（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17.13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763905" y="2475865"/>
            <a:ext cx="7553960" cy="30460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defRPr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 sz="32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3200" dirty="0">
                <a:latin typeface="+mn-ea"/>
                <a:ea typeface="+mn-ea"/>
              </a:rPr>
              <a:t>7.16</a:t>
            </a:r>
            <a:r>
              <a:rPr lang="zh-CN" altLang="en-US" sz="3200" dirty="0">
                <a:latin typeface="+mn-ea"/>
                <a:ea typeface="+mn-ea"/>
              </a:rPr>
              <a:t>章把这种高尚的情怀</a:t>
            </a:r>
            <a:r>
              <a:rPr lang="zh-CN" altLang="en-US" sz="3200" dirty="0">
                <a:solidFill>
                  <a:srgbClr val="FF0000"/>
                </a:solidFill>
                <a:latin typeface="+mn-ea"/>
                <a:ea typeface="+mn-ea"/>
              </a:rPr>
              <a:t>寓于朴素的叙述之中</a:t>
            </a:r>
            <a:r>
              <a:rPr lang="zh-CN" altLang="en-US" sz="3200" dirty="0">
                <a:latin typeface="+mn-ea"/>
                <a:ea typeface="+mn-ea"/>
              </a:rPr>
              <a:t>，</a:t>
            </a:r>
            <a:r>
              <a:rPr lang="zh-CN" altLang="en-US" sz="3200" dirty="0">
                <a:solidFill>
                  <a:srgbClr val="FF0000"/>
                </a:solidFill>
                <a:latin typeface="+mn-ea"/>
                <a:ea typeface="+mn-ea"/>
              </a:rPr>
              <a:t>带有强烈的感情色彩</a:t>
            </a:r>
            <a:r>
              <a:rPr lang="zh-CN" altLang="en-US" sz="3200" dirty="0">
                <a:latin typeface="+mn-ea"/>
                <a:ea typeface="+mn-ea"/>
              </a:rPr>
              <a:t>。 </a:t>
            </a:r>
            <a:r>
              <a:rPr lang="en-US" altLang="zh-CN" sz="3200" dirty="0">
                <a:latin typeface="+mn-ea"/>
                <a:ea typeface="+mn-ea"/>
              </a:rPr>
              <a:t>“</a:t>
            </a:r>
            <a:r>
              <a:rPr lang="zh-CN" altLang="en-US" sz="3200" dirty="0">
                <a:latin typeface="+mn-ea"/>
                <a:ea typeface="+mn-ea"/>
              </a:rPr>
              <a:t>饭疏食，饮水，曲肱而枕之</a:t>
            </a:r>
            <a:r>
              <a:rPr lang="en-US" altLang="zh-CN" sz="3200" dirty="0">
                <a:latin typeface="+mn-ea"/>
                <a:ea typeface="+mn-ea"/>
              </a:rPr>
              <a:t>”</a:t>
            </a:r>
            <a:r>
              <a:rPr lang="zh-CN" altLang="en-US" sz="3200" dirty="0">
                <a:latin typeface="+mn-ea"/>
                <a:ea typeface="+mn-ea"/>
              </a:rPr>
              <a:t>，看似平淡的短短十个字，</a:t>
            </a:r>
            <a:r>
              <a:rPr lang="zh-CN" altLang="en-US" sz="3200" dirty="0">
                <a:solidFill>
                  <a:srgbClr val="FF0000"/>
                </a:solidFill>
                <a:latin typeface="+mn-ea"/>
                <a:ea typeface="+mn-ea"/>
              </a:rPr>
              <a:t>把清苦的生活说得富有情味，确实是洋溢着发自内心的快乐。</a:t>
            </a:r>
            <a:r>
              <a:rPr lang="en-US" altLang="zh-CN" sz="3200" dirty="0">
                <a:latin typeface="+mn-ea"/>
                <a:ea typeface="+mn-ea"/>
              </a:rPr>
              <a:t>“</a:t>
            </a:r>
            <a:r>
              <a:rPr lang="zh-CN" altLang="en-US" sz="3200" dirty="0">
                <a:latin typeface="+mn-ea"/>
                <a:ea typeface="+mn-ea"/>
              </a:rPr>
              <a:t>于我如浮云</a:t>
            </a:r>
            <a:r>
              <a:rPr lang="en-US" altLang="zh-CN" sz="3200" dirty="0">
                <a:latin typeface="+mn-ea"/>
                <a:ea typeface="+mn-ea"/>
              </a:rPr>
              <a:t>”</a:t>
            </a:r>
            <a:r>
              <a:rPr lang="zh-CN" altLang="en-US" sz="3200" dirty="0">
                <a:latin typeface="+mn-ea"/>
                <a:ea typeface="+mn-ea"/>
              </a:rPr>
              <a:t>把自己</a:t>
            </a:r>
            <a:r>
              <a:rPr lang="zh-CN" altLang="en-US" sz="3200" dirty="0">
                <a:solidFill>
                  <a:srgbClr val="FF0000"/>
                </a:solidFill>
                <a:latin typeface="+mn-ea"/>
                <a:ea typeface="+mn-ea"/>
              </a:rPr>
              <a:t>坚持道义的信念表达得十分坚定</a:t>
            </a:r>
            <a:r>
              <a:rPr lang="zh-CN" altLang="en-US" sz="3200" dirty="0">
                <a:latin typeface="+mn-ea"/>
                <a:ea typeface="+mn-ea"/>
              </a:rPr>
              <a:t>。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69634" name="Text Box 5"/>
          <p:cNvSpPr txBox="1">
            <a:spLocks noChangeArrowheads="1"/>
          </p:cNvSpPr>
          <p:nvPr/>
        </p:nvSpPr>
        <p:spPr bwMode="auto">
          <a:xfrm>
            <a:off x="827723" y="1885633"/>
            <a:ext cx="7488237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sz="24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课后练习一：</a:t>
            </a:r>
            <a:endParaRPr lang="zh-CN" sz="24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636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君子之风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>
                <a:latin typeface="苏新诗古印宋简"/>
                <a:ea typeface="苏新诗古印宋简"/>
                <a:cs typeface="苏新诗古印宋简"/>
              </a:rPr>
              <a:t>高山仰止</a:t>
            </a:r>
            <a:endParaRPr lang="zh-CN" altLang="en-US" sz="200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113667" name="文本框 5"/>
          <p:cNvSpPr txBox="1">
            <a:spLocks noChangeArrowheads="1"/>
          </p:cNvSpPr>
          <p:nvPr/>
        </p:nvSpPr>
        <p:spPr bwMode="auto">
          <a:xfrm>
            <a:off x="736918" y="1245870"/>
            <a:ext cx="7975600" cy="51390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孔子把人分成了哪几类？你愿意与其中的哪一类交往？请结合上述语录，简要说说理由。</a:t>
            </a:r>
            <a:endParaRPr lang="en-US" altLang="zh-CN" sz="2800" b="1" dirty="0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参考：①孔子把人分成五类：君子、狂者、狷者、小人、乡愿。②我愿意与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君子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交往。君子为人处事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讲原则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，“义之与比”“和而不同”，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以人道主义和社会公正为原则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，不偏袒，不苟合，符合中庸之道，是一种温和主义；狂狷者有优点，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狂放者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积极进取，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狷介者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不肯做坏事，但两端平衡得都不够好；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小人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“同而不和”，表面打得火热，但骨子里不和谐；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乡愿</a:t>
            </a:r>
            <a:r>
              <a:rPr lang="zh-CN" altLang="en-US" sz="2800" b="1" dirty="0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，是不讲原则的好好先生，这种人表面忠厚朴实，实则同流合污，阿世媚俗，是道德的破坏者。</a:t>
            </a:r>
            <a:endParaRPr lang="zh-CN" altLang="en-US" sz="2800" b="1" dirty="0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latin typeface="苏新诗古印宋简"/>
                <a:ea typeface="苏新诗古印宋简"/>
                <a:cs typeface="苏新诗古印宋简"/>
              </a:rPr>
              <a:t>中庸之道</a:t>
            </a:r>
            <a:endParaRPr lang="zh-CN" altLang="en-US" sz="2000" dirty="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114690" name="文本框 5"/>
          <p:cNvSpPr txBox="1">
            <a:spLocks noChangeArrowheads="1"/>
          </p:cNvSpPr>
          <p:nvPr/>
        </p:nvSpPr>
        <p:spPr bwMode="auto">
          <a:xfrm>
            <a:off x="3212148" y="999490"/>
            <a:ext cx="9906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狂狷</a:t>
            </a:r>
            <a:endParaRPr lang="zh-CN" altLang="en-US" sz="2000" b="1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14691" name="矩形 1"/>
          <p:cNvSpPr>
            <a:spLocks noChangeArrowheads="1"/>
          </p:cNvSpPr>
          <p:nvPr/>
        </p:nvSpPr>
        <p:spPr bwMode="auto">
          <a:xfrm>
            <a:off x="515118" y="1354296"/>
            <a:ext cx="8113764" cy="56938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方正剑体简体"/>
                <a:ea typeface="方正剑体简体"/>
                <a:cs typeface="方正剑体简体"/>
              </a:rPr>
              <a:t>   </a:t>
            </a:r>
            <a:r>
              <a:rPr lang="zh-CN" altLang="en-US" sz="2400" b="1" dirty="0">
                <a:solidFill>
                  <a:srgbClr val="FF0000"/>
                </a:solidFill>
                <a:latin typeface="方正剑体简体"/>
                <a:ea typeface="方正剑体简体"/>
                <a:cs typeface="方正剑体简体"/>
              </a:rPr>
              <a:t>“狂”</a:t>
            </a:r>
            <a:r>
              <a:rPr lang="zh-CN" altLang="en-US" sz="2400" b="1" dirty="0">
                <a:latin typeface="方正剑体简体"/>
                <a:ea typeface="方正剑体简体"/>
                <a:cs typeface="方正剑体简体"/>
              </a:rPr>
              <a:t>的现代含义更多是一种贬义。但“狂”在古代则是指不拘一格，气势猛烈，蔑俗轻规。古代有作为的文人大多是狂士；屈原是狂士，“世人皆醉唯我醒”；诸葛亮自比管仲乐毅。近现代不少文人也很狂，如谭嗣同“我自横刀向天笑，去留肝胆两昆仑”，狂得撼天地泣鬼神；鲁迅“横眉冷对千夫指”，骨子里有种大狂</a:t>
            </a:r>
            <a:r>
              <a:rPr lang="en-US" altLang="zh-CN" sz="2400" b="1" dirty="0">
                <a:latin typeface="方正剑体简体"/>
                <a:ea typeface="方正剑体简体"/>
                <a:cs typeface="方正剑体简体"/>
              </a:rPr>
              <a:t>……</a:t>
            </a:r>
            <a:r>
              <a:rPr lang="zh-CN" altLang="en-US" sz="2400" b="1" dirty="0">
                <a:latin typeface="方正剑体简体"/>
                <a:ea typeface="方正剑体简体"/>
                <a:cs typeface="方正剑体简体"/>
              </a:rPr>
              <a:t>狂若同智者相联，是种可贵的精神力量。没有狂，就没有突破常规的勇气。 </a:t>
            </a:r>
            <a:endParaRPr lang="zh-CN" altLang="en-US" sz="2400" b="1" dirty="0">
              <a:latin typeface="方正剑体简体"/>
              <a:ea typeface="方正剑体简体"/>
              <a:cs typeface="方正剑体简体"/>
            </a:endParaRPr>
          </a:p>
          <a:p>
            <a:r>
              <a:rPr lang="zh-CN" altLang="en-US" sz="2400" b="1" dirty="0">
                <a:latin typeface="方正剑体简体"/>
                <a:ea typeface="方正剑体简体"/>
                <a:cs typeface="方正剑体简体"/>
              </a:rPr>
              <a:t>   </a:t>
            </a:r>
            <a:r>
              <a:rPr lang="zh-CN" altLang="en-US" sz="2400" b="1" dirty="0">
                <a:solidFill>
                  <a:srgbClr val="FF0000"/>
                </a:solidFill>
                <a:latin typeface="方正剑体简体"/>
                <a:ea typeface="方正剑体简体"/>
                <a:cs typeface="方正剑体简体"/>
              </a:rPr>
              <a:t>“狷”</a:t>
            </a:r>
            <a:r>
              <a:rPr lang="zh-CN" altLang="en-US" sz="2400" b="1" dirty="0">
                <a:latin typeface="方正剑体简体"/>
                <a:ea typeface="方正剑体简体"/>
                <a:cs typeface="方正剑体简体"/>
              </a:rPr>
              <a:t>的古语用法多是“狷介”，指洁身自好，不肯同流合污。陶渊明、郑板桥等“不为五斗米而折腰”，狷得刚正。“狷”才能谦守志道，因此可以说“狷介”就是一种“学骨”。 </a:t>
            </a:r>
            <a:endParaRPr lang="zh-CN" altLang="en-US" sz="2400" b="1" dirty="0">
              <a:latin typeface="方正剑体简体"/>
              <a:ea typeface="方正剑体简体"/>
              <a:cs typeface="方正剑体简体"/>
            </a:endParaRPr>
          </a:p>
          <a:p>
            <a:r>
              <a:rPr lang="zh-CN" altLang="en-US" sz="2400" b="1" dirty="0">
                <a:latin typeface="方正剑体简体"/>
                <a:ea typeface="方正剑体简体"/>
                <a:cs typeface="方正剑体简体"/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  <a:latin typeface="方正剑体简体"/>
                <a:ea typeface="方正剑体简体"/>
                <a:cs typeface="方正剑体简体"/>
              </a:rPr>
              <a:t>中国古人“狂”而进取，进取之途被堵塞，就要学会“狷”而自守。</a:t>
            </a:r>
            <a:r>
              <a:rPr lang="zh-CN" altLang="en-US" sz="2400" b="1" dirty="0">
                <a:latin typeface="方正剑体简体"/>
                <a:ea typeface="方正剑体简体"/>
                <a:cs typeface="方正剑体简体"/>
              </a:rPr>
              <a:t>一张一驰乃文武之道，狂狷是中庸之道的进守辩证。 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润扁宋简体"/>
                <a:ea typeface="方正润扁宋简体"/>
                <a:cs typeface="方正润扁宋简体"/>
              </a:rPr>
              <a:t>达</a:t>
            </a:r>
            <a:r>
              <a:rPr lang="zh-CN" altLang="en-US" sz="2800" b="1" dirty="0">
                <a:solidFill>
                  <a:srgbClr val="FF0000"/>
                </a:solidFill>
                <a:latin typeface="方正润扁宋简体"/>
                <a:ea typeface="方正润扁宋简体"/>
                <a:cs typeface="方正润扁宋简体"/>
              </a:rPr>
              <a:t>则兼济天下，穷则独善其身</a:t>
            </a:r>
            <a:endParaRPr lang="zh-CN" altLang="en-US" sz="2800" b="1" dirty="0">
              <a:solidFill>
                <a:srgbClr val="FF0000"/>
              </a:solidFill>
              <a:latin typeface="方正润扁宋简体"/>
              <a:ea typeface="方正润扁宋简体"/>
              <a:cs typeface="方正润扁宋简体"/>
            </a:endParaRPr>
          </a:p>
        </p:txBody>
      </p:sp>
      <p:sp>
        <p:nvSpPr>
          <p:cNvPr id="11469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wrap="none" lIns="0" tIns="63480" rIns="0" bIns="63480" anchor="ctr">
            <a:spAutoFit/>
          </a:bodyPr>
          <a:lstStyle/>
          <a:p>
            <a:pPr eaLnBrk="0" hangingPunct="0"/>
            <a:r>
              <a:rPr lang="zh-CN" altLang="zh-CN" sz="1200">
                <a:solidFill>
                  <a:srgbClr val="3F88BF"/>
                </a:solidFill>
                <a:latin typeface="Arial Unicode MS"/>
                <a:ea typeface="PingFang SC"/>
                <a:cs typeface="PingFang SC"/>
                <a:hlinkClick r:id="rId1"/>
              </a:rPr>
              <a:t>达则兼济天下</a:t>
            </a:r>
            <a:r>
              <a:rPr lang="zh-CN" altLang="zh-CN" sz="1200">
                <a:solidFill>
                  <a:srgbClr val="333333"/>
                </a:solidFill>
                <a:latin typeface="Arial Unicode MS"/>
                <a:ea typeface="PingFang SC"/>
                <a:cs typeface="PingFang SC"/>
              </a:rPr>
              <a:t>，</a:t>
            </a:r>
            <a:r>
              <a:rPr lang="zh-CN" altLang="zh-CN" sz="1200">
                <a:solidFill>
                  <a:srgbClr val="3F88BF"/>
                </a:solidFill>
                <a:latin typeface="Arial Unicode MS"/>
                <a:ea typeface="PingFang SC"/>
                <a:cs typeface="PingFang SC"/>
                <a:hlinkClick r:id="rId2"/>
              </a:rPr>
              <a:t>穷则独善其身</a:t>
            </a:r>
            <a:r>
              <a:rPr lang="zh-CN" altLang="zh-CN" sz="400">
                <a:latin typeface="Calibri" panose="020F0502020204030204" charset="0"/>
              </a:rPr>
              <a:t> </a:t>
            </a: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4"/>
          <p:cNvSpPr>
            <a:spLocks noChangeArrowheads="1"/>
          </p:cNvSpPr>
          <p:nvPr/>
        </p:nvSpPr>
        <p:spPr bwMode="auto">
          <a:xfrm>
            <a:off x="747713" y="1498600"/>
            <a:ext cx="7804150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子贡问曰：“乡人皆好之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何如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?”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子曰：“未可也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.”“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乡人皆恶之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何如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?”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子曰：“未可也。不如乡人之善者好之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其不善者恶之。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13.24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714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latin typeface="苏新诗古印宋简"/>
                <a:ea typeface="苏新诗古印宋简"/>
                <a:cs typeface="苏新诗古印宋简"/>
              </a:rPr>
              <a:t>中庸之道</a:t>
            </a:r>
            <a:endParaRPr lang="zh-CN" altLang="en-US" sz="2000" dirty="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115715" name="文本框 5"/>
          <p:cNvSpPr txBox="1">
            <a:spLocks noChangeArrowheads="1"/>
          </p:cNvSpPr>
          <p:nvPr/>
        </p:nvSpPr>
        <p:spPr bwMode="auto">
          <a:xfrm>
            <a:off x="863600" y="4521200"/>
            <a:ext cx="7573963" cy="954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孔子：违背仁德</a:t>
            </a:r>
            <a:endParaRPr lang="en-US" altLang="zh-CN" sz="28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zh-CN" altLang="en-US" sz="2800" b="1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子贡：混淆仁德</a:t>
            </a:r>
            <a:endParaRPr lang="en-US" altLang="zh-CN" sz="28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747713" y="2582863"/>
            <a:ext cx="7391400" cy="13223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子贡曰：“君子亦有恶乎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?”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子曰：“有恶。恶称人之恶者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恶居下流而讪上者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恶勇而无礼者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恶果敢而窒者。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曰：“赐也亦有恶乎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?”“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恶徼以为知者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恶不孙以为勇者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恶讦以为直者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.”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13.23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4"/>
          <p:cNvSpPr>
            <a:spLocks noChangeArrowheads="1"/>
          </p:cNvSpPr>
          <p:nvPr/>
        </p:nvSpPr>
        <p:spPr bwMode="auto">
          <a:xfrm>
            <a:off x="747713" y="1498600"/>
            <a:ext cx="780415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求有子曰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:“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礼之用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和为贵。先王之道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斯为美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小大由之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有所不行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知和而和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不以礼节之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亦不可行也。”（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1.12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738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 smtClean="0">
                <a:latin typeface="苏新诗古印宋简"/>
                <a:ea typeface="苏新诗古印宋简"/>
                <a:cs typeface="苏新诗古印宋简"/>
              </a:rPr>
              <a:t>中庸之道</a:t>
            </a:r>
            <a:endParaRPr lang="zh-CN" altLang="en-US" sz="2000" dirty="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116739" name="文本框 5"/>
          <p:cNvSpPr txBox="1">
            <a:spLocks noChangeArrowheads="1"/>
          </p:cNvSpPr>
          <p:nvPr/>
        </p:nvSpPr>
        <p:spPr bwMode="auto">
          <a:xfrm>
            <a:off x="862648" y="2927668"/>
            <a:ext cx="7573962" cy="3538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事物通过变革达到实质上的统一或协调状态，叫做“和”；掩盖或否定事物的矛盾，只求表面上的整齐一致，谓之“同”。</a:t>
            </a:r>
            <a:endParaRPr lang="zh-CN" altLang="en-US" sz="28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zh-CN" altLang="en-US" sz="2800" b="1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君子可以与周围的人保持和谐融洽的关系，但他对待任何事物都必须经过自己大脑的独立思考，从来不人云亦云，盲目附和；小人则没有自己独立的见解，只求与别人完全一致，而不讲求原则。</a:t>
            </a:r>
            <a:endParaRPr lang="en-US" altLang="zh-CN" sz="28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838518" y="2325688"/>
            <a:ext cx="73914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子曰：“君子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和而不同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，小人同而不和。”（</a:t>
            </a:r>
            <a:r>
              <a:rPr lang="en-US" altLang="zh-CN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13.23</a:t>
            </a:r>
            <a:r>
              <a:rPr lang="zh-CN" altLang="en-US" sz="2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4"/>
          <p:cNvSpPr>
            <a:spLocks noChangeArrowheads="1"/>
          </p:cNvSpPr>
          <p:nvPr/>
        </p:nvSpPr>
        <p:spPr bwMode="auto">
          <a:xfrm>
            <a:off x="747713" y="1498600"/>
            <a:ext cx="780415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中庸之道  折中主义 </a:t>
            </a:r>
            <a:endParaRPr lang="zh-CN" altLang="en-US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762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苏新诗古印宋简"/>
                <a:ea typeface="苏新诗古印宋简"/>
                <a:cs typeface="苏新诗古印宋简"/>
              </a:rPr>
              <a:t>中庸之道</a:t>
            </a:r>
            <a:endParaRPr lang="zh-CN" altLang="en-US" sz="2000" dirty="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117763" name="文本框 5"/>
          <p:cNvSpPr txBox="1">
            <a:spLocks noChangeArrowheads="1"/>
          </p:cNvSpPr>
          <p:nvPr/>
        </p:nvSpPr>
        <p:spPr bwMode="auto">
          <a:xfrm>
            <a:off x="785178" y="1985010"/>
            <a:ext cx="7573962" cy="4399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折中主义 把根本对立的立场、观点、理论等无原则地调和在一起。基本特点是或把矛盾的双方等同起来，不分主次；或把矛盾的双方调和起来不分是非，不要斗争。 </a:t>
            </a:r>
            <a:endParaRPr lang="en-US" altLang="zh-CN" sz="28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endParaRPr lang="en-US" altLang="zh-CN" sz="2800" b="1">
              <a:solidFill>
                <a:srgbClr val="7030A0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“中庸”与“和”是通过做事适度在矛盾中求统一。中庸不是无原则地调和，而是在一定的原则下寻求矛盾各方的协调和谐。不能把中庸等同于折中主义。</a:t>
            </a:r>
            <a:r>
              <a:rPr lang="zh-CN" altLang="en-US" sz="2800" b="1">
                <a:solidFill>
                  <a:srgbClr val="7030A0"/>
                </a:solidFill>
                <a:latin typeface="方正苏新诗柳楷简体"/>
                <a:ea typeface="方正苏新诗柳楷简体"/>
                <a:cs typeface="方正苏新诗柳楷简体"/>
              </a:rPr>
              <a:t>在今天建设“和谐社会”进程中，有借鉴意义。</a:t>
            </a:r>
            <a:r>
              <a:rPr lang="zh-CN" altLang="en-US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（课后练习一）</a:t>
            </a:r>
            <a:endParaRPr lang="zh-CN" altLang="en-US" sz="2800" b="1">
              <a:solidFill>
                <a:schemeClr val="tx1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文本框 2"/>
          <p:cNvSpPr txBox="1">
            <a:spLocks noChangeArrowheads="1"/>
          </p:cNvSpPr>
          <p:nvPr/>
        </p:nvSpPr>
        <p:spPr bwMode="auto">
          <a:xfrm>
            <a:off x="5114925" y="1030288"/>
            <a:ext cx="2209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dirty="0">
                <a:latin typeface="苏新诗古印宋简"/>
                <a:ea typeface="苏新诗古印宋简"/>
                <a:cs typeface="苏新诗古印宋简"/>
              </a:rPr>
              <a:t>中庸之道</a:t>
            </a:r>
            <a:endParaRPr lang="zh-CN" altLang="en-US" sz="2000" dirty="0">
              <a:latin typeface="苏新诗古印宋简"/>
              <a:ea typeface="苏新诗古印宋简"/>
              <a:cs typeface="苏新诗古印宋简"/>
            </a:endParaRPr>
          </a:p>
        </p:txBody>
      </p:sp>
      <p:sp>
        <p:nvSpPr>
          <p:cNvPr id="117763" name="文本框 5"/>
          <p:cNvSpPr txBox="1">
            <a:spLocks noChangeArrowheads="1"/>
          </p:cNvSpPr>
          <p:nvPr/>
        </p:nvSpPr>
        <p:spPr bwMode="auto">
          <a:xfrm>
            <a:off x="2027555" y="1748790"/>
            <a:ext cx="4965700" cy="39693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latin typeface="方正苏新诗柳楷简体"/>
                <a:ea typeface="方正苏新诗柳楷简体"/>
                <a:cs typeface="方正苏新诗柳楷简体"/>
              </a:rPr>
              <a:t>课后练习二</a:t>
            </a:r>
            <a:endParaRPr lang="zh-CN" altLang="en-US" sz="2800" b="1">
              <a:solidFill>
                <a:schemeClr val="tx1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均无贫</a:t>
            </a:r>
            <a:endParaRPr lang="zh-CN" altLang="en-US" sz="28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忠恕之道</a:t>
            </a:r>
            <a:endParaRPr lang="zh-CN" altLang="en-US" sz="28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文质关系</a:t>
            </a:r>
            <a:endParaRPr lang="zh-CN" altLang="en-US" sz="28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周而不比</a:t>
            </a:r>
            <a:endParaRPr lang="zh-CN" altLang="en-US" sz="28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群而不党</a:t>
            </a:r>
            <a:endParaRPr lang="zh-CN" altLang="en-US" sz="28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以直报怨</a:t>
            </a:r>
            <a:endParaRPr lang="zh-CN" altLang="en-US" sz="28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侍君数，斯辱矣</a:t>
            </a:r>
            <a:endParaRPr lang="zh-CN" altLang="en-US" sz="28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  <a:p>
            <a:r>
              <a:rPr lang="zh-CN" altLang="en-US" sz="28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求也退，故进之</a:t>
            </a:r>
            <a:endParaRPr lang="zh-CN" altLang="en-US" sz="28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533650"/>
            <a:ext cx="7886700" cy="4351338"/>
          </a:xfrm>
        </p:spPr>
        <p:txBody>
          <a:bodyPr/>
          <a:p>
            <a:r>
              <a:rPr lang="zh-CN" altLang="en-US" sz="4050" b="1"/>
              <a:t>中庸之道的内涵：</a:t>
            </a:r>
            <a:r>
              <a:rPr lang="zh-CN" altLang="en-US" sz="3300" b="1"/>
              <a:t>具体见书本</a:t>
            </a:r>
            <a:r>
              <a:rPr lang="en-US" altLang="zh-CN" sz="4050" b="1">
                <a:solidFill>
                  <a:srgbClr val="FF0000"/>
                </a:solidFill>
              </a:rPr>
              <a:t>69</a:t>
            </a:r>
            <a:r>
              <a:rPr lang="zh-CN" altLang="en-US" sz="4050" b="1"/>
              <a:t>页</a:t>
            </a:r>
            <a:endParaRPr lang="zh-CN" altLang="en-US" sz="405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文本框 1"/>
          <p:cNvSpPr txBox="1">
            <a:spLocks noChangeArrowheads="1"/>
          </p:cNvSpPr>
          <p:nvPr/>
        </p:nvSpPr>
        <p:spPr bwMode="auto">
          <a:xfrm>
            <a:off x="884238" y="1481455"/>
            <a:ext cx="500697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7030A0"/>
                </a:solidFill>
                <a:latin typeface="方正宋刻本秀楷简体"/>
                <a:ea typeface="方正宋刻本秀楷简体"/>
                <a:cs typeface="方正宋刻本秀楷简体"/>
              </a:rPr>
              <a:t>课后练习一：</a:t>
            </a:r>
            <a:endParaRPr lang="zh-CN" altLang="en-US" sz="2800" b="1">
              <a:solidFill>
                <a:srgbClr val="7030A0"/>
              </a:solidFill>
              <a:latin typeface="方正宋刻本秀楷简体"/>
              <a:ea typeface="方正宋刻本秀楷简体"/>
              <a:cs typeface="方正宋刻本秀楷简体"/>
            </a:endParaRPr>
          </a:p>
        </p:txBody>
      </p:sp>
      <p:sp>
        <p:nvSpPr>
          <p:cNvPr id="70658" name="Rectangle 4"/>
          <p:cNvSpPr>
            <a:spLocks noChangeArrowheads="1"/>
          </p:cNvSpPr>
          <p:nvPr/>
        </p:nvSpPr>
        <p:spPr bwMode="auto">
          <a:xfrm>
            <a:off x="803910" y="2139950"/>
            <a:ext cx="7534275" cy="1383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7.19</a:t>
            </a:r>
            <a:r>
              <a:rPr lang="zh-CN" altLang="en-US"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“女奚不曰”四个字，把孔子对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安贫乐道生活态度的自我欣赏</a:t>
            </a:r>
            <a:r>
              <a:rPr lang="zh-CN" altLang="en-US"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表现得非常传神。</a:t>
            </a:r>
            <a:endParaRPr lang="en-US" altLang="zh-CN" sz="28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28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724535" y="3287395"/>
            <a:ext cx="7693660" cy="22453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忘食、忘忧</a:t>
            </a:r>
            <a:r>
              <a:rPr lang="zh-CN" altLang="en-US"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，说明自己得到的不是物质生活的快乐，而是追求真理过程中产生的快乐，是经过努力获得的高尚的快乐。而第三个忘：忘老（“不知老之将至”），更是把这种快乐推向新境界。</a:t>
            </a:r>
            <a:endParaRPr lang="zh-CN" altLang="en-US" sz="28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28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661" name="文本框 11"/>
          <p:cNvSpPr txBox="1">
            <a:spLocks noChangeArrowheads="1"/>
          </p:cNvSpPr>
          <p:nvPr/>
        </p:nvSpPr>
        <p:spPr bwMode="auto">
          <a:xfrm>
            <a:off x="565785" y="5426075"/>
            <a:ext cx="8011795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方正苏新诗柳楷简体"/>
                <a:ea typeface="方正苏新诗柳楷简体"/>
                <a:cs typeface="方正苏新诗柳楷简体"/>
              </a:rPr>
              <a:t>快乐的本源在于精神家园的固守，而非物质。</a:t>
            </a:r>
            <a:endParaRPr lang="zh-CN" altLang="en-US" sz="3200" b="1">
              <a:solidFill>
                <a:srgbClr val="FF0000"/>
              </a:solidFill>
              <a:latin typeface="方正苏新诗柳楷简体"/>
              <a:ea typeface="方正苏新诗柳楷简体"/>
              <a:cs typeface="方正苏新诗柳楷简体"/>
            </a:endParaRPr>
          </a:p>
        </p:txBody>
      </p:sp>
      <p:sp>
        <p:nvSpPr>
          <p:cNvPr id="70662" name="文本框 2"/>
          <p:cNvSpPr txBox="1">
            <a:spLocks noChangeArrowheads="1"/>
          </p:cNvSpPr>
          <p:nvPr/>
        </p:nvSpPr>
        <p:spPr bwMode="auto">
          <a:xfrm>
            <a:off x="5114925" y="1327150"/>
            <a:ext cx="24511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苏新诗古印宋简"/>
                <a:ea typeface="苏新诗古印宋简"/>
                <a:cs typeface="苏新诗古印宋简"/>
              </a:rPr>
              <a:t>君子之风</a:t>
            </a:r>
            <a:endParaRPr lang="zh-CN" altLang="en-US" sz="2400">
              <a:latin typeface="苏新诗古印宋简"/>
              <a:ea typeface="苏新诗古印宋简"/>
              <a:cs typeface="苏新诗古印宋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文本框 1"/>
          <p:cNvSpPr txBox="1">
            <a:spLocks noChangeArrowheads="1"/>
          </p:cNvSpPr>
          <p:nvPr/>
        </p:nvSpPr>
        <p:spPr bwMode="auto">
          <a:xfrm>
            <a:off x="884238" y="1481455"/>
            <a:ext cx="500697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7030A0"/>
                </a:solidFill>
                <a:latin typeface="方正宋刻本秀楷简体"/>
                <a:ea typeface="方正宋刻本秀楷简体"/>
                <a:cs typeface="方正宋刻本秀楷简体"/>
              </a:rPr>
              <a:t>课后练习二：</a:t>
            </a:r>
            <a:endParaRPr lang="zh-CN" altLang="en-US" sz="2800" b="1">
              <a:solidFill>
                <a:srgbClr val="7030A0"/>
              </a:solidFill>
              <a:latin typeface="方正宋刻本秀楷简体"/>
              <a:ea typeface="方正宋刻本秀楷简体"/>
              <a:cs typeface="方正宋刻本秀楷简体"/>
            </a:endParaRPr>
          </a:p>
        </p:txBody>
      </p:sp>
      <p:sp>
        <p:nvSpPr>
          <p:cNvPr id="70658" name="Rectangle 4"/>
          <p:cNvSpPr>
            <a:spLocks noChangeArrowheads="1"/>
          </p:cNvSpPr>
          <p:nvPr/>
        </p:nvSpPr>
        <p:spPr bwMode="auto">
          <a:xfrm>
            <a:off x="803910" y="2139950"/>
            <a:ext cx="753427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/>
            <a:r>
              <a:rPr lang="zh-CN" sz="2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现实生活中患得的情况并不少见。</a:t>
            </a:r>
            <a:endParaRPr lang="zh-CN" sz="28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724535" y="3287395"/>
            <a:ext cx="7447915" cy="28613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/>
            <a:r>
              <a:rPr lang="zh-CN" altLang="en-US" sz="3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有的是比较了得到之后的付出和收获，认为</a:t>
            </a:r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不合算</a:t>
            </a:r>
            <a:r>
              <a:rPr lang="zh-CN" altLang="en-US" sz="3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而患得；还有的是对得到以后的责任有为难情绪，害怕</a:t>
            </a:r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不能胜任</a:t>
            </a:r>
            <a:r>
              <a:rPr lang="zh-CN" altLang="en-US" sz="3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而患得。</a:t>
            </a:r>
            <a:endParaRPr lang="zh-CN" altLang="en-US" sz="36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zh-CN" altLang="en-US" sz="36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662" name="文本框 2"/>
          <p:cNvSpPr txBox="1">
            <a:spLocks noChangeArrowheads="1"/>
          </p:cNvSpPr>
          <p:nvPr/>
        </p:nvSpPr>
        <p:spPr bwMode="auto">
          <a:xfrm>
            <a:off x="5114925" y="1327150"/>
            <a:ext cx="24511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苏新诗古印宋简"/>
                <a:ea typeface="苏新诗古印宋简"/>
                <a:cs typeface="苏新诗古印宋简"/>
              </a:rPr>
              <a:t>君子之风</a:t>
            </a:r>
            <a:endParaRPr lang="zh-CN" altLang="en-US" sz="2400">
              <a:latin typeface="苏新诗古印宋简"/>
              <a:ea typeface="苏新诗古印宋简"/>
              <a:cs typeface="苏新诗古印宋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12600</Words>
  <Application>WPS 演示</Application>
  <PresentationFormat>全屏显示(4:3)</PresentationFormat>
  <Paragraphs>721</Paragraphs>
  <Slides>76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103" baseType="lpstr">
      <vt:lpstr>Arial</vt:lpstr>
      <vt:lpstr>宋体</vt:lpstr>
      <vt:lpstr>Wingdings</vt:lpstr>
      <vt:lpstr>Calibri Light</vt:lpstr>
      <vt:lpstr>苏新诗古印宋简</vt:lpstr>
      <vt:lpstr>微软雅黑</vt:lpstr>
      <vt:lpstr>方正字库－大梁体</vt:lpstr>
      <vt:lpstr>方正汉简简体</vt:lpstr>
      <vt:lpstr>方正苏新诗柳楷简体</vt:lpstr>
      <vt:lpstr>迷你简黄草</vt:lpstr>
      <vt:lpstr>方正宋刻本秀楷简体</vt:lpstr>
      <vt:lpstr>黑体</vt:lpstr>
      <vt:lpstr>汉仪全唐诗简</vt:lpstr>
      <vt:lpstr>Arial Unicode MS</vt:lpstr>
      <vt:lpstr>Calibri</vt:lpstr>
      <vt:lpstr>造字工房言宋（非商用）常规体</vt:lpstr>
      <vt:lpstr>德彪钢笔行书字库</vt:lpstr>
      <vt:lpstr>Segoe Print</vt:lpstr>
      <vt:lpstr>春联标准行书体</vt:lpstr>
      <vt:lpstr>SentyZHAO 新蒂赵孟頫</vt:lpstr>
      <vt:lpstr>方正报宋简体</vt:lpstr>
      <vt:lpstr>华文楷体</vt:lpstr>
      <vt:lpstr>方正剑体简体</vt:lpstr>
      <vt:lpstr>方正润扁宋简体</vt:lpstr>
      <vt:lpstr>Arial Unicode MS</vt:lpstr>
      <vt:lpstr>PingFang SC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孔子提倡君子要“杀身以成仁”。对此你怎样评价?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儒家的核心思想是“仁者爱人”，而孔子却说“唯仁者能好人，能恶人”,这该如何理解呢?</vt:lpstr>
      <vt:lpstr>4.讨论:请联系实际，谈谈“益友”和“损友”分别有哪些表现。你是如何看待“益友”和“损友”的?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整体感知</vt:lpstr>
      <vt:lpstr>PowerPoint 演示文稿</vt:lpstr>
      <vt:lpstr>PowerPoint 演示文稿</vt:lpstr>
      <vt:lpstr>PowerPoint 演示文稿</vt:lpstr>
      <vt:lpstr>讨论:结合孔子师生之间的关系，谈谈你心目中的师生关系。课后练习一</vt:lpstr>
      <vt:lpstr>PowerPoint 演示文稿</vt:lpstr>
      <vt:lpstr>PowerPoint 演示文稿</vt:lpstr>
      <vt:lpstr>PowerPoint 演示文稿</vt:lpstr>
      <vt:lpstr>PowerPoint 演示文稿</vt:lpstr>
      <vt:lpstr>整体感知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徐成辉</dc:creator>
  <cp:lastModifiedBy>麦兜</cp:lastModifiedBy>
  <cp:revision>263</cp:revision>
  <dcterms:created xsi:type="dcterms:W3CDTF">2017-03-28T05:25:00Z</dcterms:created>
  <dcterms:modified xsi:type="dcterms:W3CDTF">2019-03-22T12:09:14Z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