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75" r:id="rId5"/>
    <p:sldId id="263" r:id="rId6"/>
    <p:sldId id="259" r:id="rId7"/>
    <p:sldId id="261" r:id="rId8"/>
    <p:sldId id="276" r:id="rId9"/>
    <p:sldId id="272" r:id="rId10"/>
    <p:sldId id="267" r:id="rId11"/>
    <p:sldId id="277" r:id="rId12"/>
    <p:sldId id="266" r:id="rId13"/>
    <p:sldId id="278" r:id="rId14"/>
    <p:sldId id="279" r:id="rId15"/>
    <p:sldId id="269" r:id="rId16"/>
    <p:sldId id="280" r:id="rId17"/>
    <p:sldId id="283" r:id="rId18"/>
    <p:sldId id="268" r:id="rId19"/>
    <p:sldId id="273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01" autoAdjust="0"/>
    <p:restoredTop sz="94660"/>
  </p:normalViewPr>
  <p:slideViewPr>
    <p:cSldViewPr>
      <p:cViewPr varScale="1">
        <p:scale>
          <a:sx n="109" d="100"/>
          <a:sy n="109" d="100"/>
        </p:scale>
        <p:origin x="-40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428610"/>
            <a:ext cx="8858280" cy="2143139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chemeClr val="tx1"/>
                </a:solidFill>
              </a:rPr>
              <a:t>天机云锦用在我，剪裁妙处非刀尺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2143122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论述文之论据</a:t>
            </a:r>
            <a:r>
              <a:rPr altLang="en-US" sz="3600" dirty="0" smtClean="0"/>
              <a:t>写作</a:t>
            </a:r>
            <a:r>
              <a:rPr lang="zh-CN" altLang="en-US" sz="3600" dirty="0" smtClean="0"/>
              <a:t>指导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聚焦共性</a:t>
            </a:r>
            <a:r>
              <a:rPr lang="en-US" altLang="zh-CN" dirty="0" smtClean="0"/>
              <a:t>——</a:t>
            </a:r>
            <a:r>
              <a:rPr dirty="0" smtClean="0"/>
              <a:t>激活？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激活（素材        论据  ）</a:t>
            </a:r>
            <a:endParaRPr lang="en-US" altLang="zh-CN" dirty="0" smtClean="0"/>
          </a:p>
          <a:p>
            <a:r>
              <a:rPr lang="zh-CN" altLang="en-US" dirty="0" smtClean="0"/>
              <a:t>叙： 人物  具体行为 </a:t>
            </a:r>
            <a:endParaRPr lang="en-US" altLang="zh-CN" dirty="0" smtClean="0"/>
          </a:p>
          <a:p>
            <a:r>
              <a:rPr lang="zh-CN" altLang="en-US" dirty="0" smtClean="0"/>
              <a:t>议： 论点  主观评价</a:t>
            </a:r>
            <a:endParaRPr lang="en-US" altLang="zh-CN" dirty="0" smtClean="0"/>
          </a:p>
          <a:p>
            <a:r>
              <a:rPr lang="zh-CN" altLang="en-US" dirty="0" smtClean="0"/>
              <a:t>事例精炼，议论紧随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071802" y="1428742"/>
            <a:ext cx="571504" cy="214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寻觅特性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b="1" dirty="0" smtClean="0"/>
              <a:t>华夏有，西洋亦有。君不见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萨特</a:t>
            </a:r>
            <a:r>
              <a:rPr lang="zh-CN" altLang="en-US" sz="3000" b="1" dirty="0" smtClean="0"/>
              <a:t>怒拒诺贝尔文学奖，坚守“人就是自由”的存在主义标杆；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卡夫卡</a:t>
            </a:r>
            <a:r>
              <a:rPr lang="zh-CN" altLang="en-US" sz="3000" b="1" dirty="0" smtClean="0"/>
              <a:t>以笔为武器，心怀恐惧却仍鲜活着挥笔征伐一整个“恶的时代”；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波德莱尔</a:t>
            </a:r>
            <a:r>
              <a:rPr lang="zh-CN" altLang="en-US" sz="3000" b="1" dirty="0" smtClean="0"/>
              <a:t>的恶之花在泥泞与丑恶中破土而出，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安迪</a:t>
            </a:r>
            <a:r>
              <a:rPr lang="zh-CN" altLang="en-US" sz="3000" b="1" dirty="0" smtClean="0"/>
              <a:t>锒铛入狱，捱过狱中万种艰辛苦难，不放弃生机，终成功逃离肖申克。</a:t>
            </a:r>
            <a:endParaRPr lang="zh-CN" altLang="en-US" sz="3000" dirty="0" smtClean="0"/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286512" y="142858"/>
            <a:ext cx="2357454" cy="10715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群像增势  关联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寻觅特性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28676"/>
            <a:ext cx="8329642" cy="400052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成熟应该勇于面对，不惧艰难困苦，努力解决。</a:t>
            </a:r>
            <a:r>
              <a:rPr lang="zh-CN" altLang="en-US" b="1" dirty="0" smtClean="0">
                <a:solidFill>
                  <a:srgbClr val="FF0000"/>
                </a:solidFill>
              </a:rPr>
              <a:t>曹雪芹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举家食粥作</a:t>
            </a:r>
            <a:r>
              <a:rPr lang="en-US" altLang="zh-CN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《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红楼梦</a:t>
            </a:r>
            <a:r>
              <a:rPr lang="en-US" altLang="zh-CN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》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巴尔扎克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忍受苦难写成</a:t>
            </a:r>
            <a:r>
              <a:rPr lang="en-US" altLang="zh-CN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《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人间喜剧</a:t>
            </a:r>
            <a:r>
              <a:rPr lang="en-US" altLang="zh-CN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》</a:t>
            </a:r>
            <a:r>
              <a:rPr lang="zh-CN" altLang="en-US" b="1" dirty="0" smtClean="0"/>
              <a:t>。如果遇见困难他们就赴死，还称献身于文学事业，那他们的名字不是被世人耻笑就该是成为一抔黄土消失不见了吧！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著名主持人</a:t>
            </a:r>
            <a:r>
              <a:rPr lang="zh-CN" altLang="en-US" b="1" dirty="0" smtClean="0">
                <a:solidFill>
                  <a:srgbClr val="FF0000"/>
                </a:solidFill>
              </a:rPr>
              <a:t>倪萍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主持春晚近十年，因儿生病离开岗位，多年后哪怕身材不再，哪怕众多流言蜚语，仍然重返自己热爱的主持事业，用自己的实力坚守热爱的事业。</a:t>
            </a:r>
            <a:r>
              <a:rPr lang="zh-CN" altLang="en-US" b="1" dirty="0" smtClean="0"/>
              <a:t>这亦是一种成熟，成熟的表现应该是好好活着，因为你想去做的还没有完成。卑贱只是一场磨砺，你愿意，那便是成熟的标志。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72198" y="0"/>
            <a:ext cx="2357454" cy="10715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个体凸显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寻觅特性</a:t>
            </a:r>
            <a:r>
              <a:rPr lang="en-US" altLang="zh-CN" dirty="0" smtClean="0"/>
              <a:t>——</a:t>
            </a:r>
            <a:r>
              <a:rPr dirty="0" smtClean="0"/>
              <a:t>灵活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灵活</a:t>
            </a:r>
            <a:endParaRPr lang="en-US" altLang="zh-CN" dirty="0" smtClean="0"/>
          </a:p>
          <a:p>
            <a:r>
              <a:rPr lang="zh-CN" altLang="en-US" dirty="0" smtClean="0"/>
              <a:t>个体凸显：特写式描摹</a:t>
            </a:r>
            <a:endParaRPr lang="en-US" altLang="zh-CN" dirty="0" smtClean="0"/>
          </a:p>
          <a:p>
            <a:r>
              <a:rPr lang="zh-CN" altLang="en-US" dirty="0" smtClean="0"/>
              <a:t>群像增势：人物</a:t>
            </a:r>
            <a:r>
              <a:rPr lang="en-US" altLang="zh-CN" dirty="0" smtClean="0"/>
              <a:t>+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寻觅特性</a:t>
            </a:r>
            <a:r>
              <a:rPr lang="en-US" altLang="zh-CN" dirty="0" smtClean="0"/>
              <a:t>——</a:t>
            </a:r>
            <a:r>
              <a:rPr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00150"/>
            <a:ext cx="8501122" cy="38004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杨绛先生曾说：“生命是这世间最可爱的东西。”诚然</a:t>
            </a:r>
            <a:r>
              <a:rPr lang="zh-CN" altLang="en-US" b="1" dirty="0" smtClean="0"/>
              <a:t>，生命是一切事业的基础，失去了生命一切都是空谈。十年文革是一场对知识分子身心的双重折磨，漫无休止的劳动和批斗，有人不堪凌辱而去，但咬紧牙关支撑下来的亦大有人在。</a:t>
            </a:r>
            <a:r>
              <a:rPr lang="zh-CN" altLang="en-US" b="1" dirty="0" smtClean="0">
                <a:solidFill>
                  <a:srgbClr val="FF0000"/>
                </a:solidFill>
              </a:rPr>
              <a:t>纵</a:t>
            </a:r>
            <a:r>
              <a:rPr lang="zh-CN" altLang="en-US" b="1" dirty="0" smtClean="0"/>
              <a:t>与司马迁文天祥等人相隔了千年，</a:t>
            </a:r>
            <a:r>
              <a:rPr lang="zh-CN" altLang="en-US" b="1" dirty="0" smtClean="0">
                <a:solidFill>
                  <a:srgbClr val="FF0000"/>
                </a:solidFill>
              </a:rPr>
              <a:t>但</a:t>
            </a:r>
            <a:r>
              <a:rPr lang="zh-CN" altLang="en-US" b="1" dirty="0" smtClean="0"/>
              <a:t>在难以忍受的病痛和屈辱面前，他们不约而同地选择了卑贱地活着。为了延续那一份尚未完成的事业，他们清醒地明白</a:t>
            </a:r>
            <a:r>
              <a:rPr lang="zh-CN" altLang="en-US" b="1" dirty="0" smtClean="0">
                <a:solidFill>
                  <a:srgbClr val="FF0000"/>
                </a:solidFill>
              </a:rPr>
              <a:t>即使</a:t>
            </a:r>
            <a:r>
              <a:rPr lang="zh-CN" altLang="en-US" b="1" dirty="0" smtClean="0"/>
              <a:t>痛苦的日子遥遥无期，</a:t>
            </a:r>
            <a:r>
              <a:rPr lang="zh-CN" altLang="en-US" b="1" dirty="0" smtClean="0">
                <a:solidFill>
                  <a:srgbClr val="FF0000"/>
                </a:solidFill>
              </a:rPr>
              <a:t>但</a:t>
            </a:r>
            <a:r>
              <a:rPr lang="zh-CN" altLang="en-US" b="1" dirty="0" smtClean="0"/>
              <a:t>活一天，他们便能多写一天的文章，对事业的奉献便也多一天的量。为了事业卑贱活着的人，</a:t>
            </a:r>
            <a:r>
              <a:rPr lang="zh-CN" altLang="en-US" b="1" dirty="0" smtClean="0">
                <a:solidFill>
                  <a:srgbClr val="FF0000"/>
                </a:solidFill>
              </a:rPr>
              <a:t>即使</a:t>
            </a:r>
            <a:r>
              <a:rPr lang="zh-CN" altLang="en-US" b="1" dirty="0" smtClean="0"/>
              <a:t>身体匍匐在地上，</a:t>
            </a:r>
            <a:r>
              <a:rPr lang="zh-CN" altLang="en-US" b="1" dirty="0" smtClean="0">
                <a:solidFill>
                  <a:srgbClr val="FF0000"/>
                </a:solidFill>
              </a:rPr>
              <a:t>也</a:t>
            </a:r>
            <a:r>
              <a:rPr lang="zh-CN" altLang="en-US" b="1" dirty="0" smtClean="0"/>
              <a:t>要昂起高贵的头颅，发出灵魂深处的声音。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寻觅特性</a:t>
            </a:r>
            <a:r>
              <a:rPr lang="en-US" altLang="zh-CN" dirty="0" smtClean="0"/>
              <a:t>——</a:t>
            </a:r>
            <a:r>
              <a:rPr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艾米帕蒂双肺切除、双腿截肢后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依旧选择</a:t>
            </a:r>
            <a:r>
              <a:rPr lang="zh-CN" altLang="en-US" b="1" dirty="0" smtClean="0"/>
              <a:t>自己的滑雪梦，杨绛先生在钱钟书先生与女儿离开后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依旧选择</a:t>
            </a:r>
            <a:r>
              <a:rPr lang="zh-CN" altLang="en-US" b="1" dirty="0" smtClean="0"/>
              <a:t>活于世间。前者成为全球适应性最高的女选手，而后者相继出版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洗澡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等大作。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她们活着，终筑大业。</a:t>
            </a:r>
            <a:endParaRPr lang="zh-CN" altLang="en-US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寻觅特性</a:t>
            </a:r>
            <a:r>
              <a:rPr lang="en-US" altLang="zh-CN" dirty="0" smtClean="0"/>
              <a:t>——</a:t>
            </a:r>
            <a:r>
              <a:rPr dirty="0" smtClean="0"/>
              <a:t>活泼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活泼</a:t>
            </a:r>
            <a:endParaRPr lang="en-US" altLang="zh-CN" dirty="0" smtClean="0"/>
          </a:p>
          <a:p>
            <a:r>
              <a:rPr lang="zh-CN" altLang="en-US" dirty="0" smtClean="0"/>
              <a:t>句式多样（长句或短句，整句或散句）</a:t>
            </a:r>
            <a:endParaRPr lang="en-US" altLang="zh-CN" dirty="0" smtClean="0"/>
          </a:p>
          <a:p>
            <a:r>
              <a:rPr lang="zh-CN" altLang="en-US" dirty="0" smtClean="0"/>
              <a:t>语词丰富 （连词、副词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修改原作，总结要点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天机云锦</a:t>
            </a:r>
            <a:r>
              <a:rPr lang="zh-CN" altLang="en-US" dirty="0" smtClean="0"/>
              <a:t>用在</a:t>
            </a:r>
            <a:r>
              <a:rPr lang="zh-CN" altLang="en-US" dirty="0" smtClean="0">
                <a:solidFill>
                  <a:srgbClr val="FF0000"/>
                </a:solidFill>
              </a:rPr>
              <a:t>我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剪裁妙处</a:t>
            </a:r>
            <a:r>
              <a:rPr lang="zh-CN" altLang="en-US" dirty="0" smtClean="0"/>
              <a:t>非刀尺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28599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素材（文史）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86182" y="2357436"/>
            <a:ext cx="4000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激活：事例精炼，议论紧随。</a:t>
            </a:r>
            <a:endParaRPr lang="en-US" altLang="zh-CN" sz="2400" dirty="0" smtClean="0"/>
          </a:p>
          <a:p>
            <a:r>
              <a:rPr lang="zh-CN" altLang="en-US" sz="2400" dirty="0" smtClean="0"/>
              <a:t>灵活：个体凸显，群像增势。</a:t>
            </a:r>
            <a:endParaRPr lang="en-US" altLang="zh-CN" sz="2400" dirty="0" smtClean="0"/>
          </a:p>
          <a:p>
            <a:r>
              <a:rPr lang="zh-CN" altLang="en-US" sz="2400" dirty="0" smtClean="0"/>
              <a:t>活泼：句式多样，语词丰富。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3929058" y="1785932"/>
            <a:ext cx="1919302" cy="50006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14348" y="1785932"/>
            <a:ext cx="1919302" cy="50006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课后反思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390" y="791846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首</a:t>
            </a:r>
            <a:endParaRPr lang="en-US" altLang="zh-CN" dirty="0" smtClean="0"/>
          </a:p>
          <a:p>
            <a:r>
              <a:rPr lang="zh-CN" altLang="en-US" dirty="0" smtClean="0"/>
              <a:t>骨</a:t>
            </a:r>
            <a:endParaRPr lang="en-US" altLang="zh-CN" dirty="0" smtClean="0"/>
          </a:p>
          <a:p>
            <a:r>
              <a:rPr lang="zh-CN" altLang="en-US" dirty="0" smtClean="0"/>
              <a:t>肉</a:t>
            </a:r>
            <a:endParaRPr lang="en-US" altLang="zh-CN" dirty="0" smtClean="0"/>
          </a:p>
          <a:p>
            <a:r>
              <a:rPr lang="zh-CN" altLang="en-US" dirty="0" smtClean="0"/>
              <a:t>气  于国于家，社会责任感</a:t>
            </a:r>
            <a:endParaRPr lang="en-US" altLang="zh-CN" dirty="0" smtClean="0"/>
          </a:p>
          <a:p>
            <a:r>
              <a:rPr lang="zh-CN" altLang="en-US" dirty="0" smtClean="0"/>
              <a:t>      于己于他，追求真善美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缘起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审题出现重大偏差的，越来越少。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文体意识和整体框架意识基本具备。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3.40—45</a:t>
            </a:r>
            <a:r>
              <a:rPr lang="zh-CN" altLang="en-US" dirty="0" smtClean="0"/>
              <a:t>分数段的学生，对作文提升的渴望度最高。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5643570" y="642924"/>
            <a:ext cx="3071834" cy="100013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现象或观念，表明立场，亮明观点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6572264" y="1500180"/>
            <a:ext cx="2571736" cy="12144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经过训练，表达方式准确，有简单逻辑论证过程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1428728" y="1714494"/>
            <a:ext cx="2786082" cy="164307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我还欠缺了什么？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QQ图片20180322192518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522293" cy="3394075"/>
          </a:xfrm>
          <a:prstGeom prst="rect">
            <a:avLst/>
          </a:prstGeom>
        </p:spPr>
      </p:pic>
      <p:pic>
        <p:nvPicPr>
          <p:cNvPr id="5" name="图片 4" descr="QQ图片2018032219245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0"/>
            <a:ext cx="4500594" cy="3270558"/>
          </a:xfrm>
          <a:prstGeom prst="rect">
            <a:avLst/>
          </a:prstGeom>
        </p:spPr>
      </p:pic>
      <p:pic>
        <p:nvPicPr>
          <p:cNvPr id="6" name="图片 5" descr="QQ图片201803221924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30839"/>
            <a:ext cx="4572032" cy="3112661"/>
          </a:xfrm>
          <a:prstGeom prst="rect">
            <a:avLst/>
          </a:prstGeom>
        </p:spPr>
      </p:pic>
      <p:pic>
        <p:nvPicPr>
          <p:cNvPr id="7" name="图片 6" descr="QQ图片2018032219245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928808"/>
            <a:ext cx="4429156" cy="311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00151"/>
            <a:ext cx="8258204" cy="301467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观点为首</a:t>
            </a:r>
            <a:endParaRPr lang="en-US" altLang="zh-CN" dirty="0" smtClean="0"/>
          </a:p>
          <a:p>
            <a:r>
              <a:rPr lang="zh-CN" altLang="en-US" dirty="0" smtClean="0"/>
              <a:t>论证为骨</a:t>
            </a:r>
            <a:endParaRPr lang="en-US" altLang="zh-CN" dirty="0" smtClean="0"/>
          </a:p>
          <a:p>
            <a:r>
              <a:rPr lang="zh-CN" altLang="en-US" dirty="0" smtClean="0"/>
              <a:t>论据为肉（死？活？）血脉流动，丰盈灵动</a:t>
            </a:r>
            <a:endParaRPr lang="en-US" altLang="zh-CN" dirty="0" smtClean="0"/>
          </a:p>
        </p:txBody>
      </p:sp>
      <p:sp>
        <p:nvSpPr>
          <p:cNvPr id="4" name="云形标注 3"/>
          <p:cNvSpPr/>
          <p:nvPr/>
        </p:nvSpPr>
        <p:spPr>
          <a:xfrm>
            <a:off x="2643174" y="2214560"/>
            <a:ext cx="1143008" cy="7143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素材</a:t>
            </a:r>
            <a:endParaRPr lang="zh-CN" altLang="en-US" sz="2000" dirty="0"/>
          </a:p>
        </p:txBody>
      </p:sp>
      <p:sp>
        <p:nvSpPr>
          <p:cNvPr id="5" name="云形标注 4"/>
          <p:cNvSpPr/>
          <p:nvPr/>
        </p:nvSpPr>
        <p:spPr>
          <a:xfrm>
            <a:off x="3929058" y="2071684"/>
            <a:ext cx="1285884" cy="8572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论据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929072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教学目标确定：掌握让素材成为论据的方法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dirty="0" smtClean="0"/>
              <a:t>考题回顾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28676"/>
            <a:ext cx="8858312" cy="4000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      一个不成熟的人的标志是他愿意为某种事业英勇地死去，一个成熟的人标志是他愿意为某种事业卑贱地活着。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---《</a:t>
            </a:r>
            <a:r>
              <a:rPr lang="zh-CN" altLang="en-US" dirty="0" smtClean="0"/>
              <a:t>麦田里的守望者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对此，你有怎样的思考？写一篇文章，阐述你的看法。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回顾概念，明确关系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071552"/>
            <a:ext cx="7972452" cy="3857652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b="1" dirty="0" smtClean="0"/>
              <a:t>概念：</a:t>
            </a:r>
            <a:endParaRPr lang="zh-CN" altLang="en-US" dirty="0" smtClean="0"/>
          </a:p>
          <a:p>
            <a:r>
              <a:rPr lang="en-US" b="1" dirty="0" smtClean="0"/>
              <a:t>1</a:t>
            </a:r>
            <a:r>
              <a:rPr lang="zh-CN" altLang="en-US" b="1" dirty="0" smtClean="0"/>
              <a:t>、 事实论据：</a:t>
            </a:r>
            <a:endParaRPr lang="zh-CN" altLang="en-US" dirty="0" smtClean="0"/>
          </a:p>
          <a:p>
            <a:r>
              <a:rPr lang="zh-CN" altLang="en-US" b="1" dirty="0" smtClean="0"/>
              <a:t>事例、数据。</a:t>
            </a:r>
            <a:endParaRPr lang="zh-CN" altLang="en-US" dirty="0" smtClean="0"/>
          </a:p>
          <a:p>
            <a:r>
              <a:rPr lang="en-US" b="1" dirty="0" smtClean="0"/>
              <a:t>2</a:t>
            </a:r>
            <a:r>
              <a:rPr lang="zh-CN" altLang="en-US" b="1" dirty="0" smtClean="0"/>
              <a:t>、道理论据：</a:t>
            </a:r>
            <a:endParaRPr lang="zh-CN" altLang="en-US" dirty="0" smtClean="0"/>
          </a:p>
          <a:p>
            <a:r>
              <a:rPr lang="zh-CN" altLang="en-US" b="1" dirty="0" smtClean="0"/>
              <a:t>道理、格言、名人名言、俗语、公理。</a:t>
            </a:r>
            <a:endParaRPr lang="en-US" altLang="zh-CN" b="1" dirty="0" smtClean="0"/>
          </a:p>
          <a:p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r>
              <a:rPr lang="zh-CN" altLang="en-US" b="1" dirty="0" smtClean="0"/>
              <a:t>论点        论证       论据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071670" y="4429138"/>
            <a:ext cx="642942" cy="28575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3571868" y="4429138"/>
            <a:ext cx="642942" cy="28575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赏读佳作，勾画所爱</a:t>
            </a:r>
            <a:endParaRPr lang="zh-CN" altLang="en-US" dirty="0"/>
          </a:p>
        </p:txBody>
      </p:sp>
      <p:pic>
        <p:nvPicPr>
          <p:cNvPr id="4" name="内容占位符 3" descr="MVM4{D]7K_F3LEYOX2HK@MW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282" y="1000114"/>
            <a:ext cx="5715040" cy="2087357"/>
          </a:xfrm>
        </p:spPr>
      </p:pic>
      <p:pic>
        <p:nvPicPr>
          <p:cNvPr id="6" name="图片 5" descr="YRC%D41X8J0VH49IL4T`[J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214560"/>
            <a:ext cx="6134925" cy="2052634"/>
          </a:xfrm>
          <a:prstGeom prst="rect">
            <a:avLst/>
          </a:prstGeom>
        </p:spPr>
      </p:pic>
      <p:pic>
        <p:nvPicPr>
          <p:cNvPr id="8" name="图片 7" descr="U4$RVGX@FL`0E0END59XK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2480945"/>
            <a:ext cx="6191250" cy="2449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聚焦共性</a:t>
            </a:r>
            <a:r>
              <a:rPr lang="en-US" altLang="zh-CN" dirty="0" smtClean="0"/>
              <a:t>——</a:t>
            </a:r>
            <a:r>
              <a:rPr dirty="0" smtClean="0"/>
              <a:t>素材如何被激活？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00150"/>
            <a:ext cx="8472518" cy="3800492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我向往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司马迁的勇敢而生</a:t>
            </a:r>
            <a:r>
              <a:rPr lang="zh-CN" altLang="en-US" b="1" dirty="0" smtClean="0"/>
              <a:t>。哪怕身陷囹圄，哪怕遭受宫刑，哪怕身心俱损，哪怕没有人认为他应该活下去。可是为了编写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史记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为了他祖祖辈辈的梦想，他忍辱负重地活了下来</a:t>
            </a:r>
            <a:r>
              <a:rPr lang="zh-CN" altLang="en-US" b="1" dirty="0" smtClean="0"/>
              <a:t>。我向往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文天祥的勇敢而生</a:t>
            </a:r>
            <a:r>
              <a:rPr lang="zh-CN" altLang="en-US" b="1" dirty="0" smtClean="0"/>
              <a:t>。作为使者出使却不幸被俘，逃生路上九死一生。他本可以一死了之，但他却活了下来。</a:t>
            </a:r>
            <a:r>
              <a:rPr lang="zh-CN" altLang="en-US" b="1" dirty="0" smtClean="0">
                <a:solidFill>
                  <a:srgbClr val="FF0000"/>
                </a:solidFill>
              </a:rPr>
              <a:t>因为他的爱国之心，因为他对这片土地深深的爱。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2857488" y="142858"/>
            <a:ext cx="2357454" cy="10715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人物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具体行为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072198" y="1071552"/>
            <a:ext cx="2357454" cy="10715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论点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主观评价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聚焦共性</a:t>
            </a:r>
            <a:r>
              <a:rPr lang="en-US" altLang="zh-CN" dirty="0" smtClean="0"/>
              <a:t>——</a:t>
            </a:r>
            <a:r>
              <a:rPr dirty="0" smtClean="0"/>
              <a:t>激活？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00150"/>
            <a:ext cx="8543956" cy="372905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 smtClean="0"/>
              <a:t>不成熟的人，支配他的是满脑的气节、名誉和孤勇，而成熟的人，把这些凝于胸中，而又能看到生命的沉重与难得，不畏世人的白眼，俯首甘为孺子牛。</a:t>
            </a:r>
            <a:r>
              <a:rPr lang="zh-CN" altLang="en-US" b="1" dirty="0" smtClean="0">
                <a:solidFill>
                  <a:srgbClr val="FF0000"/>
                </a:solidFill>
              </a:rPr>
              <a:t>像巴黎圣母院中的敲钟人卡西莫多，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他是为了美与善而卑贱地活着；</a:t>
            </a:r>
            <a:r>
              <a:rPr lang="zh-CN" altLang="en-US" b="1" dirty="0" smtClean="0">
                <a:solidFill>
                  <a:srgbClr val="FF0000"/>
                </a:solidFill>
              </a:rPr>
              <a:t>像傲慢于世的基督山伯爵，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他为了正义的复仇活着。</a:t>
            </a:r>
            <a:r>
              <a:rPr lang="zh-CN" altLang="en-US" b="1" dirty="0" smtClean="0"/>
              <a:t>他们大可以壮烈地死去，引世人惊呼，但他们没有。</a:t>
            </a:r>
            <a:r>
              <a:rPr lang="zh-CN" alt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他们懂得生命除了背负尊严，更背负着漫长的使命，</a:t>
            </a:r>
            <a:r>
              <a:rPr lang="zh-CN" altLang="en-US" b="1" dirty="0" smtClean="0"/>
              <a:t>擅自给生命句读是不成熟，是不负责任的骄傲。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643570" y="142858"/>
            <a:ext cx="2357454" cy="10715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人物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具体行为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357290" y="1714494"/>
            <a:ext cx="2357454" cy="10715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论点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主观评价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1796</Words>
  <Application>WPS 演示</Application>
  <PresentationFormat>全屏显示(16:9)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Arial</vt:lpstr>
      <vt:lpstr>华文新魏</vt:lpstr>
      <vt:lpstr>Footlight MT Light</vt:lpstr>
      <vt:lpstr>Goudy Old Style</vt:lpstr>
      <vt:lpstr>微软雅黑</vt:lpstr>
      <vt:lpstr>Arial Unicode MS</vt:lpstr>
      <vt:lpstr>Calibri</vt:lpstr>
      <vt:lpstr>凤舞九天</vt:lpstr>
      <vt:lpstr>天机云锦用在我，剪裁妙处非刀尺</vt:lpstr>
      <vt:lpstr>缘起</vt:lpstr>
      <vt:lpstr>PowerPoint 演示文稿</vt:lpstr>
      <vt:lpstr>缘起</vt:lpstr>
      <vt:lpstr>考题回顾</vt:lpstr>
      <vt:lpstr>回顾概念，明确关系</vt:lpstr>
      <vt:lpstr>赏读佳作，勾画所爱</vt:lpstr>
      <vt:lpstr>聚焦共性——素材如何被激活？</vt:lpstr>
      <vt:lpstr>聚焦共性——激活？</vt:lpstr>
      <vt:lpstr>聚焦共性——激活？</vt:lpstr>
      <vt:lpstr>寻觅特性</vt:lpstr>
      <vt:lpstr>寻觅特性</vt:lpstr>
      <vt:lpstr>寻觅特性——灵活</vt:lpstr>
      <vt:lpstr>寻觅特性——？</vt:lpstr>
      <vt:lpstr>寻觅特性——？</vt:lpstr>
      <vt:lpstr>寻觅特性——活泼</vt:lpstr>
      <vt:lpstr>修改原作，总结要点</vt:lpstr>
      <vt:lpstr>课后反思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麦兜</cp:lastModifiedBy>
  <cp:revision>14</cp:revision>
  <dcterms:created xsi:type="dcterms:W3CDTF">2018-03-19T07:39:00Z</dcterms:created>
  <dcterms:modified xsi:type="dcterms:W3CDTF">2019-04-15T13:33:53Z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