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94" r:id="rId2"/>
    <p:sldId id="296" r:id="rId3"/>
    <p:sldId id="293" r:id="rId4"/>
    <p:sldId id="391" r:id="rId5"/>
    <p:sldId id="295" r:id="rId6"/>
    <p:sldId id="297" r:id="rId7"/>
    <p:sldId id="323" r:id="rId8"/>
    <p:sldId id="299" r:id="rId9"/>
    <p:sldId id="300" r:id="rId10"/>
    <p:sldId id="367" r:id="rId11"/>
    <p:sldId id="304" r:id="rId12"/>
    <p:sldId id="305" r:id="rId13"/>
    <p:sldId id="301" r:id="rId14"/>
    <p:sldId id="302" r:id="rId15"/>
    <p:sldId id="303" r:id="rId16"/>
    <p:sldId id="306" r:id="rId17"/>
    <p:sldId id="307" r:id="rId18"/>
    <p:sldId id="324" r:id="rId19"/>
    <p:sldId id="309" r:id="rId20"/>
    <p:sldId id="310" r:id="rId21"/>
    <p:sldId id="311" r:id="rId22"/>
    <p:sldId id="312" r:id="rId23"/>
    <p:sldId id="473" r:id="rId24"/>
    <p:sldId id="389" r:id="rId25"/>
    <p:sldId id="390" r:id="rId26"/>
    <p:sldId id="537" r:id="rId27"/>
    <p:sldId id="317" r:id="rId28"/>
    <p:sldId id="368" r:id="rId29"/>
    <p:sldId id="370" r:id="rId30"/>
    <p:sldId id="371" r:id="rId31"/>
    <p:sldId id="372" r:id="rId32"/>
    <p:sldId id="373" r:id="rId33"/>
    <p:sldId id="319" r:id="rId34"/>
    <p:sldId id="318" r:id="rId35"/>
    <p:sldId id="320" r:id="rId36"/>
    <p:sldId id="322" r:id="rId37"/>
    <p:sldId id="325" r:id="rId38"/>
    <p:sldId id="326" r:id="rId39"/>
    <p:sldId id="327" r:id="rId40"/>
    <p:sldId id="328" r:id="rId41"/>
    <p:sldId id="374" r:id="rId42"/>
    <p:sldId id="375" r:id="rId43"/>
    <p:sldId id="329" r:id="rId44"/>
    <p:sldId id="333" r:id="rId45"/>
    <p:sldId id="334" r:id="rId46"/>
    <p:sldId id="335" r:id="rId47"/>
    <p:sldId id="336" r:id="rId48"/>
    <p:sldId id="338" r:id="rId49"/>
    <p:sldId id="337" r:id="rId50"/>
    <p:sldId id="339" r:id="rId51"/>
    <p:sldId id="340" r:id="rId52"/>
    <p:sldId id="341" r:id="rId53"/>
    <p:sldId id="350" r:id="rId54"/>
    <p:sldId id="351" r:id="rId55"/>
    <p:sldId id="352" r:id="rId56"/>
    <p:sldId id="353" r:id="rId57"/>
    <p:sldId id="392" r:id="rId58"/>
    <p:sldId id="394" r:id="rId59"/>
    <p:sldId id="393" r:id="rId60"/>
    <p:sldId id="354" r:id="rId61"/>
    <p:sldId id="355" r:id="rId62"/>
    <p:sldId id="356" r:id="rId63"/>
    <p:sldId id="357" r:id="rId64"/>
    <p:sldId id="358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27329D"/>
    <a:srgbClr val="0000FF"/>
    <a:srgbClr val="3333FF"/>
    <a:srgbClr val="CC0066"/>
    <a:srgbClr val="FF3300"/>
    <a:srgbClr val="FF6600"/>
    <a:srgbClr val="5E8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4" autoAdjust="0"/>
    <p:restoredTop sz="94281" autoAdjust="0"/>
  </p:normalViewPr>
  <p:slideViewPr>
    <p:cSldViewPr>
      <p:cViewPr varScale="1">
        <p:scale>
          <a:sx n="120" d="100"/>
          <a:sy n="120" d="100"/>
        </p:scale>
        <p:origin x="1476" y="9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38" y="542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664" y="-82"/>
      </p:cViewPr>
      <p:guideLst>
        <p:guide orient="horz" pos="288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4A2ADF25-C1EA-4E6E-A2C2-9DD1659D9C17}" type="datetimeFigureOut">
              <a:rPr lang="zh-CN" altLang="en-US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B3BA6D0-61C8-48F1-9ABB-9B0CEB7CB84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4BE7491A-812E-422D-9035-A4E1B65F53AA}" type="datetimeFigureOut">
              <a:rPr lang="zh-CN" altLang="en-US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A57B9EA9-6800-48D1-BBEC-61AD519371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B03E1A9-B825-4632-9692-68BE1971E3B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E716954-F3CF-46D1-B26C-E57D9E4673B7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BD9958C-261A-4A28-BBF9-E6E024724524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F42CDEB-0CC8-4E98-9A95-B3C626C8F221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3540854-49F9-4301-ABF8-C54C180071B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7F29617-F7B6-47DA-A31F-201A91EA798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964274E-403E-4D38-BB73-FA1DF45D557F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3322B74-69CD-45FA-A706-57AD67092BE1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BB39445-5B7D-4ECE-8386-0E64DA3FD2CE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CEF18A6-37F0-4FB0-B9E4-EDDFCDE9421D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E42DF36-8AC6-4208-B3BE-7149FD17087C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F79D2D5-672C-4FBF-ACE2-6F812DCDA82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4FEEDA6-F3D3-49DC-8E60-6063DBCE005D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05E918F-6B9B-4C20-8DCC-313ABB0EDF22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C27E381-124A-4B87-8D62-96E7D3D439AB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1EFB6F0-5A06-4EEF-BB50-8B489AF8FA0B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7FB917A-B582-47B5-AEDB-82F70B369047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88A2B5F-1E76-4A66-8349-E2AB28980541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845831E-04A6-4D0F-8DA6-2F2C4C930B4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2EF806F-385F-4973-A798-2BFE58F0A3D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42EF9B3-1C0C-4D4E-8A8D-6B2DA1801790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BD70E0C-3EC4-44D8-8973-60BA6CEEE9D0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44BBF1A-741B-4365-9635-A046EE21B888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D0EA3C7-1CE2-4C5B-B317-33B927A2B9DB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E53E94B-7A6D-4B0C-B954-53DCCDB58A52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ltGray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ltGray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lt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Freeform 32"/>
          <p:cNvSpPr/>
          <p:nvPr/>
        </p:nvSpPr>
        <p:spPr bwMode="lt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228600" y="166688"/>
            <a:ext cx="1303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latin typeface="Verdana" panose="020B0604030504040204" pitchFamily="34" charset="0"/>
              </a:rPr>
              <a:t>LOGO</a:t>
            </a:r>
          </a:p>
        </p:txBody>
      </p:sp>
      <p:pic>
        <p:nvPicPr>
          <p:cNvPr id="9" name="Picture 41" descr="22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77800" y="3048000"/>
            <a:ext cx="1957388" cy="171767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2" descr="33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87500" y="3921125"/>
            <a:ext cx="2033588" cy="171767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5" descr="C:\Documents and Settings\Administrator\桌面\未标题-1.png"/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2214563"/>
            <a:ext cx="20351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219200" y="1181100"/>
            <a:ext cx="6705600" cy="9525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225800" y="3276600"/>
            <a:ext cx="4648200" cy="5334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86200" y="6527800"/>
            <a:ext cx="1752600" cy="16827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502400"/>
            <a:ext cx="2057400" cy="228600"/>
          </a:xfrm>
        </p:spPr>
        <p:txBody>
          <a:bodyPr/>
          <a:lstStyle>
            <a:lvl1pPr algn="ctr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93100" y="6413500"/>
            <a:ext cx="457200" cy="182563"/>
          </a:xfrm>
          <a:noFill/>
        </p:spPr>
        <p:txBody>
          <a:bodyPr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4850C4-E9F7-45E4-9E03-40543ED08E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DD99-FC5E-4C3E-BD69-990263CE19F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381000"/>
            <a:ext cx="207645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07695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AAA38-D2E6-4DAE-83E7-6865BA736BB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81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304800" y="1066800"/>
            <a:ext cx="8305800" cy="5257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658FC-6E01-4D60-AD16-AFB64CE110A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1CE0-ABEC-4076-957E-DDB04966A47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C9568-F0F7-4DA6-B924-710C8A2EB18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5CD0-36E4-4D6C-BEB7-136CB21D620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E23C-CF5D-42D1-85D8-66980D89CD2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769B-9018-47CE-B564-BE27FB00387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34E4-324D-4518-BF40-F4C7A9A7AB0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0A488-25F2-4342-8E18-ADAC5E59185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5AC95-CB79-412C-B3E9-1880766FFD8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4"/>
          <p:cNvSpPr/>
          <p:nvPr/>
        </p:nvSpPr>
        <p:spPr bwMode="ltGray">
          <a:xfrm>
            <a:off x="-23813" y="344488"/>
            <a:ext cx="8194676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8"/>
          <p:cNvGrpSpPr/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9" name="AutoShape 39"/>
            <p:cNvSpPr>
              <a:spLocks noChangeArrowheads="1"/>
            </p:cNvSpPr>
            <p:nvPr userDrawn="1"/>
          </p:nvSpPr>
          <p:spPr bwMode="lt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AutoShape 40"/>
            <p:cNvSpPr>
              <a:spLocks noChangeArrowheads="1"/>
            </p:cNvSpPr>
            <p:nvPr userDrawn="1"/>
          </p:nvSpPr>
          <p:spPr bwMode="lt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AutoShape 41"/>
            <p:cNvSpPr>
              <a:spLocks noChangeArrowheads="1"/>
            </p:cNvSpPr>
            <p:nvPr userDrawn="1"/>
          </p:nvSpPr>
          <p:spPr bwMode="lt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62713"/>
            <a:ext cx="2667000" cy="242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81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31" name="Group 35"/>
          <p:cNvGrpSpPr/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7" name="Rectangle 36"/>
            <p:cNvSpPr>
              <a:spLocks noChangeArrowheads="1"/>
            </p:cNvSpPr>
            <p:nvPr userDrawn="1"/>
          </p:nvSpPr>
          <p:spPr bwMode="ltGray">
            <a:xfrm>
              <a:off x="5042" y="0"/>
              <a:ext cx="718" cy="432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Rectangle 37"/>
            <p:cNvSpPr>
              <a:spLocks noChangeArrowheads="1"/>
            </p:cNvSpPr>
            <p:nvPr userDrawn="1"/>
          </p:nvSpPr>
          <p:spPr bwMode="ltGray">
            <a:xfrm>
              <a:off x="5040" y="219"/>
              <a:ext cx="720" cy="3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AutoShape 42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43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44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3100" y="6375400"/>
            <a:ext cx="457200" cy="2286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EBEAE7-13A2-464D-91CA-D2C19FD914B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参考</a:t>
            </a:r>
            <a:r>
              <a:rPr lang="en-US" altLang="zh-CN"/>
              <a:t>《Spring </a:t>
            </a:r>
            <a:r>
              <a:rPr lang="en-US" altLang="zh-CN" err="1"/>
              <a:t>3.x</a:t>
            </a:r>
            <a:r>
              <a:rPr lang="zh-CN" altLang="en-US"/>
              <a:t>企业应用实战实战</a:t>
            </a:r>
            <a:r>
              <a:rPr lang="en-US" altLang="zh-CN"/>
              <a:t>》</a:t>
            </a:r>
            <a:r>
              <a:rPr lang="zh-CN" altLang="en-US"/>
              <a:t>编写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目录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4099" name="Group 93"/>
          <p:cNvGrpSpPr/>
          <p:nvPr/>
        </p:nvGrpSpPr>
        <p:grpSpPr bwMode="auto">
          <a:xfrm>
            <a:off x="1447800" y="1125538"/>
            <a:ext cx="762000" cy="663575"/>
            <a:chOff x="1110" y="2656"/>
            <a:chExt cx="1549" cy="1351"/>
          </a:xfrm>
        </p:grpSpPr>
        <p:sp>
          <p:nvSpPr>
            <p:cNvPr id="4151" name="AutoShape 9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152" name="AutoShape 9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1056" name="AutoShape 9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0" name="Line 101"/>
          <p:cNvSpPr>
            <a:spLocks noChangeShapeType="1"/>
          </p:cNvSpPr>
          <p:nvPr/>
        </p:nvSpPr>
        <p:spPr bwMode="auto">
          <a:xfrm>
            <a:off x="2057400" y="17351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" name="Text Box 102"/>
          <p:cNvSpPr txBox="1">
            <a:spLocks noChangeArrowheads="1"/>
          </p:cNvSpPr>
          <p:nvPr/>
        </p:nvSpPr>
        <p:spPr bwMode="auto">
          <a:xfrm>
            <a:off x="2590800" y="1147763"/>
            <a:ext cx="4243388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Spring </a:t>
            </a:r>
            <a:r>
              <a:rPr lang="en-US" altLang="zh-CN" sz="2400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MVC</a:t>
            </a:r>
            <a:r>
              <a:rPr lang="zh-CN" alt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框架简介</a:t>
            </a:r>
          </a:p>
        </p:txBody>
      </p:sp>
      <p:sp>
        <p:nvSpPr>
          <p:cNvPr id="4102" name="Text Box 103"/>
          <p:cNvSpPr txBox="1">
            <a:spLocks noChangeArrowheads="1"/>
          </p:cNvSpPr>
          <p:nvPr/>
        </p:nvSpPr>
        <p:spPr bwMode="gray">
          <a:xfrm>
            <a:off x="1644650" y="12239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4103" name="Group 122"/>
          <p:cNvGrpSpPr/>
          <p:nvPr/>
        </p:nvGrpSpPr>
        <p:grpSpPr bwMode="auto">
          <a:xfrm>
            <a:off x="1447800" y="1895475"/>
            <a:ext cx="5410200" cy="665163"/>
            <a:chOff x="1152" y="1899"/>
            <a:chExt cx="3408" cy="419"/>
          </a:xfrm>
        </p:grpSpPr>
        <p:grpSp>
          <p:nvGrpSpPr>
            <p:cNvPr id="4144" name="Group 97"/>
            <p:cNvGrpSpPr/>
            <p:nvPr/>
          </p:nvGrpSpPr>
          <p:grpSpPr bwMode="auto">
            <a:xfrm>
              <a:off x="1152" y="1899"/>
              <a:ext cx="480" cy="419"/>
              <a:chOff x="3174" y="2656"/>
              <a:chExt cx="1549" cy="1351"/>
            </a:xfrm>
          </p:grpSpPr>
          <p:sp>
            <p:nvSpPr>
              <p:cNvPr id="4148" name="AutoShape 9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49" name="AutoShape 9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60" name="AutoShape 10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45" name="Line 104"/>
            <p:cNvSpPr>
              <a:spLocks noChangeShapeType="1"/>
            </p:cNvSpPr>
            <p:nvPr/>
          </p:nvSpPr>
          <p:spPr bwMode="auto">
            <a:xfrm>
              <a:off x="1536" y="228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Text Box 105"/>
            <p:cNvSpPr txBox="1">
              <a:spLocks noChangeArrowheads="1"/>
            </p:cNvSpPr>
            <p:nvPr/>
          </p:nvSpPr>
          <p:spPr bwMode="auto">
            <a:xfrm>
              <a:off x="1872" y="1913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请求地址映射</a:t>
              </a:r>
            </a:p>
          </p:txBody>
        </p:sp>
        <p:sp>
          <p:nvSpPr>
            <p:cNvPr id="4147" name="Text Box 106"/>
            <p:cNvSpPr txBox="1">
              <a:spLocks noChangeArrowheads="1"/>
            </p:cNvSpPr>
            <p:nvPr/>
          </p:nvSpPr>
          <p:spPr bwMode="gray">
            <a:xfrm>
              <a:off x="1276" y="1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104" name="Group 123"/>
          <p:cNvGrpSpPr/>
          <p:nvPr/>
        </p:nvGrpSpPr>
        <p:grpSpPr bwMode="auto">
          <a:xfrm>
            <a:off x="1447800" y="2636838"/>
            <a:ext cx="5410200" cy="665162"/>
            <a:chOff x="1152" y="2461"/>
            <a:chExt cx="3408" cy="419"/>
          </a:xfrm>
        </p:grpSpPr>
        <p:grpSp>
          <p:nvGrpSpPr>
            <p:cNvPr id="4137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4141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42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38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621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请求数据的绑定</a:t>
              </a:r>
            </a:p>
          </p:txBody>
        </p:sp>
        <p:sp>
          <p:nvSpPr>
            <p:cNvPr id="4140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4105" name="Group 124"/>
          <p:cNvGrpSpPr/>
          <p:nvPr/>
        </p:nvGrpSpPr>
        <p:grpSpPr bwMode="auto">
          <a:xfrm>
            <a:off x="1447800" y="3429000"/>
            <a:ext cx="5410200" cy="665163"/>
            <a:chOff x="1152" y="3037"/>
            <a:chExt cx="3408" cy="419"/>
          </a:xfrm>
        </p:grpSpPr>
        <p:grpSp>
          <p:nvGrpSpPr>
            <p:cNvPr id="4130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4134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35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4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31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9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数据转换、格式化、校验</a:t>
              </a:r>
            </a:p>
          </p:txBody>
        </p:sp>
        <p:sp>
          <p:nvSpPr>
            <p:cNvPr id="4133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4106" name="Group 123"/>
          <p:cNvGrpSpPr/>
          <p:nvPr/>
        </p:nvGrpSpPr>
        <p:grpSpPr bwMode="auto">
          <a:xfrm>
            <a:off x="1428750" y="4221163"/>
            <a:ext cx="5410200" cy="665162"/>
            <a:chOff x="1152" y="2461"/>
            <a:chExt cx="3408" cy="419"/>
          </a:xfrm>
        </p:grpSpPr>
        <p:grpSp>
          <p:nvGrpSpPr>
            <p:cNvPr id="4123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4127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28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24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数据模型控制</a:t>
              </a:r>
            </a:p>
          </p:txBody>
        </p:sp>
        <p:sp>
          <p:nvSpPr>
            <p:cNvPr id="4126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4107" name="Group 123"/>
          <p:cNvGrpSpPr/>
          <p:nvPr/>
        </p:nvGrpSpPr>
        <p:grpSpPr bwMode="auto">
          <a:xfrm>
            <a:off x="1428750" y="5013325"/>
            <a:ext cx="5410200" cy="665163"/>
            <a:chOff x="1152" y="2461"/>
            <a:chExt cx="3408" cy="419"/>
          </a:xfrm>
        </p:grpSpPr>
        <p:grpSp>
          <p:nvGrpSpPr>
            <p:cNvPr id="4116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4120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21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17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视图及解析器</a:t>
              </a:r>
            </a:p>
          </p:txBody>
        </p:sp>
        <p:sp>
          <p:nvSpPr>
            <p:cNvPr id="4119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4108" name="Group 124"/>
          <p:cNvGrpSpPr/>
          <p:nvPr/>
        </p:nvGrpSpPr>
        <p:grpSpPr bwMode="auto">
          <a:xfrm>
            <a:off x="1403350" y="5876925"/>
            <a:ext cx="5410200" cy="665163"/>
            <a:chOff x="1152" y="3037"/>
            <a:chExt cx="3408" cy="419"/>
          </a:xfrm>
        </p:grpSpPr>
        <p:grpSp>
          <p:nvGrpSpPr>
            <p:cNvPr id="4109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4113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14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10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其它</a:t>
              </a:r>
            </a:p>
          </p:txBody>
        </p:sp>
        <p:sp>
          <p:nvSpPr>
            <p:cNvPr id="4112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564904"/>
            <a:ext cx="705834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如何将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http</a:t>
            </a: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请求映射到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具体的处理方法？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</a:t>
            </a:r>
            <a:r>
              <a:rPr lang="en-US" altLang="zh-CN">
                <a:ea typeface="宋体" panose="02010600030101010101" pitchFamily="2" charset="-122"/>
              </a:rPr>
              <a:t>URL</a:t>
            </a:r>
            <a:r>
              <a:rPr lang="zh-CN" altLang="en-US">
                <a:ea typeface="宋体" panose="02010600030101010101" pitchFamily="2" charset="-122"/>
              </a:rPr>
              <a:t>限定</a:t>
            </a:r>
            <a:r>
              <a:rPr lang="en-US" altLang="zh-CN">
                <a:ea typeface="宋体" panose="02010600030101010101" pitchFamily="2" charset="-122"/>
              </a:rPr>
              <a:t>:URL</a:t>
            </a:r>
            <a:r>
              <a:rPr lang="zh-CN" altLang="en-US">
                <a:ea typeface="宋体" panose="02010600030101010101" pitchFamily="2" charset="-122"/>
              </a:rPr>
              <a:t>表达式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23850" y="1268413"/>
            <a:ext cx="7488238" cy="227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@RequestMapping</a:t>
            </a:r>
            <a:r>
              <a:rPr lang="zh-CN" altLang="en-US" dirty="0">
                <a:latin typeface="Arial" panose="020B0604020202020204" pitchFamily="34" charset="0"/>
              </a:rPr>
              <a:t>标注路径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chemeClr val="accent4"/>
                </a:solidFill>
                <a:latin typeface="Arial" panose="020B0604020202020204" pitchFamily="34" charset="0"/>
              </a:rPr>
              <a:t>Controller</a:t>
            </a:r>
            <a:r>
              <a:rPr lang="zh-CN" altLang="en-US" sz="2000" b="0" dirty="0">
                <a:solidFill>
                  <a:schemeClr val="accent4"/>
                </a:solidFill>
                <a:latin typeface="Arial" panose="020B0604020202020204" pitchFamily="34" charset="0"/>
              </a:rPr>
              <a:t>的注解</a:t>
            </a:r>
            <a:r>
              <a:rPr lang="en-US" altLang="zh-CN" sz="2000" b="0" dirty="0">
                <a:solidFill>
                  <a:schemeClr val="accent4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b="0" dirty="0">
                <a:solidFill>
                  <a:schemeClr val="accent4"/>
                </a:solidFill>
                <a:latin typeface="Arial" panose="020B0604020202020204" pitchFamily="34" charset="0"/>
              </a:rPr>
              <a:t>方法注解拼接完整路径</a:t>
            </a:r>
            <a:endParaRPr lang="en-US" altLang="zh-CN" sz="2000" b="0" dirty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accent4"/>
                </a:solidFill>
                <a:latin typeface="Arial" panose="020B0604020202020204" pitchFamily="34" charset="0"/>
              </a:rPr>
              <a:t>路径字符串可以是多级路径</a:t>
            </a:r>
            <a:endParaRPr lang="en-US" altLang="zh-CN" sz="2000" b="0" dirty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accent4"/>
                </a:solidFill>
                <a:latin typeface="Arial" panose="020B0604020202020204" pitchFamily="34" charset="0"/>
              </a:rPr>
              <a:t>可以同时注解多个路径</a:t>
            </a:r>
            <a:endParaRPr lang="en-US" altLang="zh-CN" sz="2000" b="0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3C6864-F11C-48CC-B754-E9AA1FF9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717032"/>
            <a:ext cx="7770869" cy="25175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</a:t>
            </a:r>
            <a:r>
              <a:rPr lang="en-US" altLang="zh-CN">
                <a:ea typeface="宋体" panose="02010600030101010101" pitchFamily="2" charset="-122"/>
              </a:rPr>
              <a:t>URL</a:t>
            </a:r>
            <a:r>
              <a:rPr lang="zh-CN" altLang="en-US">
                <a:ea typeface="宋体" panose="02010600030101010101" pitchFamily="2" charset="-122"/>
              </a:rPr>
              <a:t>限定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绑定路径参数</a:t>
            </a:r>
            <a:r>
              <a:rPr lang="en-US" altLang="zh-CN">
                <a:ea typeface="宋体" panose="02010600030101010101" pitchFamily="2" charset="-122"/>
              </a:rPr>
              <a:t>{xxx}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825" y="1268413"/>
            <a:ext cx="7777163" cy="20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("/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{id}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public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ModelAndView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showDetail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PathVariable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(“id")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 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userId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){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ModelAndView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mav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 = new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ModelAndView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mav.setViewName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("user/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showDetail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mav.addObject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("user",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userService.getUserById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userId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));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	return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mav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350" y="3644900"/>
            <a:ext cx="7777163" cy="2862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@Controller</a:t>
            </a:r>
          </a:p>
          <a:p>
            <a:pPr eaLnBrk="1" hangingPunct="1">
              <a:defRPr/>
            </a:pPr>
            <a:r>
              <a:rPr lang="en-US" altLang="zh-CN" dirty="0"/>
              <a:t>@RequestMapping("/owners/</a:t>
            </a:r>
            <a:r>
              <a:rPr lang="en-US" altLang="zh-CN" dirty="0">
                <a:solidFill>
                  <a:srgbClr val="FF0000"/>
                </a:solidFill>
              </a:rPr>
              <a:t>{ownerId}</a:t>
            </a:r>
            <a:r>
              <a:rPr lang="en-US" altLang="zh-CN" dirty="0"/>
              <a:t>")</a:t>
            </a:r>
          </a:p>
          <a:p>
            <a:pPr eaLnBrk="1" hangingPunct="1"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RelativePathUriTemplateController</a:t>
            </a:r>
            <a:r>
              <a:rPr lang="en-US" altLang="zh-CN" dirty="0"/>
              <a:t> {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   @RequestMapping("/pets/</a:t>
            </a:r>
            <a:r>
              <a:rPr lang="en-US" altLang="zh-CN" dirty="0">
                <a:solidFill>
                  <a:srgbClr val="FF0000"/>
                </a:solidFill>
              </a:rPr>
              <a:t>{petId}</a:t>
            </a:r>
            <a:r>
              <a:rPr lang="en-US" altLang="zh-CN" dirty="0"/>
              <a:t>")</a:t>
            </a:r>
          </a:p>
          <a:p>
            <a:pPr eaLnBrk="1" hangingPunct="1">
              <a:defRPr/>
            </a:pPr>
            <a:r>
              <a:rPr lang="en-US" altLang="zh-CN" dirty="0"/>
              <a:t>   public void </a:t>
            </a:r>
            <a:r>
              <a:rPr lang="en-US" altLang="zh-CN" dirty="0" err="1"/>
              <a:t>findPet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@PathVariable</a:t>
            </a:r>
            <a:r>
              <a:rPr lang="en-US" altLang="zh-CN" dirty="0"/>
              <a:t> String </a:t>
            </a:r>
            <a:r>
              <a:rPr lang="en-US" altLang="zh-CN" dirty="0" err="1"/>
              <a:t>ownerId</a:t>
            </a:r>
            <a:r>
              <a:rPr lang="en-US" altLang="zh-CN" dirty="0"/>
              <a:t>, </a:t>
            </a:r>
          </a:p>
          <a:p>
            <a:pPr eaLnBrk="1" hangingPunct="1">
              <a:defRPr/>
            </a:pPr>
            <a:r>
              <a:rPr lang="en-US" altLang="zh-CN" dirty="0"/>
              <a:t>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@PathVariable</a:t>
            </a:r>
            <a:r>
              <a:rPr lang="en-US" altLang="zh-CN" dirty="0"/>
              <a:t> String </a:t>
            </a:r>
            <a:r>
              <a:rPr lang="en-US" altLang="zh-CN" dirty="0" err="1"/>
              <a:t>petId</a:t>
            </a:r>
            <a:r>
              <a:rPr lang="en-US" altLang="zh-CN" dirty="0"/>
              <a:t>, Model model) {</a:t>
            </a:r>
          </a:p>
          <a:p>
            <a:pPr eaLnBrk="1" hangingPunct="1">
              <a:defRPr/>
            </a:pPr>
            <a:r>
              <a:rPr lang="en-US" altLang="zh-CN" dirty="0"/>
              <a:t>     …</a:t>
            </a:r>
          </a:p>
          <a:p>
            <a:pPr eaLnBrk="1" hangingPunct="1">
              <a:defRPr/>
            </a:pPr>
            <a:r>
              <a:rPr lang="en-US" altLang="zh-CN" dirty="0"/>
              <a:t>   }</a:t>
            </a:r>
          </a:p>
          <a:p>
            <a:pPr eaLnBrk="1" hangingPunct="1"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579938" y="2060575"/>
            <a:ext cx="3457575" cy="1081088"/>
          </a:xfrm>
          <a:prstGeom prst="wedgeRoundRectCallout">
            <a:avLst>
              <a:gd name="adj1" fmla="val -40561"/>
              <a:gd name="adj2" fmla="val -66367"/>
              <a:gd name="adj3" fmla="val 16667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URL</a:t>
            </a: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{xxx}</a:t>
            </a: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</a:rPr>
              <a:t>占位符可以通过</a:t>
            </a: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@PathVariable("xxx")</a:t>
            </a: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</a:rPr>
              <a:t>绑定到操作方法的入参中。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5364163" y="3716338"/>
            <a:ext cx="3455987" cy="1152525"/>
          </a:xfrm>
          <a:prstGeom prst="wedgeRoundRectCallout">
            <a:avLst>
              <a:gd name="adj1" fmla="val -46146"/>
              <a:gd name="adj2" fmla="val 76610"/>
              <a:gd name="adj3" fmla="val 16667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</a:rPr>
              <a:t>如果</a:t>
            </a: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@PathVariable</a:t>
            </a: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</a:rPr>
              <a:t>不指定参数名，只有在编译时打开</a:t>
            </a: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debug</a:t>
            </a: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</a:rPr>
              <a:t>开关（</a:t>
            </a: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javac -debug=no</a:t>
            </a: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</a:rPr>
              <a:t>）时才可行！！（不建议）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通过请求方法限定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请求方法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95288" y="2535238"/>
          <a:ext cx="7632700" cy="36576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A8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请求方法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A8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A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1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GET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1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GET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方法检索一个表述（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representation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——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也就是对资源的描述。多次执行同一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GET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请求，不会对系统造成影响，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GET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方法具有幂等性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指多个相同请求返回相同的结果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GET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请求可以充分使用客户端的缓存。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POST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POST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方法，通常表示“创建一个新资源”，但它既不安全也不具有幂等性（多次操作会产生多个新资源）。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1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DELETE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1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DELETE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，表示删除一个资源，你也可以一遍又一遍地操作它，直到得出结果：删除不存在的东西没有任何问题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PUT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幂等性同样适用于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PUT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（基本的含义是“更新资源数据，如果资源不存在的话，则根据此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URI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创建一个新的资源”）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90" name="TextBox 3"/>
          <p:cNvSpPr txBox="1">
            <a:spLocks noChangeArrowheads="1"/>
          </p:cNvSpPr>
          <p:nvPr/>
        </p:nvSpPr>
        <p:spPr bwMode="auto">
          <a:xfrm>
            <a:off x="323850" y="1268413"/>
            <a:ext cx="7488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  </a:t>
            </a:r>
            <a:r>
              <a:rPr lang="zh-CN" altLang="en-US" sz="1800" b="0">
                <a:latin typeface="Arial" panose="020B0604020202020204" pitchFamily="34" charset="0"/>
              </a:rPr>
              <a:t>请求方法，在</a:t>
            </a:r>
            <a:r>
              <a:rPr lang="en-US" altLang="zh-CN" sz="1800" b="0">
                <a:latin typeface="Arial" panose="020B0604020202020204" pitchFamily="34" charset="0"/>
              </a:rPr>
              <a:t>HTTP</a:t>
            </a:r>
            <a:r>
              <a:rPr lang="zh-CN" altLang="en-US" sz="1800" b="0">
                <a:latin typeface="Arial" panose="020B0604020202020204" pitchFamily="34" charset="0"/>
              </a:rPr>
              <a:t>中这被叫做动词（</a:t>
            </a:r>
            <a:r>
              <a:rPr lang="en-US" altLang="zh-CN" sz="1800" b="0">
                <a:latin typeface="Arial" panose="020B0604020202020204" pitchFamily="34" charset="0"/>
              </a:rPr>
              <a:t>verb</a:t>
            </a:r>
            <a:r>
              <a:rPr lang="zh-CN" altLang="en-US" sz="1800" b="0">
                <a:latin typeface="Arial" panose="020B0604020202020204" pitchFamily="34" charset="0"/>
              </a:rPr>
              <a:t>），除了两个大家熟知的（</a:t>
            </a:r>
            <a:r>
              <a:rPr lang="en-US" altLang="zh-CN" sz="1800" b="0">
                <a:latin typeface="Arial" panose="020B0604020202020204" pitchFamily="34" charset="0"/>
              </a:rPr>
              <a:t>GET</a:t>
            </a:r>
            <a:r>
              <a:rPr lang="zh-CN" altLang="en-US" sz="1800" b="0">
                <a:latin typeface="Arial" panose="020B0604020202020204" pitchFamily="34" charset="0"/>
              </a:rPr>
              <a:t>和</a:t>
            </a:r>
            <a:r>
              <a:rPr lang="en-US" altLang="zh-CN" sz="1800" b="0">
                <a:latin typeface="Arial" panose="020B0604020202020204" pitchFamily="34" charset="0"/>
              </a:rPr>
              <a:t>POST</a:t>
            </a:r>
            <a:r>
              <a:rPr lang="zh-CN" altLang="en-US" sz="1800" b="0">
                <a:latin typeface="Arial" panose="020B0604020202020204" pitchFamily="34" charset="0"/>
              </a:rPr>
              <a:t>）之外，标准方法集合中还包含</a:t>
            </a:r>
            <a:r>
              <a:rPr lang="en-US" altLang="zh-CN" sz="1800" b="0">
                <a:latin typeface="Arial" panose="020B0604020202020204" pitchFamily="34" charset="0"/>
              </a:rPr>
              <a:t>PUT</a:t>
            </a:r>
            <a:r>
              <a:rPr lang="zh-CN" altLang="en-US" sz="1800" b="0">
                <a:latin typeface="Arial" panose="020B0604020202020204" pitchFamily="34" charset="0"/>
              </a:rPr>
              <a:t>、</a:t>
            </a:r>
            <a:r>
              <a:rPr lang="en-US" altLang="zh-CN" sz="1800" b="0">
                <a:latin typeface="Arial" panose="020B0604020202020204" pitchFamily="34" charset="0"/>
              </a:rPr>
              <a:t>DELETE</a:t>
            </a:r>
            <a:r>
              <a:rPr lang="zh-CN" altLang="en-US" sz="1800" b="0">
                <a:latin typeface="Arial" panose="020B0604020202020204" pitchFamily="34" charset="0"/>
              </a:rPr>
              <a:t>、</a:t>
            </a:r>
            <a:r>
              <a:rPr lang="en-US" altLang="zh-CN" sz="1800" b="0">
                <a:latin typeface="Arial" panose="020B0604020202020204" pitchFamily="34" charset="0"/>
              </a:rPr>
              <a:t>HEAD</a:t>
            </a:r>
            <a:r>
              <a:rPr lang="zh-CN" altLang="en-US" sz="1800" b="0">
                <a:latin typeface="Arial" panose="020B0604020202020204" pitchFamily="34" charset="0"/>
              </a:rPr>
              <a:t>和</a:t>
            </a:r>
            <a:r>
              <a:rPr lang="en-US" altLang="zh-CN" sz="1800" b="0">
                <a:latin typeface="Arial" panose="020B0604020202020204" pitchFamily="34" charset="0"/>
              </a:rPr>
              <a:t>OPTIONS</a:t>
            </a:r>
            <a:r>
              <a:rPr lang="zh-CN" altLang="en-US" sz="1800" b="0">
                <a:latin typeface="Arial" panose="020B0604020202020204" pitchFamily="34" charset="0"/>
              </a:rPr>
              <a:t>。这些方法的含义连同行为许诺都一起定义在</a:t>
            </a:r>
            <a:r>
              <a:rPr lang="en-US" altLang="zh-CN" sz="1800" b="0">
                <a:latin typeface="Arial" panose="020B0604020202020204" pitchFamily="34" charset="0"/>
              </a:rPr>
              <a:t>HTTP</a:t>
            </a:r>
            <a:r>
              <a:rPr lang="zh-CN" altLang="en-US" sz="1800" b="0">
                <a:latin typeface="Arial" panose="020B0604020202020204" pitchFamily="34" charset="0"/>
              </a:rPr>
              <a:t>规范之中。一般浏览器只支持</a:t>
            </a:r>
            <a:r>
              <a:rPr lang="en-US" altLang="zh-CN" sz="1800" b="0">
                <a:latin typeface="Arial" panose="020B0604020202020204" pitchFamily="34" charset="0"/>
              </a:rPr>
              <a:t>GET</a:t>
            </a:r>
            <a:r>
              <a:rPr lang="zh-CN" altLang="en-US" sz="1800" b="0">
                <a:latin typeface="Arial" panose="020B0604020202020204" pitchFamily="34" charset="0"/>
              </a:rPr>
              <a:t>和</a:t>
            </a:r>
            <a:r>
              <a:rPr lang="en-US" altLang="zh-CN" sz="1800" b="0">
                <a:latin typeface="Arial" panose="020B0604020202020204" pitchFamily="34" charset="0"/>
              </a:rPr>
              <a:t>POST</a:t>
            </a:r>
            <a:r>
              <a:rPr lang="zh-CN" altLang="en-US" sz="1800" b="0">
                <a:latin typeface="Arial" panose="020B0604020202020204" pitchFamily="34" charset="0"/>
              </a:rPr>
              <a:t>方法。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通过请求方法限定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代码示例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07950" y="1484313"/>
            <a:ext cx="8567738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示例</a:t>
            </a:r>
            <a:r>
              <a:rPr lang="en-US" altLang="zh-CN" sz="1600" b="0" dirty="0">
                <a:latin typeface="Arial" panose="020B0604020202020204" pitchFamily="34" charset="0"/>
              </a:rPr>
              <a:t>1</a:t>
            </a:r>
            <a:r>
              <a:rPr lang="zh-CN" altLang="en-US" sz="1600" b="0" dirty="0">
                <a:latin typeface="Arial" panose="020B0604020202020204" pitchFamily="34" charset="0"/>
              </a:rPr>
              <a:t>：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@RequestMapping(</a:t>
            </a: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value=“/delete”</a:t>
            </a:r>
            <a:r>
              <a:rPr lang="en-US" altLang="zh-CN" sz="1600" b="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public String test1(String </a:t>
            </a:r>
            <a:r>
              <a:rPr lang="en-US" altLang="zh-CN" sz="1600" b="0" dirty="0" err="1">
                <a:latin typeface="Arial" panose="020B0604020202020204" pitchFamily="34" charset="0"/>
              </a:rPr>
              <a:t>userId</a:t>
            </a:r>
            <a:r>
              <a:rPr lang="en-US" altLang="zh-CN" sz="1600" b="0" dirty="0">
                <a:latin typeface="Arial" panose="020B0604020202020204" pitchFamily="34" charset="0"/>
              </a:rPr>
              <a:t>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    return "user/test1";	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}</a:t>
            </a:r>
            <a:br>
              <a:rPr lang="en-US" altLang="zh-CN" sz="1600" b="0" dirty="0">
                <a:latin typeface="Arial" panose="020B0604020202020204" pitchFamily="34" charset="0"/>
              </a:rPr>
            </a:br>
            <a:r>
              <a:rPr lang="en-US" altLang="zh-CN" sz="1600" b="0" dirty="0">
                <a:latin typeface="Arial" panose="020B0604020202020204" pitchFamily="34" charset="0"/>
              </a:rPr>
              <a:t> </a:t>
            </a:r>
            <a:r>
              <a:rPr lang="en-US" altLang="zh-CN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所有</a:t>
            </a:r>
            <a:r>
              <a:rPr lang="en-US" altLang="zh-CN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URL</a:t>
            </a:r>
            <a:r>
              <a:rPr lang="zh-CN" altLang="en-US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为</a:t>
            </a:r>
            <a:r>
              <a:rPr lang="en-US" altLang="zh-CN" sz="1600" b="0" i="1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n-US" altLang="zh-CN" sz="1600" b="0" i="1" dirty="0" err="1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controllerURI</a:t>
            </a:r>
            <a:r>
              <a:rPr lang="en-US" altLang="zh-CN" sz="1600" b="0" i="1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&gt;/</a:t>
            </a:r>
            <a:r>
              <a:rPr lang="en-US" altLang="zh-CN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</a:t>
            </a:r>
            <a:r>
              <a:rPr lang="zh-CN" altLang="en-US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的请求由</a:t>
            </a:r>
            <a:r>
              <a:rPr lang="en-US" altLang="zh-CN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test1</a:t>
            </a:r>
            <a:r>
              <a:rPr lang="zh-CN" altLang="en-US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处理</a:t>
            </a:r>
            <a:r>
              <a:rPr lang="en-US" altLang="zh-CN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任何请求方法</a:t>
            </a:r>
            <a:r>
              <a:rPr lang="en-US" altLang="zh-CN" sz="1600" b="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zh-CN" sz="1600" b="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示例</a:t>
            </a:r>
            <a:r>
              <a:rPr lang="en-US" altLang="zh-CN" sz="1600" b="0" dirty="0">
                <a:latin typeface="Arial" panose="020B0604020202020204" pitchFamily="34" charset="0"/>
              </a:rPr>
              <a:t>2</a:t>
            </a:r>
            <a:r>
              <a:rPr lang="zh-CN" altLang="en-US" sz="1600" b="0" dirty="0">
                <a:latin typeface="Arial" panose="020B0604020202020204" pitchFamily="34" charset="0"/>
              </a:rPr>
              <a:t>：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@RequestMapping(value="/delete",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method=RequestMethod.POST</a:t>
            </a:r>
            <a:r>
              <a:rPr lang="en-US" altLang="zh-CN" sz="1600" b="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public String test1( String </a:t>
            </a:r>
            <a:r>
              <a:rPr lang="en-US" altLang="zh-CN" sz="1600" b="0" dirty="0" err="1">
                <a:latin typeface="Arial" panose="020B0604020202020204" pitchFamily="34" charset="0"/>
              </a:rPr>
              <a:t>userId</a:t>
            </a:r>
            <a:r>
              <a:rPr lang="en-US" altLang="zh-CN" sz="1600" b="0" dirty="0">
                <a:latin typeface="Arial" panose="020B0604020202020204" pitchFamily="34" charset="0"/>
              </a:rPr>
              <a:t>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    return "user/test1";	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}</a:t>
            </a:r>
            <a:br>
              <a:rPr lang="en-US" altLang="zh-CN" sz="1600" b="0" dirty="0">
                <a:latin typeface="Arial" panose="020B0604020202020204" pitchFamily="34" charset="0"/>
              </a:rPr>
            </a:br>
            <a:r>
              <a:rPr lang="en-US" altLang="zh-CN" sz="1600" b="0" dirty="0">
                <a:latin typeface="Arial" panose="020B060402020202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b="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所有</a:t>
            </a:r>
            <a:r>
              <a:rPr lang="en-US" altLang="zh-CN" sz="1600" b="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URL</a:t>
            </a:r>
            <a:r>
              <a:rPr lang="zh-CN" altLang="en-US" sz="1600" b="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为</a:t>
            </a:r>
            <a:r>
              <a:rPr lang="en-US" altLang="zh-CN" sz="1600" b="0" i="1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n-US" altLang="zh-CN" sz="1600" b="0" i="1" dirty="0" err="1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controllerURI</a:t>
            </a:r>
            <a:r>
              <a:rPr lang="en-US" altLang="zh-CN" sz="1600" b="0" i="1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&gt;/</a:t>
            </a:r>
            <a:r>
              <a:rPr lang="en-US" altLang="zh-CN" sz="1600" b="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</a:t>
            </a:r>
            <a:r>
              <a:rPr lang="zh-CN" altLang="en-US" sz="160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且请求方法为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POST </a:t>
            </a:r>
            <a:r>
              <a:rPr lang="zh-CN" altLang="en-US" sz="1600" b="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的请求由</a:t>
            </a:r>
            <a:r>
              <a:rPr lang="en-US" altLang="zh-CN" sz="1600" b="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test1</a:t>
            </a:r>
            <a:r>
              <a:rPr lang="zh-CN" altLang="en-US" sz="1600" b="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处理</a:t>
            </a:r>
            <a:endParaRPr lang="en-US" altLang="zh-CN" sz="1600" b="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D20802-8D6D-4608-851F-4BF3AD90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1" y="2452212"/>
            <a:ext cx="7766139" cy="347802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通过请求方法限定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模拟请求方法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250825" y="1268413"/>
            <a:ext cx="7345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通过在</a:t>
            </a:r>
            <a:r>
              <a:rPr lang="en-US" altLang="zh-CN" sz="1800" b="0">
                <a:latin typeface="Arial" panose="020B0604020202020204" pitchFamily="34" charset="0"/>
              </a:rPr>
              <a:t>web.xml</a:t>
            </a:r>
            <a:r>
              <a:rPr lang="zh-CN" altLang="en-US" sz="1800" b="0">
                <a:latin typeface="Arial" panose="020B0604020202020204" pitchFamily="34" charset="0"/>
              </a:rPr>
              <a:t>中配置一个</a:t>
            </a:r>
            <a:r>
              <a:rPr lang="en-US" altLang="zh-CN" sz="1800" b="0">
                <a:latin typeface="Arial" panose="020B0604020202020204" pitchFamily="34" charset="0"/>
              </a:rPr>
              <a:t>org.springframework.web.filter.HiddenHttpMethodFilter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通过</a:t>
            </a:r>
            <a:r>
              <a:rPr lang="en-US" altLang="zh-CN" sz="1800" b="0">
                <a:latin typeface="Arial" panose="020B0604020202020204" pitchFamily="34" charset="0"/>
              </a:rPr>
              <a:t>POST</a:t>
            </a:r>
            <a:r>
              <a:rPr lang="zh-CN" altLang="en-US" sz="1800" b="0">
                <a:latin typeface="Arial" panose="020B0604020202020204" pitchFamily="34" charset="0"/>
              </a:rPr>
              <a:t>请求的</a:t>
            </a:r>
            <a:r>
              <a:rPr lang="en-US" altLang="zh-CN" sz="1800" b="0">
                <a:latin typeface="Arial" panose="020B0604020202020204" pitchFamily="34" charset="0"/>
              </a:rPr>
              <a:t>_method</a:t>
            </a:r>
            <a:r>
              <a:rPr lang="zh-CN" altLang="en-US" sz="1800" b="0">
                <a:latin typeface="Arial" panose="020B0604020202020204" pitchFamily="34" charset="0"/>
              </a:rPr>
              <a:t>参数指定请求方法，</a:t>
            </a:r>
            <a:r>
              <a:rPr lang="en-US" altLang="zh-CN" sz="1800" b="0">
                <a:latin typeface="Arial" panose="020B0604020202020204" pitchFamily="34" charset="0"/>
              </a:rPr>
              <a:t>HiddenHttpMethodFilter</a:t>
            </a:r>
            <a:r>
              <a:rPr lang="zh-CN" altLang="en-US" sz="1800" b="0">
                <a:latin typeface="Arial" panose="020B0604020202020204" pitchFamily="34" charset="0"/>
              </a:rPr>
              <a:t>动态更改</a:t>
            </a:r>
            <a:r>
              <a:rPr lang="en-US" altLang="zh-CN" sz="1800" b="0">
                <a:latin typeface="Arial" panose="020B0604020202020204" pitchFamily="34" charset="0"/>
              </a:rPr>
              <a:t>HTTP</a:t>
            </a:r>
            <a:r>
              <a:rPr lang="zh-CN" altLang="en-US" sz="1800" b="0">
                <a:latin typeface="Arial" panose="020B0604020202020204" pitchFamily="34" charset="0"/>
              </a:rPr>
              <a:t>头信息。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08920"/>
            <a:ext cx="720080" cy="3384376"/>
          </a:xfrm>
          <a:prstGeom prst="rect">
            <a:avLst/>
          </a:prstGeom>
          <a:solidFill>
            <a:srgbClr val="FFC00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zh-CN" sz="2000" dirty="0" err="1"/>
              <a:t>HiddenHttpMethodFilter</a:t>
            </a:r>
            <a:endParaRPr lang="en-US" altLang="zh-CN" sz="2000" dirty="0"/>
          </a:p>
        </p:txBody>
      </p:sp>
      <p:sp>
        <p:nvSpPr>
          <p:cNvPr id="5" name="右箭头 4"/>
          <p:cNvSpPr/>
          <p:nvPr/>
        </p:nvSpPr>
        <p:spPr>
          <a:xfrm>
            <a:off x="179388" y="4032250"/>
            <a:ext cx="194468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7030A0"/>
                </a:solidFill>
                <a:ea typeface="宋体" panose="02010600030101010101" pitchFamily="2" charset="-122"/>
              </a:rPr>
              <a:t>POST</a:t>
            </a: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 HTTP</a:t>
            </a:r>
            <a:r>
              <a:rPr lang="zh-CN" altLang="en-US" sz="1600">
                <a:solidFill>
                  <a:srgbClr val="FFFFFF"/>
                </a:solidFill>
                <a:ea typeface="宋体" panose="02010600030101010101" pitchFamily="2" charset="-122"/>
              </a:rPr>
              <a:t>请求</a:t>
            </a:r>
          </a:p>
        </p:txBody>
      </p:sp>
      <p:sp>
        <p:nvSpPr>
          <p:cNvPr id="17417" name="TextBox 5"/>
          <p:cNvSpPr txBox="1">
            <a:spLocks noChangeArrowheads="1"/>
          </p:cNvSpPr>
          <p:nvPr/>
        </p:nvSpPr>
        <p:spPr bwMode="auto">
          <a:xfrm>
            <a:off x="0" y="4616450"/>
            <a:ext cx="2051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_method=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PUT</a:t>
            </a:r>
            <a:r>
              <a:rPr lang="en-US" altLang="zh-CN" sz="1800" b="0">
                <a:latin typeface="Arial" panose="020B0604020202020204" pitchFamily="34" charset="0"/>
              </a:rPr>
              <a:t>&amp;...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363" y="2708275"/>
            <a:ext cx="2879725" cy="338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Spring MVC</a:t>
            </a: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059113" y="4032250"/>
            <a:ext cx="180022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7030A0"/>
                </a:solidFill>
                <a:ea typeface="宋体" panose="02010600030101010101" pitchFamily="2" charset="-122"/>
              </a:rPr>
              <a:t>PUT </a:t>
            </a: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rgbClr val="FFFFFF"/>
                </a:solidFill>
                <a:ea typeface="宋体" panose="02010600030101010101" pitchFamily="2" charset="-122"/>
              </a:rPr>
              <a:t>请求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通过请求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请求头参数限定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示例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975" y="1797050"/>
            <a:ext cx="7777163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(value="/delete",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params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userId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"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) 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public 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test1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(@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RequestParam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("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userId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") 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userId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){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    ...			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388" y="3957638"/>
            <a:ext cx="7777162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show",</a:t>
            </a:r>
            <a:r>
              <a:rPr lang="en-US" altLang="zh-CN" b="1" dirty="0" err="1">
                <a:solidFill>
                  <a:srgbClr val="FF0000"/>
                </a:solidFill>
              </a:rPr>
              <a:t>headers</a:t>
            </a:r>
            <a:r>
              <a:rPr lang="en-US" altLang="zh-CN" b="1" dirty="0">
                <a:solidFill>
                  <a:srgbClr val="FF0000"/>
                </a:solidFill>
              </a:rPr>
              <a:t>="content-type=text/*"</a:t>
            </a:r>
            <a:r>
              <a:rPr lang="en-US" altLang="zh-CN" dirty="0"/>
              <a:t>)</a:t>
            </a:r>
            <a:r>
              <a:rPr lang="zh-CN" altLang="zh-CN" dirty="0"/>
              <a:t>②</a:t>
            </a:r>
          </a:p>
          <a:p>
            <a:pPr eaLnBrk="1" hangingPunct="1">
              <a:defRPr/>
            </a:pPr>
            <a:r>
              <a:rPr lang="en-US" altLang="zh-CN" dirty="0"/>
              <a:t>public String test2(@</a:t>
            </a:r>
            <a:r>
              <a:rPr lang="en-US" altLang="zh-CN" dirty="0" err="1"/>
              <a:t>RequestParam</a:t>
            </a:r>
            <a:r>
              <a:rPr lang="en-US" altLang="zh-CN" dirty="0"/>
              <a:t>("</a:t>
            </a:r>
            <a:r>
              <a:rPr lang="en-US" altLang="zh-CN" dirty="0" err="1"/>
              <a:t>userId</a:t>
            </a:r>
            <a:r>
              <a:rPr lang="en-US" altLang="zh-CN" dirty="0"/>
              <a:t>") String </a:t>
            </a:r>
            <a:r>
              <a:rPr lang="en-US" altLang="zh-CN" dirty="0" err="1"/>
              <a:t>userId</a:t>
            </a:r>
            <a:r>
              <a:rPr lang="en-US" altLang="zh-CN" dirty="0"/>
              <a:t>){</a:t>
            </a:r>
            <a:endParaRPr lang="zh-CN" altLang="zh-CN" dirty="0"/>
          </a:p>
          <a:p>
            <a:pPr eaLnBrk="1" hangingPunct="1">
              <a:defRPr/>
            </a:pPr>
            <a:r>
              <a:rPr lang="en-US" altLang="zh-CN" dirty="0"/>
              <a:t>     ...			</a:t>
            </a:r>
            <a:endParaRPr lang="zh-CN" altLang="zh-CN" dirty="0"/>
          </a:p>
          <a:p>
            <a:pPr eaLnBrk="1" hangingPunct="1"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180975" y="1436688"/>
            <a:ext cx="316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通过请求参数限定：</a:t>
            </a:r>
          </a:p>
        </p:txBody>
      </p:sp>
      <p:sp>
        <p:nvSpPr>
          <p:cNvPr id="18439" name="TextBox 14"/>
          <p:cNvSpPr txBox="1">
            <a:spLocks noChangeArrowheads="1"/>
          </p:cNvSpPr>
          <p:nvPr/>
        </p:nvSpPr>
        <p:spPr bwMode="auto">
          <a:xfrm>
            <a:off x="180975" y="3587750"/>
            <a:ext cx="3167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通过请求头参数限定：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通过请求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请求头参数限定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更多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250825" y="1341438"/>
            <a:ext cx="7489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     params</a:t>
            </a:r>
            <a:r>
              <a:rPr lang="zh-CN" altLang="en-US" sz="1800" b="0">
                <a:latin typeface="Arial" panose="020B0604020202020204" pitchFamily="34" charset="0"/>
              </a:rPr>
              <a:t>和</a:t>
            </a:r>
            <a:r>
              <a:rPr lang="en-US" altLang="zh-CN" sz="1800" b="0">
                <a:latin typeface="Arial" panose="020B0604020202020204" pitchFamily="34" charset="0"/>
              </a:rPr>
              <a:t>headers</a:t>
            </a:r>
            <a:r>
              <a:rPr lang="zh-CN" altLang="en-US" sz="1800" b="0">
                <a:latin typeface="Arial" panose="020B0604020202020204" pitchFamily="34" charset="0"/>
              </a:rPr>
              <a:t>分别通过请求参数及报文头属性进行映射，它们支持简单的表达式，下面以</a:t>
            </a:r>
            <a:r>
              <a:rPr lang="en-US" altLang="zh-CN" sz="1800" b="0">
                <a:latin typeface="Arial" panose="020B0604020202020204" pitchFamily="34" charset="0"/>
              </a:rPr>
              <a:t>params</a:t>
            </a:r>
            <a:r>
              <a:rPr lang="zh-CN" altLang="en-US" sz="1800" b="0">
                <a:latin typeface="Arial" panose="020B0604020202020204" pitchFamily="34" charset="0"/>
              </a:rPr>
              <a:t>表达式为例说明，</a:t>
            </a:r>
            <a:r>
              <a:rPr lang="en-US" altLang="zh-CN" sz="1800" b="0">
                <a:latin typeface="Arial" panose="020B0604020202020204" pitchFamily="34" charset="0"/>
              </a:rPr>
              <a:t>headers</a:t>
            </a:r>
            <a:r>
              <a:rPr lang="zh-CN" altLang="en-US" sz="1800" b="0">
                <a:latin typeface="Arial" panose="020B0604020202020204" pitchFamily="34" charset="0"/>
              </a:rPr>
              <a:t>可以参照</a:t>
            </a:r>
            <a:r>
              <a:rPr lang="en-US" altLang="zh-CN" sz="1800" b="0">
                <a:latin typeface="Arial" panose="020B0604020202020204" pitchFamily="34" charset="0"/>
              </a:rPr>
              <a:t>params</a:t>
            </a:r>
            <a:r>
              <a:rPr lang="zh-CN" altLang="en-US" sz="1800" b="0">
                <a:latin typeface="Arial" panose="020B0604020202020204" pitchFamily="34" charset="0"/>
              </a:rPr>
              <a:t>进行理解之。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>
                <a:latin typeface="Arial" panose="020B0604020202020204" pitchFamily="34" charset="0"/>
              </a:rPr>
              <a:t>"param1"</a:t>
            </a:r>
            <a:r>
              <a:rPr lang="zh-CN" altLang="en-US" sz="2000">
                <a:latin typeface="Arial" panose="020B0604020202020204" pitchFamily="34" charset="0"/>
              </a:rPr>
              <a:t>：</a:t>
            </a:r>
            <a:r>
              <a:rPr lang="zh-CN" altLang="en-US" sz="2000" b="0">
                <a:latin typeface="Arial" panose="020B0604020202020204" pitchFamily="34" charset="0"/>
              </a:rPr>
              <a:t>表示请求必须包含名为</a:t>
            </a:r>
            <a:r>
              <a:rPr lang="en-US" altLang="zh-CN" sz="2000" b="0">
                <a:latin typeface="Arial" panose="020B0604020202020204" pitchFamily="34" charset="0"/>
              </a:rPr>
              <a:t>param1</a:t>
            </a:r>
            <a:r>
              <a:rPr lang="zh-CN" altLang="en-US" sz="2000" b="0">
                <a:latin typeface="Arial" panose="020B0604020202020204" pitchFamily="34" charset="0"/>
              </a:rPr>
              <a:t>的请求参数。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>
                <a:latin typeface="Arial" panose="020B0604020202020204" pitchFamily="34" charset="0"/>
              </a:rPr>
              <a:t>"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  <a:r>
              <a:rPr lang="en-US" altLang="zh-CN" sz="2000">
                <a:latin typeface="Arial" panose="020B0604020202020204" pitchFamily="34" charset="0"/>
              </a:rPr>
              <a:t>param1"</a:t>
            </a:r>
            <a:r>
              <a:rPr lang="zh-CN" altLang="en-US" sz="2000">
                <a:latin typeface="Arial" panose="020B0604020202020204" pitchFamily="34" charset="0"/>
              </a:rPr>
              <a:t>：</a:t>
            </a:r>
            <a:r>
              <a:rPr lang="zh-CN" altLang="en-US" sz="2000" b="0">
                <a:latin typeface="Arial" panose="020B0604020202020204" pitchFamily="34" charset="0"/>
              </a:rPr>
              <a:t>表示请求不能包含名为</a:t>
            </a:r>
            <a:r>
              <a:rPr lang="en-US" altLang="zh-CN" sz="2000" b="0">
                <a:latin typeface="Arial" panose="020B0604020202020204" pitchFamily="34" charset="0"/>
              </a:rPr>
              <a:t>param1</a:t>
            </a:r>
            <a:r>
              <a:rPr lang="zh-CN" altLang="en-US" sz="2000" b="0">
                <a:latin typeface="Arial" panose="020B0604020202020204" pitchFamily="34" charset="0"/>
              </a:rPr>
              <a:t>的请求参数。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>
                <a:latin typeface="Arial" panose="020B0604020202020204" pitchFamily="34" charset="0"/>
              </a:rPr>
              <a:t>"param1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!=</a:t>
            </a:r>
            <a:r>
              <a:rPr lang="en-US" altLang="zh-CN" sz="2000">
                <a:latin typeface="Arial" panose="020B0604020202020204" pitchFamily="34" charset="0"/>
              </a:rPr>
              <a:t>value1"</a:t>
            </a:r>
            <a:r>
              <a:rPr lang="zh-CN" altLang="en-US" sz="2000">
                <a:latin typeface="Arial" panose="020B0604020202020204" pitchFamily="34" charset="0"/>
              </a:rPr>
              <a:t>：</a:t>
            </a:r>
            <a:r>
              <a:rPr lang="zh-CN" altLang="en-US" sz="2000" b="0">
                <a:latin typeface="Arial" panose="020B0604020202020204" pitchFamily="34" charset="0"/>
              </a:rPr>
              <a:t>表示请求包含名为</a:t>
            </a:r>
            <a:r>
              <a:rPr lang="en-US" altLang="zh-CN" sz="2000" b="0">
                <a:latin typeface="Arial" panose="020B0604020202020204" pitchFamily="34" charset="0"/>
              </a:rPr>
              <a:t>param1</a:t>
            </a:r>
            <a:r>
              <a:rPr lang="zh-CN" altLang="en-US" sz="2000" b="0">
                <a:latin typeface="Arial" panose="020B0604020202020204" pitchFamily="34" charset="0"/>
              </a:rPr>
              <a:t>的请求参数，但其值不能为</a:t>
            </a:r>
            <a:r>
              <a:rPr lang="en-US" altLang="zh-CN" sz="2000" b="0">
                <a:latin typeface="Arial" panose="020B0604020202020204" pitchFamily="34" charset="0"/>
              </a:rPr>
              <a:t>value1</a:t>
            </a:r>
            <a:r>
              <a:rPr lang="zh-CN" altLang="en-US" sz="2000" b="0">
                <a:latin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>
                <a:latin typeface="Arial" panose="020B0604020202020204" pitchFamily="34" charset="0"/>
              </a:rPr>
              <a:t>{"param1=value1","param2"}</a:t>
            </a:r>
            <a:r>
              <a:rPr lang="zh-CN" altLang="en-US" sz="2000">
                <a:latin typeface="Arial" panose="020B0604020202020204" pitchFamily="34" charset="0"/>
              </a:rPr>
              <a:t>：</a:t>
            </a:r>
            <a:r>
              <a:rPr lang="zh-CN" altLang="en-US" sz="2000" b="0">
                <a:latin typeface="Arial" panose="020B0604020202020204" pitchFamily="34" charset="0"/>
              </a:rPr>
              <a:t>请求必须包含名为</a:t>
            </a:r>
            <a:r>
              <a:rPr lang="en-US" altLang="zh-CN" sz="2000" b="0">
                <a:latin typeface="Arial" panose="020B0604020202020204" pitchFamily="34" charset="0"/>
              </a:rPr>
              <a:t>param1</a:t>
            </a:r>
            <a:r>
              <a:rPr lang="zh-CN" altLang="en-US" sz="2000" b="0">
                <a:latin typeface="Arial" panose="020B0604020202020204" pitchFamily="34" charset="0"/>
              </a:rPr>
              <a:t>和</a:t>
            </a:r>
            <a:r>
              <a:rPr lang="en-US" altLang="zh-CN" sz="2000" b="0">
                <a:latin typeface="Arial" panose="020B0604020202020204" pitchFamily="34" charset="0"/>
              </a:rPr>
              <a:t>param2</a:t>
            </a:r>
            <a:r>
              <a:rPr lang="zh-CN" altLang="en-US" sz="2000" b="0">
                <a:latin typeface="Arial" panose="020B0604020202020204" pitchFamily="34" charset="0"/>
              </a:rPr>
              <a:t>的两个请求参数，且</a:t>
            </a:r>
            <a:r>
              <a:rPr lang="en-US" altLang="zh-CN" sz="2000" b="0">
                <a:latin typeface="Arial" panose="020B0604020202020204" pitchFamily="34" charset="0"/>
              </a:rPr>
              <a:t>param1</a:t>
            </a:r>
            <a:r>
              <a:rPr lang="zh-CN" altLang="en-US" sz="2000" b="0">
                <a:latin typeface="Arial" panose="020B0604020202020204" pitchFamily="34" charset="0"/>
              </a:rPr>
              <a:t>参数的值必须为</a:t>
            </a:r>
            <a:r>
              <a:rPr lang="en-US" altLang="zh-CN" sz="2000" b="0">
                <a:latin typeface="Arial" panose="020B0604020202020204" pitchFamily="34" charset="0"/>
              </a:rPr>
              <a:t>value1</a:t>
            </a:r>
            <a:r>
              <a:rPr lang="zh-CN" altLang="en-US" sz="2000" b="0">
                <a:latin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目录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20483" name="Group 93"/>
          <p:cNvGrpSpPr/>
          <p:nvPr/>
        </p:nvGrpSpPr>
        <p:grpSpPr bwMode="auto">
          <a:xfrm>
            <a:off x="1447800" y="1125538"/>
            <a:ext cx="762000" cy="663575"/>
            <a:chOff x="1110" y="2656"/>
            <a:chExt cx="1549" cy="1351"/>
          </a:xfrm>
        </p:grpSpPr>
        <p:sp>
          <p:nvSpPr>
            <p:cNvPr id="20535" name="AutoShape 9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36" name="AutoShape 9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1056" name="AutoShape 9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484" name="Line 101"/>
          <p:cNvSpPr>
            <a:spLocks noChangeShapeType="1"/>
          </p:cNvSpPr>
          <p:nvPr/>
        </p:nvSpPr>
        <p:spPr bwMode="auto">
          <a:xfrm>
            <a:off x="2057400" y="17351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" name="Text Box 102"/>
          <p:cNvSpPr txBox="1">
            <a:spLocks noChangeArrowheads="1"/>
          </p:cNvSpPr>
          <p:nvPr/>
        </p:nvSpPr>
        <p:spPr bwMode="auto">
          <a:xfrm>
            <a:off x="2590800" y="1147763"/>
            <a:ext cx="4243388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Spring </a:t>
            </a:r>
            <a:r>
              <a:rPr lang="en-US" altLang="zh-CN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MVC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框架简介</a:t>
            </a:r>
          </a:p>
        </p:txBody>
      </p:sp>
      <p:sp>
        <p:nvSpPr>
          <p:cNvPr id="20486" name="Text Box 103"/>
          <p:cNvSpPr txBox="1">
            <a:spLocks noChangeArrowheads="1"/>
          </p:cNvSpPr>
          <p:nvPr/>
        </p:nvSpPr>
        <p:spPr bwMode="gray">
          <a:xfrm>
            <a:off x="1644650" y="12239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0487" name="Group 122"/>
          <p:cNvGrpSpPr/>
          <p:nvPr/>
        </p:nvGrpSpPr>
        <p:grpSpPr bwMode="auto">
          <a:xfrm>
            <a:off x="1447800" y="1895475"/>
            <a:ext cx="5410200" cy="665163"/>
            <a:chOff x="1152" y="1899"/>
            <a:chExt cx="3408" cy="419"/>
          </a:xfrm>
        </p:grpSpPr>
        <p:grpSp>
          <p:nvGrpSpPr>
            <p:cNvPr id="20528" name="Group 97"/>
            <p:cNvGrpSpPr/>
            <p:nvPr/>
          </p:nvGrpSpPr>
          <p:grpSpPr bwMode="auto">
            <a:xfrm>
              <a:off x="1152" y="1899"/>
              <a:ext cx="480" cy="419"/>
              <a:chOff x="3174" y="2656"/>
              <a:chExt cx="1549" cy="1351"/>
            </a:xfrm>
          </p:grpSpPr>
          <p:sp>
            <p:nvSpPr>
              <p:cNvPr id="20532" name="AutoShape 9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0533" name="AutoShape 9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60" name="AutoShape 10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0529" name="Line 104"/>
            <p:cNvSpPr>
              <a:spLocks noChangeShapeType="1"/>
            </p:cNvSpPr>
            <p:nvPr/>
          </p:nvSpPr>
          <p:spPr bwMode="auto">
            <a:xfrm>
              <a:off x="1536" y="228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Text Box 105"/>
            <p:cNvSpPr txBox="1">
              <a:spLocks noChangeArrowheads="1"/>
            </p:cNvSpPr>
            <p:nvPr/>
          </p:nvSpPr>
          <p:spPr bwMode="auto">
            <a:xfrm>
              <a:off x="1872" y="1913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请求地址映射</a:t>
              </a:r>
            </a:p>
          </p:txBody>
        </p:sp>
        <p:sp>
          <p:nvSpPr>
            <p:cNvPr id="20531" name="Text Box 106"/>
            <p:cNvSpPr txBox="1">
              <a:spLocks noChangeArrowheads="1"/>
            </p:cNvSpPr>
            <p:nvPr/>
          </p:nvSpPr>
          <p:spPr bwMode="gray">
            <a:xfrm>
              <a:off x="1276" y="1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0488" name="Group 123"/>
          <p:cNvGrpSpPr/>
          <p:nvPr/>
        </p:nvGrpSpPr>
        <p:grpSpPr bwMode="auto">
          <a:xfrm>
            <a:off x="1447800" y="2636838"/>
            <a:ext cx="5410200" cy="665162"/>
            <a:chOff x="1152" y="2461"/>
            <a:chExt cx="3408" cy="419"/>
          </a:xfrm>
        </p:grpSpPr>
        <p:grpSp>
          <p:nvGrpSpPr>
            <p:cNvPr id="20521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20525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0526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0522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621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请求数据的绑定</a:t>
              </a:r>
            </a:p>
          </p:txBody>
        </p:sp>
        <p:sp>
          <p:nvSpPr>
            <p:cNvPr id="20524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0489" name="Group 124"/>
          <p:cNvGrpSpPr/>
          <p:nvPr/>
        </p:nvGrpSpPr>
        <p:grpSpPr bwMode="auto">
          <a:xfrm>
            <a:off x="1447800" y="3429000"/>
            <a:ext cx="5410200" cy="665163"/>
            <a:chOff x="1152" y="3037"/>
            <a:chExt cx="3408" cy="419"/>
          </a:xfrm>
        </p:grpSpPr>
        <p:grpSp>
          <p:nvGrpSpPr>
            <p:cNvPr id="20514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20518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0519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4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0515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9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数据转换、格式化、校验</a:t>
              </a:r>
            </a:p>
          </p:txBody>
        </p:sp>
        <p:sp>
          <p:nvSpPr>
            <p:cNvPr id="20517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0490" name="Group 123"/>
          <p:cNvGrpSpPr/>
          <p:nvPr/>
        </p:nvGrpSpPr>
        <p:grpSpPr bwMode="auto">
          <a:xfrm>
            <a:off x="1428750" y="4221163"/>
            <a:ext cx="5410200" cy="665162"/>
            <a:chOff x="1152" y="2461"/>
            <a:chExt cx="3408" cy="419"/>
          </a:xfrm>
        </p:grpSpPr>
        <p:grpSp>
          <p:nvGrpSpPr>
            <p:cNvPr id="20507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20511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0512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0508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数据模型控制</a:t>
              </a:r>
            </a:p>
          </p:txBody>
        </p:sp>
        <p:sp>
          <p:nvSpPr>
            <p:cNvPr id="20510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0491" name="Group 123"/>
          <p:cNvGrpSpPr/>
          <p:nvPr/>
        </p:nvGrpSpPr>
        <p:grpSpPr bwMode="auto">
          <a:xfrm>
            <a:off x="1428750" y="5013325"/>
            <a:ext cx="5410200" cy="665163"/>
            <a:chOff x="1152" y="2461"/>
            <a:chExt cx="3408" cy="419"/>
          </a:xfrm>
        </p:grpSpPr>
        <p:grpSp>
          <p:nvGrpSpPr>
            <p:cNvPr id="20500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20504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0505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0501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视图及解析器</a:t>
              </a:r>
            </a:p>
          </p:txBody>
        </p:sp>
        <p:sp>
          <p:nvSpPr>
            <p:cNvPr id="20503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20492" name="Group 124"/>
          <p:cNvGrpSpPr/>
          <p:nvPr/>
        </p:nvGrpSpPr>
        <p:grpSpPr bwMode="auto">
          <a:xfrm>
            <a:off x="1403350" y="5876925"/>
            <a:ext cx="5410200" cy="665163"/>
            <a:chOff x="1152" y="3037"/>
            <a:chExt cx="3408" cy="419"/>
          </a:xfrm>
        </p:grpSpPr>
        <p:grpSp>
          <p:nvGrpSpPr>
            <p:cNvPr id="20493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20497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0498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0494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其它</a:t>
              </a:r>
            </a:p>
          </p:txBody>
        </p:sp>
        <p:sp>
          <p:nvSpPr>
            <p:cNvPr id="20496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下箭头 6"/>
          <p:cNvSpPr/>
          <p:nvPr/>
        </p:nvSpPr>
        <p:spPr>
          <a:xfrm>
            <a:off x="3635375" y="2997200"/>
            <a:ext cx="644525" cy="241935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通过注解绑定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示意图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1509" name="对象 3"/>
          <p:cNvGraphicFramePr>
            <a:graphicFrameLocks noChangeAspect="1"/>
          </p:cNvGraphicFramePr>
          <p:nvPr/>
        </p:nvGraphicFramePr>
        <p:xfrm>
          <a:off x="468313" y="1341438"/>
          <a:ext cx="73437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10236200" imgH="5435600" progId="Visio.Drawing.11">
                  <p:embed/>
                </p:oleObj>
              </mc:Choice>
              <mc:Fallback>
                <p:oleObj name="Visio" r:id="rId3" imgW="10236200" imgH="54356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34377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42938" y="5416550"/>
            <a:ext cx="727392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public String handle1(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...</a:t>
            </a: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)</a:t>
            </a: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1511" name="TextBox 5"/>
          <p:cNvSpPr txBox="1">
            <a:spLocks noChangeArrowheads="1"/>
          </p:cNvSpPr>
          <p:nvPr/>
        </p:nvSpPr>
        <p:spPr bwMode="auto">
          <a:xfrm>
            <a:off x="684213" y="3217863"/>
            <a:ext cx="46085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</a:rPr>
              <a:t>@RequestParam</a:t>
            </a: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绑定请求参数</a:t>
            </a:r>
            <a:endParaRPr lang="zh-CN" altLang="en-US" sz="16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4106863" y="3586163"/>
            <a:ext cx="3921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</a:rPr>
              <a:t>@RequestHeader</a:t>
            </a: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绑定请求头参数</a:t>
            </a:r>
            <a:endParaRPr lang="zh-CN" altLang="en-US" sz="16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684213" y="3962400"/>
            <a:ext cx="4608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</a:rPr>
              <a:t>@CookieValue</a:t>
            </a: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绑定</a:t>
            </a: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Cookie</a:t>
            </a:r>
            <a:r>
              <a:rPr lang="zh-CN" altLang="en-US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的值</a:t>
            </a:r>
            <a:endParaRPr lang="zh-CN" altLang="en-US" sz="16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4067175" y="4427538"/>
            <a:ext cx="4608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</a:rPr>
              <a:t>@PathVariable</a:t>
            </a: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绑定</a:t>
            </a: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URL</a:t>
            </a:r>
            <a:r>
              <a:rPr lang="zh-CN" altLang="en-US" sz="16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中的变量</a:t>
            </a:r>
            <a:endParaRPr lang="zh-CN" altLang="en-US" sz="16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en-US" altLang="zh-CN" sz="3600">
                <a:ea typeface="宋体" panose="02010600030101010101" pitchFamily="2" charset="-122"/>
              </a:rPr>
              <a:t>Spring MVC 3.0</a:t>
            </a:r>
            <a:r>
              <a:rPr lang="zh-CN" altLang="en-US" sz="3600">
                <a:ea typeface="宋体" panose="02010600030101010101" pitchFamily="2" charset="-122"/>
              </a:rPr>
              <a:t>新特性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468313" y="1412875"/>
            <a:ext cx="73437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>
                <a:latin typeface="Arial" panose="020B0604020202020204" pitchFamily="34" charset="0"/>
              </a:rPr>
              <a:t>支持</a:t>
            </a:r>
            <a:r>
              <a:rPr lang="en-US" altLang="zh-CN" b="0">
                <a:latin typeface="Arial" panose="020B0604020202020204" pitchFamily="34" charset="0"/>
              </a:rPr>
              <a:t>REST</a:t>
            </a:r>
            <a:r>
              <a:rPr lang="zh-CN" altLang="en-US" b="0">
                <a:latin typeface="Arial" panose="020B0604020202020204" pitchFamily="34" charset="0"/>
              </a:rPr>
              <a:t>风格的</a:t>
            </a:r>
            <a:r>
              <a:rPr lang="en-US" altLang="zh-CN" b="0">
                <a:latin typeface="Arial" panose="020B0604020202020204" pitchFamily="34" charset="0"/>
              </a:rPr>
              <a:t>URL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>
                <a:latin typeface="Arial" panose="020B0604020202020204" pitchFamily="34" charset="0"/>
              </a:rPr>
              <a:t>添加更多注解，可完全注解驱动</a:t>
            </a:r>
            <a:endParaRPr lang="en-US" altLang="zh-CN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>
                <a:latin typeface="Arial" panose="020B0604020202020204" pitchFamily="34" charset="0"/>
              </a:rPr>
              <a:t>引入</a:t>
            </a:r>
            <a:r>
              <a:rPr lang="en-US" altLang="zh-CN" b="0">
                <a:latin typeface="Arial" panose="020B0604020202020204" pitchFamily="34" charset="0"/>
              </a:rPr>
              <a:t>HTTP</a:t>
            </a:r>
            <a:r>
              <a:rPr lang="zh-CN" altLang="en-US" b="0">
                <a:latin typeface="Arial" panose="020B0604020202020204" pitchFamily="34" charset="0"/>
              </a:rPr>
              <a:t>输入输出转换器（</a:t>
            </a:r>
            <a:r>
              <a:rPr lang="en-US" altLang="zh-CN" b="0">
                <a:latin typeface="Arial" panose="020B0604020202020204" pitchFamily="34" charset="0"/>
              </a:rPr>
              <a:t>HttpMessageConverter</a:t>
            </a:r>
            <a:r>
              <a:rPr lang="zh-CN" altLang="en-US" b="0">
                <a:latin typeface="Arial" panose="020B0604020202020204" pitchFamily="34" charset="0"/>
              </a:rPr>
              <a:t>）支持</a:t>
            </a:r>
            <a:r>
              <a:rPr lang="en-US" altLang="zh-CN" b="0">
                <a:latin typeface="Arial" panose="020B0604020202020204" pitchFamily="34" charset="0"/>
              </a:rPr>
              <a:t>json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>
                <a:latin typeface="Arial" panose="020B0604020202020204" pitchFamily="34" charset="0"/>
              </a:rPr>
              <a:t>和数据转换、格式化、验证框架无缝集成</a:t>
            </a:r>
            <a:endParaRPr lang="en-US" altLang="zh-CN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>
                <a:latin typeface="Arial" panose="020B0604020202020204" pitchFamily="34" charset="0"/>
              </a:rPr>
              <a:t>对静态资源处理提供特殊支持</a:t>
            </a:r>
            <a:endParaRPr lang="en-US" altLang="zh-CN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>
                <a:latin typeface="Arial" panose="020B0604020202020204" pitchFamily="34" charset="0"/>
              </a:rPr>
              <a:t>更加灵活的控制器方法签名，可完全独立于</a:t>
            </a:r>
            <a:r>
              <a:rPr lang="en-US" altLang="zh-CN" b="0">
                <a:latin typeface="Arial" panose="020B0604020202020204" pitchFamily="34" charset="0"/>
              </a:rPr>
              <a:t>Servlet API</a:t>
            </a:r>
            <a:endParaRPr lang="zh-CN" altLang="en-US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通过注解绑定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基本类型绑定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975" y="1268413"/>
            <a:ext cx="7777163" cy="1754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(value="/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handle1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public String handle1(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RequestParam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("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") 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,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		 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RequestParam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("password")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 String password,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		 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RequestParam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("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realName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")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 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realName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){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	...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975" y="3213100"/>
            <a:ext cx="7777163" cy="1477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(value="/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handle2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public 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handle2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(@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CookieValue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("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JSESSIONID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") 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sessionId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,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RequestHeader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("Accept-Language") 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accpetLanguage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){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  ...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通过注解绑定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小心抛出异常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179388" y="1341438"/>
            <a:ext cx="79216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@RequestParam</a:t>
            </a:r>
            <a:r>
              <a:rPr lang="zh-CN" altLang="en-US" sz="1800" b="0">
                <a:latin typeface="Arial" panose="020B0604020202020204" pitchFamily="34" charset="0"/>
              </a:rPr>
              <a:t>有以下三个参数。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value</a:t>
            </a:r>
            <a:r>
              <a:rPr lang="zh-CN" altLang="en-US" sz="1800" b="0">
                <a:latin typeface="Arial" panose="020B0604020202020204" pitchFamily="34" charset="0"/>
              </a:rPr>
              <a:t>：参数名。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required</a:t>
            </a:r>
            <a:r>
              <a:rPr lang="zh-CN" altLang="en-US" sz="1800" b="0">
                <a:latin typeface="Arial" panose="020B0604020202020204" pitchFamily="34" charset="0"/>
              </a:rPr>
              <a:t>：是否必需，默认为</a:t>
            </a:r>
            <a:r>
              <a:rPr lang="en-US" altLang="zh-CN" sz="1800" b="0">
                <a:latin typeface="Arial" panose="020B0604020202020204" pitchFamily="34" charset="0"/>
              </a:rPr>
              <a:t>true</a:t>
            </a:r>
            <a:r>
              <a:rPr lang="zh-CN" altLang="en-US" sz="1800" b="0">
                <a:latin typeface="Arial" panose="020B0604020202020204" pitchFamily="34" charset="0"/>
              </a:rPr>
              <a:t>，表示请求中必须包含对应的参数名，如果不存在将抛出异常。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defaultValue</a:t>
            </a:r>
            <a:r>
              <a:rPr lang="zh-CN" altLang="en-US" sz="1800" b="0">
                <a:latin typeface="Arial" panose="020B0604020202020204" pitchFamily="34" charset="0"/>
              </a:rPr>
              <a:t>：默认参数名，设置该参数时，自动将</a:t>
            </a:r>
            <a:r>
              <a:rPr lang="en-US" altLang="zh-CN" sz="1800" b="0">
                <a:latin typeface="Arial" panose="020B0604020202020204" pitchFamily="34" charset="0"/>
              </a:rPr>
              <a:t>required</a:t>
            </a:r>
            <a:r>
              <a:rPr lang="zh-CN" altLang="en-US" sz="1800" b="0">
                <a:latin typeface="Arial" panose="020B0604020202020204" pitchFamily="34" charset="0"/>
              </a:rPr>
              <a:t>设为</a:t>
            </a:r>
            <a:r>
              <a:rPr lang="en-US" altLang="zh-CN" sz="1800" b="0">
                <a:latin typeface="Arial" panose="020B0604020202020204" pitchFamily="34" charset="0"/>
              </a:rPr>
              <a:t>false</a:t>
            </a:r>
            <a:r>
              <a:rPr lang="zh-CN" altLang="en-US" sz="1800" b="0">
                <a:latin typeface="Arial" panose="020B0604020202020204" pitchFamily="34" charset="0"/>
              </a:rPr>
              <a:t>。极少情况需要使用该参数，也不推荐使用该参数。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" y="3213100"/>
            <a:ext cx="7777163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(value="/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handle1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public 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handle1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RequestParam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("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") 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String </a:t>
            </a:r>
            <a:r>
              <a:rPr lang="en-US" altLang="zh-CN" dirty="0" err="1"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dirty="0">
                <a:latin typeface="Arial" panose="020B0604020202020204" pitchFamily="34" charset="0"/>
                <a:ea typeface="+mn-ea"/>
              </a:rPr>
              <a:t>,){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	...</a:t>
            </a: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23558" name="TextBox 8"/>
          <p:cNvSpPr txBox="1">
            <a:spLocks noChangeArrowheads="1"/>
          </p:cNvSpPr>
          <p:nvPr/>
        </p:nvSpPr>
        <p:spPr bwMode="auto">
          <a:xfrm>
            <a:off x="180975" y="4652963"/>
            <a:ext cx="7921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    上面的处理方法 ，如果</a:t>
            </a:r>
            <a:r>
              <a:rPr lang="en-US" altLang="zh-CN" sz="1800" b="0">
                <a:latin typeface="Arial" panose="020B0604020202020204" pitchFamily="34" charset="0"/>
              </a:rPr>
              <a:t>HTTP</a:t>
            </a:r>
            <a:r>
              <a:rPr lang="zh-CN" altLang="en-US" sz="1800" b="0">
                <a:latin typeface="Arial" panose="020B0604020202020204" pitchFamily="34" charset="0"/>
              </a:rPr>
              <a:t>请求不包含“</a:t>
            </a:r>
            <a:r>
              <a:rPr lang="en-US" altLang="zh-CN" sz="1800" b="0">
                <a:latin typeface="Arial" panose="020B0604020202020204" pitchFamily="34" charset="0"/>
              </a:rPr>
              <a:t>userName</a:t>
            </a:r>
            <a:r>
              <a:rPr lang="zh-CN" altLang="en-US" sz="1800" b="0">
                <a:latin typeface="Arial" panose="020B0604020202020204" pitchFamily="34" charset="0"/>
              </a:rPr>
              <a:t>”参数时，将产生异常！！</a:t>
            </a:r>
            <a:br>
              <a:rPr lang="en-US" altLang="zh-CN" sz="1800" b="0">
                <a:latin typeface="Arial" panose="020B0604020202020204" pitchFamily="34" charset="0"/>
              </a:rPr>
            </a:br>
            <a:r>
              <a:rPr lang="en-US" altLang="zh-CN" sz="1800" b="0">
                <a:latin typeface="Arial" panose="020B0604020202020204" pitchFamily="34" charset="0"/>
              </a:rPr>
              <a:t>    </a:t>
            </a:r>
            <a:r>
              <a:rPr lang="zh-CN" altLang="en-US" sz="1800" b="0">
                <a:latin typeface="Arial" panose="020B0604020202020204" pitchFamily="34" charset="0"/>
              </a:rPr>
              <a:t>因此，如果不能保证存在</a:t>
            </a:r>
            <a:r>
              <a:rPr lang="en-US" altLang="zh-CN" sz="1800" b="0">
                <a:latin typeface="Arial" panose="020B0604020202020204" pitchFamily="34" charset="0"/>
              </a:rPr>
              <a:t>”userName”</a:t>
            </a:r>
            <a:r>
              <a:rPr lang="zh-CN" altLang="en-US" sz="1800" b="0">
                <a:latin typeface="Arial" panose="020B0604020202020204" pitchFamily="34" charset="0"/>
              </a:rPr>
              <a:t>的参数，必须使用：</a:t>
            </a: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@RequestParam(value = "userName",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required = false</a:t>
            </a:r>
            <a:r>
              <a:rPr lang="en-US" altLang="zh-CN" sz="1800" b="0">
                <a:latin typeface="Arial" panose="020B0604020202020204" pitchFamily="34" charset="0"/>
              </a:rPr>
              <a:t>)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使用命令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表单对象绑定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179388" y="1341438"/>
            <a:ext cx="79216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    所谓命令</a:t>
            </a:r>
            <a:r>
              <a:rPr lang="en-US" altLang="zh-CN" sz="1800" b="0">
                <a:latin typeface="Arial" panose="020B0604020202020204" pitchFamily="34" charset="0"/>
              </a:rPr>
              <a:t>/</a:t>
            </a:r>
            <a:r>
              <a:rPr lang="zh-CN" altLang="en-US" sz="1800" b="0">
                <a:latin typeface="Arial" panose="020B0604020202020204" pitchFamily="34" charset="0"/>
              </a:rPr>
              <a:t>表单对象并不需要实现任何接口，仅是一个拥有若干属性的</a:t>
            </a:r>
            <a:r>
              <a:rPr lang="en-US" altLang="zh-CN" sz="1800" b="0">
                <a:latin typeface="Arial" panose="020B0604020202020204" pitchFamily="34" charset="0"/>
              </a:rPr>
              <a:t>POJO</a:t>
            </a:r>
            <a:r>
              <a:rPr lang="zh-CN" altLang="en-US" sz="1800" b="0">
                <a:latin typeface="Arial" panose="020B0604020202020204" pitchFamily="34" charset="0"/>
              </a:rPr>
              <a:t>。</a:t>
            </a:r>
            <a:r>
              <a:rPr lang="en-US" altLang="zh-CN" sz="1800" b="0">
                <a:latin typeface="Arial" panose="020B0604020202020204" pitchFamily="34" charset="0"/>
              </a:rPr>
              <a:t>Spring MVC</a:t>
            </a:r>
            <a:r>
              <a:rPr lang="zh-CN" altLang="en-US" sz="1800" b="0">
                <a:latin typeface="Arial" panose="020B0604020202020204" pitchFamily="34" charset="0"/>
              </a:rPr>
              <a:t>按：</a:t>
            </a: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HTTP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请求参数名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=  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命令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表单对象的属性名”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</a:t>
            </a:r>
            <a:r>
              <a:rPr lang="zh-CN" altLang="en-US" sz="1800" b="0">
                <a:latin typeface="Arial" panose="020B0604020202020204" pitchFamily="34" charset="0"/>
              </a:rPr>
              <a:t>的规则，自动绑定请求数据，支持“级联属性名”，自动进行基本类型数据转换。</a:t>
            </a: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25" y="2924175"/>
            <a:ext cx="7777163" cy="1201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@RequestMapping(value = "/handle14")</a:t>
            </a:r>
          </a:p>
          <a:p>
            <a:pPr eaLnBrk="1" hangingPunct="1">
              <a:defRPr/>
            </a:pPr>
            <a:r>
              <a:rPr lang="en-US" altLang="zh-CN"/>
              <a:t>public String handle14(</a:t>
            </a:r>
            <a:r>
              <a:rPr lang="en-US" altLang="zh-CN" b="1">
                <a:solidFill>
                  <a:srgbClr val="FF0000"/>
                </a:solidFill>
              </a:rPr>
              <a:t>User user</a:t>
            </a:r>
            <a:r>
              <a:rPr lang="en-US" altLang="zh-CN"/>
              <a:t>) {</a:t>
            </a:r>
          </a:p>
          <a:p>
            <a:pPr eaLnBrk="1" hangingPunct="1">
              <a:defRPr/>
            </a:pPr>
            <a:r>
              <a:rPr lang="en-US" altLang="zh-CN"/>
              <a:t>	…</a:t>
            </a:r>
          </a:p>
          <a:p>
            <a:pPr eaLnBrk="1" hangingPunct="1">
              <a:defRPr/>
            </a:pPr>
            <a:r>
              <a:rPr lang="en-US" altLang="zh-CN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07950" y="5053013"/>
            <a:ext cx="3455988" cy="61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userName=xxx&amp;password=yyy</a:t>
            </a:r>
            <a:endParaRPr lang="zh-CN" altLang="en-US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59338" y="4724400"/>
            <a:ext cx="3168650" cy="160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class User{</a:t>
            </a:r>
          </a:p>
          <a:p>
            <a:pPr>
              <a:defRPr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    private String userName;</a:t>
            </a:r>
          </a:p>
          <a:p>
            <a:pPr>
              <a:defRPr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    private String password;</a:t>
            </a:r>
          </a:p>
          <a:p>
            <a:pPr>
              <a:defRPr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}</a:t>
            </a:r>
            <a:endParaRPr lang="zh-CN" altLang="en-US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708400" y="5130800"/>
            <a:ext cx="1079500" cy="482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0310"/>
            <a:ext cx="7620000" cy="5257800"/>
          </a:xfrm>
        </p:spPr>
        <p:txBody>
          <a:bodyPr/>
          <a:lstStyle/>
          <a:p>
            <a:r>
              <a:rPr lang="zh-CN" altLang="en-US" dirty="0"/>
              <a:t>完成实验室四用户请求规划设计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Maven</a:t>
            </a:r>
            <a:r>
              <a:rPr lang="zh-CN" altLang="en-US" dirty="0">
                <a:ea typeface="宋体" panose="02010600030101010101" pitchFamily="2" charset="-122"/>
              </a:rPr>
              <a:t>项目，完善项目结构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添加</a:t>
            </a:r>
            <a:r>
              <a:rPr lang="en-US" altLang="zh-CN" dirty="0" err="1">
                <a:ea typeface="宋体" panose="02010600030101010101" pitchFamily="2" charset="-122"/>
              </a:rPr>
              <a:t>SpringMVC</a:t>
            </a:r>
            <a:r>
              <a:rPr lang="zh-CN" altLang="en-US" dirty="0">
                <a:ea typeface="宋体" panose="02010600030101010101" pitchFamily="2" charset="-122"/>
              </a:rPr>
              <a:t>支持，配置前置控制器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创建相应的</a:t>
            </a:r>
            <a:r>
              <a:rPr lang="en-US" altLang="zh-CN" dirty="0">
                <a:ea typeface="宋体" panose="02010600030101010101" pitchFamily="2" charset="-122"/>
              </a:rPr>
              <a:t>Controller</a:t>
            </a:r>
            <a:r>
              <a:rPr lang="zh-CN" altLang="en-US" dirty="0">
                <a:ea typeface="宋体" panose="02010600030101010101" pitchFamily="2" charset="-122"/>
              </a:rPr>
              <a:t>，完成用户请求规划设计的</a:t>
            </a:r>
            <a:r>
              <a:rPr lang="en-US" altLang="zh-CN" dirty="0">
                <a:ea typeface="宋体" panose="02010600030101010101" pitchFamily="2" charset="-122"/>
              </a:rPr>
              <a:t>URL</a:t>
            </a:r>
            <a:r>
              <a:rPr lang="zh-CN" altLang="en-US" dirty="0">
                <a:ea typeface="宋体" panose="02010600030101010101" pitchFamily="2" charset="-122"/>
              </a:rPr>
              <a:t>映射，将用户请求数据输出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Servlet  API</a:t>
            </a:r>
            <a:r>
              <a:rPr lang="zh-CN" altLang="en-US">
                <a:ea typeface="宋体" panose="02010600030101010101" pitchFamily="2" charset="-122"/>
              </a:rPr>
              <a:t>对象作为入参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179388" y="1341438"/>
            <a:ext cx="79216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       在</a:t>
            </a:r>
            <a:r>
              <a:rPr lang="en-US" altLang="zh-CN" sz="1800" b="0">
                <a:latin typeface="Arial" panose="020B0604020202020204" pitchFamily="34" charset="0"/>
              </a:rPr>
              <a:t>Spring MVC</a:t>
            </a:r>
            <a:r>
              <a:rPr lang="zh-CN" altLang="en-US" sz="1800" b="0">
                <a:latin typeface="Arial" panose="020B0604020202020204" pitchFamily="34" charset="0"/>
              </a:rPr>
              <a:t>中，控制器类可以不依赖任何</a:t>
            </a:r>
            <a:r>
              <a:rPr lang="en-US" altLang="zh-CN" sz="1800" b="0">
                <a:latin typeface="Arial" panose="020B0604020202020204" pitchFamily="34" charset="0"/>
              </a:rPr>
              <a:t>Servlet API</a:t>
            </a:r>
            <a:r>
              <a:rPr lang="zh-CN" altLang="en-US" sz="1800" b="0">
                <a:latin typeface="Arial" panose="020B0604020202020204" pitchFamily="34" charset="0"/>
              </a:rPr>
              <a:t>对象，但是</a:t>
            </a:r>
            <a:r>
              <a:rPr lang="en-US" altLang="zh-CN" sz="1800" b="0">
                <a:latin typeface="Arial" panose="020B0604020202020204" pitchFamily="34" charset="0"/>
              </a:rPr>
              <a:t>Spring MVC</a:t>
            </a:r>
            <a:r>
              <a:rPr lang="zh-CN" altLang="en-US" sz="1800" b="0">
                <a:latin typeface="Arial" panose="020B0604020202020204" pitchFamily="34" charset="0"/>
              </a:rPr>
              <a:t>并不阻止我们使用</a:t>
            </a:r>
            <a:r>
              <a:rPr lang="en-US" altLang="zh-CN" sz="1800" b="0">
                <a:latin typeface="Arial" panose="020B0604020202020204" pitchFamily="34" charset="0"/>
              </a:rPr>
              <a:t>Servlet API</a:t>
            </a:r>
            <a:r>
              <a:rPr lang="zh-CN" altLang="en-US" sz="1800" b="0">
                <a:latin typeface="Arial" panose="020B0604020202020204" pitchFamily="34" charset="0"/>
              </a:rPr>
              <a:t>的类作为处理方法的入参。值得注意的是，</a:t>
            </a:r>
            <a:r>
              <a:rPr lang="zh-CN" altLang="en-US" sz="1800" b="0" i="1">
                <a:solidFill>
                  <a:srgbClr val="CC0066"/>
                </a:solidFill>
                <a:latin typeface="Arial" panose="020B0604020202020204" pitchFamily="34" charset="0"/>
              </a:rPr>
              <a:t>如果处理方法自行使用</a:t>
            </a:r>
            <a:r>
              <a:rPr lang="en-US" altLang="zh-CN" sz="1800" b="0" i="1">
                <a:solidFill>
                  <a:srgbClr val="CC0066"/>
                </a:solidFill>
                <a:latin typeface="Arial" panose="020B0604020202020204" pitchFamily="34" charset="0"/>
              </a:rPr>
              <a:t>HttpServletResponse</a:t>
            </a:r>
            <a:r>
              <a:rPr lang="zh-CN" altLang="en-US" sz="1800" b="0" i="1">
                <a:solidFill>
                  <a:srgbClr val="CC0066"/>
                </a:solidFill>
                <a:latin typeface="Arial" panose="020B0604020202020204" pitchFamily="34" charset="0"/>
              </a:rPr>
              <a:t>返回响应，则处理方法的返回值设置成</a:t>
            </a:r>
            <a:r>
              <a:rPr lang="en-US" altLang="zh-CN" sz="1800" b="0" i="1">
                <a:solidFill>
                  <a:srgbClr val="CC0066"/>
                </a:solidFill>
                <a:latin typeface="Arial" panose="020B0604020202020204" pitchFamily="34" charset="0"/>
              </a:rPr>
              <a:t>void</a:t>
            </a:r>
            <a:r>
              <a:rPr lang="zh-CN" altLang="en-US" sz="1800" b="0" i="1">
                <a:solidFill>
                  <a:srgbClr val="CC0066"/>
                </a:solidFill>
                <a:latin typeface="Arial" panose="020B0604020202020204" pitchFamily="34" charset="0"/>
              </a:rPr>
              <a:t>即可</a:t>
            </a:r>
            <a:r>
              <a:rPr lang="zh-CN" altLang="en-US" sz="1800" b="0">
                <a:latin typeface="Arial" panose="020B0604020202020204" pitchFamily="34" charset="0"/>
              </a:rPr>
              <a:t>。</a:t>
            </a: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825" y="2720975"/>
            <a:ext cx="7777163" cy="116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(value = "/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handle21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public void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handle21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HttpServletRequest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request,HttpServletResponse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response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 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String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=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WebUtils.findParameterValue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(request, 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response.addCookie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(new Cookie("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",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825" y="4132263"/>
            <a:ext cx="7777163" cy="954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/>
              <a:t>public String handle23(</a:t>
            </a:r>
            <a:r>
              <a:rPr lang="en-US" altLang="zh-CN" sz="1400" b="1" dirty="0" err="1">
                <a:solidFill>
                  <a:srgbClr val="FF0000"/>
                </a:solidFill>
              </a:rPr>
              <a:t>HttpSession</a:t>
            </a:r>
            <a:r>
              <a:rPr lang="en-US" altLang="zh-CN" sz="1400" b="1" dirty="0">
                <a:solidFill>
                  <a:srgbClr val="FF0000"/>
                </a:solidFill>
              </a:rPr>
              <a:t> session</a:t>
            </a:r>
            <a:r>
              <a:rPr lang="en-US" altLang="zh-CN" sz="1400" dirty="0"/>
              <a:t>) {</a:t>
            </a:r>
            <a:endParaRPr lang="zh-CN" altLang="zh-CN" sz="1400" dirty="0"/>
          </a:p>
          <a:p>
            <a:pPr eaLnBrk="1" hangingPunct="1"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session.setAttribute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sessionId</a:t>
            </a:r>
            <a:r>
              <a:rPr lang="en-US" altLang="zh-CN" sz="1400" dirty="0"/>
              <a:t>", 1234);</a:t>
            </a:r>
            <a:endParaRPr lang="zh-CN" altLang="zh-CN" sz="1400" dirty="0"/>
          </a:p>
          <a:p>
            <a:pPr eaLnBrk="1" hangingPunct="1">
              <a:defRPr/>
            </a:pPr>
            <a:r>
              <a:rPr lang="en-US" altLang="zh-CN" sz="1400" dirty="0"/>
              <a:t>		return "success";		</a:t>
            </a:r>
            <a:endParaRPr lang="zh-CN" altLang="zh-CN" sz="1400" dirty="0"/>
          </a:p>
          <a:p>
            <a:pPr eaLnBrk="1" hangingPunct="1">
              <a:defRPr/>
            </a:pPr>
            <a:r>
              <a:rPr lang="en-US" altLang="zh-CN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588" y="5356225"/>
            <a:ext cx="7777162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/>
              <a:t>public String handle24(</a:t>
            </a:r>
            <a:r>
              <a:rPr lang="en-US" altLang="zh-CN" sz="1400">
                <a:solidFill>
                  <a:srgbClr val="FF0000"/>
                </a:solidFill>
              </a:rPr>
              <a:t>HttpServletRequest request,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0000"/>
                </a:solidFill>
              </a:rPr>
              <a:t>                                     @RequestParam("userName")String userName</a:t>
            </a:r>
            <a:r>
              <a:rPr lang="en-US" altLang="zh-CN" sz="1400"/>
              <a:t>) {</a:t>
            </a:r>
          </a:p>
          <a:p>
            <a:pPr eaLnBrk="1" hangingPunct="1">
              <a:defRPr/>
            </a:pPr>
            <a:r>
              <a:rPr lang="en-US" altLang="zh-CN" sz="1400"/>
              <a:t>		…</a:t>
            </a:r>
          </a:p>
          <a:p>
            <a:pPr eaLnBrk="1" hangingPunct="1">
              <a:defRPr/>
            </a:pPr>
            <a:r>
              <a:rPr lang="en-US" altLang="zh-CN" sz="1400"/>
              <a:t>		return "success";</a:t>
            </a:r>
          </a:p>
          <a:p>
            <a:pPr eaLnBrk="1" hangingPunct="1">
              <a:defRPr/>
            </a:pPr>
            <a:r>
              <a:rPr lang="en-US" altLang="zh-CN" sz="1400"/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可以通过</a:t>
            </a:r>
            <a:r>
              <a:rPr lang="en-US" altLang="zh-CN" dirty="0">
                <a:ea typeface="宋体" panose="02010600030101010101" pitchFamily="2" charset="-122"/>
              </a:rPr>
              <a:t>@</a:t>
            </a:r>
            <a:r>
              <a:rPr lang="en-US" altLang="zh-CN" dirty="0" err="1">
                <a:ea typeface="宋体" panose="02010600030101010101" pitchFamily="2" charset="-122"/>
              </a:rPr>
              <a:t>Autowired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HttpServletRequest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HttpServletResponse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HttpSession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对象自动注入进来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@</a:t>
            </a:r>
            <a:r>
              <a:rPr lang="en-US" altLang="zh-CN" sz="2000" b="0" dirty="0" err="1">
                <a:ea typeface="宋体" panose="02010600030101010101" pitchFamily="2" charset="-122"/>
              </a:rPr>
              <a:t>Autowired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 err="1">
                <a:ea typeface="宋体" panose="02010600030101010101" pitchFamily="2" charset="-122"/>
              </a:rPr>
              <a:t>HttpServletRequest</a:t>
            </a:r>
            <a:r>
              <a:rPr lang="en-US" altLang="zh-CN" sz="2000" b="0" dirty="0">
                <a:ea typeface="宋体" panose="02010600030101010101" pitchFamily="2" charset="-122"/>
              </a:rPr>
              <a:t> request;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@</a:t>
            </a:r>
            <a:r>
              <a:rPr lang="en-US" altLang="zh-CN" sz="2000" b="0" dirty="0" err="1">
                <a:ea typeface="宋体" panose="02010600030101010101" pitchFamily="2" charset="-122"/>
              </a:rPr>
              <a:t>Autowired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 err="1">
                <a:ea typeface="宋体" panose="02010600030101010101" pitchFamily="2" charset="-122"/>
              </a:rPr>
              <a:t>HttpServletResponse</a:t>
            </a:r>
            <a:r>
              <a:rPr lang="en-US" altLang="zh-CN" sz="2000" b="0" dirty="0">
                <a:ea typeface="宋体" panose="02010600030101010101" pitchFamily="2" charset="-122"/>
              </a:rPr>
              <a:t> response;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@</a:t>
            </a:r>
            <a:r>
              <a:rPr lang="en-US" altLang="zh-CN" sz="2000" b="0" dirty="0" err="1">
                <a:ea typeface="宋体" panose="02010600030101010101" pitchFamily="2" charset="-122"/>
              </a:rPr>
              <a:t>RequestMapping</a:t>
            </a:r>
            <a:r>
              <a:rPr lang="en-US" altLang="zh-CN" sz="2000" b="0" dirty="0">
                <a:ea typeface="宋体" panose="02010600030101010101" pitchFamily="2" charset="-122"/>
              </a:rPr>
              <a:t>(value = "/handle21")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public void handle21()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		String </a:t>
            </a:r>
            <a:r>
              <a:rPr lang="en-US" altLang="zh-CN" sz="2000" b="0" dirty="0" err="1">
                <a:ea typeface="宋体" panose="02010600030101010101" pitchFamily="2" charset="-122"/>
              </a:rPr>
              <a:t>userName</a:t>
            </a:r>
            <a:r>
              <a:rPr lang="en-US" altLang="zh-CN" sz="2000" b="0" dirty="0">
                <a:ea typeface="宋体" panose="02010600030101010101" pitchFamily="2" charset="-122"/>
              </a:rPr>
              <a:t> = </a:t>
            </a:r>
            <a:r>
              <a:rPr lang="en-US" altLang="zh-CN" sz="2000" b="0" dirty="0" err="1">
                <a:ea typeface="宋体" panose="02010600030101010101" pitchFamily="2" charset="-122"/>
              </a:rPr>
              <a:t>WebUtils.findParameterValue</a:t>
            </a:r>
            <a:r>
              <a:rPr lang="en-US" altLang="zh-CN" sz="2000" b="0" dirty="0">
                <a:ea typeface="宋体" panose="02010600030101010101" pitchFamily="2" charset="-122"/>
              </a:rPr>
              <a:t>(request, "</a:t>
            </a:r>
            <a:r>
              <a:rPr lang="en-US" altLang="zh-CN" sz="2000" b="0" dirty="0" err="1">
                <a:ea typeface="宋体" panose="02010600030101010101" pitchFamily="2" charset="-122"/>
              </a:rPr>
              <a:t>userName</a:t>
            </a:r>
            <a:r>
              <a:rPr lang="en-US" altLang="zh-CN" sz="2000" b="0" dirty="0">
                <a:ea typeface="宋体" panose="02010600030101010101" pitchFamily="2" charset="-122"/>
              </a:rPr>
              <a:t>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		</a:t>
            </a:r>
            <a:r>
              <a:rPr lang="en-US" altLang="zh-CN" sz="2000" b="0" dirty="0" err="1">
                <a:ea typeface="宋体" panose="02010600030101010101" pitchFamily="2" charset="-122"/>
              </a:rPr>
              <a:t>response.addCookie</a:t>
            </a:r>
            <a:r>
              <a:rPr lang="en-US" altLang="zh-CN" sz="2000" b="0" dirty="0">
                <a:ea typeface="宋体" panose="02010600030101010101" pitchFamily="2" charset="-122"/>
              </a:rPr>
              <a:t>(new Cookie("</a:t>
            </a:r>
            <a:r>
              <a:rPr lang="en-US" altLang="zh-CN" sz="2000" b="0" dirty="0" err="1">
                <a:ea typeface="宋体" panose="02010600030101010101" pitchFamily="2" charset="-122"/>
              </a:rPr>
              <a:t>userName</a:t>
            </a:r>
            <a:r>
              <a:rPr lang="en-US" altLang="zh-CN" sz="2000" b="0" dirty="0">
                <a:ea typeface="宋体" panose="02010600030101010101" pitchFamily="2" charset="-122"/>
              </a:rPr>
              <a:t>", </a:t>
            </a:r>
            <a:r>
              <a:rPr lang="en-US" altLang="zh-CN" sz="2000" b="0" dirty="0" err="1">
                <a:ea typeface="宋体" panose="02010600030101010101" pitchFamily="2" charset="-122"/>
              </a:rPr>
              <a:t>userName</a:t>
            </a:r>
            <a:r>
              <a:rPr lang="en-US" altLang="zh-CN" sz="2000" b="0" dirty="0">
                <a:ea typeface="宋体" panose="02010600030101010101" pitchFamily="2" charset="-122"/>
              </a:rPr>
              <a:t>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JSON</a:t>
            </a:r>
            <a:r>
              <a:rPr lang="zh-CN" altLang="en-US" b="1">
                <a:ea typeface="宋体" panose="02010600030101010101" pitchFamily="2" charset="-122"/>
              </a:rPr>
              <a:t>数据返回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" y="1027430"/>
            <a:ext cx="8751570" cy="2341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" y="3183890"/>
            <a:ext cx="6809740" cy="3552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" y="3989705"/>
            <a:ext cx="7287895" cy="231775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en-US" altLang="zh-CN">
                <a:ea typeface="宋体" panose="02010600030101010101" pitchFamily="2" charset="-122"/>
              </a:rPr>
              <a:t>HttpMessageConverter&lt;T&gt;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4213" y="1773238"/>
            <a:ext cx="3024187" cy="5762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HttpServletRequest</a:t>
            </a: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56100" y="1757363"/>
            <a:ext cx="3024188" cy="5762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HttpServletRequest</a:t>
            </a: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4213" y="5013325"/>
            <a:ext cx="3024187" cy="7921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@</a:t>
            </a:r>
            <a:r>
              <a:rPr lang="en-US" altLang="zh-CN" sz="2000" dirty="0" err="1"/>
              <a:t>RequestBody</a:t>
            </a:r>
            <a:r>
              <a:rPr lang="en-US" altLang="zh-CN" sz="2000" dirty="0"/>
              <a:t>/</a:t>
            </a:r>
          </a:p>
          <a:p>
            <a:pPr algn="ctr">
              <a:defRPr/>
            </a:pPr>
            <a:r>
              <a:rPr lang="en-US" altLang="zh-CN" sz="2000" dirty="0" err="1"/>
              <a:t>HttpEntity</a:t>
            </a:r>
            <a:r>
              <a:rPr lang="en-US" altLang="zh-CN" sz="2000" dirty="0"/>
              <a:t>&lt;T&gt;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211638" y="5005388"/>
            <a:ext cx="3024187" cy="79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@ResponseBody/</a:t>
            </a:r>
          </a:p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ResponseEntity&lt;T&gt;</a:t>
            </a: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835150" y="2420938"/>
            <a:ext cx="649288" cy="25209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5435600" y="2420938"/>
            <a:ext cx="720725" cy="252095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16013" y="3357563"/>
            <a:ext cx="6119812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HttpMessageConverter&lt;T&gt;</a:t>
            </a: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659" name="TextBox 11"/>
          <p:cNvSpPr txBox="1">
            <a:spLocks noChangeArrowheads="1"/>
          </p:cNvSpPr>
          <p:nvPr/>
        </p:nvSpPr>
        <p:spPr bwMode="auto">
          <a:xfrm>
            <a:off x="2339975" y="2797175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HTTP</a:t>
            </a:r>
            <a:r>
              <a:rPr lang="zh-CN" altLang="en-US" sz="1800" b="0">
                <a:latin typeface="Arial" panose="020B0604020202020204" pitchFamily="34" charset="0"/>
              </a:rPr>
              <a:t>请求报文</a:t>
            </a:r>
          </a:p>
        </p:txBody>
      </p:sp>
      <p:sp>
        <p:nvSpPr>
          <p:cNvPr id="27660" name="TextBox 15"/>
          <p:cNvSpPr txBox="1">
            <a:spLocks noChangeArrowheads="1"/>
          </p:cNvSpPr>
          <p:nvPr/>
        </p:nvSpPr>
        <p:spPr bwMode="auto">
          <a:xfrm>
            <a:off x="6084888" y="28432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HTTP</a:t>
            </a:r>
            <a:r>
              <a:rPr lang="zh-CN" altLang="en-US" sz="1800" b="0">
                <a:latin typeface="Arial" panose="020B0604020202020204" pitchFamily="34" charset="0"/>
              </a:rPr>
              <a:t>请求报文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JSON</a:t>
            </a:r>
            <a:r>
              <a:rPr lang="zh-CN" altLang="en-US">
                <a:ea typeface="宋体" panose="02010600030101010101" pitchFamily="2" charset="-122"/>
              </a:rPr>
              <a:t>数据接口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Xml</a:t>
            </a:r>
            <a:r>
              <a:rPr lang="zh-CN" altLang="en-US" dirty="0">
                <a:ea typeface="宋体" panose="02010600030101010101" pitchFamily="2" charset="-122"/>
              </a:rPr>
              <a:t>配置：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messageConverters</a:t>
            </a:r>
            <a:r>
              <a:rPr lang="zh-CN" altLang="en-US" i="1" dirty="0">
                <a:ea typeface="宋体" panose="02010600030101010101" pitchFamily="2" charset="-122"/>
              </a:rPr>
              <a:t>（在</a:t>
            </a:r>
            <a:r>
              <a:rPr lang="en-US" altLang="zh-CN" i="1" dirty="0" err="1">
                <a:ea typeface="宋体" panose="02010600030101010101" pitchFamily="2" charset="-122"/>
              </a:rPr>
              <a:t>pom</a:t>
            </a:r>
            <a:r>
              <a:rPr lang="zh-CN" altLang="en-US" i="1" dirty="0">
                <a:ea typeface="宋体" panose="02010600030101010101" pitchFamily="2" charset="-122"/>
              </a:rPr>
              <a:t>中加上</a:t>
            </a:r>
            <a:r>
              <a:rPr lang="en-US" altLang="zh-CN" i="1" dirty="0">
                <a:ea typeface="宋体" panose="02010600030101010101" pitchFamily="2" charset="-122"/>
              </a:rPr>
              <a:t>jar</a:t>
            </a:r>
            <a:r>
              <a:rPr lang="zh-CN" altLang="en-US" i="1" dirty="0">
                <a:ea typeface="宋体" panose="02010600030101010101" pitchFamily="2" charset="-122"/>
              </a:rPr>
              <a:t>包依赖）</a:t>
            </a:r>
          </a:p>
          <a:p>
            <a:endParaRPr lang="zh-CN" altLang="en-US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输出</a:t>
            </a:r>
            <a:r>
              <a:rPr lang="en-US" altLang="zh-CN" dirty="0" err="1">
                <a:ea typeface="宋体" panose="02010600030101010101" pitchFamily="2" charset="-122"/>
              </a:rPr>
              <a:t>json</a:t>
            </a:r>
            <a:r>
              <a:rPr lang="en-US" altLang="zh-CN" dirty="0">
                <a:ea typeface="宋体" panose="02010600030101010101" pitchFamily="2" charset="-122"/>
              </a:rPr>
              <a:t>——@</a:t>
            </a:r>
            <a:r>
              <a:rPr lang="en-US" altLang="zh-CN" dirty="0" err="1">
                <a:ea typeface="宋体" panose="02010600030101010101" pitchFamily="2" charset="-122"/>
              </a:rPr>
              <a:t>ResponseBody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输入</a:t>
            </a:r>
            <a:r>
              <a:rPr lang="en-US" altLang="zh-CN" dirty="0" err="1">
                <a:ea typeface="宋体" panose="02010600030101010101" pitchFamily="2" charset="-122"/>
              </a:rPr>
              <a:t>json</a:t>
            </a:r>
            <a:r>
              <a:rPr lang="en-US" altLang="zh-CN" dirty="0">
                <a:ea typeface="宋体" panose="02010600030101010101" pitchFamily="2" charset="-122"/>
              </a:rPr>
              <a:t>——@</a:t>
            </a:r>
            <a:r>
              <a:rPr lang="en-US" altLang="zh-CN" dirty="0" err="1">
                <a:ea typeface="宋体" panose="02010600030101010101" pitchFamily="2" charset="-122"/>
              </a:rPr>
              <a:t>RequestBody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2032000"/>
            <a:ext cx="8409305" cy="30283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Xml</a:t>
            </a:r>
            <a:r>
              <a:rPr lang="zh-CN" altLang="en-US">
                <a:ea typeface="宋体" panose="02010600030101010101" pitchFamily="2" charset="-122"/>
              </a:rPr>
              <a:t>配置（</a:t>
            </a:r>
            <a:r>
              <a:rPr lang="en-US" altLang="zh-CN">
                <a:ea typeface="宋体" panose="02010600030101010101" pitchFamily="2" charset="-122"/>
              </a:rPr>
              <a:t>dispatcher-servlet.xml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14563"/>
            <a:ext cx="8915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348095" y="1809750"/>
            <a:ext cx="323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" name="直接箭头连接符 2"/>
          <p:cNvCxnSpPr>
            <a:stCxn id="2" idx="2"/>
          </p:cNvCxnSpPr>
          <p:nvPr/>
        </p:nvCxnSpPr>
        <p:spPr>
          <a:xfrm>
            <a:off x="6510020" y="2208530"/>
            <a:ext cx="5715" cy="28448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en-US" altLang="zh-CN" sz="3600">
                <a:ea typeface="宋体" panose="02010600030101010101" pitchFamily="2" charset="-122"/>
              </a:rPr>
              <a:t>Spring MVC</a:t>
            </a:r>
            <a:r>
              <a:rPr lang="zh-CN" altLang="en-US" sz="3600">
                <a:ea typeface="宋体" panose="02010600030101010101" pitchFamily="2" charset="-122"/>
              </a:rPr>
              <a:t>框架结构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" name="Dispatcher"/>
          <p:cNvSpPr/>
          <p:nvPr/>
        </p:nvSpPr>
        <p:spPr>
          <a:xfrm>
            <a:off x="1744838" y="3066306"/>
            <a:ext cx="2088232" cy="576064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DispatcherServlet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HandlerMapping"/>
          <p:cNvSpPr/>
          <p:nvPr/>
        </p:nvSpPr>
        <p:spPr>
          <a:xfrm>
            <a:off x="4572000" y="1698625"/>
            <a:ext cx="2087563" cy="4587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HandlerMapping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6" name="HandlerAdapter"/>
          <p:cNvSpPr/>
          <p:nvPr/>
        </p:nvSpPr>
        <p:spPr>
          <a:xfrm>
            <a:off x="6192838" y="3067050"/>
            <a:ext cx="1835150" cy="5746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HandlerAdapter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7" name="Handler"/>
          <p:cNvSpPr/>
          <p:nvPr/>
        </p:nvSpPr>
        <p:spPr>
          <a:xfrm>
            <a:off x="6599238" y="4551363"/>
            <a:ext cx="1295400" cy="45878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00"/>
                </a:solidFill>
              </a:rPr>
              <a:t>Handler</a:t>
            </a:r>
          </a:p>
        </p:txBody>
      </p:sp>
      <p:sp>
        <p:nvSpPr>
          <p:cNvPr id="18" name="View"/>
          <p:cNvSpPr/>
          <p:nvPr/>
        </p:nvSpPr>
        <p:spPr>
          <a:xfrm>
            <a:off x="1547813" y="5199063"/>
            <a:ext cx="1785937" cy="45878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rgbClr val="FFFF00"/>
                </a:solidFill>
                <a:ea typeface="宋体" panose="02010600030101010101" pitchFamily="2" charset="-122"/>
              </a:rPr>
              <a:t>View </a:t>
            </a:r>
          </a:p>
          <a:p>
            <a:pPr algn="ctr">
              <a:defRPr/>
            </a:pPr>
            <a:r>
              <a:rPr lang="en-US" altLang="zh-CN" sz="1000" b="1">
                <a:solidFill>
                  <a:srgbClr val="FFFF00"/>
                </a:solidFill>
                <a:ea typeface="宋体" panose="02010600030101010101" pitchFamily="2" charset="-122"/>
              </a:rPr>
              <a:t>(JSP/XML/PDF,...)</a:t>
            </a:r>
          </a:p>
        </p:txBody>
      </p:sp>
      <p:grpSp>
        <p:nvGrpSpPr>
          <p:cNvPr id="4104" name="pxLine2"/>
          <p:cNvGrpSpPr/>
          <p:nvPr/>
        </p:nvGrpSpPr>
        <p:grpSpPr bwMode="auto">
          <a:xfrm>
            <a:off x="3757613" y="2157413"/>
            <a:ext cx="814387" cy="909637"/>
            <a:chOff x="3576682" y="2232040"/>
            <a:chExt cx="814686" cy="908928"/>
          </a:xfrm>
        </p:grpSpPr>
        <p:cxnSp>
          <p:nvCxnSpPr>
            <p:cNvPr id="10" name="Line2"/>
            <p:cNvCxnSpPr/>
            <p:nvPr/>
          </p:nvCxnSpPr>
          <p:spPr>
            <a:xfrm flipV="1">
              <a:off x="3576682" y="2232040"/>
              <a:ext cx="814686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707904" y="278092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5" name="pxLine3"/>
          <p:cNvGrpSpPr/>
          <p:nvPr/>
        </p:nvGrpSpPr>
        <p:grpSpPr bwMode="auto">
          <a:xfrm>
            <a:off x="3833813" y="3095625"/>
            <a:ext cx="2359025" cy="230188"/>
            <a:chOff x="3652438" y="3170178"/>
            <a:chExt cx="2359110" cy="229612"/>
          </a:xfrm>
        </p:grpSpPr>
        <p:cxnSp>
          <p:nvCxnSpPr>
            <p:cNvPr id="25" name="Line3"/>
            <p:cNvCxnSpPr/>
            <p:nvPr/>
          </p:nvCxnSpPr>
          <p:spPr>
            <a:xfrm>
              <a:off x="3652438" y="3285776"/>
              <a:ext cx="23591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3984025" y="317017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6" name="pxLine5"/>
          <p:cNvGrpSpPr/>
          <p:nvPr/>
        </p:nvGrpSpPr>
        <p:grpSpPr bwMode="auto">
          <a:xfrm>
            <a:off x="3833813" y="3354388"/>
            <a:ext cx="2359025" cy="287337"/>
            <a:chOff x="3652438" y="3429000"/>
            <a:chExt cx="2359110" cy="288032"/>
          </a:xfrm>
        </p:grpSpPr>
        <p:grpSp>
          <p:nvGrpSpPr>
            <p:cNvPr id="6190" name="Line5"/>
            <p:cNvGrpSpPr/>
            <p:nvPr/>
          </p:nvGrpSpPr>
          <p:grpSpPr bwMode="auto">
            <a:xfrm>
              <a:off x="3652438" y="3429000"/>
              <a:ext cx="2359110" cy="288032"/>
              <a:chOff x="3652438" y="3429000"/>
              <a:chExt cx="2359110" cy="288032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3652438" y="3572221"/>
                <a:ext cx="2359110" cy="15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>
              <a:xfrm>
                <a:off x="3984237" y="3429000"/>
                <a:ext cx="1558981" cy="28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b="1" dirty="0">
                    <a:solidFill>
                      <a:schemeClr val="bg1"/>
                    </a:solidFill>
                  </a:rPr>
                  <a:t>ModelAndView</a:t>
                </a:r>
              </a:p>
            </p:txBody>
          </p:sp>
        </p:grpSp>
        <p:sp>
          <p:nvSpPr>
            <p:cNvPr id="38" name="椭圆 37"/>
            <p:cNvSpPr/>
            <p:nvPr/>
          </p:nvSpPr>
          <p:spPr>
            <a:xfrm>
              <a:off x="5687512" y="348742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7" name="pxLine4"/>
          <p:cNvGrpSpPr/>
          <p:nvPr/>
        </p:nvGrpSpPr>
        <p:grpSpPr bwMode="auto">
          <a:xfrm>
            <a:off x="7345363" y="3567113"/>
            <a:ext cx="215900" cy="909637"/>
            <a:chOff x="7164288" y="3642370"/>
            <a:chExt cx="216024" cy="908928"/>
          </a:xfrm>
        </p:grpSpPr>
        <p:cxnSp>
          <p:nvCxnSpPr>
            <p:cNvPr id="32" name="Line4"/>
            <p:cNvCxnSpPr>
              <a:endCxn id="17" idx="0"/>
            </p:cNvCxnSpPr>
            <p:nvPr/>
          </p:nvCxnSpPr>
          <p:spPr>
            <a:xfrm>
              <a:off x="7231001" y="3642370"/>
              <a:ext cx="15884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164288" y="386104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9" name="直接连接符 38"/>
          <p:cNvCxnSpPr>
            <a:stCxn id="6174" idx="2"/>
          </p:cNvCxnSpPr>
          <p:nvPr/>
        </p:nvCxnSpPr>
        <p:spPr>
          <a:xfrm>
            <a:off x="2120900" y="2417763"/>
            <a:ext cx="147638" cy="649287"/>
          </a:xfrm>
          <a:prstGeom prst="line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ers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836988"/>
            <a:ext cx="5492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ViewResolver"/>
          <p:cNvSpPr/>
          <p:nvPr/>
        </p:nvSpPr>
        <p:spPr>
          <a:xfrm>
            <a:off x="3973513" y="4551363"/>
            <a:ext cx="1785937" cy="4587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  <a:ea typeface="宋体" panose="02010600030101010101" pitchFamily="2" charset="-122"/>
              </a:rPr>
              <a:t>ViewResolver</a:t>
            </a:r>
            <a:endParaRPr lang="en-US" altLang="zh-CN" sz="1000" b="1">
              <a:solidFill>
                <a:srgbClr val="BFBFBF"/>
              </a:solidFill>
              <a:ea typeface="宋体" panose="02010600030101010101" pitchFamily="2" charset="-122"/>
            </a:endParaRPr>
          </a:p>
        </p:txBody>
      </p:sp>
      <p:grpSp>
        <p:nvGrpSpPr>
          <p:cNvPr id="4108" name="pxLine6"/>
          <p:cNvGrpSpPr/>
          <p:nvPr/>
        </p:nvGrpSpPr>
        <p:grpSpPr bwMode="auto">
          <a:xfrm>
            <a:off x="3398838" y="3641725"/>
            <a:ext cx="981075" cy="909638"/>
            <a:chOff x="3218968" y="3717032"/>
            <a:chExt cx="981081" cy="908928"/>
          </a:xfrm>
        </p:grpSpPr>
        <p:cxnSp>
          <p:nvCxnSpPr>
            <p:cNvPr id="46" name="Line6"/>
            <p:cNvCxnSpPr/>
            <p:nvPr/>
          </p:nvCxnSpPr>
          <p:spPr>
            <a:xfrm>
              <a:off x="3218968" y="3717032"/>
              <a:ext cx="981081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3442042" y="3882895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9" name="pxLine7"/>
          <p:cNvGrpSpPr/>
          <p:nvPr/>
        </p:nvGrpSpPr>
        <p:grpSpPr bwMode="auto">
          <a:xfrm>
            <a:off x="2268538" y="3641725"/>
            <a:ext cx="287337" cy="1557338"/>
            <a:chOff x="2087112" y="3717032"/>
            <a:chExt cx="288032" cy="1557000"/>
          </a:xfrm>
        </p:grpSpPr>
        <p:grpSp>
          <p:nvGrpSpPr>
            <p:cNvPr id="6176" name="Line7"/>
            <p:cNvGrpSpPr/>
            <p:nvPr/>
          </p:nvGrpSpPr>
          <p:grpSpPr bwMode="auto">
            <a:xfrm>
              <a:off x="2087112" y="3717032"/>
              <a:ext cx="288032" cy="1557000"/>
              <a:chOff x="2087112" y="3717032"/>
              <a:chExt cx="288032" cy="1557000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>
                <a:off x="2268525" y="3717032"/>
                <a:ext cx="0" cy="1557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圆角矩形 53"/>
              <p:cNvSpPr/>
              <p:nvPr/>
            </p:nvSpPr>
            <p:spPr>
              <a:xfrm>
                <a:off x="2087112" y="4248730"/>
                <a:ext cx="288032" cy="7650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anchor="ctr"/>
              <a:lstStyle/>
              <a:p>
                <a:pPr algn="ctr">
                  <a:defRPr/>
                </a:pPr>
                <a:r>
                  <a:rPr lang="en-US" altLang="zh-CN" sz="1400">
                    <a:solidFill>
                      <a:srgbClr val="FFFFFF"/>
                    </a:solidFill>
                    <a:ea typeface="宋体" panose="02010600030101010101" pitchFamily="2" charset="-122"/>
                  </a:rPr>
                  <a:t>Model</a:t>
                </a:r>
                <a:endParaRPr lang="zh-CN" altLang="en-US" sz="140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2152417" y="3851136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7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ConfFile"/>
          <p:cNvGrpSpPr/>
          <p:nvPr/>
        </p:nvGrpSpPr>
        <p:grpSpPr bwMode="auto">
          <a:xfrm>
            <a:off x="1262063" y="1484313"/>
            <a:ext cx="2373312" cy="989012"/>
            <a:chOff x="1081088" y="1559446"/>
            <a:chExt cx="2373312" cy="988492"/>
          </a:xfrm>
        </p:grpSpPr>
        <p:pic>
          <p:nvPicPr>
            <p:cNvPr id="61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046" y="1559446"/>
              <a:ext cx="7715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75" name="图片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8" y="2254387"/>
              <a:ext cx="2373312" cy="29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10" name="pxLine8"/>
          <p:cNvGrpSpPr/>
          <p:nvPr/>
        </p:nvGrpSpPr>
        <p:grpSpPr bwMode="auto">
          <a:xfrm>
            <a:off x="792163" y="4649788"/>
            <a:ext cx="755650" cy="549275"/>
            <a:chOff x="611560" y="4725144"/>
            <a:chExt cx="755472" cy="548888"/>
          </a:xfrm>
        </p:grpSpPr>
        <p:cxnSp>
          <p:nvCxnSpPr>
            <p:cNvPr id="4097" name="Line8"/>
            <p:cNvCxnSpPr/>
            <p:nvPr/>
          </p:nvCxnSpPr>
          <p:spPr>
            <a:xfrm flipH="1" flipV="1">
              <a:off x="611560" y="4725144"/>
              <a:ext cx="755472" cy="5488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899592" y="489837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8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3" name="pxLine1"/>
          <p:cNvGrpSpPr/>
          <p:nvPr/>
        </p:nvGrpSpPr>
        <p:grpSpPr bwMode="auto">
          <a:xfrm>
            <a:off x="792163" y="3354388"/>
            <a:ext cx="942975" cy="568325"/>
            <a:chOff x="611560" y="3429000"/>
            <a:chExt cx="942486" cy="568701"/>
          </a:xfrm>
        </p:grpSpPr>
        <p:cxnSp>
          <p:nvCxnSpPr>
            <p:cNvPr id="63" name="srcLine1"/>
            <p:cNvCxnSpPr/>
            <p:nvPr/>
          </p:nvCxnSpPr>
          <p:spPr>
            <a:xfrm flipV="1">
              <a:off x="611560" y="3429000"/>
              <a:ext cx="942486" cy="568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758767" y="373633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bldLvl="0" animBg="1"/>
      <p:bldP spid="18" grpId="0" bldLvl="0" animBg="1"/>
      <p:bldP spid="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返回</a:t>
            </a:r>
            <a:r>
              <a:rPr lang="en-US" altLang="zh-CN">
                <a:ea typeface="宋体" panose="02010600030101010101" pitchFamily="2" charset="-122"/>
              </a:rPr>
              <a:t>json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请求（地址栏输入）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localhost:8080/testspringmvc/hello/getJson.html</a:t>
            </a:r>
          </a:p>
          <a:p>
            <a:r>
              <a:rPr lang="zh-CN" altLang="en-US">
                <a:ea typeface="宋体" panose="02010600030101010101" pitchFamily="2" charset="-122"/>
              </a:rPr>
              <a:t>响应（浏览器显示）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49625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652963"/>
            <a:ext cx="6591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>
                <a:ea typeface="宋体" panose="02010600030101010101" pitchFamily="2" charset="-122"/>
              </a:rPr>
              <a:t>json</a:t>
            </a:r>
            <a:r>
              <a:rPr lang="zh-CN" altLang="en-US">
                <a:ea typeface="宋体" panose="02010600030101010101" pitchFamily="2" charset="-122"/>
              </a:rPr>
              <a:t>数据发送请求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请求</a:t>
            </a: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post</a:t>
            </a:r>
            <a:r>
              <a:rPr lang="zh-CN" altLang="en-US" sz="2000">
                <a:ea typeface="宋体" panose="02010600030101010101" pitchFamily="2" charset="-122"/>
              </a:rPr>
              <a:t>不能通过浏览器地址栏发起，通过</a:t>
            </a:r>
            <a:r>
              <a:rPr lang="en-US" altLang="zh-CN" sz="2000">
                <a:ea typeface="宋体" panose="02010600030101010101" pitchFamily="2" charset="-122"/>
              </a:rPr>
              <a:t>fiddler</a:t>
            </a:r>
            <a:r>
              <a:rPr lang="zh-CN" altLang="en-US" sz="2000">
                <a:ea typeface="宋体" panose="02010600030101010101" pitchFamily="2" charset="-122"/>
              </a:rPr>
              <a:t>模拟）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5895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6219825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5805488"/>
            <a:ext cx="50196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23850" y="988695"/>
            <a:ext cx="8305800" cy="5257800"/>
          </a:xfrm>
        </p:spPr>
        <p:txBody>
          <a:bodyPr/>
          <a:lstStyle/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Header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中指定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Content-type: application/json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将要提交的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数据放在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RequestBody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响应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注解了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@ResponseBody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后返回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4149725"/>
            <a:ext cx="55721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3043238"/>
            <a:ext cx="59674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en-US" altLang="zh-CN">
                <a:ea typeface="宋体" panose="02010600030101010101" pitchFamily="2" charset="-122"/>
              </a:rPr>
              <a:t>HttpMessageConverter&lt;T&gt;</a:t>
            </a:r>
            <a:r>
              <a:rPr lang="zh-CN" altLang="en-US">
                <a:ea typeface="宋体" panose="02010600030101010101" pitchFamily="2" charset="-122"/>
              </a:rPr>
              <a:t>实现类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" name="HandlerAdapter"/>
          <p:cNvSpPr/>
          <p:nvPr/>
        </p:nvSpPr>
        <p:spPr>
          <a:xfrm>
            <a:off x="3276600" y="1557338"/>
            <a:ext cx="4679950" cy="431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AnnotationMethodHandlerAdapter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63938" y="2781300"/>
            <a:ext cx="5040312" cy="3816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ea typeface="宋体" panose="02010600030101010101" pitchFamily="2" charset="-122"/>
              </a:rPr>
              <a:t>实现类：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StringHttpMessageConverter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FormHttpMessageConverter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XmlAwareFormHttpMessageConverter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ResourceHttpMessageConverter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BufferedImageHttpMessageConverter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ByteArrayHttpMessageConverter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SourceHttpMessageConverter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MarshallingHttpMessageConverter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3366"/>
                </a:solidFill>
                <a:ea typeface="宋体" panose="02010600030101010101" pitchFamily="2" charset="-122"/>
              </a:rPr>
              <a:t>Jaxb2RootElementHttpMessageConverter</a:t>
            </a:r>
          </a:p>
          <a:p>
            <a:pPr>
              <a:defRPr/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MappingJacksonHttpMessageConverter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RssChannelHttpMessageConverter</a:t>
            </a:r>
            <a:endParaRPr lang="en-US" altLang="zh-CN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3366"/>
                </a:solidFill>
                <a:ea typeface="宋体" panose="02010600030101010101" pitchFamily="2" charset="-122"/>
              </a:rPr>
              <a:t>AtomFeedHttpMessageConverter</a:t>
            </a:r>
            <a:endParaRPr lang="zh-CN" altLang="en-US" dirty="0">
              <a:solidFill>
                <a:srgbClr val="003366"/>
              </a:solidFill>
              <a:ea typeface="宋体" panose="02010600030101010101" pitchFamily="2" charset="-122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5724525" y="2085975"/>
            <a:ext cx="719138" cy="6223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4823" name="TextBox 8"/>
          <p:cNvSpPr txBox="1">
            <a:spLocks noChangeArrowheads="1"/>
          </p:cNvSpPr>
          <p:nvPr/>
        </p:nvSpPr>
        <p:spPr bwMode="auto">
          <a:xfrm>
            <a:off x="6526213" y="2339975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注册到</a:t>
            </a:r>
            <a:r>
              <a:rPr lang="en-US" altLang="zh-CN" sz="1800" b="0">
                <a:latin typeface="Arial" panose="020B0604020202020204" pitchFamily="34" charset="0"/>
              </a:rPr>
              <a:t>...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179388" y="3429000"/>
            <a:ext cx="3384550" cy="2324100"/>
          </a:xfrm>
          <a:prstGeom prst="homePlate">
            <a:avLst>
              <a:gd name="adj" fmla="val 26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HttpMessageConverter&lt;T&gt;</a:t>
            </a:r>
            <a:endParaRPr lang="zh-CN" altLang="en-US" sz="160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ea typeface="宋体" panose="02010600030101010101" pitchFamily="2" charset="-122"/>
              </a:rPr>
              <a:t>接口方法</a:t>
            </a: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T read(HttpInputMessage httpInputMessage) </a:t>
            </a:r>
          </a:p>
          <a:p>
            <a:pPr>
              <a:defRPr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void write(T t,HttpOutputMessage httpOutputMessage) </a:t>
            </a:r>
            <a:endParaRPr lang="zh-CN" altLang="en-US" sz="160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宋体" panose="02010600030101010101" pitchFamily="2" charset="-122"/>
              </a:rPr>
              <a:t>使用</a:t>
            </a:r>
            <a:r>
              <a:rPr lang="en-US" altLang="zh-CN" sz="2800">
                <a:ea typeface="宋体" panose="02010600030101010101" pitchFamily="2" charset="-122"/>
              </a:rPr>
              <a:t>@RequestBody/@ResponseBody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179388" y="1125538"/>
            <a:ext cx="7921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       将</a:t>
            </a:r>
            <a:r>
              <a:rPr lang="en-US" altLang="zh-CN" sz="1800" b="0" dirty="0" err="1">
                <a:latin typeface="Arial" panose="020B0604020202020204" pitchFamily="34" charset="0"/>
              </a:rPr>
              <a:t>HttpServletRequest</a:t>
            </a:r>
            <a:r>
              <a:rPr lang="zh-CN" altLang="en-US" sz="1800" b="0" dirty="0">
                <a:latin typeface="Arial" panose="020B0604020202020204" pitchFamily="34" charset="0"/>
              </a:rPr>
              <a:t>的</a:t>
            </a:r>
            <a:r>
              <a:rPr lang="en-US" altLang="zh-CN" sz="1800" b="0" dirty="0" err="1">
                <a:latin typeface="Arial" panose="020B0604020202020204" pitchFamily="34" charset="0"/>
              </a:rPr>
              <a:t>getInputStream</a:t>
            </a:r>
            <a:r>
              <a:rPr lang="en-US" altLang="zh-CN" sz="1800" b="0" dirty="0">
                <a:latin typeface="Arial" panose="020B0604020202020204" pitchFamily="34" charset="0"/>
              </a:rPr>
              <a:t>()</a:t>
            </a:r>
            <a:r>
              <a:rPr lang="zh-CN" altLang="en-US" sz="1800" b="0" dirty="0">
                <a:latin typeface="Arial" panose="020B0604020202020204" pitchFamily="34" charset="0"/>
              </a:rPr>
              <a:t>内容绑定到入参，将处理方法返回值写入到</a:t>
            </a:r>
            <a:r>
              <a:rPr lang="en-US" altLang="zh-CN" sz="1800" b="0" dirty="0" err="1">
                <a:latin typeface="Arial" panose="020B0604020202020204" pitchFamily="34" charset="0"/>
              </a:rPr>
              <a:t>HttpServletResponse</a:t>
            </a:r>
            <a:r>
              <a:rPr lang="zh-CN" altLang="en-US" sz="1800" b="0" dirty="0">
                <a:latin typeface="Arial" panose="020B0604020202020204" pitchFamily="34" charset="0"/>
              </a:rPr>
              <a:t>的</a:t>
            </a:r>
            <a:r>
              <a:rPr lang="en-US" altLang="zh-CN" sz="1800" b="0" dirty="0" err="1">
                <a:latin typeface="Arial" panose="020B0604020202020204" pitchFamily="34" charset="0"/>
              </a:rPr>
              <a:t>getOutputStream</a:t>
            </a:r>
            <a:r>
              <a:rPr lang="en-US" altLang="zh-CN" sz="1800" b="0" dirty="0">
                <a:latin typeface="Arial" panose="020B0604020202020204" pitchFamily="34" charset="0"/>
              </a:rPr>
              <a:t>()</a:t>
            </a:r>
            <a:r>
              <a:rPr lang="zh-CN" altLang="en-US" sz="1800" b="0" dirty="0">
                <a:latin typeface="Arial" panose="020B0604020202020204" pitchFamily="34" charset="0"/>
              </a:rPr>
              <a:t>中。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825" y="1844675"/>
            <a:ext cx="7777163" cy="116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(value = "/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handle41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public String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handle41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sz="1400" b="1" dirty="0">
                <a:solidFill>
                  <a:srgbClr val="FF33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b="1" dirty="0" err="1">
                <a:solidFill>
                  <a:srgbClr val="FF3300"/>
                </a:solidFill>
                <a:latin typeface="Arial" panose="020B0604020202020204" pitchFamily="34" charset="0"/>
                <a:ea typeface="+mn-ea"/>
              </a:rPr>
              <a:t>RequestBody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</a:t>
            </a:r>
            <a:r>
              <a:rPr lang="en-US" altLang="zh-CN" sz="1400" b="1" dirty="0">
                <a:solidFill>
                  <a:srgbClr val="CC0066"/>
                </a:solidFill>
                <a:latin typeface="Arial" panose="020B0604020202020204" pitchFamily="34" charset="0"/>
                <a:ea typeface="+mn-ea"/>
              </a:rPr>
              <a:t>String </a:t>
            </a:r>
            <a:r>
              <a:rPr lang="en-US" altLang="zh-CN" sz="1400" b="1" dirty="0" err="1">
                <a:solidFill>
                  <a:srgbClr val="CC0066"/>
                </a:solidFill>
                <a:latin typeface="Arial" panose="020B0604020202020204" pitchFamily="34" charset="0"/>
                <a:ea typeface="+mn-ea"/>
              </a:rPr>
              <a:t>requestBody</a:t>
            </a:r>
            <a:r>
              <a:rPr lang="en-US" altLang="zh-CN" sz="1400" b="1" dirty="0">
                <a:solidFill>
                  <a:srgbClr val="CC0066"/>
                </a:solidFill>
                <a:latin typeface="Arial" panose="020B0604020202020204" pitchFamily="34" charset="0"/>
                <a:ea typeface="+mn-ea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 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System.out.println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requestBody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return "success";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825" y="3197225"/>
            <a:ext cx="7777163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33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b="1" dirty="0" err="1">
                <a:solidFill>
                  <a:srgbClr val="FF3300"/>
                </a:solidFill>
                <a:latin typeface="Arial" panose="020B0604020202020204" pitchFamily="34" charset="0"/>
                <a:ea typeface="+mn-ea"/>
              </a:rPr>
              <a:t>ResponseBody</a:t>
            </a:r>
            <a:endParaRPr lang="en-US" altLang="zh-CN" sz="1400" b="1" dirty="0">
              <a:solidFill>
                <a:srgbClr val="FF3300"/>
              </a:solidFill>
              <a:latin typeface="Arial" panose="020B0604020202020204" pitchFamily="34" charset="0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(value = "/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handle42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/{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imageId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public </a:t>
            </a:r>
            <a:r>
              <a:rPr lang="en-US" altLang="zh-CN" sz="1400" b="1" dirty="0">
                <a:solidFill>
                  <a:srgbClr val="CC0066"/>
                </a:solidFill>
                <a:latin typeface="Arial" panose="020B0604020202020204" pitchFamily="34" charset="0"/>
                <a:ea typeface="+mn-ea"/>
              </a:rPr>
              <a:t>byte[]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handle42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PathVariable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imageId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") String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imageId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 throws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IOException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System.out.println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("load image of "+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imageId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Resource res = new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ClassPathResource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("/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image.jpg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byte[]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fileData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=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FileCopyUtils.copyToByteArray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res.getInputStream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());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return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fileData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35847" name="TextBox 7"/>
          <p:cNvSpPr txBox="1">
            <a:spLocks noChangeArrowheads="1"/>
          </p:cNvSpPr>
          <p:nvPr/>
        </p:nvSpPr>
        <p:spPr bwMode="auto">
          <a:xfrm>
            <a:off x="207963" y="5445125"/>
            <a:ext cx="7920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CC0066"/>
                </a:solidFill>
                <a:latin typeface="Arial" panose="020B0604020202020204" pitchFamily="34" charset="0"/>
              </a:rPr>
              <a:t>优点：处理方法签名灵活不受限</a:t>
            </a:r>
            <a:endParaRPr lang="en-US" altLang="zh-CN" sz="1800" b="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CC0066"/>
                </a:solidFill>
                <a:latin typeface="Arial" panose="020B0604020202020204" pitchFamily="34" charset="0"/>
              </a:rPr>
              <a:t>缺点：只能访问报文体，不能访问报文头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ea typeface="宋体" panose="02010600030101010101" pitchFamily="2" charset="-122"/>
              </a:rPr>
              <a:t>使用</a:t>
            </a:r>
            <a:r>
              <a:rPr lang="en-US" altLang="zh-CN" sz="2400">
                <a:ea typeface="宋体" panose="02010600030101010101" pitchFamily="2" charset="-122"/>
              </a:rPr>
              <a:t>HttpEntity&lt;T&gt;/ResponseEntity&lt;T&gt;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" y="1268413"/>
            <a:ext cx="7777163" cy="1385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(value = "/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handle43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public String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handle43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HttpEntity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&lt;String&gt; 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httpEntity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){                          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long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contentLen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= </a:t>
            </a:r>
            <a:r>
              <a:rPr lang="en-US" altLang="zh-CN" sz="1400" dirty="0" err="1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httpEntity.getHeaders</a:t>
            </a:r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().</a:t>
            </a:r>
            <a:r>
              <a:rPr lang="en-US" altLang="zh-CN" sz="1400" dirty="0" err="1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getContentLength</a:t>
            </a:r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();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System.out.println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httpEntity.getBody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());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return "success";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175" y="2982913"/>
            <a:ext cx="7777163" cy="2246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params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= "method=login")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public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ResponseEntity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&lt;String&gt;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doFirst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(){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HttpHeaders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headers = new 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HttpHeaders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();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MediaType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mt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=new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MediaType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("text","html",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Charset.forName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(“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UTF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-8"));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headers.setContentType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mt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);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ResponseEntity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&lt;String&gt; re=null;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String ret = new String("test");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re=new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ResponseEntity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&lt;String&gt;(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ret,headers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HttpStatus.OK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);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return re;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257175" y="5507038"/>
            <a:ext cx="7921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CC0066"/>
                </a:solidFill>
                <a:latin typeface="Arial" panose="020B0604020202020204" pitchFamily="34" charset="0"/>
              </a:rPr>
              <a:t>缺点：处理方法签名受限</a:t>
            </a:r>
            <a:endParaRPr lang="en-US" altLang="zh-CN" sz="1800" b="0" dirty="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CC0066"/>
                </a:solidFill>
                <a:latin typeface="Arial" panose="020B0604020202020204" pitchFamily="34" charset="0"/>
              </a:rPr>
              <a:t>优点：不但可以访问报文体，还能访问报文头</a:t>
            </a:r>
          </a:p>
        </p:txBody>
      </p:sp>
      <p:sp>
        <p:nvSpPr>
          <p:cNvPr id="36871" name="TextBox 7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ea typeface="宋体" panose="02010600030101010101" pitchFamily="2" charset="-122"/>
              </a:rPr>
              <a:t>使用</a:t>
            </a:r>
            <a:r>
              <a:rPr lang="en-US" altLang="zh-CN" sz="2400">
                <a:ea typeface="宋体" panose="02010600030101010101" pitchFamily="2" charset="-122"/>
              </a:rPr>
              <a:t>HttpEntity&lt;T&gt;/ResponseEntity&lt;T&gt;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388" y="1684338"/>
            <a:ext cx="7777162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/>
              <a:t>@RequestMapping(value = "/handle51")</a:t>
            </a:r>
          </a:p>
          <a:p>
            <a:pPr eaLnBrk="1" hangingPunct="1">
              <a:defRPr/>
            </a:pPr>
            <a:r>
              <a:rPr lang="en-US" altLang="zh-CN" sz="1400"/>
              <a:t>public </a:t>
            </a:r>
            <a:r>
              <a:rPr lang="en-US" altLang="zh-CN" sz="1400">
                <a:solidFill>
                  <a:srgbClr val="FF0000"/>
                </a:solidFill>
              </a:rPr>
              <a:t>ResponseEntity&lt;</a:t>
            </a:r>
            <a:r>
              <a:rPr lang="en-US" altLang="zh-CN" sz="1400">
                <a:solidFill>
                  <a:srgbClr val="7030A0"/>
                </a:solidFill>
              </a:rPr>
              <a:t>User</a:t>
            </a:r>
            <a:r>
              <a:rPr lang="en-US" altLang="zh-CN" sz="1400">
                <a:solidFill>
                  <a:srgbClr val="FF0000"/>
                </a:solidFill>
              </a:rPr>
              <a:t>&gt;  </a:t>
            </a:r>
            <a:r>
              <a:rPr lang="en-US" altLang="zh-CN" sz="1400"/>
              <a:t>handle51(</a:t>
            </a:r>
            <a:r>
              <a:rPr lang="en-US" altLang="zh-CN" sz="1400">
                <a:solidFill>
                  <a:srgbClr val="FF0000"/>
                </a:solidFill>
              </a:rPr>
              <a:t>HttpEntity&lt;</a:t>
            </a:r>
            <a:r>
              <a:rPr lang="en-US" altLang="zh-CN" sz="1400">
                <a:solidFill>
                  <a:srgbClr val="7030A0"/>
                </a:solidFill>
              </a:rPr>
              <a:t>User</a:t>
            </a:r>
            <a:r>
              <a:rPr lang="en-US" altLang="zh-CN" sz="1400">
                <a:solidFill>
                  <a:srgbClr val="FF0000"/>
                </a:solidFill>
              </a:rPr>
              <a:t>&gt;</a:t>
            </a:r>
            <a:r>
              <a:rPr lang="en-US" altLang="zh-CN" sz="1400"/>
              <a:t> requestEntity){</a:t>
            </a:r>
          </a:p>
          <a:p>
            <a:pPr eaLnBrk="1" hangingPunct="1">
              <a:defRPr/>
            </a:pPr>
            <a:r>
              <a:rPr lang="en-US" altLang="zh-CN" sz="1400"/>
              <a:t>      User user = requestEntity.getBody();</a:t>
            </a:r>
          </a:p>
          <a:p>
            <a:pPr eaLnBrk="1" hangingPunct="1">
              <a:defRPr/>
            </a:pPr>
            <a:r>
              <a:rPr lang="en-US" altLang="zh-CN" sz="1400"/>
              <a:t>      user.setUserId("1000");		</a:t>
            </a:r>
          </a:p>
          <a:p>
            <a:pPr eaLnBrk="1" hangingPunct="1">
              <a:defRPr/>
            </a:pPr>
            <a:r>
              <a:rPr lang="en-US" altLang="zh-CN" sz="1400"/>
              <a:t>      return new ResponseEntity&lt;User&gt;(user,HttpStatus.OK);</a:t>
            </a:r>
          </a:p>
          <a:p>
            <a:pPr eaLnBrk="1" hangingPunct="1">
              <a:defRPr/>
            </a:pPr>
            <a:r>
              <a:rPr lang="en-US" altLang="zh-CN" sz="1400"/>
              <a:t>}</a:t>
            </a:r>
          </a:p>
          <a:p>
            <a:pPr eaLnBrk="1" hangingPunct="1">
              <a:defRPr/>
            </a:pPr>
            <a:endParaRPr lang="en-US" altLang="zh-CN" sz="1400"/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179388" y="3740150"/>
            <a:ext cx="78406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       对于服务端的处理方法而言，除使用</a:t>
            </a:r>
            <a:r>
              <a:rPr lang="en-US" altLang="zh-CN" sz="1800" b="0">
                <a:latin typeface="Arial" panose="020B0604020202020204" pitchFamily="34" charset="0"/>
              </a:rPr>
              <a:t>@RequestBody/@ResponseBody</a:t>
            </a:r>
            <a:r>
              <a:rPr lang="zh-CN" altLang="en-US" sz="1800" b="0">
                <a:latin typeface="Arial" panose="020B0604020202020204" pitchFamily="34" charset="0"/>
              </a:rPr>
              <a:t>或</a:t>
            </a:r>
            <a:r>
              <a:rPr lang="en-US" altLang="zh-CN" sz="1800" b="0">
                <a:latin typeface="Arial" panose="020B0604020202020204" pitchFamily="34" charset="0"/>
              </a:rPr>
              <a:t>HttpEntity&lt;T&gt; /ResponseEntity&lt;T&gt;</a:t>
            </a:r>
            <a:r>
              <a:rPr lang="zh-CN" altLang="en-US" sz="1800" b="0">
                <a:latin typeface="Arial" panose="020B0604020202020204" pitchFamily="34" charset="0"/>
              </a:rPr>
              <a:t>进行方法签名外，不需要进行任何额外的处理，借由</a:t>
            </a:r>
            <a:r>
              <a:rPr lang="en-US" altLang="zh-CN" sz="1800" b="0">
                <a:latin typeface="Arial" panose="020B0604020202020204" pitchFamily="34" charset="0"/>
              </a:rPr>
              <a:t>Spring MVC</a:t>
            </a:r>
            <a:r>
              <a:rPr lang="zh-CN" altLang="en-US" sz="1800" b="0">
                <a:latin typeface="Arial" panose="020B0604020202020204" pitchFamily="34" charset="0"/>
              </a:rPr>
              <a:t>中装配的</a:t>
            </a:r>
            <a:r>
              <a:rPr lang="en-US" altLang="zh-CN" sz="1800" b="0">
                <a:latin typeface="Arial" panose="020B0604020202020204" pitchFamily="34" charset="0"/>
              </a:rPr>
              <a:t>HttpMessageConverter</a:t>
            </a:r>
            <a:r>
              <a:rPr lang="zh-CN" altLang="en-US" sz="1800" b="0">
                <a:latin typeface="Arial" panose="020B0604020202020204" pitchFamily="34" charset="0"/>
              </a:rPr>
              <a:t>，它即拥有了处理</a:t>
            </a:r>
            <a:r>
              <a:rPr lang="en-US" altLang="zh-CN" sz="1800" b="0">
                <a:latin typeface="Arial" panose="020B0604020202020204" pitchFamily="34" charset="0"/>
              </a:rPr>
              <a:t>XML</a:t>
            </a:r>
            <a:r>
              <a:rPr lang="zh-CN" altLang="en-US" sz="1800" b="0">
                <a:latin typeface="Arial" panose="020B0604020202020204" pitchFamily="34" charset="0"/>
              </a:rPr>
              <a:t>及</a:t>
            </a:r>
            <a:r>
              <a:rPr lang="en-US" altLang="zh-CN" sz="1800" b="0">
                <a:latin typeface="Arial" panose="020B0604020202020204" pitchFamily="34" charset="0"/>
              </a:rPr>
              <a:t>JSON</a:t>
            </a:r>
            <a:r>
              <a:rPr lang="zh-CN" altLang="en-US" sz="1800" b="0">
                <a:latin typeface="Arial" panose="020B0604020202020204" pitchFamily="34" charset="0"/>
              </a:rPr>
              <a:t>的能力了。</a:t>
            </a: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目录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38915" name="Group 93"/>
          <p:cNvGrpSpPr/>
          <p:nvPr/>
        </p:nvGrpSpPr>
        <p:grpSpPr bwMode="auto">
          <a:xfrm>
            <a:off x="1447800" y="1125538"/>
            <a:ext cx="762000" cy="663575"/>
            <a:chOff x="1110" y="2656"/>
            <a:chExt cx="1549" cy="1351"/>
          </a:xfrm>
        </p:grpSpPr>
        <p:sp>
          <p:nvSpPr>
            <p:cNvPr id="38967" name="AutoShape 9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68" name="AutoShape 9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1056" name="AutoShape 9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8916" name="Line 101"/>
          <p:cNvSpPr>
            <a:spLocks noChangeShapeType="1"/>
          </p:cNvSpPr>
          <p:nvPr/>
        </p:nvSpPr>
        <p:spPr bwMode="auto">
          <a:xfrm>
            <a:off x="2057400" y="17351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" name="Text Box 102"/>
          <p:cNvSpPr txBox="1">
            <a:spLocks noChangeArrowheads="1"/>
          </p:cNvSpPr>
          <p:nvPr/>
        </p:nvSpPr>
        <p:spPr bwMode="auto">
          <a:xfrm>
            <a:off x="2590800" y="1147763"/>
            <a:ext cx="4243388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Spring </a:t>
            </a:r>
            <a:r>
              <a:rPr lang="en-US" altLang="zh-CN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MVC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框架简介</a:t>
            </a:r>
          </a:p>
        </p:txBody>
      </p:sp>
      <p:sp>
        <p:nvSpPr>
          <p:cNvPr id="38918" name="Text Box 103"/>
          <p:cNvSpPr txBox="1">
            <a:spLocks noChangeArrowheads="1"/>
          </p:cNvSpPr>
          <p:nvPr/>
        </p:nvSpPr>
        <p:spPr bwMode="gray">
          <a:xfrm>
            <a:off x="1644650" y="12239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38919" name="Group 122"/>
          <p:cNvGrpSpPr/>
          <p:nvPr/>
        </p:nvGrpSpPr>
        <p:grpSpPr bwMode="auto">
          <a:xfrm>
            <a:off x="1447800" y="1895475"/>
            <a:ext cx="5410200" cy="665163"/>
            <a:chOff x="1152" y="1899"/>
            <a:chExt cx="3408" cy="419"/>
          </a:xfrm>
        </p:grpSpPr>
        <p:grpSp>
          <p:nvGrpSpPr>
            <p:cNvPr id="38960" name="Group 97"/>
            <p:cNvGrpSpPr/>
            <p:nvPr/>
          </p:nvGrpSpPr>
          <p:grpSpPr bwMode="auto">
            <a:xfrm>
              <a:off x="1152" y="1899"/>
              <a:ext cx="480" cy="419"/>
              <a:chOff x="3174" y="2656"/>
              <a:chExt cx="1549" cy="1351"/>
            </a:xfrm>
          </p:grpSpPr>
          <p:sp>
            <p:nvSpPr>
              <p:cNvPr id="38964" name="AutoShape 9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65" name="AutoShape 9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60" name="AutoShape 10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961" name="Line 104"/>
            <p:cNvSpPr>
              <a:spLocks noChangeShapeType="1"/>
            </p:cNvSpPr>
            <p:nvPr/>
          </p:nvSpPr>
          <p:spPr bwMode="auto">
            <a:xfrm>
              <a:off x="1536" y="228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Text Box 105"/>
            <p:cNvSpPr txBox="1">
              <a:spLocks noChangeArrowheads="1"/>
            </p:cNvSpPr>
            <p:nvPr/>
          </p:nvSpPr>
          <p:spPr bwMode="auto">
            <a:xfrm>
              <a:off x="1872" y="1913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请求地址映射</a:t>
              </a:r>
            </a:p>
          </p:txBody>
        </p:sp>
        <p:sp>
          <p:nvSpPr>
            <p:cNvPr id="38963" name="Text Box 106"/>
            <p:cNvSpPr txBox="1">
              <a:spLocks noChangeArrowheads="1"/>
            </p:cNvSpPr>
            <p:nvPr/>
          </p:nvSpPr>
          <p:spPr bwMode="gray">
            <a:xfrm>
              <a:off x="1276" y="1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8920" name="Group 123"/>
          <p:cNvGrpSpPr/>
          <p:nvPr/>
        </p:nvGrpSpPr>
        <p:grpSpPr bwMode="auto">
          <a:xfrm>
            <a:off x="1447800" y="2636838"/>
            <a:ext cx="5410200" cy="665162"/>
            <a:chOff x="1152" y="2461"/>
            <a:chExt cx="3408" cy="419"/>
          </a:xfrm>
        </p:grpSpPr>
        <p:grpSp>
          <p:nvGrpSpPr>
            <p:cNvPr id="38953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38957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58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954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621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请求数据的绑定</a:t>
              </a:r>
            </a:p>
          </p:txBody>
        </p:sp>
        <p:sp>
          <p:nvSpPr>
            <p:cNvPr id="38956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8921" name="Group 124"/>
          <p:cNvGrpSpPr/>
          <p:nvPr/>
        </p:nvGrpSpPr>
        <p:grpSpPr bwMode="auto">
          <a:xfrm>
            <a:off x="1447800" y="3429000"/>
            <a:ext cx="5410200" cy="665163"/>
            <a:chOff x="1152" y="3037"/>
            <a:chExt cx="3408" cy="419"/>
          </a:xfrm>
        </p:grpSpPr>
        <p:grpSp>
          <p:nvGrpSpPr>
            <p:cNvPr id="38946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38950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51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4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947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9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数据转换、格式化、校验</a:t>
              </a:r>
            </a:p>
          </p:txBody>
        </p:sp>
        <p:sp>
          <p:nvSpPr>
            <p:cNvPr id="38949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8922" name="Group 123"/>
          <p:cNvGrpSpPr/>
          <p:nvPr/>
        </p:nvGrpSpPr>
        <p:grpSpPr bwMode="auto">
          <a:xfrm>
            <a:off x="1428750" y="4221163"/>
            <a:ext cx="5410200" cy="665162"/>
            <a:chOff x="1152" y="2461"/>
            <a:chExt cx="3408" cy="419"/>
          </a:xfrm>
        </p:grpSpPr>
        <p:grpSp>
          <p:nvGrpSpPr>
            <p:cNvPr id="38939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38943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44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940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数据模型控制</a:t>
              </a:r>
            </a:p>
          </p:txBody>
        </p:sp>
        <p:sp>
          <p:nvSpPr>
            <p:cNvPr id="38942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38923" name="Group 123"/>
          <p:cNvGrpSpPr/>
          <p:nvPr/>
        </p:nvGrpSpPr>
        <p:grpSpPr bwMode="auto">
          <a:xfrm>
            <a:off x="1428750" y="5013325"/>
            <a:ext cx="5410200" cy="665163"/>
            <a:chOff x="1152" y="2461"/>
            <a:chExt cx="3408" cy="419"/>
          </a:xfrm>
        </p:grpSpPr>
        <p:grpSp>
          <p:nvGrpSpPr>
            <p:cNvPr id="38932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38936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37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933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视图及解析器</a:t>
              </a:r>
            </a:p>
          </p:txBody>
        </p:sp>
        <p:sp>
          <p:nvSpPr>
            <p:cNvPr id="38935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38924" name="Group 124"/>
          <p:cNvGrpSpPr/>
          <p:nvPr/>
        </p:nvGrpSpPr>
        <p:grpSpPr bwMode="auto">
          <a:xfrm>
            <a:off x="1403350" y="5876925"/>
            <a:ext cx="5410200" cy="665163"/>
            <a:chOff x="1152" y="3037"/>
            <a:chExt cx="3408" cy="419"/>
          </a:xfrm>
        </p:grpSpPr>
        <p:grpSp>
          <p:nvGrpSpPr>
            <p:cNvPr id="38925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38929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30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926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其它</a:t>
              </a:r>
            </a:p>
          </p:txBody>
        </p:sp>
        <p:sp>
          <p:nvSpPr>
            <p:cNvPr id="38928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ea typeface="宋体" panose="02010600030101010101" pitchFamily="2" charset="-122"/>
              </a:rPr>
              <a:t>数据绑定机理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" name="Dispatcher"/>
          <p:cNvSpPr/>
          <p:nvPr/>
        </p:nvSpPr>
        <p:spPr>
          <a:xfrm>
            <a:off x="2680942" y="2924944"/>
            <a:ext cx="2088232" cy="576064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DataBinder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" name="HandlerMapping"/>
          <p:cNvSpPr/>
          <p:nvPr/>
        </p:nvSpPr>
        <p:spPr>
          <a:xfrm>
            <a:off x="4424363" y="1589088"/>
            <a:ext cx="2271712" cy="4587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ConversionService</a:t>
            </a:r>
          </a:p>
        </p:txBody>
      </p:sp>
      <p:sp>
        <p:nvSpPr>
          <p:cNvPr id="10" name="HandlerAdapter"/>
          <p:cNvSpPr/>
          <p:nvPr/>
        </p:nvSpPr>
        <p:spPr>
          <a:xfrm>
            <a:off x="6335713" y="2954338"/>
            <a:ext cx="1836737" cy="5762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Validator</a:t>
            </a:r>
          </a:p>
        </p:txBody>
      </p:sp>
      <p:grpSp>
        <p:nvGrpSpPr>
          <p:cNvPr id="39945" name="组合 81919"/>
          <p:cNvGrpSpPr/>
          <p:nvPr/>
        </p:nvGrpSpPr>
        <p:grpSpPr bwMode="auto">
          <a:xfrm>
            <a:off x="3724275" y="2044700"/>
            <a:ext cx="815975" cy="879475"/>
            <a:chOff x="3725058" y="2045226"/>
            <a:chExt cx="814686" cy="879718"/>
          </a:xfrm>
        </p:grpSpPr>
        <p:cxnSp>
          <p:nvCxnSpPr>
            <p:cNvPr id="14" name="Line2"/>
            <p:cNvCxnSpPr/>
            <p:nvPr/>
          </p:nvCxnSpPr>
          <p:spPr>
            <a:xfrm flipV="1">
              <a:off x="3725058" y="2045226"/>
              <a:ext cx="814686" cy="8797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856280" y="2576475"/>
              <a:ext cx="216024" cy="22223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Line3"/>
          <p:cNvCxnSpPr/>
          <p:nvPr/>
        </p:nvCxnSpPr>
        <p:spPr>
          <a:xfrm>
            <a:off x="4768850" y="3241675"/>
            <a:ext cx="15668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100761" y="3127380"/>
            <a:ext cx="216024" cy="2296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zh-CN" altLang="en-US" sz="1400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>
            <a:endCxn id="49" idx="2"/>
          </p:cNvCxnSpPr>
          <p:nvPr/>
        </p:nvCxnSpPr>
        <p:spPr>
          <a:xfrm flipV="1">
            <a:off x="760413" y="4537075"/>
            <a:ext cx="406400" cy="677863"/>
          </a:xfrm>
          <a:prstGeom prst="line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ViewResolver"/>
          <p:cNvSpPr/>
          <p:nvPr/>
        </p:nvSpPr>
        <p:spPr>
          <a:xfrm>
            <a:off x="4910138" y="4410075"/>
            <a:ext cx="1785937" cy="4587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  <a:ea typeface="宋体" panose="02010600030101010101" pitchFamily="2" charset="-122"/>
              </a:rPr>
              <a:t>BindingResult</a:t>
            </a:r>
            <a:endParaRPr lang="en-US" altLang="zh-CN" sz="1000" b="1">
              <a:solidFill>
                <a:srgbClr val="BFBFBF"/>
              </a:solidFill>
              <a:ea typeface="宋体" panose="02010600030101010101" pitchFamily="2" charset="-122"/>
            </a:endParaRPr>
          </a:p>
        </p:txBody>
      </p:sp>
      <p:grpSp>
        <p:nvGrpSpPr>
          <p:cNvPr id="39952" name="pxLine6"/>
          <p:cNvGrpSpPr/>
          <p:nvPr/>
        </p:nvGrpSpPr>
        <p:grpSpPr bwMode="auto">
          <a:xfrm>
            <a:off x="4335463" y="3500438"/>
            <a:ext cx="981075" cy="909637"/>
            <a:chOff x="3218968" y="3717032"/>
            <a:chExt cx="981081" cy="908928"/>
          </a:xfrm>
        </p:grpSpPr>
        <p:cxnSp>
          <p:nvCxnSpPr>
            <p:cNvPr id="31" name="Line6"/>
            <p:cNvCxnSpPr/>
            <p:nvPr/>
          </p:nvCxnSpPr>
          <p:spPr>
            <a:xfrm>
              <a:off x="3218968" y="3717032"/>
              <a:ext cx="981081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3442042" y="3882895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53" name="组合 59"/>
          <p:cNvGrpSpPr/>
          <p:nvPr/>
        </p:nvGrpSpPr>
        <p:grpSpPr bwMode="auto">
          <a:xfrm>
            <a:off x="2016125" y="2781300"/>
            <a:ext cx="654050" cy="371475"/>
            <a:chOff x="2016328" y="2780928"/>
            <a:chExt cx="654454" cy="372422"/>
          </a:xfrm>
        </p:grpSpPr>
        <p:cxnSp>
          <p:nvCxnSpPr>
            <p:cNvPr id="45" name="srcLine1"/>
            <p:cNvCxnSpPr/>
            <p:nvPr/>
          </p:nvCxnSpPr>
          <p:spPr>
            <a:xfrm>
              <a:off x="2016328" y="2795252"/>
              <a:ext cx="654454" cy="3580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2123728" y="278092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HandlerMapping"/>
          <p:cNvSpPr/>
          <p:nvPr/>
        </p:nvSpPr>
        <p:spPr>
          <a:xfrm>
            <a:off x="150813" y="2220913"/>
            <a:ext cx="2089150" cy="458787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ServletRequest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9" name="HandlerMapping"/>
          <p:cNvSpPr/>
          <p:nvPr/>
        </p:nvSpPr>
        <p:spPr>
          <a:xfrm>
            <a:off x="123825" y="4076700"/>
            <a:ext cx="2087563" cy="46037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a typeface="宋体" panose="02010600030101010101" pitchFamily="2" charset="-122"/>
              </a:rPr>
              <a:t>处理方法入参对象集</a:t>
            </a:r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39956" name="组合 52"/>
          <p:cNvGrpSpPr/>
          <p:nvPr/>
        </p:nvGrpSpPr>
        <p:grpSpPr bwMode="auto">
          <a:xfrm>
            <a:off x="150813" y="5011738"/>
            <a:ext cx="1252537" cy="1163637"/>
            <a:chOff x="35496" y="4702130"/>
            <a:chExt cx="1252320" cy="1164109"/>
          </a:xfrm>
        </p:grpSpPr>
        <p:pic>
          <p:nvPicPr>
            <p:cNvPr id="399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19" y="4702130"/>
              <a:ext cx="7715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65" name="TextBox 51"/>
            <p:cNvSpPr txBox="1">
              <a:spLocks noChangeArrowheads="1"/>
            </p:cNvSpPr>
            <p:nvPr/>
          </p:nvSpPr>
          <p:spPr bwMode="auto">
            <a:xfrm>
              <a:off x="35496" y="5589240"/>
              <a:ext cx="12523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b="0">
                  <a:latin typeface="Arial" panose="020B0604020202020204" pitchFamily="34" charset="0"/>
                </a:rPr>
                <a:t>处理方法的签名</a:t>
              </a:r>
            </a:p>
          </p:txBody>
        </p:sp>
      </p:grpSp>
      <p:grpSp>
        <p:nvGrpSpPr>
          <p:cNvPr id="39957" name="组合 81920"/>
          <p:cNvGrpSpPr/>
          <p:nvPr/>
        </p:nvGrpSpPr>
        <p:grpSpPr bwMode="auto">
          <a:xfrm>
            <a:off x="2124075" y="3500438"/>
            <a:ext cx="719138" cy="531812"/>
            <a:chOff x="2123728" y="3530218"/>
            <a:chExt cx="720080" cy="502040"/>
          </a:xfrm>
        </p:grpSpPr>
        <p:cxnSp>
          <p:nvCxnSpPr>
            <p:cNvPr id="56" name="Line2"/>
            <p:cNvCxnSpPr/>
            <p:nvPr/>
          </p:nvCxnSpPr>
          <p:spPr>
            <a:xfrm flipV="1">
              <a:off x="2123728" y="3530218"/>
              <a:ext cx="720080" cy="502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2227226" y="3788443"/>
              <a:ext cx="216024" cy="22223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58" name="TextBox 81923"/>
          <p:cNvSpPr txBox="1">
            <a:spLocks noChangeArrowheads="1"/>
          </p:cNvSpPr>
          <p:nvPr/>
        </p:nvSpPr>
        <p:spPr bwMode="auto">
          <a:xfrm>
            <a:off x="2586038" y="2225675"/>
            <a:ext cx="2417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数据类型转换</a:t>
            </a:r>
            <a:r>
              <a:rPr lang="en-US" altLang="zh-CN" sz="1600">
                <a:latin typeface="Arial" panose="020B0604020202020204" pitchFamily="34" charset="0"/>
              </a:rPr>
              <a:t>/</a:t>
            </a:r>
            <a:r>
              <a:rPr lang="zh-CN" altLang="en-US" sz="1600">
                <a:latin typeface="Arial" panose="020B0604020202020204" pitchFamily="34" charset="0"/>
              </a:rPr>
              <a:t>格式化</a:t>
            </a:r>
          </a:p>
        </p:txBody>
      </p:sp>
      <p:sp>
        <p:nvSpPr>
          <p:cNvPr id="39959" name="TextBox 69"/>
          <p:cNvSpPr txBox="1">
            <a:spLocks noChangeArrowheads="1"/>
          </p:cNvSpPr>
          <p:nvPr/>
        </p:nvSpPr>
        <p:spPr bwMode="auto">
          <a:xfrm>
            <a:off x="5003800" y="2755900"/>
            <a:ext cx="1112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数据校验</a:t>
            </a: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ea typeface="宋体" panose="02010600030101010101" pitchFamily="2" charset="-122"/>
              </a:rPr>
              <a:t>数据类型转换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4" name="TextBox 7"/>
          <p:cNvSpPr txBox="1">
            <a:spLocks noChangeArrowheads="1"/>
          </p:cNvSpPr>
          <p:nvPr/>
        </p:nvSpPr>
        <p:spPr bwMode="auto">
          <a:xfrm>
            <a:off x="211138" y="1430338"/>
            <a:ext cx="78406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       低版本的</a:t>
            </a:r>
            <a:r>
              <a:rPr lang="en-US" altLang="zh-CN" sz="1800" b="0">
                <a:latin typeface="Arial" panose="020B0604020202020204" pitchFamily="34" charset="0"/>
              </a:rPr>
              <a:t>Spring </a:t>
            </a:r>
            <a:r>
              <a:rPr lang="zh-CN" altLang="en-US" sz="1800" b="0">
                <a:latin typeface="Arial" panose="020B0604020202020204" pitchFamily="34" charset="0"/>
              </a:rPr>
              <a:t>只支持标准的</a:t>
            </a:r>
            <a:r>
              <a:rPr lang="en-US" altLang="zh-CN" sz="1800" b="0">
                <a:latin typeface="Arial" panose="020B0604020202020204" pitchFamily="34" charset="0"/>
              </a:rPr>
              <a:t>PropertyEditor</a:t>
            </a:r>
            <a:r>
              <a:rPr lang="zh-CN" altLang="en-US" sz="1800" b="0">
                <a:latin typeface="Arial" panose="020B0604020202020204" pitchFamily="34" charset="0"/>
              </a:rPr>
              <a:t>类型体系，不过</a:t>
            </a:r>
            <a:r>
              <a:rPr lang="en-US" altLang="zh-CN" sz="1800" b="0">
                <a:latin typeface="Arial" panose="020B0604020202020204" pitchFamily="34" charset="0"/>
              </a:rPr>
              <a:t>PropertyEditor</a:t>
            </a:r>
            <a:r>
              <a:rPr lang="zh-CN" altLang="en-US" sz="1800" b="0">
                <a:latin typeface="Arial" panose="020B0604020202020204" pitchFamily="34" charset="0"/>
              </a:rPr>
              <a:t>存在以下缺陷：</a:t>
            </a: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(http://yingzhuo.iteye.com/blog/1198471)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1800" b="0">
                <a:latin typeface="Arial" panose="020B0604020202020204" pitchFamily="34" charset="0"/>
              </a:rPr>
              <a:t>只能用于字符串和</a:t>
            </a:r>
            <a:r>
              <a:rPr lang="en-US" altLang="zh-CN" sz="1800" b="0">
                <a:latin typeface="Arial" panose="020B0604020202020204" pitchFamily="34" charset="0"/>
              </a:rPr>
              <a:t>Java</a:t>
            </a:r>
            <a:r>
              <a:rPr lang="zh-CN" altLang="en-US" sz="1800" b="0">
                <a:latin typeface="Arial" panose="020B0604020202020204" pitchFamily="34" charset="0"/>
              </a:rPr>
              <a:t>对象的转换，不适用于任意两个</a:t>
            </a:r>
            <a:r>
              <a:rPr lang="en-US" altLang="zh-CN" sz="1800" b="0">
                <a:latin typeface="Arial" panose="020B0604020202020204" pitchFamily="34" charset="0"/>
              </a:rPr>
              <a:t>Java</a:t>
            </a:r>
            <a:r>
              <a:rPr lang="zh-CN" altLang="en-US" sz="1800" b="0">
                <a:latin typeface="Arial" panose="020B0604020202020204" pitchFamily="34" charset="0"/>
              </a:rPr>
              <a:t>类型之间的转换；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1800" b="0">
                <a:latin typeface="Arial" panose="020B0604020202020204" pitchFamily="34" charset="0"/>
              </a:rPr>
              <a:t>对源对象及目标对象所在的上下文信息（如注解、所在宿主类的结构等）不敏感，在类型转换时不能利用这些上下文信息实施高级转换逻辑。</a:t>
            </a:r>
          </a:p>
        </p:txBody>
      </p:sp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179388" y="3679825"/>
            <a:ext cx="78406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     </a:t>
            </a:r>
            <a:r>
              <a:rPr lang="zh-CN" altLang="zh-CN" sz="1800" b="0" dirty="0">
                <a:latin typeface="Arial" panose="020B0604020202020204" pitchFamily="34" charset="0"/>
              </a:rPr>
              <a:t>有鉴于此，</a:t>
            </a:r>
            <a:r>
              <a:rPr lang="en-US" altLang="zh-CN" sz="1800" b="0" dirty="0">
                <a:latin typeface="Arial" panose="020B0604020202020204" pitchFamily="34" charset="0"/>
              </a:rPr>
              <a:t>Spring 3.0</a:t>
            </a:r>
            <a:r>
              <a:rPr lang="zh-CN" altLang="zh-CN" sz="1800" b="0" dirty="0">
                <a:latin typeface="Arial" panose="020B0604020202020204" pitchFamily="34" charset="0"/>
              </a:rPr>
              <a:t>在核心模型中添加了一个通用的类型转换模块</a:t>
            </a:r>
            <a:r>
              <a:rPr lang="zh-CN" altLang="en-US" sz="1800" b="0" dirty="0">
                <a:latin typeface="Arial" panose="020B0604020202020204" pitchFamily="34" charset="0"/>
              </a:rPr>
              <a:t>，</a:t>
            </a:r>
            <a:r>
              <a:rPr lang="en-US" altLang="zh-CN" sz="1800" b="0" dirty="0">
                <a:latin typeface="Arial" panose="020B0604020202020204" pitchFamily="34" charset="0"/>
              </a:rPr>
              <a:t> ConversionService</a:t>
            </a:r>
            <a:r>
              <a:rPr lang="zh-CN" altLang="zh-CN" sz="1800" b="0" dirty="0">
                <a:latin typeface="Arial" panose="020B0604020202020204" pitchFamily="34" charset="0"/>
              </a:rPr>
              <a:t>是</a:t>
            </a:r>
            <a:r>
              <a:rPr lang="en-US" altLang="zh-CN" sz="1800" b="0" dirty="0">
                <a:latin typeface="Arial" panose="020B0604020202020204" pitchFamily="34" charset="0"/>
              </a:rPr>
              <a:t>Spring</a:t>
            </a:r>
            <a:r>
              <a:rPr lang="zh-CN" altLang="zh-CN" sz="1800" b="0" dirty="0">
                <a:latin typeface="Arial" panose="020B0604020202020204" pitchFamily="34" charset="0"/>
              </a:rPr>
              <a:t>类型转换体系的核心接口</a:t>
            </a:r>
            <a:r>
              <a:rPr lang="zh-CN" altLang="en-US" sz="1800" b="0" dirty="0">
                <a:latin typeface="Arial" panose="020B0604020202020204" pitchFamily="34" charset="0"/>
              </a:rPr>
              <a:t>。</a:t>
            </a:r>
            <a:endParaRPr lang="en-US" altLang="zh-CN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     Spring 3.0</a:t>
            </a:r>
            <a:r>
              <a:rPr lang="zh-CN" altLang="zh-CN" sz="1800" b="0" dirty="0">
                <a:latin typeface="Arial" panose="020B0604020202020204" pitchFamily="34" charset="0"/>
              </a:rPr>
              <a:t>同时支持</a:t>
            </a:r>
            <a:r>
              <a:rPr lang="en-US" altLang="zh-CN" sz="1800" b="0" dirty="0" err="1">
                <a:latin typeface="Arial" panose="020B0604020202020204" pitchFamily="34" charset="0"/>
              </a:rPr>
              <a:t>PropertyEditor</a:t>
            </a:r>
            <a:r>
              <a:rPr lang="zh-CN" altLang="en-US" sz="1800" b="0" dirty="0">
                <a:latin typeface="Arial" panose="020B0604020202020204" pitchFamily="34" charset="0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ConversionService</a:t>
            </a:r>
            <a:r>
              <a:rPr lang="en-US" altLang="zh-CN" sz="1800" b="0" dirty="0">
                <a:latin typeface="Arial" panose="020B0604020202020204" pitchFamily="34" charset="0"/>
              </a:rPr>
              <a:t> </a:t>
            </a:r>
            <a:r>
              <a:rPr lang="zh-CN" altLang="en-US" sz="1800" b="0" dirty="0">
                <a:latin typeface="Arial" panose="020B0604020202020204" pitchFamily="34" charset="0"/>
              </a:rPr>
              <a:t>进行类型转换</a:t>
            </a:r>
            <a:r>
              <a:rPr lang="zh-CN" altLang="zh-CN" sz="1800" b="0" dirty="0">
                <a:latin typeface="Arial" panose="020B0604020202020204" pitchFamily="34" charset="0"/>
              </a:rPr>
              <a:t>，在</a:t>
            </a:r>
            <a:r>
              <a:rPr lang="en-US" altLang="zh-CN" sz="1800" b="0" dirty="0">
                <a:latin typeface="Arial" panose="020B0604020202020204" pitchFamily="34" charset="0"/>
              </a:rPr>
              <a:t>Bean</a:t>
            </a:r>
            <a:r>
              <a:rPr lang="zh-CN" altLang="zh-CN" sz="1800" b="0" dirty="0">
                <a:latin typeface="Arial" panose="020B0604020202020204" pitchFamily="34" charset="0"/>
              </a:rPr>
              <a:t>配置、</a:t>
            </a:r>
            <a:r>
              <a:rPr lang="en-US" altLang="zh-CN" sz="1800" b="0" dirty="0">
                <a:latin typeface="Arial" panose="020B0604020202020204" pitchFamily="34" charset="0"/>
              </a:rPr>
              <a:t>Spring MVC</a:t>
            </a:r>
            <a:r>
              <a:rPr lang="zh-CN" altLang="zh-CN" sz="1800" b="0" dirty="0">
                <a:latin typeface="Arial" panose="020B0604020202020204" pitchFamily="34" charset="0"/>
              </a:rPr>
              <a:t>处理方法入参绑定中</a:t>
            </a:r>
            <a:r>
              <a:rPr lang="zh-CN" altLang="en-US" sz="1800" b="0" dirty="0">
                <a:latin typeface="Arial" panose="020B0604020202020204" pitchFamily="34" charset="0"/>
              </a:rPr>
              <a:t>使用类型转换体系进行工作。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Spring MVC</a:t>
            </a:r>
            <a:r>
              <a:rPr lang="zh-CN" altLang="en-US" dirty="0">
                <a:ea typeface="宋体" panose="02010600030101010101" pitchFamily="2" charset="-122"/>
              </a:rPr>
              <a:t>框架结构</a:t>
            </a:r>
            <a:r>
              <a:rPr lang="en-US" altLang="zh-CN" dirty="0">
                <a:ea typeface="宋体" panose="02010600030101010101" pitchFamily="2" charset="-122"/>
              </a:rPr>
              <a:t>-web.xml</a:t>
            </a:r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7795473" cy="32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4773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308850" cy="563563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ea typeface="宋体" panose="02010600030101010101" pitchFamily="2" charset="-122"/>
              </a:rPr>
              <a:t>PropertyEditor</a:t>
            </a:r>
            <a:r>
              <a:rPr lang="zh-CN" altLang="en-US" sz="2400">
                <a:ea typeface="宋体" panose="02010600030101010101" pitchFamily="2" charset="-122"/>
              </a:rPr>
              <a:t>依然有效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88" name="TextBox 7"/>
          <p:cNvSpPr txBox="1">
            <a:spLocks noChangeArrowheads="1"/>
          </p:cNvSpPr>
          <p:nvPr/>
        </p:nvSpPr>
        <p:spPr bwMode="auto">
          <a:xfrm>
            <a:off x="211138" y="1409700"/>
            <a:ext cx="78406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         对于简单的类型转换，依然建议使用</a:t>
            </a:r>
            <a:r>
              <a:rPr lang="en-US" altLang="zh-CN" sz="1800" b="0">
                <a:latin typeface="Arial" panose="020B0604020202020204" pitchFamily="34" charset="0"/>
              </a:rPr>
              <a:t>PropertyEditor</a:t>
            </a:r>
            <a:r>
              <a:rPr lang="zh-CN" altLang="en-US" sz="1800" b="0">
                <a:latin typeface="Arial" panose="020B0604020202020204" pitchFamily="34" charset="0"/>
              </a:rPr>
              <a:t>。按照</a:t>
            </a:r>
            <a:r>
              <a:rPr lang="en-US" altLang="zh-CN" sz="1800" b="0">
                <a:latin typeface="Arial" panose="020B0604020202020204" pitchFamily="34" charset="0"/>
              </a:rPr>
              <a:t>PropertyEditor</a:t>
            </a:r>
            <a:r>
              <a:rPr lang="zh-CN" altLang="en-US" sz="1800" b="0">
                <a:latin typeface="Arial" panose="020B0604020202020204" pitchFamily="34" charset="0"/>
              </a:rPr>
              <a:t>的协议，会自动查找</a:t>
            </a:r>
            <a:r>
              <a:rPr lang="en-US" altLang="zh-CN" sz="1800" b="0">
                <a:latin typeface="Arial" panose="020B0604020202020204" pitchFamily="34" charset="0"/>
              </a:rPr>
              <a:t>Bean</a:t>
            </a:r>
            <a:r>
              <a:rPr lang="zh-CN" altLang="en-US" sz="1800" b="0">
                <a:latin typeface="Arial" panose="020B0604020202020204" pitchFamily="34" charset="0"/>
              </a:rPr>
              <a:t>类相同类包是否存在</a:t>
            </a:r>
            <a:r>
              <a:rPr lang="en-US" altLang="zh-CN" sz="1800" b="0">
                <a:latin typeface="Arial" panose="020B0604020202020204" pitchFamily="34" charset="0"/>
              </a:rPr>
              <a:t>&lt;BeanName&gt;Editor.class</a:t>
            </a:r>
            <a:r>
              <a:rPr lang="zh-CN" altLang="en-US" sz="1800" b="0">
                <a:latin typeface="Arial" panose="020B0604020202020204" pitchFamily="34" charset="0"/>
              </a:rPr>
              <a:t>，如果存在会使用它作为</a:t>
            </a:r>
            <a:r>
              <a:rPr lang="en-US" altLang="zh-CN" sz="1800" b="0">
                <a:latin typeface="Arial" panose="020B0604020202020204" pitchFamily="34" charset="0"/>
              </a:rPr>
              <a:t>Bean</a:t>
            </a:r>
            <a:r>
              <a:rPr lang="zh-CN" altLang="en-US" sz="1800" b="0">
                <a:latin typeface="Arial" panose="020B0604020202020204" pitchFamily="34" charset="0"/>
              </a:rPr>
              <a:t>的编辑器。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850" y="2636838"/>
            <a:ext cx="3311525" cy="86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com.book.core.cache.expired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|_CacheSpace.java</a:t>
            </a:r>
          </a:p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|_ CacheSpaceEditor.java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3846513"/>
            <a:ext cx="7343775" cy="2246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/>
              <a:t> &lt;bean id="</a:t>
            </a:r>
            <a:r>
              <a:rPr lang="en-US" altLang="zh-CN" sz="1400" dirty="0" err="1"/>
              <a:t>expireManager</a:t>
            </a:r>
            <a:r>
              <a:rPr lang="en-US" altLang="zh-CN" sz="1400" dirty="0"/>
              <a:t>"  </a:t>
            </a:r>
          </a:p>
          <a:p>
            <a:pPr eaLnBrk="1" hangingPunct="1">
              <a:defRPr/>
            </a:pPr>
            <a:r>
              <a:rPr lang="en-US" altLang="zh-CN" sz="1400" dirty="0"/>
              <a:t>            class="</a:t>
            </a:r>
            <a:r>
              <a:rPr lang="en-US" altLang="zh-CN" sz="1400" dirty="0" err="1"/>
              <a:t>com.book.core.cache.expire.SimpleCacheLogicExpireManager</a:t>
            </a:r>
            <a:r>
              <a:rPr lang="en-US" altLang="zh-CN" sz="1400" dirty="0"/>
              <a:t>"&gt;</a:t>
            </a:r>
          </a:p>
          <a:p>
            <a:pPr eaLnBrk="1" hangingPunct="1">
              <a:defRPr/>
            </a:pPr>
            <a:r>
              <a:rPr lang="en-US" altLang="zh-CN" sz="1400" dirty="0"/>
              <a:t>        &lt;property name="</a:t>
            </a:r>
            <a:r>
              <a:rPr lang="en-US" altLang="zh-CN" sz="1400" dirty="0" err="1"/>
              <a:t>cacheSpaceList</a:t>
            </a:r>
            <a:r>
              <a:rPr lang="en-US" altLang="zh-CN" sz="1400" dirty="0"/>
              <a:t>"&gt;</a:t>
            </a:r>
          </a:p>
          <a:p>
            <a:pPr eaLnBrk="1" hangingPunct="1">
              <a:defRPr/>
            </a:pPr>
            <a:r>
              <a:rPr lang="en-US" altLang="zh-CN" sz="1400" dirty="0"/>
              <a:t>            &lt;list&gt;</a:t>
            </a:r>
          </a:p>
          <a:p>
            <a:pPr eaLnBrk="1" hangingPunct="1">
              <a:defRPr/>
            </a:pPr>
            <a:r>
              <a:rPr lang="en-US" altLang="zh-CN" sz="1400" dirty="0"/>
              <a:t>                &lt;value&gt;</a:t>
            </a:r>
            <a:r>
              <a:rPr lang="en-US" altLang="zh-CN" sz="1400" b="1" dirty="0" err="1">
                <a:solidFill>
                  <a:srgbClr val="FF0000"/>
                </a:solidFill>
              </a:rPr>
              <a:t>comBookSpace:com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en-US" altLang="zh-CN" sz="1400" b="1" dirty="0" err="1">
                <a:solidFill>
                  <a:srgbClr val="FF0000"/>
                </a:solidFill>
              </a:rPr>
              <a:t>comBook</a:t>
            </a:r>
            <a:r>
              <a:rPr lang="en-US" altLang="zh-CN" sz="1400" b="1" dirty="0">
                <a:solidFill>
                  <a:srgbClr val="FF0000"/>
                </a:solidFill>
              </a:rPr>
              <a:t>/**</a:t>
            </a:r>
            <a:r>
              <a:rPr lang="en-US" altLang="zh-CN" sz="1400" dirty="0"/>
              <a:t>&lt;/value&gt;</a:t>
            </a:r>
          </a:p>
          <a:p>
            <a:pPr eaLnBrk="1" hangingPunct="1">
              <a:defRPr/>
            </a:pPr>
            <a:r>
              <a:rPr lang="en-US" altLang="zh-CN" sz="1400" dirty="0"/>
              <a:t>                &lt;value&gt;</a:t>
            </a:r>
            <a:r>
              <a:rPr lang="en-US" altLang="zh-CN" sz="1400" b="1" dirty="0" err="1">
                <a:solidFill>
                  <a:srgbClr val="FF0000"/>
                </a:solidFill>
              </a:rPr>
              <a:t>bookSpace:com</a:t>
            </a:r>
            <a:r>
              <a:rPr lang="en-US" altLang="zh-CN" sz="1400" b="1" dirty="0">
                <a:solidFill>
                  <a:srgbClr val="FF0000"/>
                </a:solidFill>
              </a:rPr>
              <a:t>/book/**:100</a:t>
            </a:r>
            <a:r>
              <a:rPr lang="en-US" altLang="zh-CN" sz="1400" dirty="0"/>
              <a:t>&lt;/value&gt;</a:t>
            </a:r>
          </a:p>
          <a:p>
            <a:pPr eaLnBrk="1" hangingPunct="1">
              <a:defRPr/>
            </a:pPr>
            <a:r>
              <a:rPr lang="en-US" altLang="zh-CN" sz="1400" dirty="0"/>
              <a:t>                &lt;value&gt;</a:t>
            </a:r>
            <a:r>
              <a:rPr lang="en-US" altLang="zh-CN" sz="1400" b="1" dirty="0" err="1">
                <a:solidFill>
                  <a:srgbClr val="FF0000"/>
                </a:solidFill>
              </a:rPr>
              <a:t>companySpace:com</a:t>
            </a:r>
            <a:r>
              <a:rPr lang="en-US" altLang="zh-CN" sz="1400" b="1" dirty="0">
                <a:solidFill>
                  <a:srgbClr val="FF0000"/>
                </a:solidFill>
              </a:rPr>
              <a:t>/company/**</a:t>
            </a:r>
            <a:r>
              <a:rPr lang="en-US" altLang="zh-CN" sz="1400" dirty="0"/>
              <a:t>&lt;/value&gt;</a:t>
            </a:r>
          </a:p>
          <a:p>
            <a:pPr eaLnBrk="1" hangingPunct="1">
              <a:defRPr/>
            </a:pPr>
            <a:r>
              <a:rPr lang="en-US" altLang="zh-CN" sz="1400" dirty="0"/>
              <a:t>            &lt;/list&gt;</a:t>
            </a:r>
          </a:p>
          <a:p>
            <a:pPr eaLnBrk="1" hangingPunct="1">
              <a:defRPr/>
            </a:pPr>
            <a:r>
              <a:rPr lang="en-US" altLang="zh-CN" sz="1400" dirty="0"/>
              <a:t>        &lt;/property&gt;</a:t>
            </a:r>
          </a:p>
          <a:p>
            <a:pPr eaLnBrk="1" hangingPunct="1">
              <a:defRPr/>
            </a:pPr>
            <a:r>
              <a:rPr lang="en-US" altLang="zh-CN" sz="1400" dirty="0"/>
              <a:t>    &lt;/bean&gt;</a:t>
            </a:r>
            <a:endParaRPr lang="zh-CN" altLang="en-US" sz="1400" dirty="0"/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588375" cy="5257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日期和自定义类型数据转换</a:t>
            </a:r>
            <a:r>
              <a:rPr lang="zh-CN" altLang="en-US" sz="2400" dirty="0">
                <a:ea typeface="宋体" panose="02010600030101010101" pitchFamily="2" charset="-122"/>
              </a:rPr>
              <a:t>（利用</a:t>
            </a:r>
            <a:r>
              <a:rPr lang="en-US" altLang="zh-CN" sz="2400" dirty="0" err="1">
                <a:ea typeface="宋体" panose="02010600030101010101" pitchFamily="2" charset="-122"/>
              </a:rPr>
              <a:t>PropertyEditor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controller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中用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@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InitBinder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注解方法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@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InitBinder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注解的方法中，通过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binder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入参注册数据转换器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对于日期，用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springmvc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提供的转换器配置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对于自定义类，提供该类对应的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PropertyEditor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继承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PropertyEditorSupport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重载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getAsText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setAsText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4546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500438"/>
            <a:ext cx="5676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73688"/>
            <a:ext cx="31908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17" y="1238250"/>
            <a:ext cx="55245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@InitBinder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注解的方法中，通过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binder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入参注册数据转换器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Controller</a:t>
            </a:r>
            <a:r>
              <a:rPr lang="zh-CN" altLang="en-US">
                <a:ea typeface="宋体" panose="02010600030101010101" pitchFamily="2" charset="-122"/>
              </a:rPr>
              <a:t>方法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请求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http://localhost:8080/testspringmvc/user/addAddress.html?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address=1001::hangzhou::liuxia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date=2015-4-27</a:t>
            </a:r>
          </a:p>
          <a:p>
            <a:r>
              <a:rPr lang="zh-CN" altLang="en-US">
                <a:ea typeface="宋体" panose="02010600030101010101" pitchFamily="2" charset="-122"/>
              </a:rPr>
              <a:t>调试信息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66900"/>
            <a:ext cx="82105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857500"/>
            <a:ext cx="6276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805488"/>
            <a:ext cx="6438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63713" y="3213100"/>
            <a:ext cx="3960812" cy="360363"/>
          </a:xfrm>
          <a:prstGeom prst="rect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804025" cy="563563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ea typeface="宋体" panose="02010600030101010101" pitchFamily="2" charset="-122"/>
              </a:rPr>
              <a:t>强大的</a:t>
            </a:r>
            <a:r>
              <a:rPr lang="en-US" altLang="zh-CN" sz="2400" dirty="0">
                <a:ea typeface="宋体" panose="02010600030101010101" pitchFamily="2" charset="-122"/>
              </a:rPr>
              <a:t>ConversionService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ea typeface="宋体" panose="02010600030101010101" pitchFamily="2" charset="-122"/>
                <a:sym typeface="Wingdings" panose="05000000000000000000" pitchFamily="2" charset="2"/>
              </a:rPr>
              <a:t>注解转换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0" name="TextBox 6"/>
          <p:cNvSpPr txBox="1">
            <a:spLocks noChangeArrowheads="1"/>
          </p:cNvSpPr>
          <p:nvPr/>
        </p:nvSpPr>
        <p:spPr bwMode="auto">
          <a:xfrm>
            <a:off x="211138" y="1409700"/>
            <a:ext cx="78406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     由于</a:t>
            </a:r>
            <a:r>
              <a:rPr lang="en-US" altLang="zh-CN" sz="1800" b="0" dirty="0">
                <a:latin typeface="Arial" panose="020B0604020202020204" pitchFamily="34" charset="0"/>
              </a:rPr>
              <a:t>ConversionService</a:t>
            </a:r>
            <a:r>
              <a:rPr lang="zh-CN" altLang="en-US" sz="1800" b="0" dirty="0">
                <a:latin typeface="Arial" panose="020B0604020202020204" pitchFamily="34" charset="0"/>
              </a:rPr>
              <a:t>在进行类型转换时，可以使用到</a:t>
            </a:r>
            <a:r>
              <a:rPr lang="en-US" altLang="zh-CN" sz="1800" b="0" dirty="0">
                <a:latin typeface="Arial" panose="020B0604020202020204" pitchFamily="34" charset="0"/>
              </a:rPr>
              <a:t>Bean</a:t>
            </a:r>
            <a:r>
              <a:rPr lang="zh-CN" altLang="en-US" sz="1800" b="0" dirty="0">
                <a:latin typeface="Arial" panose="020B0604020202020204" pitchFamily="34" charset="0"/>
              </a:rPr>
              <a:t>所在宿主类的上下文信息（包括类结构，注解信息），所以可以实施更加高级的类型转换，如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注解驱动</a:t>
            </a:r>
            <a:r>
              <a:rPr lang="zh-CN" altLang="en-US" sz="1800" b="0" dirty="0">
                <a:latin typeface="Arial" panose="020B0604020202020204" pitchFamily="34" charset="0"/>
              </a:rPr>
              <a:t>的格式化等功能。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638" y="2492375"/>
            <a:ext cx="7777162" cy="95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public class User 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DateTimeFormat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(pattern="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yyyy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-MM-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dd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private Date birthday;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257175" y="4005263"/>
            <a:ext cx="7842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   </a:t>
            </a:r>
            <a:r>
              <a:rPr lang="zh-CN" altLang="en-US" sz="1800" b="0" dirty="0">
                <a:latin typeface="Arial" panose="020B0604020202020204" pitchFamily="34" charset="0"/>
              </a:rPr>
              <a:t>以上</a:t>
            </a:r>
            <a:r>
              <a:rPr lang="en-US" altLang="zh-CN" sz="1800" b="0" dirty="0">
                <a:latin typeface="Arial" panose="020B0604020202020204" pitchFamily="34" charset="0"/>
              </a:rPr>
              <a:t>User</a:t>
            </a:r>
            <a:r>
              <a:rPr lang="zh-CN" altLang="en-US" sz="1800" b="0" dirty="0">
                <a:latin typeface="Arial" panose="020B0604020202020204" pitchFamily="34" charset="0"/>
              </a:rPr>
              <a:t>类，通过一个</a:t>
            </a:r>
            <a:r>
              <a:rPr lang="en-US" altLang="zh-CN" sz="1800" b="0" dirty="0">
                <a:latin typeface="Arial" panose="020B0604020202020204" pitchFamily="34" charset="0"/>
              </a:rPr>
              <a:t>@DateTimeFormat</a:t>
            </a:r>
            <a:r>
              <a:rPr lang="zh-CN" altLang="en-US" sz="1800" b="0" dirty="0">
                <a:latin typeface="Arial" panose="020B0604020202020204" pitchFamily="34" charset="0"/>
              </a:rPr>
              <a:t>注解，为类型转换提供了一些“额外”的信息，即代表日期的“源字符器”格式是“</a:t>
            </a:r>
            <a:r>
              <a:rPr lang="en-US" altLang="zh-CN" sz="1800" b="0" dirty="0" err="1">
                <a:latin typeface="Arial" panose="020B0604020202020204" pitchFamily="34" charset="0"/>
              </a:rPr>
              <a:t>yyyy</a:t>
            </a:r>
            <a:r>
              <a:rPr lang="en-US" altLang="zh-CN" sz="1800" b="0" dirty="0">
                <a:latin typeface="Arial" panose="020B0604020202020204" pitchFamily="34" charset="0"/>
              </a:rPr>
              <a:t>-MM-dd</a:t>
            </a:r>
            <a:r>
              <a:rPr lang="zh-CN" altLang="en-US" sz="1800" b="0" dirty="0">
                <a:latin typeface="Arial" panose="020B0604020202020204" pitchFamily="34" charset="0"/>
              </a:rPr>
              <a:t>”</a:t>
            </a:r>
            <a:endParaRPr lang="en-US" altLang="zh-CN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还有</a:t>
            </a:r>
            <a:r>
              <a:rPr lang="en-US" altLang="zh-CN" sz="1800" b="0" dirty="0">
                <a:latin typeface="Arial" panose="020B0604020202020204" pitchFamily="34" charset="0"/>
              </a:rPr>
              <a:t>@NumberFormat</a:t>
            </a:r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数据校验框架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6084" name="TextBox 11"/>
          <p:cNvSpPr txBox="1">
            <a:spLocks noChangeArrowheads="1"/>
          </p:cNvSpPr>
          <p:nvPr/>
        </p:nvSpPr>
        <p:spPr bwMode="auto">
          <a:xfrm>
            <a:off x="179388" y="1320800"/>
            <a:ext cx="784066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latin typeface="Arial" panose="020B0604020202020204" pitchFamily="34" charset="0"/>
              </a:rPr>
              <a:t>        Spring 3.0</a:t>
            </a:r>
            <a:r>
              <a:rPr lang="zh-CN" altLang="en-US" sz="2400" b="0" dirty="0">
                <a:latin typeface="Arial" panose="020B0604020202020204" pitchFamily="34" charset="0"/>
              </a:rPr>
              <a:t>拥有自己独立的数据校验框架，同时支持</a:t>
            </a:r>
            <a:r>
              <a:rPr lang="en-US" altLang="zh-CN" sz="2400" b="0" dirty="0">
                <a:latin typeface="Arial" panose="020B0604020202020204" pitchFamily="34" charset="0"/>
              </a:rPr>
              <a:t>JSR 303</a:t>
            </a:r>
            <a:r>
              <a:rPr lang="zh-CN" altLang="en-US" sz="2400" b="0" dirty="0">
                <a:latin typeface="Arial" panose="020B0604020202020204" pitchFamily="34" charset="0"/>
              </a:rPr>
              <a:t>标准的校验框架。</a:t>
            </a:r>
            <a:r>
              <a:rPr lang="en-US" altLang="zh-CN" sz="2400" b="0" dirty="0">
                <a:latin typeface="Arial" panose="020B0604020202020204" pitchFamily="34" charset="0"/>
              </a:rPr>
              <a:t>Spring </a:t>
            </a:r>
            <a:r>
              <a:rPr lang="zh-CN" altLang="en-US" sz="2400" b="0" dirty="0">
                <a:latin typeface="Arial" panose="020B0604020202020204" pitchFamily="34" charset="0"/>
              </a:rPr>
              <a:t>的</a:t>
            </a:r>
            <a:r>
              <a:rPr lang="en-US" altLang="zh-CN" sz="2400" b="0" dirty="0" err="1">
                <a:latin typeface="Arial" panose="020B0604020202020204" pitchFamily="34" charset="0"/>
              </a:rPr>
              <a:t>DataBinder</a:t>
            </a:r>
            <a:r>
              <a:rPr lang="zh-CN" altLang="en-US" sz="2400" b="0" dirty="0">
                <a:latin typeface="Arial" panose="020B0604020202020204" pitchFamily="34" charset="0"/>
              </a:rPr>
              <a:t>在进行数据绑定时，可同时调用校验框架完成数据校验工作。在</a:t>
            </a:r>
            <a:r>
              <a:rPr lang="en-US" altLang="zh-CN" sz="2400" b="0" dirty="0">
                <a:latin typeface="Arial" panose="020B0604020202020204" pitchFamily="34" charset="0"/>
              </a:rPr>
              <a:t>Spring MVC</a:t>
            </a:r>
            <a:r>
              <a:rPr lang="zh-CN" altLang="en-US" sz="2400" b="0" dirty="0">
                <a:latin typeface="Arial" panose="020B0604020202020204" pitchFamily="34" charset="0"/>
              </a:rPr>
              <a:t>中，则可直接通过注解驱动的方式进行数据校验。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latin typeface="Arial" panose="020B0604020202020204" pitchFamily="34" charset="0"/>
              </a:rPr>
              <a:t>       Spring</a:t>
            </a:r>
            <a:r>
              <a:rPr lang="zh-CN" altLang="en-US" sz="2400" b="0" dirty="0">
                <a:latin typeface="Arial" panose="020B0604020202020204" pitchFamily="34" charset="0"/>
              </a:rPr>
              <a:t>的</a:t>
            </a:r>
            <a:r>
              <a:rPr lang="en-US" altLang="zh-CN" sz="2400" b="0" dirty="0" err="1">
                <a:latin typeface="Arial" panose="020B0604020202020204" pitchFamily="34" charset="0"/>
              </a:rPr>
              <a:t>org.springframework.validation</a:t>
            </a:r>
            <a:r>
              <a:rPr lang="zh-CN" altLang="en-US" sz="2400" b="0" dirty="0">
                <a:latin typeface="Arial" panose="020B0604020202020204" pitchFamily="34" charset="0"/>
              </a:rPr>
              <a:t>是校验框架所在的包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3E9968-20AD-471D-936B-D20165DB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4176834"/>
            <a:ext cx="6685714" cy="19523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en-US" altLang="zh-CN">
                <a:ea typeface="宋体" panose="02010600030101010101" pitchFamily="2" charset="-122"/>
              </a:rPr>
              <a:t>JSR 303</a:t>
            </a: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08" name="TextBox 11"/>
          <p:cNvSpPr txBox="1">
            <a:spLocks noChangeArrowheads="1"/>
          </p:cNvSpPr>
          <p:nvPr/>
        </p:nvSpPr>
        <p:spPr bwMode="auto">
          <a:xfrm>
            <a:off x="192088" y="1141413"/>
            <a:ext cx="78406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      JSR 303</a:t>
            </a:r>
            <a:r>
              <a:rPr lang="zh-CN" altLang="en-US" sz="1600" b="0" dirty="0">
                <a:latin typeface="Arial" panose="020B0604020202020204" pitchFamily="34" charset="0"/>
              </a:rPr>
              <a:t>是</a:t>
            </a:r>
            <a:r>
              <a:rPr lang="en-US" altLang="zh-CN" sz="1600" b="0" dirty="0">
                <a:latin typeface="Arial" panose="020B0604020202020204" pitchFamily="34" charset="0"/>
              </a:rPr>
              <a:t>Java</a:t>
            </a:r>
            <a:r>
              <a:rPr lang="zh-CN" altLang="en-US" sz="1600" b="0" dirty="0">
                <a:latin typeface="Arial" panose="020B0604020202020204" pitchFamily="34" charset="0"/>
              </a:rPr>
              <a:t>为</a:t>
            </a:r>
            <a:r>
              <a:rPr lang="en-US" altLang="zh-CN" sz="1600" b="0" dirty="0">
                <a:latin typeface="Arial" panose="020B0604020202020204" pitchFamily="34" charset="0"/>
              </a:rPr>
              <a:t>Bean</a:t>
            </a:r>
            <a:r>
              <a:rPr lang="zh-CN" altLang="en-US" sz="1600" b="0" dirty="0">
                <a:latin typeface="Arial" panose="020B0604020202020204" pitchFamily="34" charset="0"/>
              </a:rPr>
              <a:t>数据合法性校验所提供的标准框架，它已经包含在</a:t>
            </a:r>
            <a:r>
              <a:rPr lang="en-US" altLang="zh-CN" sz="1600" b="0" dirty="0">
                <a:latin typeface="Arial" panose="020B0604020202020204" pitchFamily="34" charset="0"/>
              </a:rPr>
              <a:t>Java EE 6.0</a:t>
            </a:r>
            <a:r>
              <a:rPr lang="zh-CN" altLang="en-US" sz="1600" b="0" dirty="0">
                <a:latin typeface="Arial" panose="020B0604020202020204" pitchFamily="34" charset="0"/>
              </a:rPr>
              <a:t>中。</a:t>
            </a:r>
            <a:r>
              <a:rPr lang="en-US" altLang="zh-CN" sz="1600" b="0" dirty="0">
                <a:latin typeface="Arial" panose="020B0604020202020204" pitchFamily="34" charset="0"/>
              </a:rPr>
              <a:t>JSR 303</a:t>
            </a:r>
            <a:r>
              <a:rPr lang="zh-CN" altLang="en-US" sz="1600" b="0" dirty="0">
                <a:latin typeface="Arial" panose="020B0604020202020204" pitchFamily="34" charset="0"/>
              </a:rPr>
              <a:t>通过在</a:t>
            </a:r>
            <a:r>
              <a:rPr lang="en-US" altLang="zh-CN" sz="1600" b="0" dirty="0">
                <a:latin typeface="Arial" panose="020B0604020202020204" pitchFamily="34" charset="0"/>
              </a:rPr>
              <a:t>Bean</a:t>
            </a:r>
            <a:r>
              <a:rPr lang="zh-CN" altLang="en-US" sz="1600" b="0" dirty="0">
                <a:latin typeface="Arial" panose="020B0604020202020204" pitchFamily="34" charset="0"/>
              </a:rPr>
              <a:t>属性上标注类似于</a:t>
            </a:r>
            <a:r>
              <a:rPr lang="en-US" altLang="zh-CN" sz="1600" b="0" dirty="0">
                <a:latin typeface="Arial" panose="020B0604020202020204" pitchFamily="34" charset="0"/>
              </a:rPr>
              <a:t>@NotNull</a:t>
            </a:r>
            <a:r>
              <a:rPr lang="zh-CN" altLang="en-US" sz="1600" b="0" dirty="0">
                <a:latin typeface="Arial" panose="020B0604020202020204" pitchFamily="34" charset="0"/>
              </a:rPr>
              <a:t>、</a:t>
            </a:r>
            <a:r>
              <a:rPr lang="en-US" altLang="zh-CN" sz="1600" b="0" dirty="0">
                <a:latin typeface="Arial" panose="020B0604020202020204" pitchFamily="34" charset="0"/>
              </a:rPr>
              <a:t>@Max</a:t>
            </a:r>
            <a:r>
              <a:rPr lang="zh-CN" altLang="en-US" sz="1600" b="0" dirty="0">
                <a:latin typeface="Arial" panose="020B0604020202020204" pitchFamily="34" charset="0"/>
              </a:rPr>
              <a:t>等标准的注解指定校验规则，并通过标准的验证接口对</a:t>
            </a:r>
            <a:r>
              <a:rPr lang="en-US" altLang="zh-CN" sz="1600" b="0" dirty="0">
                <a:latin typeface="Arial" panose="020B0604020202020204" pitchFamily="34" charset="0"/>
              </a:rPr>
              <a:t>Bean</a:t>
            </a:r>
            <a:r>
              <a:rPr lang="zh-CN" altLang="en-US" sz="1600" b="0" dirty="0">
                <a:latin typeface="Arial" panose="020B0604020202020204" pitchFamily="34" charset="0"/>
              </a:rPr>
              <a:t>进行验证。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      </a:t>
            </a:r>
            <a:r>
              <a:rPr lang="zh-CN" altLang="en-US" sz="1600" b="0" dirty="0">
                <a:latin typeface="Arial" panose="020B0604020202020204" pitchFamily="34" charset="0"/>
              </a:rPr>
              <a:t>你可以通过</a:t>
            </a:r>
            <a:r>
              <a:rPr lang="en-US" altLang="zh-CN" sz="1600" b="0" dirty="0">
                <a:latin typeface="Arial" panose="020B0604020202020204" pitchFamily="34" charset="0"/>
              </a:rPr>
              <a:t>http://jcp.org/en/jsr/detail?id=303</a:t>
            </a:r>
            <a:r>
              <a:rPr lang="zh-CN" altLang="en-US" sz="1600" b="0" dirty="0">
                <a:latin typeface="Arial" panose="020B0604020202020204" pitchFamily="34" charset="0"/>
              </a:rPr>
              <a:t>了解</a:t>
            </a:r>
            <a:r>
              <a:rPr lang="en-US" altLang="zh-CN" sz="1600" b="0" dirty="0">
                <a:latin typeface="Arial" panose="020B0604020202020204" pitchFamily="34" charset="0"/>
              </a:rPr>
              <a:t>JSR 303</a:t>
            </a:r>
            <a:r>
              <a:rPr lang="zh-CN" altLang="en-US" sz="1600" b="0" dirty="0">
                <a:latin typeface="Arial" panose="020B0604020202020204" pitchFamily="34" charset="0"/>
              </a:rPr>
              <a:t>的详细内容。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2349500"/>
          <a:ext cx="7848600" cy="404018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注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解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功能说明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@Null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被注释的元素必须为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null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@NotNull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被注释的元素必须不为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null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@AssertTrue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被注释的元素必须为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@AssertFalse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被注释的元素必须为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@Min(value)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被注释的元素必须是一个数字，其值必须大于等于指定的最小值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@Max(value)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被注释的元素必须是一个数字，其值必须小于等于指定的最大值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049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@DecimalMin(value)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被注释的元素必须是一个数字，其值必须大于等于指定的最小值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049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@DecimalMax(value)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被注释的元素必须是一个数字，其值必须小于等于指定的最大值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@Size(max, min)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被注释的元素的大小必须在指定的范围内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049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@Digits (integer, fraction)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被注释的元素必须是一个数字，其值必须在可接受的范围内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@Past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被注释的元素必须是一个过去的日期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92075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@Future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08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被注释的元素必须是一个将来的日期</a:t>
                      </a:r>
                      <a:endParaRPr kumimoji="0" 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数据校验框架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32" name="TextBox 11"/>
          <p:cNvSpPr txBox="1">
            <a:spLocks noChangeArrowheads="1"/>
          </p:cNvSpPr>
          <p:nvPr/>
        </p:nvSpPr>
        <p:spPr bwMode="auto">
          <a:xfrm>
            <a:off x="179388" y="1125538"/>
            <a:ext cx="8425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mvc:annotation-driven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/&gt;</a:t>
            </a:r>
            <a:r>
              <a:rPr lang="zh-CN" altLang="en-US" sz="1600" b="0" dirty="0">
                <a:latin typeface="Arial" panose="020B0604020202020204" pitchFamily="34" charset="0"/>
              </a:rPr>
              <a:t>会默认装配好一个</a:t>
            </a:r>
            <a:r>
              <a:rPr lang="en-US" altLang="zh-CN" sz="1600" dirty="0" err="1">
                <a:latin typeface="Arial" panose="020B0604020202020204" pitchFamily="34" charset="0"/>
              </a:rPr>
              <a:t>LocalValidatorFactoryBean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Arial" panose="020B0604020202020204" pitchFamily="34" charset="0"/>
              </a:rPr>
              <a:t>在命令对象类的定义中的属性前添加校验注解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Arial" panose="020B0604020202020204" pitchFamily="34" charset="0"/>
              </a:rPr>
              <a:t>在处理方法的命令对象前标注</a:t>
            </a:r>
            <a:r>
              <a:rPr lang="en-US" altLang="zh-CN" sz="1600" b="0" dirty="0">
                <a:latin typeface="Arial" panose="020B0604020202020204" pitchFamily="34" charset="0"/>
              </a:rPr>
              <a:t>@Valid</a:t>
            </a:r>
            <a:r>
              <a:rPr lang="zh-CN" altLang="en-US" sz="1600" b="0" dirty="0">
                <a:latin typeface="Arial" panose="020B0604020202020204" pitchFamily="34" charset="0"/>
              </a:rPr>
              <a:t>注解即可开启数据校验。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475" y="2276475"/>
            <a:ext cx="7775575" cy="3540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public class User {   </a:t>
            </a: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     @Pattern(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regexp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="w{4,30}")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private String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userName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</a:t>
            </a: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     @Length(min=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2,max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=100)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private String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realName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@Past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DateTimeFormat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(pattern="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yyyy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-MM-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dd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private Date birthday;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</a:t>
            </a: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   @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DecimalMin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(value="1000.00")</a:t>
            </a: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   @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DecimalMax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(value="100000.00")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NumberFormat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(pattern="#,###.##")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private long salary;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244475" y="5849938"/>
            <a:ext cx="78406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>
                <a:solidFill>
                  <a:srgbClr val="7030A0"/>
                </a:solidFill>
                <a:latin typeface="Arial" panose="020B0604020202020204" pitchFamily="34" charset="0"/>
              </a:rPr>
              <a:t>      注意：</a:t>
            </a:r>
            <a:r>
              <a:rPr lang="en-US" altLang="zh-CN" sz="1600" b="0">
                <a:solidFill>
                  <a:srgbClr val="7030A0"/>
                </a:solidFill>
                <a:latin typeface="Arial" panose="020B0604020202020204" pitchFamily="34" charset="0"/>
              </a:rPr>
              <a:t>Spring</a:t>
            </a:r>
            <a:r>
              <a:rPr lang="zh-CN" altLang="en-US" sz="1600" b="0">
                <a:solidFill>
                  <a:srgbClr val="7030A0"/>
                </a:solidFill>
                <a:latin typeface="Arial" panose="020B0604020202020204" pitchFamily="34" charset="0"/>
              </a:rPr>
              <a:t>本身没有提供</a:t>
            </a:r>
            <a:r>
              <a:rPr lang="en-US" altLang="zh-CN" sz="1600" b="0">
                <a:solidFill>
                  <a:srgbClr val="7030A0"/>
                </a:solidFill>
                <a:latin typeface="Arial" panose="020B0604020202020204" pitchFamily="34" charset="0"/>
              </a:rPr>
              <a:t>JSR 303</a:t>
            </a:r>
            <a:r>
              <a:rPr lang="zh-CN" altLang="en-US" sz="1600" b="0">
                <a:solidFill>
                  <a:srgbClr val="7030A0"/>
                </a:solidFill>
                <a:latin typeface="Arial" panose="020B0604020202020204" pitchFamily="34" charset="0"/>
              </a:rPr>
              <a:t>的实现，所以必须将</a:t>
            </a:r>
            <a:r>
              <a:rPr lang="en-US" altLang="zh-CN" sz="1600" b="0">
                <a:solidFill>
                  <a:srgbClr val="7030A0"/>
                </a:solidFill>
                <a:latin typeface="Arial" panose="020B0604020202020204" pitchFamily="34" charset="0"/>
              </a:rPr>
              <a:t>JSR 303</a:t>
            </a:r>
            <a:r>
              <a:rPr lang="zh-CN" altLang="en-US" sz="1600" b="0">
                <a:solidFill>
                  <a:srgbClr val="7030A0"/>
                </a:solidFill>
                <a:latin typeface="Arial" panose="020B0604020202020204" pitchFamily="34" charset="0"/>
              </a:rPr>
              <a:t>的实现者（如</a:t>
            </a:r>
            <a:r>
              <a:rPr lang="en-US" altLang="zh-CN" sz="1600" b="0">
                <a:solidFill>
                  <a:srgbClr val="7030A0"/>
                </a:solidFill>
                <a:latin typeface="Arial" panose="020B0604020202020204" pitchFamily="34" charset="0"/>
              </a:rPr>
              <a:t>Hibernate Validator</a:t>
            </a:r>
            <a:r>
              <a:rPr lang="zh-CN" altLang="en-US" sz="1600" b="0">
                <a:solidFill>
                  <a:srgbClr val="7030A0"/>
                </a:solidFill>
                <a:latin typeface="Arial" panose="020B0604020202020204" pitchFamily="34" charset="0"/>
              </a:rPr>
              <a:t>）的</a:t>
            </a:r>
            <a:r>
              <a:rPr lang="en-US" altLang="zh-CN" sz="1600" b="0">
                <a:solidFill>
                  <a:srgbClr val="7030A0"/>
                </a:solidFill>
                <a:latin typeface="Arial" panose="020B0604020202020204" pitchFamily="34" charset="0"/>
              </a:rPr>
              <a:t>jar</a:t>
            </a:r>
            <a:r>
              <a:rPr lang="zh-CN" altLang="en-US" sz="1600" b="0">
                <a:solidFill>
                  <a:srgbClr val="7030A0"/>
                </a:solidFill>
                <a:latin typeface="Arial" panose="020B0604020202020204" pitchFamily="34" charset="0"/>
              </a:rPr>
              <a:t>文件放到类路径下，</a:t>
            </a:r>
            <a:r>
              <a:rPr lang="en-US" altLang="zh-CN" sz="1600" b="0">
                <a:solidFill>
                  <a:srgbClr val="7030A0"/>
                </a:solidFill>
                <a:latin typeface="Arial" panose="020B0604020202020204" pitchFamily="34" charset="0"/>
              </a:rPr>
              <a:t>Spring</a:t>
            </a:r>
            <a:r>
              <a:rPr lang="zh-CN" altLang="en-US" sz="1600" b="0">
                <a:solidFill>
                  <a:srgbClr val="7030A0"/>
                </a:solidFill>
                <a:latin typeface="Arial" panose="020B0604020202020204" pitchFamily="34" charset="0"/>
              </a:rPr>
              <a:t>将自动加载并装配好</a:t>
            </a:r>
            <a:r>
              <a:rPr lang="en-US" altLang="zh-CN" sz="1600" b="0">
                <a:solidFill>
                  <a:srgbClr val="7030A0"/>
                </a:solidFill>
                <a:latin typeface="Arial" panose="020B0604020202020204" pitchFamily="34" charset="0"/>
              </a:rPr>
              <a:t>JSR 303</a:t>
            </a:r>
            <a:r>
              <a:rPr lang="zh-CN" altLang="en-US" sz="1600" b="0">
                <a:solidFill>
                  <a:srgbClr val="7030A0"/>
                </a:solidFill>
                <a:latin typeface="Arial" panose="020B0604020202020204" pitchFamily="34" charset="0"/>
              </a:rPr>
              <a:t>的实现者。</a:t>
            </a:r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如何使用注解驱动的校验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825" y="1196975"/>
            <a:ext cx="7777163" cy="289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@Controller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("/user")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public class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UserController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@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RequestMapping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(value = "/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handle91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")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public String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handle91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(@Valid  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User user,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                                   </a:t>
            </a:r>
            <a:r>
              <a:rPr lang="en-US" altLang="zh-CN" sz="1400" dirty="0" err="1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BindingResult</a:t>
            </a:r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 </a:t>
            </a:r>
            <a:r>
              <a:rPr lang="en-US" altLang="zh-CN" sz="1400" dirty="0" err="1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bindingResult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){		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   if(</a:t>
            </a:r>
            <a:r>
              <a:rPr lang="en-US" altLang="zh-CN" sz="1400" dirty="0" err="1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bindingResult.hasErrors</a:t>
            </a:r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()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){</a:t>
            </a:r>
          </a:p>
          <a:p>
            <a:pPr>
              <a:defRPr/>
            </a:pPr>
            <a:r>
              <a:rPr lang="zh-CN" altLang="en-US" sz="1400" dirty="0">
                <a:latin typeface="Arial" panose="020B0604020202020204" pitchFamily="34" charset="0"/>
                <a:ea typeface="+mn-ea"/>
              </a:rPr>
              <a:t>               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return "/user/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register3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   }else{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        return "/user/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showUser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   }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}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}</a:t>
            </a: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258763" y="4429125"/>
            <a:ext cx="78422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     在已经标注了</a:t>
            </a:r>
            <a:r>
              <a:rPr lang="en-US" altLang="zh-CN" sz="2000" b="0" dirty="0">
                <a:latin typeface="Arial" panose="020B0604020202020204" pitchFamily="34" charset="0"/>
              </a:rPr>
              <a:t>JSR 303</a:t>
            </a:r>
            <a:r>
              <a:rPr lang="zh-CN" altLang="en-US" sz="2000" b="0" dirty="0">
                <a:latin typeface="Arial" panose="020B0604020202020204" pitchFamily="34" charset="0"/>
              </a:rPr>
              <a:t>注解的表单</a:t>
            </a:r>
            <a:r>
              <a:rPr lang="en-US" altLang="zh-CN" sz="2000" b="0" dirty="0">
                <a:latin typeface="Arial" panose="020B0604020202020204" pitchFamily="34" charset="0"/>
              </a:rPr>
              <a:t>/</a:t>
            </a:r>
            <a:r>
              <a:rPr lang="zh-CN" altLang="en-US" sz="2000" b="0" dirty="0">
                <a:latin typeface="Arial" panose="020B0604020202020204" pitchFamily="34" charset="0"/>
              </a:rPr>
              <a:t>命令对象前标注一个</a:t>
            </a:r>
            <a:r>
              <a:rPr lang="en-US" altLang="zh-CN" sz="2000" b="0" dirty="0">
                <a:latin typeface="Arial" panose="020B0604020202020204" pitchFamily="34" charset="0"/>
              </a:rPr>
              <a:t>@Valid</a:t>
            </a:r>
            <a:r>
              <a:rPr lang="zh-CN" altLang="en-US" sz="2000" b="0" dirty="0">
                <a:latin typeface="Arial" panose="020B0604020202020204" pitchFamily="34" charset="0"/>
              </a:rPr>
              <a:t>，</a:t>
            </a:r>
            <a:r>
              <a:rPr lang="en-US" altLang="zh-CN" sz="2000" b="0" dirty="0">
                <a:latin typeface="Arial" panose="020B0604020202020204" pitchFamily="34" charset="0"/>
              </a:rPr>
              <a:t>Spring MVC</a:t>
            </a:r>
            <a:r>
              <a:rPr lang="zh-CN" altLang="en-US" sz="2000" b="0" dirty="0">
                <a:latin typeface="Arial" panose="020B0604020202020204" pitchFamily="34" charset="0"/>
              </a:rPr>
              <a:t>框架在将请求数据绑定到该入参对象后，就会调用校验框架根据注解声明的校验规则实施校验。</a:t>
            </a: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877050" cy="56356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宋体" panose="02010600030101010101" pitchFamily="2" charset="-122"/>
              </a:rPr>
              <a:t>使用校验功能时，处理方法要如何签名？？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50181" name="对象 3"/>
          <p:cNvGraphicFramePr>
            <a:graphicFrameLocks noChangeAspect="1"/>
          </p:cNvGraphicFramePr>
          <p:nvPr/>
        </p:nvGraphicFramePr>
        <p:xfrm>
          <a:off x="395288" y="1341438"/>
          <a:ext cx="7285037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4" imgW="7112000" imgH="2552700" progId="Visio.Drawing.11">
                  <p:embed/>
                </p:oleObj>
              </mc:Choice>
              <mc:Fallback>
                <p:oleObj name="Visio" r:id="rId4" imgW="7112000" imgH="25527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847" b="-3847"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7285037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258763" y="4429125"/>
            <a:ext cx="7842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       Spring MVC</a:t>
            </a:r>
            <a:r>
              <a:rPr lang="zh-CN" altLang="en-US" sz="2000" b="0">
                <a:latin typeface="Arial" panose="020B0604020202020204" pitchFamily="34" charset="0"/>
              </a:rPr>
              <a:t>是通过对处理方法签名的规约来保存校验结果的：前一个表单</a:t>
            </a:r>
            <a:r>
              <a:rPr lang="en-US" altLang="zh-CN" sz="2000" b="0">
                <a:latin typeface="Arial" panose="020B0604020202020204" pitchFamily="34" charset="0"/>
              </a:rPr>
              <a:t>/</a:t>
            </a:r>
            <a:r>
              <a:rPr lang="zh-CN" altLang="en-US" sz="2000" b="0">
                <a:latin typeface="Arial" panose="020B0604020202020204" pitchFamily="34" charset="0"/>
              </a:rPr>
              <a:t>命令对象的校验结果保存在其后的入参中，这个保存校验结果的</a:t>
            </a:r>
            <a:r>
              <a:rPr lang="zh-CN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入参必须是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BindingResult</a:t>
            </a:r>
            <a:r>
              <a:rPr lang="zh-CN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Errors</a:t>
            </a:r>
            <a:r>
              <a:rPr lang="zh-CN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类型</a:t>
            </a:r>
            <a:r>
              <a:rPr lang="zh-CN" altLang="en-US" sz="2000" b="0">
                <a:latin typeface="Arial" panose="020B0604020202020204" pitchFamily="34" charset="0"/>
              </a:rPr>
              <a:t>，这两个类都位于</a:t>
            </a:r>
            <a:r>
              <a:rPr lang="en-US" altLang="zh-CN" sz="2000" b="0">
                <a:latin typeface="Arial" panose="020B0604020202020204" pitchFamily="34" charset="0"/>
              </a:rPr>
              <a:t>org.springframework.validation</a:t>
            </a:r>
            <a:r>
              <a:rPr lang="zh-CN" altLang="en-US" sz="2000" b="0">
                <a:latin typeface="Arial" panose="020B0604020202020204" pitchFamily="34" charset="0"/>
              </a:rPr>
              <a:t>包中。</a:t>
            </a:r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校验错误信息存放在什么地方？？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51207" name="对象 10"/>
          <p:cNvGraphicFramePr>
            <a:graphicFrameLocks noChangeAspect="1"/>
          </p:cNvGraphicFramePr>
          <p:nvPr/>
        </p:nvGraphicFramePr>
        <p:xfrm>
          <a:off x="468313" y="1268413"/>
          <a:ext cx="7645400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4" imgW="9677400" imgH="3848100" progId="Visio.Drawing.11">
                  <p:embed/>
                </p:oleObj>
              </mc:Choice>
              <mc:Fallback>
                <p:oleObj name="Visio" r:id="rId4" imgW="9677400" imgH="3848100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456" t="-5138" b="-5095"/>
                      <a:stretch>
                        <a:fillRect/>
                      </a:stretch>
                    </p:blipFill>
                    <p:spPr bwMode="auto">
                      <a:xfrm>
                        <a:off x="468313" y="1268413"/>
                        <a:ext cx="7645400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Box 11"/>
          <p:cNvSpPr txBox="1">
            <a:spLocks noChangeArrowheads="1"/>
          </p:cNvSpPr>
          <p:nvPr/>
        </p:nvSpPr>
        <p:spPr bwMode="auto">
          <a:xfrm>
            <a:off x="539750" y="4797425"/>
            <a:ext cx="727233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4.Spring MVC</a:t>
            </a:r>
            <a:r>
              <a:rPr lang="zh-CN" altLang="en-US" sz="1800" b="0">
                <a:latin typeface="Arial" panose="020B0604020202020204" pitchFamily="34" charset="0"/>
              </a:rPr>
              <a:t>将</a:t>
            </a:r>
            <a:r>
              <a:rPr lang="en-US" altLang="zh-CN" sz="1800" b="0">
                <a:latin typeface="Arial" panose="020B0604020202020204" pitchFamily="34" charset="0"/>
              </a:rPr>
              <a:t>HttpServletRequest</a:t>
            </a:r>
            <a:r>
              <a:rPr lang="zh-CN" altLang="en-US" sz="1800" b="0">
                <a:latin typeface="Arial" panose="020B0604020202020204" pitchFamily="34" charset="0"/>
              </a:rPr>
              <a:t>对象数据绑定到处理方法的入参对象中（表单</a:t>
            </a:r>
            <a:r>
              <a:rPr lang="en-US" altLang="zh-CN" sz="1800" b="0">
                <a:latin typeface="Arial" panose="020B0604020202020204" pitchFamily="34" charset="0"/>
              </a:rPr>
              <a:t>/</a:t>
            </a:r>
            <a:r>
              <a:rPr lang="zh-CN" altLang="en-US" sz="1800" b="0">
                <a:latin typeface="Arial" panose="020B0604020202020204" pitchFamily="34" charset="0"/>
              </a:rPr>
              <a:t>命令对象）；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5.</a:t>
            </a:r>
            <a:r>
              <a:rPr lang="zh-CN" altLang="en-US" sz="1800" b="0">
                <a:latin typeface="Arial" panose="020B0604020202020204" pitchFamily="34" charset="0"/>
              </a:rPr>
              <a:t>将绑定错误信息、检验错误信息都保存到隐含模型中；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6.</a:t>
            </a:r>
            <a:r>
              <a:rPr lang="zh-CN" altLang="en-US" sz="1800" b="0">
                <a:latin typeface="Arial" panose="020B0604020202020204" pitchFamily="34" charset="0"/>
              </a:rPr>
              <a:t>本次请求的对应隐含模型数据存放到</a:t>
            </a:r>
            <a:r>
              <a:rPr lang="en-US" altLang="zh-CN" sz="1800" b="0">
                <a:latin typeface="Arial" panose="020B0604020202020204" pitchFamily="34" charset="0"/>
              </a:rPr>
              <a:t>HttpServletRequest</a:t>
            </a:r>
            <a:r>
              <a:rPr lang="zh-CN" altLang="en-US" sz="1800" b="0">
                <a:latin typeface="Arial" panose="020B0604020202020204" pitchFamily="34" charset="0"/>
              </a:rPr>
              <a:t>的属性列表中，暴露给视图对象。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ea typeface="宋体" panose="02010600030101010101" pitchFamily="2" charset="-122"/>
              </a:rPr>
              <a:t>Spring MVC</a:t>
            </a:r>
            <a:r>
              <a:rPr lang="zh-CN" altLang="en-US" sz="3600" dirty="0">
                <a:ea typeface="宋体" panose="02010600030101010101" pitchFamily="2" charset="-122"/>
              </a:rPr>
              <a:t>框架结构</a:t>
            </a:r>
            <a:r>
              <a:rPr lang="en-US" altLang="zh-CN" sz="3600" dirty="0">
                <a:ea typeface="宋体" panose="02010600030101010101" pitchFamily="2" charset="-122"/>
              </a:rPr>
              <a:t>-</a:t>
            </a:r>
            <a:r>
              <a:rPr lang="zh-CN" altLang="en-US" sz="3600" dirty="0">
                <a:ea typeface="宋体" panose="02010600030101010101" pitchFamily="2" charset="-122"/>
              </a:rPr>
              <a:t>处理类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1484313"/>
            <a:ext cx="856932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package </a:t>
            </a:r>
            <a:r>
              <a:rPr lang="en-US" altLang="zh-CN" sz="1800" b="0" dirty="0" err="1">
                <a:latin typeface="Arial" panose="020B0604020202020204" pitchFamily="34" charset="0"/>
              </a:rPr>
              <a:t>com.baobaotao.web</a:t>
            </a:r>
            <a:r>
              <a:rPr lang="en-US" altLang="zh-CN" sz="1800" b="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@Controller                           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</a:rPr>
              <a:t>①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将</a:t>
            </a:r>
            <a:r>
              <a:rPr lang="en-US" altLang="zh-CN" sz="1800" b="0" dirty="0" err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UserController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变成一个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Handler</a:t>
            </a:r>
            <a:endParaRPr lang="en-US" altLang="zh-CN" sz="18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@</a:t>
            </a:r>
            <a:r>
              <a:rPr lang="en-US" altLang="zh-CN" sz="1800" b="0" dirty="0" err="1">
                <a:latin typeface="Arial" panose="020B0604020202020204" pitchFamily="34" charset="0"/>
              </a:rPr>
              <a:t>RequestMapping</a:t>
            </a:r>
            <a:r>
              <a:rPr lang="en-US" altLang="zh-CN" sz="1800" b="0" dirty="0">
                <a:latin typeface="Arial" panose="020B0604020202020204" pitchFamily="34" charset="0"/>
              </a:rPr>
              <a:t>(“/user”)   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</a:rPr>
              <a:t>②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指定控制器映射的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URL</a:t>
            </a:r>
            <a:endParaRPr lang="en-US" altLang="zh-CN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public class </a:t>
            </a:r>
            <a:r>
              <a:rPr lang="en-US" altLang="zh-CN" sz="1800" b="0" dirty="0" err="1">
                <a:latin typeface="Arial" panose="020B0604020202020204" pitchFamily="34" charset="0"/>
              </a:rPr>
              <a:t>UserController</a:t>
            </a:r>
            <a:r>
              <a:rPr lang="en-US" altLang="zh-CN" sz="1800" b="0" dirty="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zh-CN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	@</a:t>
            </a:r>
            <a:r>
              <a:rPr lang="en-US" altLang="zh-CN" sz="1800" b="0" dirty="0" err="1">
                <a:latin typeface="Arial" panose="020B0604020202020204" pitchFamily="34" charset="0"/>
              </a:rPr>
              <a:t>RequestMapping</a:t>
            </a:r>
            <a:r>
              <a:rPr lang="en-US" altLang="zh-CN" sz="1800" b="0" dirty="0">
                <a:latin typeface="Arial" panose="020B0604020202020204" pitchFamily="34" charset="0"/>
              </a:rPr>
              <a:t>(value = “/register”)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</a:rPr>
              <a:t> ③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处理方法对应的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URL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，相对于</a:t>
            </a:r>
            <a:endParaRPr lang="en-US" altLang="zh-CN" sz="18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                                        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</a:rPr>
              <a:t>②处的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</a:rPr>
              <a:t>URL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	public String register()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	          return “user/register”;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</a:rPr>
              <a:t> ④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返回逻辑视图名</a:t>
            </a:r>
            <a:endParaRPr lang="en-US" altLang="zh-CN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zh-CN" sz="1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4800" dirty="0">
                <a:solidFill>
                  <a:schemeClr val="accent4">
                    <a:lumMod val="90000"/>
                    <a:lumOff val="10000"/>
                  </a:schemeClr>
                </a:solidFill>
                <a:latin typeface="Arial" panose="020B0604020202020204" pitchFamily="34" charset="0"/>
              </a:rPr>
              <a:t>注解与</a:t>
            </a:r>
            <a:r>
              <a:rPr lang="en-US" altLang="zh-CN" sz="4800" dirty="0">
                <a:solidFill>
                  <a:schemeClr val="accent4">
                    <a:lumMod val="90000"/>
                    <a:lumOff val="10000"/>
                  </a:schemeClr>
                </a:solidFill>
                <a:latin typeface="Arial" panose="020B0604020202020204" pitchFamily="34" charset="0"/>
              </a:rPr>
              <a:t>URL</a:t>
            </a:r>
            <a:r>
              <a:rPr lang="zh-CN" altLang="en-US" sz="4800" dirty="0">
                <a:solidFill>
                  <a:schemeClr val="accent4">
                    <a:lumMod val="90000"/>
                    <a:lumOff val="10000"/>
                  </a:schemeClr>
                </a:solidFill>
                <a:latin typeface="Arial" panose="020B0604020202020204" pitchFamily="34" charset="0"/>
              </a:rPr>
              <a:t>匹配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页面如何显示错误信息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825" y="1196975"/>
            <a:ext cx="7777163" cy="5478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/>
              <a:t>&lt;%@ page language="java" </a:t>
            </a:r>
            <a:r>
              <a:rPr lang="en-US" altLang="zh-CN" sz="1400" dirty="0" err="1"/>
              <a:t>contentType</a:t>
            </a:r>
            <a:r>
              <a:rPr lang="en-US" altLang="zh-CN" sz="1400" dirty="0"/>
              <a:t>="text/html; charset=UTF-8" </a:t>
            </a:r>
            <a:r>
              <a:rPr lang="en-US" altLang="zh-CN" sz="1400" dirty="0" err="1"/>
              <a:t>pageEncoding</a:t>
            </a:r>
            <a:r>
              <a:rPr lang="en-US" altLang="zh-CN" sz="1400" dirty="0"/>
              <a:t>="UTF-8"%&gt;</a:t>
            </a:r>
          </a:p>
          <a:p>
            <a:pPr eaLnBrk="1" hangingPunct="1">
              <a:defRPr/>
            </a:pPr>
            <a:r>
              <a:rPr lang="en-US" altLang="zh-CN" sz="1400" dirty="0"/>
              <a:t>&lt;%@ </a:t>
            </a:r>
            <a:r>
              <a:rPr lang="en-US" altLang="zh-CN" sz="1400" dirty="0" err="1"/>
              <a:t>taglib</a:t>
            </a:r>
            <a:r>
              <a:rPr lang="en-US" altLang="zh-CN" sz="1400" dirty="0"/>
              <a:t> prefix="c"      </a:t>
            </a:r>
            <a:r>
              <a:rPr lang="en-US" altLang="zh-CN" sz="1400" dirty="0" err="1"/>
              <a:t>uri</a:t>
            </a:r>
            <a:r>
              <a:rPr lang="en-US" altLang="zh-CN" sz="1400" dirty="0"/>
              <a:t>="http://java.sun.com/</a:t>
            </a:r>
            <a:r>
              <a:rPr lang="en-US" altLang="zh-CN" sz="1400" dirty="0" err="1"/>
              <a:t>jsp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jstl</a:t>
            </a:r>
            <a:r>
              <a:rPr lang="en-US" altLang="zh-CN" sz="1400" dirty="0"/>
              <a:t>/core" %&gt;   </a:t>
            </a:r>
          </a:p>
          <a:p>
            <a:pPr eaLnBrk="1" hangingPunct="1">
              <a:defRPr/>
            </a:pPr>
            <a:r>
              <a:rPr lang="en-US" altLang="zh-CN" sz="1400" b="1" dirty="0">
                <a:solidFill>
                  <a:srgbClr val="FF0000"/>
                </a:solidFill>
              </a:rPr>
              <a:t>&lt;%@ </a:t>
            </a:r>
            <a:r>
              <a:rPr lang="en-US" altLang="zh-CN" sz="1400" b="1" dirty="0" err="1">
                <a:solidFill>
                  <a:srgbClr val="FF0000"/>
                </a:solidFill>
              </a:rPr>
              <a:t>taglib</a:t>
            </a:r>
            <a:r>
              <a:rPr lang="en-US" altLang="zh-CN" sz="1400" b="1" dirty="0">
                <a:solidFill>
                  <a:srgbClr val="FF0000"/>
                </a:solidFill>
              </a:rPr>
              <a:t> prefix="form"   </a:t>
            </a:r>
            <a:r>
              <a:rPr lang="en-US" altLang="zh-CN" sz="1400" b="1" dirty="0" err="1">
                <a:solidFill>
                  <a:srgbClr val="FF0000"/>
                </a:solidFill>
              </a:rPr>
              <a:t>uri</a:t>
            </a:r>
            <a:r>
              <a:rPr lang="en-US" altLang="zh-CN" sz="1400" b="1" dirty="0">
                <a:solidFill>
                  <a:srgbClr val="FF0000"/>
                </a:solidFill>
              </a:rPr>
              <a:t>="http://www.springframework.org/tags/form" %&gt;</a:t>
            </a:r>
          </a:p>
          <a:p>
            <a:pPr eaLnBrk="1" hangingPunct="1">
              <a:defRPr/>
            </a:pPr>
            <a:r>
              <a:rPr lang="en-US" altLang="zh-CN" sz="1400" dirty="0"/>
              <a:t>&lt;html&gt;</a:t>
            </a:r>
          </a:p>
          <a:p>
            <a:pPr eaLnBrk="1" hangingPunct="1">
              <a:defRPr/>
            </a:pPr>
            <a:r>
              <a:rPr lang="en-US" altLang="zh-CN" sz="1400" dirty="0"/>
              <a:t>&lt;head&gt;</a:t>
            </a:r>
          </a:p>
          <a:p>
            <a:pPr eaLnBrk="1" hangingPunct="1">
              <a:defRPr/>
            </a:pPr>
            <a:r>
              <a:rPr lang="en-US" altLang="zh-CN" sz="1400" dirty="0"/>
              <a:t>&lt;title&gt;</a:t>
            </a:r>
            <a:r>
              <a:rPr lang="zh-CN" altLang="en-US" sz="1400" dirty="0"/>
              <a:t>注册用户</a:t>
            </a:r>
            <a:r>
              <a:rPr lang="en-US" altLang="zh-CN" sz="1400" dirty="0"/>
              <a:t>&lt;/title&gt;</a:t>
            </a:r>
          </a:p>
          <a:p>
            <a:pPr eaLnBrk="1" hangingPunct="1">
              <a:defRPr/>
            </a:pPr>
            <a:r>
              <a:rPr lang="en-US" altLang="zh-CN" sz="1400" dirty="0"/>
              <a:t>  &lt;style&gt;.</a:t>
            </a:r>
            <a:r>
              <a:rPr lang="en-US" altLang="zh-CN" sz="1400" dirty="0" err="1"/>
              <a:t>errorClass</a:t>
            </a:r>
            <a:r>
              <a:rPr lang="en-US" altLang="zh-CN" sz="1400" dirty="0"/>
              <a:t>{</a:t>
            </a:r>
            <a:r>
              <a:rPr lang="en-US" altLang="zh-CN" sz="1400" dirty="0" err="1"/>
              <a:t>color:red</a:t>
            </a:r>
            <a:r>
              <a:rPr lang="en-US" altLang="zh-CN" sz="1400" dirty="0"/>
              <a:t>}&lt;/style&gt;</a:t>
            </a:r>
          </a:p>
          <a:p>
            <a:pPr eaLnBrk="1" hangingPunct="1">
              <a:defRPr/>
            </a:pPr>
            <a:r>
              <a:rPr lang="en-US" altLang="zh-CN" sz="1400" dirty="0"/>
              <a:t>&lt;/head&gt;</a:t>
            </a:r>
          </a:p>
          <a:p>
            <a:pPr eaLnBrk="1" hangingPunct="1">
              <a:defRPr/>
            </a:pPr>
            <a:r>
              <a:rPr lang="en-US" altLang="zh-CN" sz="1400" dirty="0"/>
              <a:t>&lt;body&gt; </a:t>
            </a:r>
          </a:p>
          <a:p>
            <a:pPr eaLnBrk="1" hangingPunct="1">
              <a:defRPr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form:form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modelAttribute</a:t>
            </a:r>
            <a:r>
              <a:rPr lang="en-US" altLang="zh-CN" sz="1400" dirty="0"/>
              <a:t>="user"  action="user/handle91.html"&gt;</a:t>
            </a:r>
          </a:p>
          <a:p>
            <a:pPr eaLnBrk="1" hangingPunct="1">
              <a:defRPr/>
            </a:pPr>
            <a:r>
              <a:rPr lang="en-US" altLang="zh-CN" sz="1400" dirty="0"/>
              <a:t>      </a:t>
            </a:r>
            <a:r>
              <a:rPr lang="en-US" altLang="zh-CN" sz="1400" b="1" dirty="0">
                <a:solidFill>
                  <a:srgbClr val="FF0000"/>
                </a:solidFill>
              </a:rPr>
              <a:t>&lt;</a:t>
            </a:r>
            <a:r>
              <a:rPr lang="en-US" altLang="zh-CN" sz="1400" b="1" dirty="0" err="1">
                <a:solidFill>
                  <a:srgbClr val="FF0000"/>
                </a:solidFill>
              </a:rPr>
              <a:t>form:errors</a:t>
            </a:r>
            <a:r>
              <a:rPr lang="en-US" altLang="zh-CN" sz="1400" b="1" dirty="0">
                <a:solidFill>
                  <a:srgbClr val="FF0000"/>
                </a:solidFill>
              </a:rPr>
              <a:t> path="*"/&gt;</a:t>
            </a:r>
          </a:p>
          <a:p>
            <a:pPr eaLnBrk="1" hangingPunct="1">
              <a:defRPr/>
            </a:pPr>
            <a:r>
              <a:rPr lang="en-US" altLang="zh-CN" sz="1400" dirty="0"/>
              <a:t>      &lt;table&gt;</a:t>
            </a:r>
          </a:p>
          <a:p>
            <a:pPr eaLnBrk="1" hangingPunct="1">
              <a:defRPr/>
            </a:pPr>
            <a:r>
              <a:rPr lang="en-US" altLang="zh-CN" sz="1400" dirty="0"/>
              <a:t>	    &lt;tr&gt;</a:t>
            </a:r>
          </a:p>
          <a:p>
            <a:pPr eaLnBrk="1" hangingPunct="1">
              <a:defRPr/>
            </a:pPr>
            <a:r>
              <a:rPr lang="en-US" altLang="zh-CN" sz="1400" dirty="0"/>
              <a:t>	       &lt;td&gt;</a:t>
            </a:r>
            <a:r>
              <a:rPr lang="zh-CN" altLang="en-US" sz="1400" dirty="0"/>
              <a:t>用户名：</a:t>
            </a:r>
            <a:r>
              <a:rPr lang="en-US" altLang="zh-CN" sz="1400" dirty="0"/>
              <a:t>&lt;/td&gt;</a:t>
            </a:r>
          </a:p>
          <a:p>
            <a:pPr eaLnBrk="1" hangingPunct="1">
              <a:defRPr/>
            </a:pPr>
            <a:r>
              <a:rPr lang="en-US" altLang="zh-CN" sz="1400" dirty="0"/>
              <a:t>	       &lt;td&gt;</a:t>
            </a:r>
          </a:p>
          <a:p>
            <a:pPr eaLnBrk="1" hangingPunct="1">
              <a:defRPr/>
            </a:pPr>
            <a:r>
              <a:rPr lang="en-US" altLang="zh-CN" sz="1400" dirty="0"/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          &lt;</a:t>
            </a:r>
            <a:r>
              <a:rPr lang="en-US" altLang="zh-CN" sz="1400" b="1" dirty="0" err="1">
                <a:solidFill>
                  <a:srgbClr val="FF0000"/>
                </a:solidFill>
              </a:rPr>
              <a:t>form:errors</a:t>
            </a:r>
            <a:r>
              <a:rPr lang="en-US" altLang="zh-CN" sz="1400" b="1" dirty="0">
                <a:solidFill>
                  <a:srgbClr val="FF0000"/>
                </a:solidFill>
              </a:rPr>
              <a:t> path="</a:t>
            </a:r>
            <a:r>
              <a:rPr lang="en-US" altLang="zh-CN" sz="1400" b="1" dirty="0" err="1">
                <a:solidFill>
                  <a:srgbClr val="FF0000"/>
                </a:solidFill>
              </a:rPr>
              <a:t>userName</a:t>
            </a:r>
            <a:r>
              <a:rPr lang="en-US" altLang="zh-CN" sz="1400" b="1" dirty="0">
                <a:solidFill>
                  <a:srgbClr val="FF0000"/>
                </a:solidFill>
              </a:rPr>
              <a:t>" </a:t>
            </a:r>
            <a:r>
              <a:rPr lang="en-US" altLang="zh-CN" sz="1400" b="1" dirty="0" err="1">
                <a:solidFill>
                  <a:srgbClr val="FF0000"/>
                </a:solidFill>
              </a:rPr>
              <a:t>cssClass</a:t>
            </a:r>
            <a:r>
              <a:rPr lang="en-US" altLang="zh-CN" sz="1400" b="1" dirty="0">
                <a:solidFill>
                  <a:srgbClr val="FF0000"/>
                </a:solidFill>
              </a:rPr>
              <a:t>="</a:t>
            </a:r>
            <a:r>
              <a:rPr lang="en-US" altLang="zh-CN" sz="1400" b="1" dirty="0" err="1">
                <a:solidFill>
                  <a:srgbClr val="FF0000"/>
                </a:solidFill>
              </a:rPr>
              <a:t>errorClass</a:t>
            </a:r>
            <a:r>
              <a:rPr lang="en-US" altLang="zh-CN" sz="1400" b="1" dirty="0">
                <a:solidFill>
                  <a:srgbClr val="FF0000"/>
                </a:solidFill>
              </a:rPr>
              <a:t>"/&gt;</a:t>
            </a:r>
          </a:p>
          <a:p>
            <a:pPr eaLnBrk="1" hangingPunct="1">
              <a:defRPr/>
            </a:pPr>
            <a:r>
              <a:rPr lang="en-US" altLang="zh-CN" sz="1400" dirty="0"/>
              <a:t>	          &lt;</a:t>
            </a:r>
            <a:r>
              <a:rPr lang="en-US" altLang="zh-CN" sz="1400" dirty="0" err="1"/>
              <a:t>form:input</a:t>
            </a:r>
            <a:r>
              <a:rPr lang="en-US" altLang="zh-CN" sz="1400" dirty="0"/>
              <a:t> path="</a:t>
            </a:r>
            <a:r>
              <a:rPr lang="en-US" altLang="zh-CN" sz="1400" dirty="0" err="1"/>
              <a:t>userName</a:t>
            </a:r>
            <a:r>
              <a:rPr lang="en-US" altLang="zh-CN" sz="1400" dirty="0"/>
              <a:t>" /&gt;</a:t>
            </a:r>
          </a:p>
          <a:p>
            <a:pPr eaLnBrk="1" hangingPunct="1">
              <a:defRPr/>
            </a:pPr>
            <a:r>
              <a:rPr lang="en-US" altLang="zh-CN" sz="1400" dirty="0"/>
              <a:t>	       &lt;/td&gt;</a:t>
            </a:r>
          </a:p>
          <a:p>
            <a:pPr eaLnBrk="1" hangingPunct="1">
              <a:defRPr/>
            </a:pPr>
            <a:r>
              <a:rPr lang="en-US" altLang="zh-CN" sz="1400" dirty="0"/>
              <a:t>	    &lt;/tr&gt;</a:t>
            </a:r>
          </a:p>
          <a:p>
            <a:pPr eaLnBrk="1" hangingPunct="1">
              <a:defRPr/>
            </a:pPr>
            <a:r>
              <a:rPr lang="en-US" altLang="zh-CN" sz="1400" dirty="0"/>
              <a:t>           …	    </a:t>
            </a:r>
          </a:p>
          <a:p>
            <a:pPr eaLnBrk="1" hangingPunct="1">
              <a:defRPr/>
            </a:pPr>
            <a:r>
              <a:rPr lang="en-US" altLang="zh-CN" sz="1400" dirty="0"/>
              <a:t>    &lt;/table&gt;</a:t>
            </a:r>
          </a:p>
          <a:p>
            <a:pPr eaLnBrk="1" hangingPunct="1">
              <a:defRPr/>
            </a:pPr>
            <a:r>
              <a:rPr lang="en-US" altLang="zh-CN" sz="1400" dirty="0"/>
              <a:t>  &lt;/</a:t>
            </a:r>
            <a:r>
              <a:rPr lang="en-US" altLang="zh-CN" sz="1400" dirty="0" err="1"/>
              <a:t>form:form</a:t>
            </a:r>
            <a:r>
              <a:rPr lang="en-US" altLang="zh-CN" sz="1400" dirty="0"/>
              <a:t>&gt;</a:t>
            </a:r>
          </a:p>
          <a:p>
            <a:pPr eaLnBrk="1" hangingPunct="1">
              <a:defRPr/>
            </a:pPr>
            <a:r>
              <a:rPr lang="en-US" altLang="zh-CN" sz="1400" dirty="0"/>
              <a:t>&lt;/body&gt;</a:t>
            </a:r>
          </a:p>
          <a:p>
            <a:pPr eaLnBrk="1" hangingPunct="1">
              <a:defRPr/>
            </a:pPr>
            <a:r>
              <a:rPr lang="en-US" altLang="zh-CN" sz="1400" dirty="0"/>
              <a:t>&lt;/html&gt;</a:t>
            </a:r>
          </a:p>
        </p:txBody>
      </p:sp>
      <p:sp>
        <p:nvSpPr>
          <p:cNvPr id="52232" name="TextBox 7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如何对错误信息进行国际化</a:t>
            </a:r>
            <a:r>
              <a:rPr lang="en-US" altLang="zh-CN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600" y="1970088"/>
            <a:ext cx="7777163" cy="954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/>
              <a:t>public class User {   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0000"/>
                </a:solidFill>
              </a:rPr>
              <a:t>      @Pattern(regexp=“w{4,30}”)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400">
                <a:solidFill>
                  <a:srgbClr val="FF0000"/>
                </a:solidFill>
                <a:sym typeface="Wingdings" panose="05000000000000000000" pitchFamily="2" charset="2"/>
              </a:rPr>
              <a:t>假设发生错误</a:t>
            </a: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1400"/>
              <a:t>      private String userName;</a:t>
            </a:r>
          </a:p>
          <a:p>
            <a:pPr eaLnBrk="1" hangingPunct="1">
              <a:defRPr/>
            </a:pPr>
            <a:r>
              <a:rPr lang="en-US" altLang="zh-CN" sz="1400"/>
              <a:t>}</a:t>
            </a:r>
          </a:p>
        </p:txBody>
      </p:sp>
      <p:sp>
        <p:nvSpPr>
          <p:cNvPr id="53256" name="TextBox 11"/>
          <p:cNvSpPr txBox="1">
            <a:spLocks noChangeArrowheads="1"/>
          </p:cNvSpPr>
          <p:nvPr/>
        </p:nvSpPr>
        <p:spPr bwMode="auto">
          <a:xfrm>
            <a:off x="292100" y="1196975"/>
            <a:ext cx="7840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</a:rPr>
              <a:t>       一个属性发生校验错误时，</a:t>
            </a:r>
            <a:r>
              <a:rPr lang="en-US" altLang="zh-CN" sz="2000" b="0">
                <a:latin typeface="Arial" panose="020B0604020202020204" pitchFamily="34" charset="0"/>
              </a:rPr>
              <a:t>Spring MVC</a:t>
            </a:r>
            <a:r>
              <a:rPr lang="zh-CN" altLang="en-US" sz="2000" b="0">
                <a:latin typeface="Arial" panose="020B0604020202020204" pitchFamily="34" charset="0"/>
              </a:rPr>
              <a:t>会产生一系列对应的错误码键：</a:t>
            </a:r>
          </a:p>
        </p:txBody>
      </p:sp>
      <p:sp>
        <p:nvSpPr>
          <p:cNvPr id="53257" name="TextBox 12"/>
          <p:cNvSpPr txBox="1">
            <a:spLocks noChangeArrowheads="1"/>
          </p:cNvSpPr>
          <p:nvPr/>
        </p:nvSpPr>
        <p:spPr bwMode="auto">
          <a:xfrm>
            <a:off x="268288" y="3833813"/>
            <a:ext cx="78406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b="0">
                <a:latin typeface="Arial" panose="020B0604020202020204" pitchFamily="34" charset="0"/>
              </a:rPr>
              <a:t>Pattern.user.userName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b="0">
                <a:latin typeface="Arial" panose="020B0604020202020204" pitchFamily="34" charset="0"/>
              </a:rPr>
              <a:t>Pattern.userName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b="0">
                <a:latin typeface="Arial" panose="020B0604020202020204" pitchFamily="34" charset="0"/>
              </a:rPr>
              <a:t>Pattern.String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b="0">
                <a:latin typeface="Arial" panose="020B0604020202020204" pitchFamily="34" charset="0"/>
              </a:rPr>
              <a:t>Pattern</a:t>
            </a:r>
          </a:p>
        </p:txBody>
      </p:sp>
      <p:sp>
        <p:nvSpPr>
          <p:cNvPr id="53258" name="TextBox 13"/>
          <p:cNvSpPr txBox="1">
            <a:spLocks noChangeArrowheads="1"/>
          </p:cNvSpPr>
          <p:nvPr/>
        </p:nvSpPr>
        <p:spPr bwMode="auto">
          <a:xfrm>
            <a:off x="323850" y="3027363"/>
            <a:ext cx="7840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   </a:t>
            </a:r>
            <a:r>
              <a:rPr lang="zh-CN" altLang="en-US" sz="2000" b="0">
                <a:latin typeface="Arial" panose="020B0604020202020204" pitchFamily="34" charset="0"/>
              </a:rPr>
              <a:t>如果</a:t>
            </a:r>
            <a:r>
              <a:rPr lang="en-US" altLang="zh-CN" sz="2000" b="0">
                <a:latin typeface="Arial" panose="020B0604020202020204" pitchFamily="34" charset="0"/>
              </a:rPr>
              <a:t>userName</a:t>
            </a:r>
            <a:r>
              <a:rPr lang="zh-CN" altLang="en-US" sz="2000" b="0">
                <a:latin typeface="Arial" panose="020B0604020202020204" pitchFamily="34" charset="0"/>
              </a:rPr>
              <a:t>的</a:t>
            </a:r>
            <a:r>
              <a:rPr lang="en-US" altLang="zh-CN" sz="2000" b="0">
                <a:latin typeface="Arial" panose="020B0604020202020204" pitchFamily="34" charset="0"/>
              </a:rPr>
              <a:t>@Pattern</a:t>
            </a:r>
            <a:r>
              <a:rPr lang="zh-CN" altLang="en-US" sz="2000" b="0">
                <a:latin typeface="Arial" panose="020B0604020202020204" pitchFamily="34" charset="0"/>
              </a:rPr>
              <a:t>校验规则未通过，则会在“隐含模型”中产生如下的错误键，这些错误键可以作为“国际化消息”的属性键。</a:t>
            </a:r>
          </a:p>
        </p:txBody>
      </p:sp>
      <p:sp>
        <p:nvSpPr>
          <p:cNvPr id="53259" name="TextBox 14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宋体" panose="02010600030101010101" pitchFamily="2" charset="-122"/>
              </a:rPr>
              <a:t>如何对错误信息进行国际化</a:t>
            </a:r>
            <a:r>
              <a:rPr lang="en-US" altLang="zh-CN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4279" name="TextBox 14"/>
          <p:cNvSpPr txBox="1">
            <a:spLocks noChangeArrowheads="1"/>
          </p:cNvSpPr>
          <p:nvPr/>
        </p:nvSpPr>
        <p:spPr bwMode="auto">
          <a:xfrm>
            <a:off x="292100" y="1196975"/>
            <a:ext cx="7840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</a:rPr>
              <a:t>       我们在</a:t>
            </a:r>
            <a:r>
              <a:rPr lang="en-US" altLang="zh-CN" sz="2000" b="0">
                <a:latin typeface="Arial" panose="020B0604020202020204" pitchFamily="34" charset="0"/>
              </a:rPr>
              <a:t>conf/i18n/</a:t>
            </a:r>
            <a:r>
              <a:rPr lang="zh-CN" altLang="en-US" sz="2000" b="0">
                <a:latin typeface="Arial" panose="020B0604020202020204" pitchFamily="34" charset="0"/>
              </a:rPr>
              <a:t>下添加基名为</a:t>
            </a:r>
            <a:r>
              <a:rPr lang="en-US" altLang="zh-CN" sz="2000" b="0">
                <a:latin typeface="Arial" panose="020B0604020202020204" pitchFamily="34" charset="0"/>
              </a:rPr>
              <a:t>messages</a:t>
            </a:r>
            <a:r>
              <a:rPr lang="zh-CN" altLang="en-US" sz="2000" b="0">
                <a:latin typeface="Arial" panose="020B0604020202020204" pitchFamily="34" charset="0"/>
              </a:rPr>
              <a:t>的国际化资源，一个是默认的</a:t>
            </a:r>
            <a:r>
              <a:rPr lang="en-US" altLang="zh-CN" sz="2000" b="0">
                <a:latin typeface="Arial" panose="020B0604020202020204" pitchFamily="34" charset="0"/>
              </a:rPr>
              <a:t>messages. properties</a:t>
            </a:r>
            <a:r>
              <a:rPr lang="zh-CN" altLang="en-US" sz="2000" b="0">
                <a:latin typeface="Arial" panose="020B0604020202020204" pitchFamily="34" charset="0"/>
              </a:rPr>
              <a:t>，另一个是对应中国大陆的</a:t>
            </a:r>
            <a:r>
              <a:rPr lang="en-US" altLang="zh-CN" sz="2000" b="0">
                <a:latin typeface="Arial" panose="020B0604020202020204" pitchFamily="34" charset="0"/>
              </a:rPr>
              <a:t>messages_zh_CN.properties</a:t>
            </a:r>
            <a:r>
              <a:rPr lang="zh-CN" altLang="en-US" sz="2000" b="0">
                <a:latin typeface="Arial" panose="020B0604020202020204" pitchFamily="34" charset="0"/>
              </a:rPr>
              <a:t>。来看一下</a:t>
            </a:r>
            <a:r>
              <a:rPr lang="en-US" altLang="zh-CN" sz="2000" b="0">
                <a:latin typeface="Arial" panose="020B0604020202020204" pitchFamily="34" charset="0"/>
              </a:rPr>
              <a:t>messages_zh_ CN.properties</a:t>
            </a:r>
            <a:r>
              <a:rPr lang="zh-CN" altLang="en-US" sz="2000" b="0">
                <a:latin typeface="Arial" panose="020B0604020202020204" pitchFamily="34" charset="0"/>
              </a:rPr>
              <a:t>资源文件的内容：</a:t>
            </a:r>
          </a:p>
        </p:txBody>
      </p:sp>
      <p:sp>
        <p:nvSpPr>
          <p:cNvPr id="54280" name="Picture 2"/>
          <p:cNvSpPr>
            <a:spLocks noChangeAspect="1" noChangeArrowheads="1"/>
          </p:cNvSpPr>
          <p:nvPr/>
        </p:nvSpPr>
        <p:spPr bwMode="auto">
          <a:xfrm>
            <a:off x="468313" y="2708275"/>
            <a:ext cx="7435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1150" y="5084763"/>
            <a:ext cx="7777163" cy="739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&lt;bean id="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messageSource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    class="org.springframework.context.support.ResourceBundleMessageSource"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      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p:basename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conf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i18n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/messages"/&gt; 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72418"/>
            <a:ext cx="5387975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目录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55299" name="Group 93"/>
          <p:cNvGrpSpPr/>
          <p:nvPr/>
        </p:nvGrpSpPr>
        <p:grpSpPr bwMode="auto">
          <a:xfrm>
            <a:off x="1447800" y="1125538"/>
            <a:ext cx="762000" cy="663575"/>
            <a:chOff x="1110" y="2656"/>
            <a:chExt cx="1549" cy="1351"/>
          </a:xfrm>
        </p:grpSpPr>
        <p:sp>
          <p:nvSpPr>
            <p:cNvPr id="55351" name="AutoShape 9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52" name="AutoShape 9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1056" name="AutoShape 9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300" name="Line 101"/>
          <p:cNvSpPr>
            <a:spLocks noChangeShapeType="1"/>
          </p:cNvSpPr>
          <p:nvPr/>
        </p:nvSpPr>
        <p:spPr bwMode="auto">
          <a:xfrm>
            <a:off x="2057400" y="17351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" name="Text Box 102"/>
          <p:cNvSpPr txBox="1">
            <a:spLocks noChangeArrowheads="1"/>
          </p:cNvSpPr>
          <p:nvPr/>
        </p:nvSpPr>
        <p:spPr bwMode="auto">
          <a:xfrm>
            <a:off x="2590800" y="1147763"/>
            <a:ext cx="4243388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Spring </a:t>
            </a:r>
            <a:r>
              <a:rPr lang="en-US" altLang="zh-CN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MVC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框架简介</a:t>
            </a:r>
          </a:p>
        </p:txBody>
      </p:sp>
      <p:sp>
        <p:nvSpPr>
          <p:cNvPr id="55302" name="Text Box 103"/>
          <p:cNvSpPr txBox="1">
            <a:spLocks noChangeArrowheads="1"/>
          </p:cNvSpPr>
          <p:nvPr/>
        </p:nvSpPr>
        <p:spPr bwMode="gray">
          <a:xfrm>
            <a:off x="1644650" y="12239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55303" name="Group 122"/>
          <p:cNvGrpSpPr/>
          <p:nvPr/>
        </p:nvGrpSpPr>
        <p:grpSpPr bwMode="auto">
          <a:xfrm>
            <a:off x="1447800" y="1895475"/>
            <a:ext cx="5410200" cy="665163"/>
            <a:chOff x="1152" y="1899"/>
            <a:chExt cx="3408" cy="419"/>
          </a:xfrm>
        </p:grpSpPr>
        <p:grpSp>
          <p:nvGrpSpPr>
            <p:cNvPr id="55344" name="Group 97"/>
            <p:cNvGrpSpPr/>
            <p:nvPr/>
          </p:nvGrpSpPr>
          <p:grpSpPr bwMode="auto">
            <a:xfrm>
              <a:off x="1152" y="1899"/>
              <a:ext cx="480" cy="419"/>
              <a:chOff x="3174" y="2656"/>
              <a:chExt cx="1549" cy="1351"/>
            </a:xfrm>
          </p:grpSpPr>
          <p:sp>
            <p:nvSpPr>
              <p:cNvPr id="55348" name="AutoShape 9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5349" name="AutoShape 9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60" name="AutoShape 10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45" name="Line 104"/>
            <p:cNvSpPr>
              <a:spLocks noChangeShapeType="1"/>
            </p:cNvSpPr>
            <p:nvPr/>
          </p:nvSpPr>
          <p:spPr bwMode="auto">
            <a:xfrm>
              <a:off x="1536" y="228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Text Box 105"/>
            <p:cNvSpPr txBox="1">
              <a:spLocks noChangeArrowheads="1"/>
            </p:cNvSpPr>
            <p:nvPr/>
          </p:nvSpPr>
          <p:spPr bwMode="auto">
            <a:xfrm>
              <a:off x="1872" y="1913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请求地址映射</a:t>
              </a:r>
            </a:p>
          </p:txBody>
        </p:sp>
        <p:sp>
          <p:nvSpPr>
            <p:cNvPr id="55347" name="Text Box 106"/>
            <p:cNvSpPr txBox="1">
              <a:spLocks noChangeArrowheads="1"/>
            </p:cNvSpPr>
            <p:nvPr/>
          </p:nvSpPr>
          <p:spPr bwMode="gray">
            <a:xfrm>
              <a:off x="1276" y="1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5304" name="Group 123"/>
          <p:cNvGrpSpPr/>
          <p:nvPr/>
        </p:nvGrpSpPr>
        <p:grpSpPr bwMode="auto">
          <a:xfrm>
            <a:off x="1447800" y="2636838"/>
            <a:ext cx="5410200" cy="665162"/>
            <a:chOff x="1152" y="2461"/>
            <a:chExt cx="3408" cy="419"/>
          </a:xfrm>
        </p:grpSpPr>
        <p:grpSp>
          <p:nvGrpSpPr>
            <p:cNvPr id="55337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55341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5342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38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621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请求数据的绑定</a:t>
              </a:r>
            </a:p>
          </p:txBody>
        </p:sp>
        <p:sp>
          <p:nvSpPr>
            <p:cNvPr id="55340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5305" name="Group 124"/>
          <p:cNvGrpSpPr/>
          <p:nvPr/>
        </p:nvGrpSpPr>
        <p:grpSpPr bwMode="auto">
          <a:xfrm>
            <a:off x="1447800" y="3429000"/>
            <a:ext cx="5410200" cy="665163"/>
            <a:chOff x="1152" y="3037"/>
            <a:chExt cx="3408" cy="419"/>
          </a:xfrm>
        </p:grpSpPr>
        <p:grpSp>
          <p:nvGrpSpPr>
            <p:cNvPr id="55330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55334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5335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4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31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9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数据转换、格式化、校验</a:t>
              </a:r>
            </a:p>
          </p:txBody>
        </p:sp>
        <p:sp>
          <p:nvSpPr>
            <p:cNvPr id="55333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55306" name="Group 123"/>
          <p:cNvGrpSpPr/>
          <p:nvPr/>
        </p:nvGrpSpPr>
        <p:grpSpPr bwMode="auto">
          <a:xfrm>
            <a:off x="1428750" y="4221163"/>
            <a:ext cx="5410200" cy="665162"/>
            <a:chOff x="1152" y="2461"/>
            <a:chExt cx="3408" cy="419"/>
          </a:xfrm>
        </p:grpSpPr>
        <p:grpSp>
          <p:nvGrpSpPr>
            <p:cNvPr id="55323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55327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5328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24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数据模型控制</a:t>
              </a:r>
            </a:p>
          </p:txBody>
        </p:sp>
        <p:sp>
          <p:nvSpPr>
            <p:cNvPr id="55326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55307" name="Group 123"/>
          <p:cNvGrpSpPr/>
          <p:nvPr/>
        </p:nvGrpSpPr>
        <p:grpSpPr bwMode="auto">
          <a:xfrm>
            <a:off x="1428750" y="5013325"/>
            <a:ext cx="5410200" cy="665163"/>
            <a:chOff x="1152" y="2461"/>
            <a:chExt cx="3408" cy="419"/>
          </a:xfrm>
        </p:grpSpPr>
        <p:grpSp>
          <p:nvGrpSpPr>
            <p:cNvPr id="55316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55320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5321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17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视图及解析器</a:t>
              </a:r>
            </a:p>
          </p:txBody>
        </p:sp>
        <p:sp>
          <p:nvSpPr>
            <p:cNvPr id="55319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55308" name="Group 124"/>
          <p:cNvGrpSpPr/>
          <p:nvPr/>
        </p:nvGrpSpPr>
        <p:grpSpPr bwMode="auto">
          <a:xfrm>
            <a:off x="1403350" y="5876925"/>
            <a:ext cx="5410200" cy="665163"/>
            <a:chOff x="1152" y="3037"/>
            <a:chExt cx="3408" cy="419"/>
          </a:xfrm>
        </p:grpSpPr>
        <p:grpSp>
          <p:nvGrpSpPr>
            <p:cNvPr id="55309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55313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5314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10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其它</a:t>
              </a:r>
            </a:p>
          </p:txBody>
        </p:sp>
        <p:sp>
          <p:nvSpPr>
            <p:cNvPr id="55312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en-US" altLang="zh-CN">
                <a:ea typeface="宋体" panose="02010600030101010101" pitchFamily="2" charset="-122"/>
              </a:rPr>
              <a:t>Spring MVC</a:t>
            </a:r>
            <a:r>
              <a:rPr lang="zh-CN" altLang="en-US">
                <a:ea typeface="宋体" panose="02010600030101010101" pitchFamily="2" charset="-122"/>
              </a:rPr>
              <a:t>如何解析视图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Dispatcher"/>
          <p:cNvSpPr/>
          <p:nvPr/>
        </p:nvSpPr>
        <p:spPr>
          <a:xfrm>
            <a:off x="4499992" y="4221421"/>
            <a:ext cx="2088232" cy="576064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ViewResolver</a:t>
            </a:r>
            <a:endParaRPr lang="en-US" altLang="zh-CN" sz="1400" b="1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HandlerMapping"/>
          <p:cNvSpPr/>
          <p:nvPr/>
        </p:nvSpPr>
        <p:spPr>
          <a:xfrm>
            <a:off x="4467225" y="5705475"/>
            <a:ext cx="2273300" cy="4603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a typeface="宋体" panose="02010600030101010101" pitchFamily="2" charset="-122"/>
              </a:rPr>
              <a:t>视图对象</a:t>
            </a:r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  <a:ea typeface="宋体" panose="02010600030101010101" pitchFamily="2" charset="-122"/>
              </a:rPr>
              <a:t>JSP/JSTL/PDF...</a:t>
            </a:r>
          </a:p>
        </p:txBody>
      </p:sp>
      <p:sp>
        <p:nvSpPr>
          <p:cNvPr id="30" name="HandlerMapping"/>
          <p:cNvSpPr/>
          <p:nvPr/>
        </p:nvSpPr>
        <p:spPr>
          <a:xfrm>
            <a:off x="393700" y="1778000"/>
            <a:ext cx="2089150" cy="46037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1" name="HandlerMapping"/>
          <p:cNvSpPr/>
          <p:nvPr/>
        </p:nvSpPr>
        <p:spPr>
          <a:xfrm>
            <a:off x="4467225" y="2860675"/>
            <a:ext cx="2089150" cy="458788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rgbClr val="FFFFFF"/>
                </a:solidFill>
                <a:ea typeface="宋体" panose="02010600030101010101" pitchFamily="2" charset="-122"/>
              </a:rPr>
              <a:t>ModelAndView</a:t>
            </a:r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" name="HandlerMapping"/>
          <p:cNvSpPr/>
          <p:nvPr/>
        </p:nvSpPr>
        <p:spPr>
          <a:xfrm>
            <a:off x="393700" y="2395538"/>
            <a:ext cx="2089150" cy="458787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rgbClr val="FFFFFF"/>
                </a:solidFill>
                <a:ea typeface="宋体" panose="02010600030101010101" pitchFamily="2" charset="-122"/>
              </a:rPr>
              <a:t>ModelAndView</a:t>
            </a:r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" name="HandlerMapping"/>
          <p:cNvSpPr/>
          <p:nvPr/>
        </p:nvSpPr>
        <p:spPr>
          <a:xfrm>
            <a:off x="381000" y="3090863"/>
            <a:ext cx="2089150" cy="458787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rgbClr val="FFFFFF"/>
                </a:solidFill>
                <a:ea typeface="宋体" panose="02010600030101010101" pitchFamily="2" charset="-122"/>
              </a:rPr>
              <a:t>View</a:t>
            </a:r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2" name="HandlerMapping"/>
          <p:cNvSpPr/>
          <p:nvPr/>
        </p:nvSpPr>
        <p:spPr>
          <a:xfrm>
            <a:off x="381000" y="3762375"/>
            <a:ext cx="2089150" cy="458788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rgbClr val="FFFFFF"/>
                </a:solidFill>
                <a:ea typeface="宋体" panose="02010600030101010101" pitchFamily="2" charset="-122"/>
              </a:rPr>
              <a:t>ModelMap</a:t>
            </a:r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3014410" y="2854851"/>
            <a:ext cx="1008112" cy="464867"/>
          </a:xfrm>
          <a:prstGeom prst="stripedRightArrow">
            <a:avLst>
              <a:gd name="adj1" fmla="val 63113"/>
              <a:gd name="adj2" fmla="val 7622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虚尾箭头 42"/>
          <p:cNvSpPr/>
          <p:nvPr/>
        </p:nvSpPr>
        <p:spPr>
          <a:xfrm rot="5400000">
            <a:off x="5115641" y="3520769"/>
            <a:ext cx="792420" cy="464867"/>
          </a:xfrm>
          <a:prstGeom prst="stripedRightArrow">
            <a:avLst>
              <a:gd name="adj1" fmla="val 63113"/>
              <a:gd name="adj2" fmla="val 7622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虚尾箭头 43"/>
          <p:cNvSpPr/>
          <p:nvPr/>
        </p:nvSpPr>
        <p:spPr>
          <a:xfrm rot="5400000">
            <a:off x="5115641" y="5032937"/>
            <a:ext cx="792420" cy="464867"/>
          </a:xfrm>
          <a:prstGeom prst="stripedRightArrow">
            <a:avLst>
              <a:gd name="adj1" fmla="val 63113"/>
              <a:gd name="adj2" fmla="val 7622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45" name="TextBox 4"/>
          <p:cNvSpPr txBox="1">
            <a:spLocks noChangeArrowheads="1"/>
          </p:cNvSpPr>
          <p:nvPr/>
        </p:nvSpPr>
        <p:spPr bwMode="auto">
          <a:xfrm>
            <a:off x="467544" y="1196752"/>
            <a:ext cx="3954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</a:rPr>
              <a:t>Controller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</a:rPr>
              <a:t>的请求处理方法返回值类型</a:t>
            </a:r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宋体" panose="02010600030101010101" pitchFamily="2" charset="-122"/>
              </a:rPr>
              <a:t>视图解析器类型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7351" name="TextBox 3"/>
          <p:cNvSpPr txBox="1">
            <a:spLocks noChangeArrowheads="1"/>
          </p:cNvSpPr>
          <p:nvPr/>
        </p:nvSpPr>
        <p:spPr bwMode="auto">
          <a:xfrm>
            <a:off x="250825" y="1700213"/>
            <a:ext cx="75612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InternalResourceViewResolver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FreeMarkerViewResolver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BeanNameViewResolver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XmlViewResolver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...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7352" name="TextBox 4"/>
          <p:cNvSpPr txBox="1">
            <a:spLocks noChangeArrowheads="1"/>
          </p:cNvSpPr>
          <p:nvPr/>
        </p:nvSpPr>
        <p:spPr bwMode="auto">
          <a:xfrm>
            <a:off x="366713" y="1341438"/>
            <a:ext cx="417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完成单一解析逻辑的视图解析器：</a:t>
            </a:r>
          </a:p>
        </p:txBody>
      </p:sp>
      <p:sp>
        <p:nvSpPr>
          <p:cNvPr id="57353" name="TextBox 11"/>
          <p:cNvSpPr txBox="1">
            <a:spLocks noChangeArrowheads="1"/>
          </p:cNvSpPr>
          <p:nvPr/>
        </p:nvSpPr>
        <p:spPr bwMode="auto">
          <a:xfrm>
            <a:off x="366713" y="3500438"/>
            <a:ext cx="417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基于协商的视图解析器：</a:t>
            </a:r>
          </a:p>
        </p:txBody>
      </p:sp>
      <p:sp>
        <p:nvSpPr>
          <p:cNvPr id="57354" name="TextBox 12"/>
          <p:cNvSpPr txBox="1">
            <a:spLocks noChangeArrowheads="1"/>
          </p:cNvSpPr>
          <p:nvPr/>
        </p:nvSpPr>
        <p:spPr bwMode="auto">
          <a:xfrm>
            <a:off x="257175" y="3884613"/>
            <a:ext cx="756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 b="0">
                <a:latin typeface="Arial" panose="020B0604020202020204" pitchFamily="34" charset="0"/>
              </a:rPr>
              <a:t>ContentNegotiatingViewResolver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7355" name="TextBox 13"/>
          <p:cNvSpPr txBox="1">
            <a:spLocks noChangeArrowheads="1"/>
          </p:cNvSpPr>
          <p:nvPr/>
        </p:nvSpPr>
        <p:spPr bwMode="auto">
          <a:xfrm>
            <a:off x="355600" y="4433888"/>
            <a:ext cx="75009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zh-CN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该解析器是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Spring 3.0</a:t>
            </a:r>
            <a:r>
              <a:rPr lang="zh-CN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新增的，它不负责具体的视图解析，而是作为一个中间人的角色根据请求所要求的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MIME</a:t>
            </a:r>
            <a:r>
              <a:rPr lang="zh-CN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类型，从上下文中选择一个适合的视图解析器，再将视图解析工作委托其负责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宋体" panose="02010600030101010101" pitchFamily="2" charset="-122"/>
              </a:rPr>
              <a:t>基于协商的视图解析器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388" y="1189038"/>
            <a:ext cx="8964612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&lt;bean class="org.springframework.web.servlet.view.ContentNegotiatingViewResolver"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p:order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="0"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p:defaultContentType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="text/html"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p:ignoreAcceptHeader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="true"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  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p:favorPathExtension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="false"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p:favorParameter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="true" 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p:parameterName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="content"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&lt;property name="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mediaTypes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&lt;map&gt;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       &lt;entry key="html" value="text/html" /&gt;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       &lt;entry key="xml" value="application/xml" /&gt;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        &lt;entry key="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json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 value="application/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json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 /&gt;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&lt;/map&gt;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&lt;/property&gt;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&lt;property name="</a:t>
            </a:r>
            <a:r>
              <a:rPr lang="en-US" altLang="zh-CN" sz="1400" b="1" dirty="0" err="1">
                <a:solidFill>
                  <a:srgbClr val="7030A0"/>
                </a:solidFill>
                <a:latin typeface="Arial" panose="020B0604020202020204" pitchFamily="34" charset="0"/>
                <a:ea typeface="+mn-ea"/>
              </a:rPr>
              <a:t>defaultViews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   &lt;list&gt;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&lt;bean class="org.springframework.web.servlet.view.json.MappingJacksonJsonView"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		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p:renderedAttributes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userList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 /&gt;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&lt;bean class="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org.springframework.web.servlet.view.xml.MarshallingView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			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p:modelKey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userList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p:marshaller-ref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xmlMarshaller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 /&gt;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   &lt;/list&gt;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&lt;/property&gt;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&lt;/bean&gt;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&lt;bean class="org.springframework.web.servlet.view.InternalResourceViewResolver"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  </a:t>
            </a:r>
            <a:r>
              <a:rPr lang="en-US" altLang="zh-CN" sz="1400" b="1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p:order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="100"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p:viewClass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org.springframework.web.servlet.view.JstlView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  <a:ea typeface="+mn-ea"/>
              </a:rPr>
              <a:t>	 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p:prefix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="/WEB-INF/views/" 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p:suffix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=".</a:t>
            </a:r>
            <a:r>
              <a:rPr lang="en-US" altLang="zh-CN" sz="1400" dirty="0" err="1">
                <a:latin typeface="Arial" panose="020B0604020202020204" pitchFamily="34" charset="0"/>
                <a:ea typeface="+mn-ea"/>
              </a:rPr>
              <a:t>jsp</a:t>
            </a:r>
            <a:r>
              <a:rPr lang="en-US" altLang="zh-CN" sz="1400" dirty="0">
                <a:latin typeface="Arial" panose="020B0604020202020204" pitchFamily="34" charset="0"/>
                <a:ea typeface="+mn-ea"/>
              </a:rPr>
              <a:t>" /&gt;</a:t>
            </a:r>
          </a:p>
        </p:txBody>
      </p:sp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在视图中显示模型中的数据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pom</a:t>
            </a:r>
            <a:r>
              <a:rPr lang="zh-CN" altLang="en-US" dirty="0"/>
              <a:t>中添加</a:t>
            </a:r>
            <a:r>
              <a:rPr lang="en-US" altLang="zh-CN" dirty="0" err="1"/>
              <a:t>jstl</a:t>
            </a:r>
            <a:r>
              <a:rPr lang="zh-CN" altLang="en-US" dirty="0"/>
              <a:t>和</a:t>
            </a:r>
            <a:r>
              <a:rPr lang="en-US" altLang="zh-CN" dirty="0"/>
              <a:t>servlet</a:t>
            </a:r>
            <a:r>
              <a:rPr lang="zh-CN" altLang="en-US" dirty="0"/>
              <a:t>依赖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jsp</a:t>
            </a:r>
            <a:r>
              <a:rPr lang="zh-CN" altLang="en-US" dirty="0"/>
              <a:t>中添加</a:t>
            </a:r>
            <a:r>
              <a:rPr lang="en-US" altLang="zh-CN" dirty="0" err="1"/>
              <a:t>taglib</a:t>
            </a:r>
            <a:r>
              <a:rPr lang="pt-BR" altLang="zh-CN" dirty="0"/>
              <a:t>&lt;%@taglib uri=</a:t>
            </a:r>
            <a:r>
              <a:rPr lang="pt-BR" altLang="zh-CN" i="1" dirty="0"/>
              <a:t>"http://java.sun.com/jsp/jstl/core" prefix="c"%&gt;</a:t>
            </a:r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6" y="1570127"/>
            <a:ext cx="574605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81800" cy="563563"/>
          </a:xfrm>
        </p:spPr>
        <p:txBody>
          <a:bodyPr/>
          <a:lstStyle/>
          <a:p>
            <a:r>
              <a:rPr lang="zh-CN" altLang="en-US" dirty="0"/>
              <a:t>在视图中显示模型中的数据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305800" cy="52578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Controller</a:t>
            </a:r>
            <a:r>
              <a:rPr lang="zh-CN" altLang="en-US" dirty="0"/>
              <a:t>中添加返回数据</a:t>
            </a:r>
            <a:endParaRPr lang="en-US" altLang="zh-CN" dirty="0"/>
          </a:p>
          <a:p>
            <a:pPr lvl="1"/>
            <a:r>
              <a:rPr lang="zh-CN" altLang="en-US" dirty="0"/>
              <a:t>返回值为</a:t>
            </a:r>
            <a:r>
              <a:rPr lang="en-US" altLang="zh-CN" dirty="0"/>
              <a:t>String</a:t>
            </a:r>
            <a:r>
              <a:rPr lang="zh-CN" altLang="en-US"/>
              <a:t>时：</a:t>
            </a:r>
            <a:r>
              <a:rPr lang="zh-CN" altLang="en-US" dirty="0"/>
              <a:t>利用</a:t>
            </a:r>
            <a:r>
              <a:rPr lang="en-US" altLang="zh-CN" dirty="0" err="1"/>
              <a:t>HttpServletRequest</a:t>
            </a:r>
            <a:r>
              <a:rPr lang="zh-CN" altLang="en-US" dirty="0"/>
              <a:t>返回数据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返回值为</a:t>
            </a:r>
            <a:r>
              <a:rPr lang="en-US" altLang="zh-CN" dirty="0" err="1"/>
              <a:t>ModelAndView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77150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76" y="4533131"/>
            <a:ext cx="4320976" cy="198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47541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7200800" cy="68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81800" cy="563563"/>
          </a:xfrm>
        </p:spPr>
        <p:txBody>
          <a:bodyPr/>
          <a:lstStyle/>
          <a:p>
            <a:r>
              <a:rPr lang="zh-CN" altLang="en-US" dirty="0"/>
              <a:t>在视图中显示模型中的数据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ea typeface="宋体" panose="02010600030101010101" pitchFamily="2" charset="-122"/>
              </a:rPr>
              <a:t>框架的实现者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sp>
        <p:nvSpPr>
          <p:cNvPr id="2" name="Dispatcher"/>
          <p:cNvSpPr/>
          <p:nvPr/>
        </p:nvSpPr>
        <p:spPr>
          <a:xfrm>
            <a:off x="1744838" y="3066306"/>
            <a:ext cx="2088232" cy="576064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DispatcherServlet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HandlerMapping"/>
          <p:cNvSpPr/>
          <p:nvPr/>
        </p:nvSpPr>
        <p:spPr>
          <a:xfrm>
            <a:off x="4572000" y="1698625"/>
            <a:ext cx="2447925" cy="4587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DefaultAnnotation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HandlerMapping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6" name="HandlerAdapter"/>
          <p:cNvSpPr/>
          <p:nvPr/>
        </p:nvSpPr>
        <p:spPr>
          <a:xfrm>
            <a:off x="6192838" y="3067050"/>
            <a:ext cx="2266950" cy="5746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AnnotationMethod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HandlerAdapter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7" name="Handler"/>
          <p:cNvSpPr/>
          <p:nvPr/>
        </p:nvSpPr>
        <p:spPr>
          <a:xfrm>
            <a:off x="6588125" y="4551363"/>
            <a:ext cx="1728788" cy="45878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rgbClr val="FFFF00"/>
                </a:solidFill>
              </a:rPr>
              <a:t>UserController</a:t>
            </a:r>
          </a:p>
        </p:txBody>
      </p:sp>
      <p:sp>
        <p:nvSpPr>
          <p:cNvPr id="18" name="View"/>
          <p:cNvSpPr/>
          <p:nvPr/>
        </p:nvSpPr>
        <p:spPr>
          <a:xfrm>
            <a:off x="1547813" y="5199063"/>
            <a:ext cx="1785937" cy="45878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>
                <a:solidFill>
                  <a:srgbClr val="FFFF00"/>
                </a:solidFill>
              </a:rPr>
              <a:t>register.jsp</a:t>
            </a:r>
          </a:p>
        </p:txBody>
      </p:sp>
      <p:grpSp>
        <p:nvGrpSpPr>
          <p:cNvPr id="4104" name="pxLine2"/>
          <p:cNvGrpSpPr/>
          <p:nvPr/>
        </p:nvGrpSpPr>
        <p:grpSpPr bwMode="auto">
          <a:xfrm>
            <a:off x="3757613" y="2157413"/>
            <a:ext cx="814387" cy="909637"/>
            <a:chOff x="3576682" y="2232040"/>
            <a:chExt cx="814686" cy="908928"/>
          </a:xfrm>
        </p:grpSpPr>
        <p:cxnSp>
          <p:nvCxnSpPr>
            <p:cNvPr id="10" name="Line2"/>
            <p:cNvCxnSpPr/>
            <p:nvPr/>
          </p:nvCxnSpPr>
          <p:spPr>
            <a:xfrm flipV="1">
              <a:off x="3576682" y="2232040"/>
              <a:ext cx="814686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707904" y="278092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5" name="pxLine3"/>
          <p:cNvGrpSpPr/>
          <p:nvPr/>
        </p:nvGrpSpPr>
        <p:grpSpPr bwMode="auto">
          <a:xfrm>
            <a:off x="3833813" y="3095625"/>
            <a:ext cx="2359025" cy="230188"/>
            <a:chOff x="3652438" y="3170178"/>
            <a:chExt cx="2359110" cy="229612"/>
          </a:xfrm>
        </p:grpSpPr>
        <p:cxnSp>
          <p:nvCxnSpPr>
            <p:cNvPr id="25" name="Line3"/>
            <p:cNvCxnSpPr/>
            <p:nvPr/>
          </p:nvCxnSpPr>
          <p:spPr>
            <a:xfrm>
              <a:off x="3652438" y="3285776"/>
              <a:ext cx="23591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3984025" y="3170178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6" name="pxLine5"/>
          <p:cNvGrpSpPr/>
          <p:nvPr/>
        </p:nvGrpSpPr>
        <p:grpSpPr bwMode="auto">
          <a:xfrm>
            <a:off x="3833813" y="3354388"/>
            <a:ext cx="2359025" cy="422275"/>
            <a:chOff x="3652438" y="3429000"/>
            <a:chExt cx="2359110" cy="422136"/>
          </a:xfrm>
        </p:grpSpPr>
        <p:grpSp>
          <p:nvGrpSpPr>
            <p:cNvPr id="8238" name="Line5"/>
            <p:cNvGrpSpPr/>
            <p:nvPr/>
          </p:nvGrpSpPr>
          <p:grpSpPr bwMode="auto">
            <a:xfrm>
              <a:off x="3652438" y="3429000"/>
              <a:ext cx="2359110" cy="422136"/>
              <a:chOff x="3652438" y="3429000"/>
              <a:chExt cx="2359110" cy="422136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3652438" y="3571828"/>
                <a:ext cx="2359110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>
              <a:xfrm>
                <a:off x="3984237" y="3429000"/>
                <a:ext cx="1558981" cy="4221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b="1" dirty="0" err="1">
                    <a:solidFill>
                      <a:schemeClr val="bg1"/>
                    </a:solidFill>
                  </a:rPr>
                  <a:t>ModelAndView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altLang="zh-CN" sz="1000" b="1" dirty="0">
                    <a:solidFill>
                      <a:schemeClr val="bg1">
                        <a:lumMod val="75000"/>
                      </a:schemeClr>
                    </a:solidFill>
                  </a:rPr>
                  <a:t>"user/register"</a:t>
                </a:r>
              </a:p>
            </p:txBody>
          </p:sp>
        </p:grpSp>
        <p:sp>
          <p:nvSpPr>
            <p:cNvPr id="38" name="椭圆 37"/>
            <p:cNvSpPr/>
            <p:nvPr/>
          </p:nvSpPr>
          <p:spPr>
            <a:xfrm>
              <a:off x="5687512" y="348742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7" name="pxLine4"/>
          <p:cNvGrpSpPr/>
          <p:nvPr/>
        </p:nvGrpSpPr>
        <p:grpSpPr bwMode="auto">
          <a:xfrm>
            <a:off x="7235825" y="3641725"/>
            <a:ext cx="215900" cy="914400"/>
            <a:chOff x="6992336" y="3703217"/>
            <a:chExt cx="216024" cy="887163"/>
          </a:xfrm>
        </p:grpSpPr>
        <p:cxnSp>
          <p:nvCxnSpPr>
            <p:cNvPr id="32" name="Line4"/>
            <p:cNvCxnSpPr>
              <a:stCxn id="16" idx="2"/>
            </p:cNvCxnSpPr>
            <p:nvPr/>
          </p:nvCxnSpPr>
          <p:spPr>
            <a:xfrm flipH="1">
              <a:off x="7081287" y="3703217"/>
              <a:ext cx="0" cy="8871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6992336" y="3922122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9" name="直接连接符 38"/>
          <p:cNvCxnSpPr>
            <a:stCxn id="8222" idx="2"/>
          </p:cNvCxnSpPr>
          <p:nvPr/>
        </p:nvCxnSpPr>
        <p:spPr>
          <a:xfrm>
            <a:off x="2120900" y="2417763"/>
            <a:ext cx="147638" cy="649287"/>
          </a:xfrm>
          <a:prstGeom prst="line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ers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836988"/>
            <a:ext cx="5492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ViewResolver"/>
          <p:cNvSpPr/>
          <p:nvPr/>
        </p:nvSpPr>
        <p:spPr>
          <a:xfrm>
            <a:off x="3833813" y="4551363"/>
            <a:ext cx="2359025" cy="4587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  <a:ea typeface="宋体" panose="02010600030101010101" pitchFamily="2" charset="-122"/>
              </a:rPr>
              <a:t>InternalResource</a:t>
            </a:r>
          </a:p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  <a:ea typeface="宋体" panose="02010600030101010101" pitchFamily="2" charset="-122"/>
              </a:rPr>
              <a:t>ViewResolver</a:t>
            </a:r>
            <a:endParaRPr lang="en-US" altLang="zh-CN" sz="1000" b="1">
              <a:solidFill>
                <a:srgbClr val="BFBFBF"/>
              </a:solidFill>
              <a:ea typeface="宋体" panose="02010600030101010101" pitchFamily="2" charset="-122"/>
            </a:endParaRPr>
          </a:p>
        </p:txBody>
      </p:sp>
      <p:grpSp>
        <p:nvGrpSpPr>
          <p:cNvPr id="4108" name="pxLine6"/>
          <p:cNvGrpSpPr/>
          <p:nvPr/>
        </p:nvGrpSpPr>
        <p:grpSpPr bwMode="auto">
          <a:xfrm>
            <a:off x="3398838" y="3641725"/>
            <a:ext cx="981075" cy="909638"/>
            <a:chOff x="3218968" y="3717032"/>
            <a:chExt cx="981081" cy="908928"/>
          </a:xfrm>
        </p:grpSpPr>
        <p:cxnSp>
          <p:nvCxnSpPr>
            <p:cNvPr id="46" name="Line6"/>
            <p:cNvCxnSpPr/>
            <p:nvPr/>
          </p:nvCxnSpPr>
          <p:spPr>
            <a:xfrm>
              <a:off x="3218968" y="3717032"/>
              <a:ext cx="981081" cy="908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3442042" y="3882895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9" name="pxLine7"/>
          <p:cNvGrpSpPr/>
          <p:nvPr/>
        </p:nvGrpSpPr>
        <p:grpSpPr bwMode="auto">
          <a:xfrm>
            <a:off x="2268538" y="3641725"/>
            <a:ext cx="287337" cy="1557338"/>
            <a:chOff x="2087112" y="3717032"/>
            <a:chExt cx="288032" cy="1557000"/>
          </a:xfrm>
        </p:grpSpPr>
        <p:grpSp>
          <p:nvGrpSpPr>
            <p:cNvPr id="8224" name="Line7"/>
            <p:cNvGrpSpPr/>
            <p:nvPr/>
          </p:nvGrpSpPr>
          <p:grpSpPr bwMode="auto">
            <a:xfrm>
              <a:off x="2087112" y="3717032"/>
              <a:ext cx="288032" cy="1557000"/>
              <a:chOff x="2087112" y="3717032"/>
              <a:chExt cx="288032" cy="1557000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>
                <a:off x="2268525" y="3717032"/>
                <a:ext cx="0" cy="1557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圆角矩形 53"/>
              <p:cNvSpPr/>
              <p:nvPr/>
            </p:nvSpPr>
            <p:spPr>
              <a:xfrm>
                <a:off x="2087112" y="4248730"/>
                <a:ext cx="288032" cy="7650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anchor="ctr"/>
              <a:lstStyle/>
              <a:p>
                <a:pPr algn="ctr">
                  <a:defRPr/>
                </a:pPr>
                <a:r>
                  <a:rPr lang="en-US" altLang="zh-CN" sz="1400">
                    <a:solidFill>
                      <a:srgbClr val="FFFFFF"/>
                    </a:solidFill>
                    <a:ea typeface="宋体" panose="02010600030101010101" pitchFamily="2" charset="-122"/>
                  </a:rPr>
                  <a:t>Model</a:t>
                </a:r>
                <a:endParaRPr lang="zh-CN" altLang="en-US" sz="140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2152417" y="3851136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7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ConfFile"/>
          <p:cNvGrpSpPr/>
          <p:nvPr/>
        </p:nvGrpSpPr>
        <p:grpSpPr bwMode="auto">
          <a:xfrm>
            <a:off x="1262063" y="1484313"/>
            <a:ext cx="2373312" cy="989012"/>
            <a:chOff x="1081088" y="1559446"/>
            <a:chExt cx="2373312" cy="988492"/>
          </a:xfrm>
        </p:grpSpPr>
        <p:pic>
          <p:nvPicPr>
            <p:cNvPr id="822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046" y="1559446"/>
              <a:ext cx="7715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23" name="图片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8" y="2254387"/>
              <a:ext cx="2373312" cy="29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10" name="pxLine8"/>
          <p:cNvGrpSpPr/>
          <p:nvPr/>
        </p:nvGrpSpPr>
        <p:grpSpPr bwMode="auto">
          <a:xfrm>
            <a:off x="792163" y="4649788"/>
            <a:ext cx="755650" cy="549275"/>
            <a:chOff x="611560" y="4725144"/>
            <a:chExt cx="755472" cy="548888"/>
          </a:xfrm>
        </p:grpSpPr>
        <p:cxnSp>
          <p:nvCxnSpPr>
            <p:cNvPr id="4097" name="Line8"/>
            <p:cNvCxnSpPr/>
            <p:nvPr/>
          </p:nvCxnSpPr>
          <p:spPr>
            <a:xfrm flipH="1" flipV="1">
              <a:off x="611560" y="4725144"/>
              <a:ext cx="755472" cy="5488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899592" y="489837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8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3" name="pxLine1"/>
          <p:cNvGrpSpPr/>
          <p:nvPr/>
        </p:nvGrpSpPr>
        <p:grpSpPr bwMode="auto">
          <a:xfrm>
            <a:off x="792163" y="3354388"/>
            <a:ext cx="942975" cy="568325"/>
            <a:chOff x="611560" y="3429000"/>
            <a:chExt cx="942486" cy="568701"/>
          </a:xfrm>
        </p:grpSpPr>
        <p:cxnSp>
          <p:nvCxnSpPr>
            <p:cNvPr id="63" name="srcLine1"/>
            <p:cNvCxnSpPr/>
            <p:nvPr/>
          </p:nvCxnSpPr>
          <p:spPr>
            <a:xfrm flipV="1">
              <a:off x="611560" y="3429000"/>
              <a:ext cx="942486" cy="568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758767" y="3736330"/>
              <a:ext cx="216024" cy="22961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zh-CN" altLang="en-US" sz="1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bldLvl="0" animBg="1"/>
      <p:bldP spid="18" grpId="0" bldLvl="0" animBg="1"/>
      <p:bldP spid="4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目录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59395" name="Group 93"/>
          <p:cNvGrpSpPr/>
          <p:nvPr/>
        </p:nvGrpSpPr>
        <p:grpSpPr bwMode="auto">
          <a:xfrm>
            <a:off x="1447800" y="1125538"/>
            <a:ext cx="762000" cy="663575"/>
            <a:chOff x="1110" y="2656"/>
            <a:chExt cx="1549" cy="1351"/>
          </a:xfrm>
        </p:grpSpPr>
        <p:sp>
          <p:nvSpPr>
            <p:cNvPr id="59447" name="AutoShape 9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9448" name="AutoShape 9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1056" name="AutoShape 9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9396" name="Line 101"/>
          <p:cNvSpPr>
            <a:spLocks noChangeShapeType="1"/>
          </p:cNvSpPr>
          <p:nvPr/>
        </p:nvSpPr>
        <p:spPr bwMode="auto">
          <a:xfrm>
            <a:off x="2057400" y="17351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" name="Text Box 102"/>
          <p:cNvSpPr txBox="1">
            <a:spLocks noChangeArrowheads="1"/>
          </p:cNvSpPr>
          <p:nvPr/>
        </p:nvSpPr>
        <p:spPr bwMode="auto">
          <a:xfrm>
            <a:off x="2590800" y="1147763"/>
            <a:ext cx="4243388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Spring </a:t>
            </a:r>
            <a:r>
              <a:rPr lang="en-US" altLang="zh-CN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MVC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框架简介</a:t>
            </a:r>
          </a:p>
        </p:txBody>
      </p:sp>
      <p:sp>
        <p:nvSpPr>
          <p:cNvPr id="59398" name="Text Box 103"/>
          <p:cNvSpPr txBox="1">
            <a:spLocks noChangeArrowheads="1"/>
          </p:cNvSpPr>
          <p:nvPr/>
        </p:nvSpPr>
        <p:spPr bwMode="gray">
          <a:xfrm>
            <a:off x="1644650" y="12239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59399" name="Group 122"/>
          <p:cNvGrpSpPr/>
          <p:nvPr/>
        </p:nvGrpSpPr>
        <p:grpSpPr bwMode="auto">
          <a:xfrm>
            <a:off x="1447800" y="1895475"/>
            <a:ext cx="5410200" cy="665163"/>
            <a:chOff x="1152" y="1899"/>
            <a:chExt cx="3408" cy="419"/>
          </a:xfrm>
        </p:grpSpPr>
        <p:grpSp>
          <p:nvGrpSpPr>
            <p:cNvPr id="59440" name="Group 97"/>
            <p:cNvGrpSpPr/>
            <p:nvPr/>
          </p:nvGrpSpPr>
          <p:grpSpPr bwMode="auto">
            <a:xfrm>
              <a:off x="1152" y="1899"/>
              <a:ext cx="480" cy="419"/>
              <a:chOff x="3174" y="2656"/>
              <a:chExt cx="1549" cy="1351"/>
            </a:xfrm>
          </p:grpSpPr>
          <p:sp>
            <p:nvSpPr>
              <p:cNvPr id="59444" name="AutoShape 9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9445" name="AutoShape 9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60" name="AutoShape 10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441" name="Line 104"/>
            <p:cNvSpPr>
              <a:spLocks noChangeShapeType="1"/>
            </p:cNvSpPr>
            <p:nvPr/>
          </p:nvSpPr>
          <p:spPr bwMode="auto">
            <a:xfrm>
              <a:off x="1536" y="228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Text Box 105"/>
            <p:cNvSpPr txBox="1">
              <a:spLocks noChangeArrowheads="1"/>
            </p:cNvSpPr>
            <p:nvPr/>
          </p:nvSpPr>
          <p:spPr bwMode="auto">
            <a:xfrm>
              <a:off x="1872" y="1913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请求地址映射</a:t>
              </a:r>
            </a:p>
          </p:txBody>
        </p:sp>
        <p:sp>
          <p:nvSpPr>
            <p:cNvPr id="59443" name="Text Box 106"/>
            <p:cNvSpPr txBox="1">
              <a:spLocks noChangeArrowheads="1"/>
            </p:cNvSpPr>
            <p:nvPr/>
          </p:nvSpPr>
          <p:spPr bwMode="gray">
            <a:xfrm>
              <a:off x="1276" y="1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9400" name="Group 123"/>
          <p:cNvGrpSpPr/>
          <p:nvPr/>
        </p:nvGrpSpPr>
        <p:grpSpPr bwMode="auto">
          <a:xfrm>
            <a:off x="1447800" y="2636838"/>
            <a:ext cx="5410200" cy="665162"/>
            <a:chOff x="1152" y="2461"/>
            <a:chExt cx="3408" cy="419"/>
          </a:xfrm>
        </p:grpSpPr>
        <p:grpSp>
          <p:nvGrpSpPr>
            <p:cNvPr id="59433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59437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9438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434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621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请求数据的绑定</a:t>
              </a:r>
            </a:p>
          </p:txBody>
        </p:sp>
        <p:sp>
          <p:nvSpPr>
            <p:cNvPr id="59436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9401" name="Group 124"/>
          <p:cNvGrpSpPr/>
          <p:nvPr/>
        </p:nvGrpSpPr>
        <p:grpSpPr bwMode="auto">
          <a:xfrm>
            <a:off x="1447800" y="3429000"/>
            <a:ext cx="5410200" cy="665163"/>
            <a:chOff x="1152" y="3037"/>
            <a:chExt cx="3408" cy="419"/>
          </a:xfrm>
        </p:grpSpPr>
        <p:grpSp>
          <p:nvGrpSpPr>
            <p:cNvPr id="59426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59430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9431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4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427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9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数据转换、格式化、校验</a:t>
              </a:r>
            </a:p>
          </p:txBody>
        </p:sp>
        <p:sp>
          <p:nvSpPr>
            <p:cNvPr id="59429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59402" name="Group 123"/>
          <p:cNvGrpSpPr/>
          <p:nvPr/>
        </p:nvGrpSpPr>
        <p:grpSpPr bwMode="auto">
          <a:xfrm>
            <a:off x="1428750" y="4221163"/>
            <a:ext cx="5410200" cy="665162"/>
            <a:chOff x="1152" y="2461"/>
            <a:chExt cx="3408" cy="419"/>
          </a:xfrm>
        </p:grpSpPr>
        <p:grpSp>
          <p:nvGrpSpPr>
            <p:cNvPr id="59419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59423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9424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420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数据模型控制</a:t>
              </a:r>
            </a:p>
          </p:txBody>
        </p:sp>
        <p:sp>
          <p:nvSpPr>
            <p:cNvPr id="59422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59403" name="Group 123"/>
          <p:cNvGrpSpPr/>
          <p:nvPr/>
        </p:nvGrpSpPr>
        <p:grpSpPr bwMode="auto">
          <a:xfrm>
            <a:off x="1428750" y="5013325"/>
            <a:ext cx="5410200" cy="665163"/>
            <a:chOff x="1152" y="2461"/>
            <a:chExt cx="3408" cy="419"/>
          </a:xfrm>
        </p:grpSpPr>
        <p:grpSp>
          <p:nvGrpSpPr>
            <p:cNvPr id="59412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59416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9417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413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视图及解析器</a:t>
              </a:r>
            </a:p>
          </p:txBody>
        </p:sp>
        <p:sp>
          <p:nvSpPr>
            <p:cNvPr id="59415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59404" name="Group 124"/>
          <p:cNvGrpSpPr/>
          <p:nvPr/>
        </p:nvGrpSpPr>
        <p:grpSpPr bwMode="auto">
          <a:xfrm>
            <a:off x="1403350" y="5876925"/>
            <a:ext cx="5410200" cy="665163"/>
            <a:chOff x="1152" y="3037"/>
            <a:chExt cx="3408" cy="419"/>
          </a:xfrm>
        </p:grpSpPr>
        <p:grpSp>
          <p:nvGrpSpPr>
            <p:cNvPr id="59405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59409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9410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406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其它</a:t>
              </a:r>
            </a:p>
          </p:txBody>
        </p:sp>
        <p:sp>
          <p:nvSpPr>
            <p:cNvPr id="59408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zh-CN" sz="2800">
                <a:ea typeface="宋体" panose="02010600030101010101" pitchFamily="2" charset="-122"/>
              </a:rPr>
              <a:t>本地化</a:t>
            </a:r>
            <a:r>
              <a:rPr lang="en-US" altLang="zh-CN" sz="2800">
                <a:ea typeface="宋体" panose="02010600030101010101" pitchFamily="2" charset="-122"/>
              </a:rPr>
              <a:t>:</a:t>
            </a:r>
            <a:r>
              <a:rPr lang="zh-CN" altLang="en-US" sz="2800">
                <a:ea typeface="宋体" panose="02010600030101010101" pitchFamily="2" charset="-122"/>
              </a:rPr>
              <a:t>基础原理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04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0423" name="TextBox 10"/>
          <p:cNvSpPr txBox="1">
            <a:spLocks noChangeArrowheads="1"/>
          </p:cNvSpPr>
          <p:nvPr/>
        </p:nvSpPr>
        <p:spPr bwMode="auto">
          <a:xfrm>
            <a:off x="366713" y="2217738"/>
            <a:ext cx="7734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  </a:t>
            </a:r>
            <a:r>
              <a:rPr lang="zh-CN" altLang="zh-CN" sz="1800" b="0">
                <a:latin typeface="Arial" panose="020B0604020202020204" pitchFamily="34" charset="0"/>
              </a:rPr>
              <a:t>一般情况下，</a:t>
            </a:r>
            <a:r>
              <a:rPr lang="en-US" altLang="zh-CN" sz="1800" b="0">
                <a:latin typeface="Arial" panose="020B0604020202020204" pitchFamily="34" charset="0"/>
              </a:rPr>
              <a:t>Web</a:t>
            </a:r>
            <a:r>
              <a:rPr lang="zh-CN" altLang="zh-CN" sz="1800" b="0">
                <a:latin typeface="Arial" panose="020B0604020202020204" pitchFamily="34" charset="0"/>
              </a:rPr>
              <a:t>应用根据客户端浏览器的设置判断客户端的本地化类型，用户可以通过</a:t>
            </a:r>
            <a:r>
              <a:rPr lang="en-US" altLang="zh-CN" sz="1800" b="0">
                <a:latin typeface="Arial" panose="020B0604020202020204" pitchFamily="34" charset="0"/>
              </a:rPr>
              <a:t>IE</a:t>
            </a:r>
            <a:r>
              <a:rPr lang="zh-CN" altLang="zh-CN" sz="1800" b="0">
                <a:latin typeface="Arial" panose="020B0604020202020204" pitchFamily="34" charset="0"/>
              </a:rPr>
              <a:t>菜单：</a:t>
            </a:r>
            <a:r>
              <a:rPr lang="zh-CN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工具→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Internet</a:t>
            </a:r>
            <a:r>
              <a:rPr lang="zh-CN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选项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...</a:t>
            </a:r>
            <a:r>
              <a:rPr lang="zh-CN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→语言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...</a:t>
            </a:r>
            <a:r>
              <a:rPr lang="zh-CN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在打开的“语言首选项</a:t>
            </a:r>
            <a:r>
              <a:rPr lang="zh-CN" altLang="zh-CN" sz="1800" b="0">
                <a:latin typeface="Arial" panose="020B0604020202020204" pitchFamily="34" charset="0"/>
              </a:rPr>
              <a:t>”对话框中选择本地化类型。</a:t>
            </a: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   </a:t>
            </a:r>
            <a:r>
              <a:rPr lang="zh-CN" altLang="zh-CN" sz="1800" b="0">
                <a:latin typeface="Arial" panose="020B0604020202020204" pitchFamily="34" charset="0"/>
              </a:rPr>
              <a:t>浏览器中设置的本地化类型会包含在</a:t>
            </a:r>
            <a:r>
              <a:rPr lang="en-US" altLang="zh-CN" sz="1800" b="0">
                <a:latin typeface="Arial" panose="020B0604020202020204" pitchFamily="34" charset="0"/>
              </a:rPr>
              <a:t>HTML</a:t>
            </a:r>
            <a:r>
              <a:rPr lang="zh-CN" altLang="zh-CN" sz="1800" b="0">
                <a:latin typeface="Arial" panose="020B0604020202020204" pitchFamily="34" charset="0"/>
              </a:rPr>
              <a:t>请求报文头中发送给</a:t>
            </a:r>
            <a:r>
              <a:rPr lang="en-US" altLang="zh-CN" sz="1800" b="0">
                <a:latin typeface="Arial" panose="020B0604020202020204" pitchFamily="34" charset="0"/>
              </a:rPr>
              <a:t>Web</a:t>
            </a:r>
            <a:r>
              <a:rPr lang="zh-CN" altLang="zh-CN" sz="1800" b="0">
                <a:latin typeface="Arial" panose="020B0604020202020204" pitchFamily="34" charset="0"/>
              </a:rPr>
              <a:t>服务器，确切地说是通过报文头的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Accept-Language</a:t>
            </a:r>
            <a:r>
              <a:rPr lang="zh-CN" altLang="zh-CN" sz="1800" b="0">
                <a:latin typeface="Arial" panose="020B0604020202020204" pitchFamily="34" charset="0"/>
              </a:rPr>
              <a:t>参数将“语言首选项”对话框中选择的语言发送到服务器，成为服务器判别客户端本地化类型的依据。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0424" name="TextBox 11"/>
          <p:cNvSpPr txBox="1">
            <a:spLocks noChangeArrowheads="1"/>
          </p:cNvSpPr>
          <p:nvPr/>
        </p:nvSpPr>
        <p:spPr bwMode="auto">
          <a:xfrm>
            <a:off x="400050" y="5805488"/>
            <a:ext cx="655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TcpTrace</a:t>
            </a:r>
            <a:r>
              <a:rPr lang="zh-CN" altLang="en-US" sz="1800" b="0">
                <a:latin typeface="Arial" panose="020B0604020202020204" pitchFamily="34" charset="0"/>
              </a:rPr>
              <a:t>实例</a:t>
            </a:r>
            <a:r>
              <a:rPr lang="en-US" altLang="zh-CN" sz="1800" b="0">
                <a:latin typeface="Arial" panose="020B0604020202020204" pitchFamily="34" charset="0"/>
              </a:rPr>
              <a:t>...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zh-CN" sz="2800">
                <a:ea typeface="宋体" panose="02010600030101010101" pitchFamily="2" charset="-122"/>
              </a:rPr>
              <a:t>本地化</a:t>
            </a:r>
            <a:r>
              <a:rPr lang="en-US" altLang="zh-CN" sz="2800">
                <a:ea typeface="宋体" panose="02010600030101010101" pitchFamily="2" charset="-122"/>
              </a:rPr>
              <a:t>:Spring MVC</a:t>
            </a:r>
            <a:r>
              <a:rPr lang="zh-CN" altLang="en-US" sz="2800">
                <a:ea typeface="宋体" panose="02010600030101010101" pitchFamily="2" charset="-122"/>
              </a:rPr>
              <a:t>的本地化解析器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47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748823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en-US" altLang="zh-CN" sz="1800" b="0">
                <a:latin typeface="Arial" panose="020B0604020202020204" pitchFamily="34" charset="0"/>
              </a:rPr>
              <a:t>  AcceptHeaderLocaleResolver</a:t>
            </a:r>
            <a:r>
              <a:rPr lang="zh-CN" altLang="zh-CN" sz="1800" b="0">
                <a:latin typeface="Arial" panose="020B0604020202020204" pitchFamily="34" charset="0"/>
              </a:rPr>
              <a:t>：根据</a:t>
            </a:r>
            <a:r>
              <a:rPr lang="en-US" altLang="zh-CN" sz="1800" b="0">
                <a:latin typeface="Arial" panose="020B0604020202020204" pitchFamily="34" charset="0"/>
              </a:rPr>
              <a:t>HTTP</a:t>
            </a:r>
            <a:r>
              <a:rPr lang="zh-CN" altLang="zh-CN" sz="1800" b="0">
                <a:latin typeface="Arial" panose="020B0604020202020204" pitchFamily="34" charset="0"/>
              </a:rPr>
              <a:t>报文头的</a:t>
            </a:r>
            <a:r>
              <a:rPr lang="en-US" altLang="zh-CN" sz="1800" b="0">
                <a:latin typeface="Arial" panose="020B0604020202020204" pitchFamily="34" charset="0"/>
              </a:rPr>
              <a:t>Accept-Language</a:t>
            </a:r>
            <a:r>
              <a:rPr lang="zh-CN" altLang="zh-CN" sz="1800" b="0">
                <a:latin typeface="Arial" panose="020B0604020202020204" pitchFamily="34" charset="0"/>
              </a:rPr>
              <a:t>参数确定本地化类型，如果没有显式定义本地化解析器，</a:t>
            </a:r>
            <a:r>
              <a:rPr lang="en-US" altLang="zh-CN" sz="1800" b="0">
                <a:latin typeface="Arial" panose="020B0604020202020204" pitchFamily="34" charset="0"/>
              </a:rPr>
              <a:t>Spring MVC</a:t>
            </a:r>
            <a:r>
              <a:rPr lang="zh-CN" altLang="zh-CN" sz="1800" b="0">
                <a:latin typeface="Arial" panose="020B0604020202020204" pitchFamily="34" charset="0"/>
              </a:rPr>
              <a:t>默认采用</a:t>
            </a:r>
            <a:r>
              <a:rPr lang="en-US" altLang="zh-CN" sz="1800" b="0">
                <a:latin typeface="Arial" panose="020B0604020202020204" pitchFamily="34" charset="0"/>
              </a:rPr>
              <a:t>AcceptHeader- LocaleResolver</a:t>
            </a:r>
            <a:r>
              <a:rPr lang="zh-CN" altLang="zh-CN" sz="1800" b="0">
                <a:latin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en-US" altLang="zh-CN" sz="1800" b="0">
                <a:latin typeface="Arial" panose="020B0604020202020204" pitchFamily="34" charset="0"/>
              </a:rPr>
              <a:t>  CookieLocaleResolver</a:t>
            </a:r>
            <a:r>
              <a:rPr lang="zh-CN" altLang="zh-CN" sz="1800" b="0">
                <a:latin typeface="Arial" panose="020B0604020202020204" pitchFamily="34" charset="0"/>
              </a:rPr>
              <a:t>：根据指定</a:t>
            </a:r>
            <a:r>
              <a:rPr lang="en-US" altLang="zh-CN" sz="1800" b="0">
                <a:latin typeface="Arial" panose="020B0604020202020204" pitchFamily="34" charset="0"/>
              </a:rPr>
              <a:t>Cookie</a:t>
            </a:r>
            <a:r>
              <a:rPr lang="zh-CN" altLang="zh-CN" sz="1800" b="0">
                <a:latin typeface="Arial" panose="020B0604020202020204" pitchFamily="34" charset="0"/>
              </a:rPr>
              <a:t>值确定本地化类型。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en-US" altLang="zh-CN" sz="1800" b="0">
                <a:latin typeface="Arial" panose="020B0604020202020204" pitchFamily="34" charset="0"/>
              </a:rPr>
              <a:t>  SessionLocaleResolver</a:t>
            </a:r>
            <a:r>
              <a:rPr lang="zh-CN" altLang="zh-CN" sz="1800" b="0">
                <a:latin typeface="Arial" panose="020B0604020202020204" pitchFamily="34" charset="0"/>
              </a:rPr>
              <a:t>：根据</a:t>
            </a:r>
            <a:r>
              <a:rPr lang="en-US" altLang="zh-CN" sz="1800" b="0">
                <a:latin typeface="Arial" panose="020B0604020202020204" pitchFamily="34" charset="0"/>
              </a:rPr>
              <a:t>Session</a:t>
            </a:r>
            <a:r>
              <a:rPr lang="zh-CN" altLang="zh-CN" sz="1800" b="0">
                <a:latin typeface="Arial" panose="020B0604020202020204" pitchFamily="34" charset="0"/>
              </a:rPr>
              <a:t>中特定的属性值确定本地化类型。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en-US" altLang="zh-CN" sz="1800" b="0">
                <a:latin typeface="Arial" panose="020B0604020202020204" pitchFamily="34" charset="0"/>
              </a:rPr>
              <a:t>  LocaleChangeInterceptor</a:t>
            </a:r>
            <a:r>
              <a:rPr lang="zh-CN" altLang="zh-CN" sz="1800" b="0">
                <a:latin typeface="Arial" panose="020B0604020202020204" pitchFamily="34" charset="0"/>
              </a:rPr>
              <a:t>：从请求参数中获取本次请求对应的本地化类型。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zh-CN" altLang="zh-CN" sz="2800">
                <a:ea typeface="宋体" panose="02010600030101010101" pitchFamily="2" charset="-122"/>
              </a:rPr>
              <a:t>本地化</a:t>
            </a:r>
            <a:r>
              <a:rPr lang="en-US" altLang="zh-CN" sz="2800">
                <a:ea typeface="宋体" panose="02010600030101010101" pitchFamily="2" charset="-122"/>
              </a:rPr>
              <a:t>:Spring MVC</a:t>
            </a:r>
            <a:r>
              <a:rPr lang="zh-CN" altLang="en-US" sz="2800">
                <a:ea typeface="宋体" panose="02010600030101010101" pitchFamily="2" charset="-122"/>
              </a:rPr>
              <a:t>的本地化解析器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1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748823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en-US" altLang="zh-CN" sz="1800" b="0">
                <a:latin typeface="Arial" panose="020B0604020202020204" pitchFamily="34" charset="0"/>
              </a:rPr>
              <a:t>  AcceptHeaderLocaleResolver</a:t>
            </a:r>
            <a:r>
              <a:rPr lang="zh-CN" altLang="zh-CN" sz="1800" b="0">
                <a:latin typeface="Arial" panose="020B0604020202020204" pitchFamily="34" charset="0"/>
              </a:rPr>
              <a:t>：根据</a:t>
            </a:r>
            <a:r>
              <a:rPr lang="en-US" altLang="zh-CN" sz="1800" b="0">
                <a:latin typeface="Arial" panose="020B0604020202020204" pitchFamily="34" charset="0"/>
              </a:rPr>
              <a:t>HTTP</a:t>
            </a:r>
            <a:r>
              <a:rPr lang="zh-CN" altLang="zh-CN" sz="1800" b="0">
                <a:latin typeface="Arial" panose="020B0604020202020204" pitchFamily="34" charset="0"/>
              </a:rPr>
              <a:t>报文头的</a:t>
            </a:r>
            <a:r>
              <a:rPr lang="en-US" altLang="zh-CN" sz="1800" b="0">
                <a:latin typeface="Arial" panose="020B0604020202020204" pitchFamily="34" charset="0"/>
              </a:rPr>
              <a:t>Accept-Language</a:t>
            </a:r>
            <a:r>
              <a:rPr lang="zh-CN" altLang="zh-CN" sz="1800" b="0">
                <a:latin typeface="Arial" panose="020B0604020202020204" pitchFamily="34" charset="0"/>
              </a:rPr>
              <a:t>参数确定本地化类型，如果没有显式定义本地化解析器，</a:t>
            </a:r>
            <a:r>
              <a:rPr lang="en-US" altLang="zh-CN" sz="1800" b="0">
                <a:latin typeface="Arial" panose="020B0604020202020204" pitchFamily="34" charset="0"/>
              </a:rPr>
              <a:t>Spring MVC</a:t>
            </a:r>
            <a:r>
              <a:rPr lang="zh-CN" altLang="zh-CN" sz="1800" b="0">
                <a:latin typeface="Arial" panose="020B0604020202020204" pitchFamily="34" charset="0"/>
              </a:rPr>
              <a:t>默认采用</a:t>
            </a:r>
            <a:r>
              <a:rPr lang="en-US" altLang="zh-CN" sz="1800" b="0">
                <a:latin typeface="Arial" panose="020B0604020202020204" pitchFamily="34" charset="0"/>
              </a:rPr>
              <a:t>AcceptHeader- LocaleResolver</a:t>
            </a:r>
            <a:r>
              <a:rPr lang="zh-CN" altLang="zh-CN" sz="1800" b="0">
                <a:latin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en-US" altLang="zh-CN" sz="1800" b="0">
                <a:latin typeface="Arial" panose="020B0604020202020204" pitchFamily="34" charset="0"/>
              </a:rPr>
              <a:t>  CookieLocaleResolver</a:t>
            </a:r>
            <a:r>
              <a:rPr lang="zh-CN" altLang="zh-CN" sz="1800" b="0">
                <a:latin typeface="Arial" panose="020B0604020202020204" pitchFamily="34" charset="0"/>
              </a:rPr>
              <a:t>：根据指定</a:t>
            </a:r>
            <a:r>
              <a:rPr lang="en-US" altLang="zh-CN" sz="1800" b="0">
                <a:latin typeface="Arial" panose="020B0604020202020204" pitchFamily="34" charset="0"/>
              </a:rPr>
              <a:t>Cookie</a:t>
            </a:r>
            <a:r>
              <a:rPr lang="zh-CN" altLang="zh-CN" sz="1800" b="0">
                <a:latin typeface="Arial" panose="020B0604020202020204" pitchFamily="34" charset="0"/>
              </a:rPr>
              <a:t>值确定本地化类型。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en-US" altLang="zh-CN" sz="1800" b="0">
                <a:latin typeface="Arial" panose="020B0604020202020204" pitchFamily="34" charset="0"/>
              </a:rPr>
              <a:t>  SessionLocaleResolver</a:t>
            </a:r>
            <a:r>
              <a:rPr lang="zh-CN" altLang="zh-CN" sz="1800" b="0">
                <a:latin typeface="Arial" panose="020B0604020202020204" pitchFamily="34" charset="0"/>
              </a:rPr>
              <a:t>：根据</a:t>
            </a:r>
            <a:r>
              <a:rPr lang="en-US" altLang="zh-CN" sz="1800" b="0">
                <a:latin typeface="Arial" panose="020B0604020202020204" pitchFamily="34" charset="0"/>
              </a:rPr>
              <a:t>Session</a:t>
            </a:r>
            <a:r>
              <a:rPr lang="zh-CN" altLang="zh-CN" sz="1800" b="0">
                <a:latin typeface="Arial" panose="020B0604020202020204" pitchFamily="34" charset="0"/>
              </a:rPr>
              <a:t>中特定的属性值确定本地化类型。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en-US" altLang="zh-CN" sz="1800" b="0">
                <a:latin typeface="Arial" panose="020B0604020202020204" pitchFamily="34" charset="0"/>
              </a:rPr>
              <a:t>  LocaleChangeInterceptor</a:t>
            </a:r>
            <a:r>
              <a:rPr lang="zh-CN" altLang="zh-CN" sz="1800" b="0">
                <a:latin typeface="Arial" panose="020B0604020202020204" pitchFamily="34" charset="0"/>
              </a:rPr>
              <a:t>：从请求参数中获取本次请求对应的本地化类型。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3622675" y="6308725"/>
            <a:ext cx="519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7885112" cy="563563"/>
          </a:xfrm>
        </p:spPr>
        <p:txBody>
          <a:bodyPr/>
          <a:lstStyle/>
          <a:p>
            <a:pPr algn="l" eaLnBrk="1" hangingPunct="1"/>
            <a:r>
              <a:rPr lang="en-US" altLang="zh-CN" sz="2400" dirty="0" err="1">
                <a:ea typeface="宋体" panose="02010600030101010101" pitchFamily="2" charset="-122"/>
              </a:rPr>
              <a:t>LocaleChangeInterceptor</a:t>
            </a:r>
            <a:r>
              <a:rPr lang="zh-CN" altLang="en-US" sz="2400" dirty="0">
                <a:ea typeface="宋体" panose="02010600030101010101" pitchFamily="2" charset="-122"/>
              </a:rPr>
              <a:t>：通过</a:t>
            </a:r>
            <a:r>
              <a:rPr lang="en-US" altLang="zh-CN" sz="2400" dirty="0">
                <a:ea typeface="宋体" panose="02010600030101010101" pitchFamily="2" charset="-122"/>
              </a:rPr>
              <a:t>URL</a:t>
            </a:r>
            <a:r>
              <a:rPr lang="zh-CN" altLang="en-US" sz="2400" dirty="0">
                <a:ea typeface="宋体" panose="02010600030101010101" pitchFamily="2" charset="-122"/>
              </a:rPr>
              <a:t>参数指定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3495" name="TextBox 3"/>
          <p:cNvSpPr txBox="1">
            <a:spLocks noChangeArrowheads="1"/>
          </p:cNvSpPr>
          <p:nvPr/>
        </p:nvSpPr>
        <p:spPr bwMode="auto">
          <a:xfrm>
            <a:off x="203200" y="2781300"/>
            <a:ext cx="78501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&lt;bean id="</a:t>
            </a:r>
            <a:r>
              <a:rPr lang="en-US" altLang="zh-CN" sz="1600" b="0" dirty="0" err="1">
                <a:latin typeface="Arial" panose="020B0604020202020204" pitchFamily="34" charset="0"/>
              </a:rPr>
              <a:t>localeResolver</a:t>
            </a:r>
            <a:r>
              <a:rPr lang="en-US" altLang="zh-CN" sz="1600" b="0" dirty="0">
                <a:latin typeface="Arial" panose="020B0604020202020204" pitchFamily="34" charset="0"/>
              </a:rPr>
              <a:t>"	  class="org.springframework.web.servlet.i18n.CookieLocaleResolver"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	  p:cookieName="clientLanguage"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	  p:cookieMaxAge="100000"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	  p:cookiePath="/"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	  p:defaultLocale="zh_CN"/&gt;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&lt;</a:t>
            </a:r>
            <a:r>
              <a:rPr lang="en-US" altLang="zh-CN" sz="1600" b="0" dirty="0" err="1">
                <a:latin typeface="Arial" panose="020B0604020202020204" pitchFamily="34" charset="0"/>
              </a:rPr>
              <a:t>mvc:interceptors</a:t>
            </a:r>
            <a:r>
              <a:rPr lang="en-US" altLang="zh-CN" sz="1600" b="0" dirty="0"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     &lt;bean class="org.springframework.web.servlet.i18n.LocaleChangeInterceptor" /&gt;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&lt;/</a:t>
            </a:r>
            <a:r>
              <a:rPr lang="en-US" altLang="zh-CN" sz="1600" b="0" dirty="0" err="1">
                <a:latin typeface="Arial" panose="020B0604020202020204" pitchFamily="34" charset="0"/>
              </a:rPr>
              <a:t>mvc:interceptors</a:t>
            </a:r>
            <a:r>
              <a:rPr lang="en-US" altLang="zh-CN" sz="1600" b="0" dirty="0"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3496" name="TextBox 4"/>
          <p:cNvSpPr txBox="1">
            <a:spLocks noChangeArrowheads="1"/>
          </p:cNvSpPr>
          <p:nvPr/>
        </p:nvSpPr>
        <p:spPr bwMode="auto">
          <a:xfrm>
            <a:off x="203200" y="1225550"/>
            <a:ext cx="7345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</a:t>
            </a:r>
            <a:r>
              <a:rPr lang="zh-CN" altLang="zh-CN" sz="1800" b="0">
                <a:latin typeface="Arial" panose="020B0604020202020204" pitchFamily="34" charset="0"/>
              </a:rPr>
              <a:t>很多国际型的网站都允许通过一个请求参数控制网站的本地化，如</a:t>
            </a:r>
            <a:r>
              <a:rPr lang="en-US" altLang="zh-CN" sz="1800" b="0">
                <a:latin typeface="Arial" panose="020B0604020202020204" pitchFamily="34" charset="0"/>
              </a:rPr>
              <a:t>www.xxx.com? locale=zh_CN</a:t>
            </a:r>
            <a:r>
              <a:rPr lang="zh-CN" altLang="zh-CN" sz="1800" b="0">
                <a:latin typeface="Arial" panose="020B0604020202020204" pitchFamily="34" charset="0"/>
              </a:rPr>
              <a:t>返回对应中国大陆的本地化网页，而</a:t>
            </a:r>
            <a:r>
              <a:rPr lang="en-US" altLang="zh-CN" sz="1800" b="0">
                <a:latin typeface="Arial" panose="020B0604020202020204" pitchFamily="34" charset="0"/>
              </a:rPr>
              <a:t>www.xxx.com?locale=en</a:t>
            </a:r>
            <a:r>
              <a:rPr lang="zh-CN" altLang="zh-CN" sz="1800" b="0">
                <a:latin typeface="Arial" panose="020B0604020202020204" pitchFamily="34" charset="0"/>
              </a:rPr>
              <a:t>返回本地化为英语的网页。这样，网站使用者可以通过</a:t>
            </a:r>
            <a:r>
              <a:rPr lang="en-US" altLang="zh-CN" sz="1800" b="0">
                <a:latin typeface="Arial" panose="020B0604020202020204" pitchFamily="34" charset="0"/>
              </a:rPr>
              <a:t>URL</a:t>
            </a:r>
            <a:r>
              <a:rPr lang="zh-CN" altLang="zh-CN" sz="1800" b="0">
                <a:latin typeface="Arial" panose="020B0604020202020204" pitchFamily="34" charset="0"/>
              </a:rPr>
              <a:t>的控制返回不同本地化的页面，非常灵活。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3497" name="TextBox 8"/>
          <p:cNvSpPr txBox="1">
            <a:spLocks noChangeArrowheads="1"/>
          </p:cNvSpPr>
          <p:nvPr/>
        </p:nvSpPr>
        <p:spPr bwMode="auto">
          <a:xfrm>
            <a:off x="400050" y="5805488"/>
            <a:ext cx="655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例子：</a:t>
            </a: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http://localhost:9080/user/handle91?locale=en_US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3498" name="TextBox 10"/>
          <p:cNvSpPr txBox="1">
            <a:spLocks noChangeArrowheads="1"/>
          </p:cNvSpPr>
          <p:nvPr/>
        </p:nvSpPr>
        <p:spPr bwMode="auto">
          <a:xfrm>
            <a:off x="3694113" y="6443663"/>
            <a:ext cx="519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参考</a:t>
            </a:r>
            <a:r>
              <a:rPr lang="en-US" altLang="zh-CN" sz="1800" b="0">
                <a:latin typeface="Arial" panose="020B0604020202020204" pitchFamily="34" charset="0"/>
              </a:rPr>
              <a:t>《Spring 3.x</a:t>
            </a:r>
            <a:r>
              <a:rPr lang="zh-CN" altLang="en-US" sz="1800" b="0">
                <a:latin typeface="Arial" panose="020B0604020202020204" pitchFamily="34" charset="0"/>
              </a:rPr>
              <a:t>企业应用开发实战</a:t>
            </a:r>
            <a:r>
              <a:rPr lang="en-US" altLang="zh-CN" sz="1800" b="0">
                <a:latin typeface="Arial" panose="020B0604020202020204" pitchFamily="34" charset="0"/>
              </a:rPr>
              <a:t>》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目录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9219" name="Group 93"/>
          <p:cNvGrpSpPr/>
          <p:nvPr/>
        </p:nvGrpSpPr>
        <p:grpSpPr bwMode="auto">
          <a:xfrm>
            <a:off x="1447800" y="1125538"/>
            <a:ext cx="762000" cy="663575"/>
            <a:chOff x="1110" y="2656"/>
            <a:chExt cx="1549" cy="1351"/>
          </a:xfrm>
        </p:grpSpPr>
        <p:sp>
          <p:nvSpPr>
            <p:cNvPr id="9271" name="AutoShape 9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72" name="AutoShape 9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1056" name="AutoShape 9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0" name="Line 101"/>
          <p:cNvSpPr>
            <a:spLocks noChangeShapeType="1"/>
          </p:cNvSpPr>
          <p:nvPr/>
        </p:nvSpPr>
        <p:spPr bwMode="auto">
          <a:xfrm>
            <a:off x="2057400" y="17351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" name="Text Box 102"/>
          <p:cNvSpPr txBox="1">
            <a:spLocks noChangeArrowheads="1"/>
          </p:cNvSpPr>
          <p:nvPr/>
        </p:nvSpPr>
        <p:spPr bwMode="auto">
          <a:xfrm>
            <a:off x="2590800" y="1147763"/>
            <a:ext cx="4243388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Spring </a:t>
            </a:r>
            <a:r>
              <a:rPr lang="en-US" altLang="zh-CN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MVC</a:t>
            </a:r>
            <a:r>
              <a:rPr lang="zh-CN" alt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框架简介</a:t>
            </a:r>
          </a:p>
        </p:txBody>
      </p:sp>
      <p:sp>
        <p:nvSpPr>
          <p:cNvPr id="9222" name="Text Box 103"/>
          <p:cNvSpPr txBox="1">
            <a:spLocks noChangeArrowheads="1"/>
          </p:cNvSpPr>
          <p:nvPr/>
        </p:nvSpPr>
        <p:spPr bwMode="gray">
          <a:xfrm>
            <a:off x="1644650" y="12239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9223" name="Group 122"/>
          <p:cNvGrpSpPr/>
          <p:nvPr/>
        </p:nvGrpSpPr>
        <p:grpSpPr bwMode="auto">
          <a:xfrm>
            <a:off x="1447800" y="1895475"/>
            <a:ext cx="5410200" cy="665163"/>
            <a:chOff x="1152" y="1899"/>
            <a:chExt cx="3408" cy="419"/>
          </a:xfrm>
        </p:grpSpPr>
        <p:grpSp>
          <p:nvGrpSpPr>
            <p:cNvPr id="9264" name="Group 97"/>
            <p:cNvGrpSpPr/>
            <p:nvPr/>
          </p:nvGrpSpPr>
          <p:grpSpPr bwMode="auto">
            <a:xfrm>
              <a:off x="1152" y="1899"/>
              <a:ext cx="480" cy="419"/>
              <a:chOff x="3174" y="2656"/>
              <a:chExt cx="1549" cy="1351"/>
            </a:xfrm>
          </p:grpSpPr>
          <p:sp>
            <p:nvSpPr>
              <p:cNvPr id="9268" name="AutoShape 9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9269" name="AutoShape 9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60" name="AutoShape 10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265" name="Line 104"/>
            <p:cNvSpPr>
              <a:spLocks noChangeShapeType="1"/>
            </p:cNvSpPr>
            <p:nvPr/>
          </p:nvSpPr>
          <p:spPr bwMode="auto">
            <a:xfrm>
              <a:off x="1536" y="228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Text Box 105"/>
            <p:cNvSpPr txBox="1">
              <a:spLocks noChangeArrowheads="1"/>
            </p:cNvSpPr>
            <p:nvPr/>
          </p:nvSpPr>
          <p:spPr bwMode="auto">
            <a:xfrm>
              <a:off x="1872" y="1913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请求地址映射</a:t>
              </a:r>
            </a:p>
          </p:txBody>
        </p:sp>
        <p:sp>
          <p:nvSpPr>
            <p:cNvPr id="9267" name="Text Box 106"/>
            <p:cNvSpPr txBox="1">
              <a:spLocks noChangeArrowheads="1"/>
            </p:cNvSpPr>
            <p:nvPr/>
          </p:nvSpPr>
          <p:spPr bwMode="gray">
            <a:xfrm>
              <a:off x="1276" y="196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9224" name="Group 123"/>
          <p:cNvGrpSpPr/>
          <p:nvPr/>
        </p:nvGrpSpPr>
        <p:grpSpPr bwMode="auto">
          <a:xfrm>
            <a:off x="1447800" y="2636838"/>
            <a:ext cx="5410200" cy="665162"/>
            <a:chOff x="1152" y="2461"/>
            <a:chExt cx="3408" cy="419"/>
          </a:xfrm>
        </p:grpSpPr>
        <p:grpSp>
          <p:nvGrpSpPr>
            <p:cNvPr id="9257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9261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9262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258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621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HTTP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请求数据的绑定</a:t>
              </a:r>
            </a:p>
          </p:txBody>
        </p:sp>
        <p:sp>
          <p:nvSpPr>
            <p:cNvPr id="9260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225" name="Group 124"/>
          <p:cNvGrpSpPr/>
          <p:nvPr/>
        </p:nvGrpSpPr>
        <p:grpSpPr bwMode="auto">
          <a:xfrm>
            <a:off x="1447800" y="3429000"/>
            <a:ext cx="5410200" cy="665163"/>
            <a:chOff x="1152" y="3037"/>
            <a:chExt cx="3408" cy="419"/>
          </a:xfrm>
        </p:grpSpPr>
        <p:grpSp>
          <p:nvGrpSpPr>
            <p:cNvPr id="9250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9254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9255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074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251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9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数据转换、格式化、校验</a:t>
              </a:r>
            </a:p>
          </p:txBody>
        </p:sp>
        <p:sp>
          <p:nvSpPr>
            <p:cNvPr id="9253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9226" name="Group 123"/>
          <p:cNvGrpSpPr/>
          <p:nvPr/>
        </p:nvGrpSpPr>
        <p:grpSpPr bwMode="auto">
          <a:xfrm>
            <a:off x="1428750" y="4221163"/>
            <a:ext cx="5410200" cy="665162"/>
            <a:chOff x="1152" y="2461"/>
            <a:chExt cx="3408" cy="419"/>
          </a:xfrm>
        </p:grpSpPr>
        <p:grpSp>
          <p:nvGrpSpPr>
            <p:cNvPr id="9243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9247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9248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244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数据模型控制</a:t>
              </a:r>
            </a:p>
          </p:txBody>
        </p:sp>
        <p:sp>
          <p:nvSpPr>
            <p:cNvPr id="9246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9227" name="Group 123"/>
          <p:cNvGrpSpPr/>
          <p:nvPr/>
        </p:nvGrpSpPr>
        <p:grpSpPr bwMode="auto">
          <a:xfrm>
            <a:off x="1428750" y="5013325"/>
            <a:ext cx="5410200" cy="665163"/>
            <a:chOff x="1152" y="2461"/>
            <a:chExt cx="3408" cy="419"/>
          </a:xfrm>
        </p:grpSpPr>
        <p:grpSp>
          <p:nvGrpSpPr>
            <p:cNvPr id="9236" name="Group 107"/>
            <p:cNvGrpSpPr/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9240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9241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11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237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视图及解析器</a:t>
              </a:r>
            </a:p>
          </p:txBody>
        </p:sp>
        <p:sp>
          <p:nvSpPr>
            <p:cNvPr id="9239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9228" name="Group 124"/>
          <p:cNvGrpSpPr/>
          <p:nvPr/>
        </p:nvGrpSpPr>
        <p:grpSpPr bwMode="auto">
          <a:xfrm>
            <a:off x="1403350" y="5876925"/>
            <a:ext cx="5410200" cy="665163"/>
            <a:chOff x="1152" y="3037"/>
            <a:chExt cx="3408" cy="419"/>
          </a:xfrm>
        </p:grpSpPr>
        <p:grpSp>
          <p:nvGrpSpPr>
            <p:cNvPr id="9229" name="Group 111"/>
            <p:cNvGrpSpPr/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9233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9234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11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230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518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其它</a:t>
              </a:r>
            </a:p>
          </p:txBody>
        </p:sp>
        <p:sp>
          <p:nvSpPr>
            <p:cNvPr id="9232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132138" y="1700213"/>
            <a:ext cx="4968875" cy="316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en-US" altLang="zh-CN" sz="3600">
                <a:ea typeface="宋体" panose="02010600030101010101" pitchFamily="2" charset="-122"/>
              </a:rPr>
              <a:t>HTTP</a:t>
            </a:r>
            <a:r>
              <a:rPr lang="zh-CN" altLang="en-US" sz="3600">
                <a:ea typeface="宋体" panose="02010600030101010101" pitchFamily="2" charset="-122"/>
              </a:rPr>
              <a:t>请求映射原理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950" y="2276475"/>
            <a:ext cx="2087563" cy="15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HTTP</a:t>
            </a:r>
            <a:r>
              <a:rPr lang="zh-CN" altLang="en-US" sz="2000">
                <a:solidFill>
                  <a:srgbClr val="FFFFFF"/>
                </a:solidFill>
                <a:ea typeface="宋体" panose="02010600030101010101" pitchFamily="2" charset="-122"/>
              </a:rPr>
              <a:t>请求报文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62625" y="2276475"/>
            <a:ext cx="2049463" cy="15843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Handler</a:t>
            </a:r>
          </a:p>
          <a:p>
            <a:pPr algn="ctr">
              <a:defRPr/>
            </a:pPr>
            <a:r>
              <a:rPr lang="zh-CN" altLang="en-US" sz="2000">
                <a:solidFill>
                  <a:srgbClr val="FFFFFF"/>
                </a:solidFill>
                <a:ea typeface="宋体" panose="02010600030101010101" pitchFamily="2" charset="-122"/>
              </a:rPr>
              <a:t>处理方法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3275856" y="1988840"/>
            <a:ext cx="1512168" cy="23042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Spring</a:t>
            </a:r>
          </a:p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MVC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框架</a:t>
            </a:r>
          </a:p>
        </p:txBody>
      </p:sp>
      <p:sp>
        <p:nvSpPr>
          <p:cNvPr id="6" name="右箭头 5"/>
          <p:cNvSpPr/>
          <p:nvPr/>
        </p:nvSpPr>
        <p:spPr>
          <a:xfrm>
            <a:off x="2268538" y="2852738"/>
            <a:ext cx="7905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859338" y="2852738"/>
            <a:ext cx="792162" cy="5048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3366"/>
              </a:solidFill>
              <a:ea typeface="宋体" panose="02010600030101010101" pitchFamily="2" charset="-122"/>
            </a:endParaRPr>
          </a:p>
        </p:txBody>
      </p:sp>
      <p:sp>
        <p:nvSpPr>
          <p:cNvPr id="10251" name="TextBox 9"/>
          <p:cNvSpPr txBox="1">
            <a:spLocks noChangeArrowheads="1"/>
          </p:cNvSpPr>
          <p:nvPr/>
        </p:nvSpPr>
        <p:spPr bwMode="auto">
          <a:xfrm>
            <a:off x="3132138" y="1319213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WEB</a:t>
            </a:r>
            <a:r>
              <a:rPr lang="zh-CN" altLang="en-US" sz="1800" b="0">
                <a:latin typeface="Arial" panose="020B0604020202020204" pitchFamily="34" charset="0"/>
              </a:rPr>
              <a:t>容器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81000"/>
            <a:ext cx="6948487" cy="563563"/>
          </a:xfrm>
        </p:spPr>
        <p:txBody>
          <a:bodyPr/>
          <a:lstStyle/>
          <a:p>
            <a:pPr algn="l" eaLnBrk="1" hangingPunct="1"/>
            <a:r>
              <a:rPr lang="en-US" altLang="zh-CN" sz="3600">
                <a:ea typeface="宋体" panose="02010600030101010101" pitchFamily="2" charset="-122"/>
              </a:rPr>
              <a:t>Spring MVC</a:t>
            </a:r>
            <a:r>
              <a:rPr lang="zh-CN" altLang="en-US" sz="3600">
                <a:ea typeface="宋体" panose="02010600030101010101" pitchFamily="2" charset="-122"/>
              </a:rPr>
              <a:t>进行映射的依据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1268" name="对象 10"/>
          <p:cNvGraphicFramePr>
            <a:graphicFrameLocks noChangeAspect="1"/>
          </p:cNvGraphicFramePr>
          <p:nvPr/>
        </p:nvGraphicFramePr>
        <p:xfrm>
          <a:off x="34925" y="1484313"/>
          <a:ext cx="812800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10236200" imgH="5435600" progId="Visio.Drawing.11">
                  <p:embed/>
                </p:oleObj>
              </mc:Choice>
              <mc:Fallback>
                <p:oleObj name="Visio" r:id="rId3" imgW="10236200" imgH="5435600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484313"/>
                        <a:ext cx="8128000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大学教育模板－蓝白色_Powerpoint模板(1)">
  <a:themeElements>
    <a:clrScheme name="Office 主题 3">
      <a:dk1>
        <a:srgbClr val="003366"/>
      </a:dk1>
      <a:lt1>
        <a:srgbClr val="FFFFFF"/>
      </a:lt1>
      <a:dk2>
        <a:srgbClr val="6542AA"/>
      </a:dk2>
      <a:lt2>
        <a:srgbClr val="C0C0C0"/>
      </a:lt2>
      <a:accent1>
        <a:srgbClr val="269DD8"/>
      </a:accent1>
      <a:accent2>
        <a:srgbClr val="85BA54"/>
      </a:accent2>
      <a:accent3>
        <a:srgbClr val="FFFFFF"/>
      </a:accent3>
      <a:accent4>
        <a:srgbClr val="002A56"/>
      </a:accent4>
      <a:accent5>
        <a:srgbClr val="ACCCE9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 主题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主题 1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6666"/>
        </a:dk1>
        <a:lt1>
          <a:srgbClr val="FFFFFF"/>
        </a:lt1>
        <a:dk2>
          <a:srgbClr val="003366"/>
        </a:dk2>
        <a:lt2>
          <a:srgbClr val="C0C0C0"/>
        </a:lt2>
        <a:accent1>
          <a:srgbClr val="54AA36"/>
        </a:accent1>
        <a:accent2>
          <a:srgbClr val="D4BA3A"/>
        </a:accent2>
        <a:accent3>
          <a:srgbClr val="FFFFFF"/>
        </a:accent3>
        <a:accent4>
          <a:srgbClr val="005656"/>
        </a:accent4>
        <a:accent5>
          <a:srgbClr val="B3D2AE"/>
        </a:accent5>
        <a:accent6>
          <a:srgbClr val="C0A834"/>
        </a:accent6>
        <a:hlink>
          <a:srgbClr val="21B7A9"/>
        </a:hlink>
        <a:folHlink>
          <a:srgbClr val="BAC4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3366"/>
        </a:dk1>
        <a:lt1>
          <a:srgbClr val="FFFFFF"/>
        </a:lt1>
        <a:dk2>
          <a:srgbClr val="6542AA"/>
        </a:dk2>
        <a:lt2>
          <a:srgbClr val="C0C0C0"/>
        </a:lt2>
        <a:accent1>
          <a:srgbClr val="269DD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ACCCE9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大学教育模板－蓝白色_Powerpoint模板(1)</Template>
  <TotalTime>831</TotalTime>
  <Words>5304</Words>
  <Application>Microsoft Office PowerPoint</Application>
  <PresentationFormat>全屏显示(4:3)</PresentationFormat>
  <Paragraphs>724</Paragraphs>
  <Slides>64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1" baseType="lpstr">
      <vt:lpstr>Arial</vt:lpstr>
      <vt:lpstr>Calibri</vt:lpstr>
      <vt:lpstr>Times New Roman</vt:lpstr>
      <vt:lpstr>Verdana</vt:lpstr>
      <vt:lpstr>Wingdings</vt:lpstr>
      <vt:lpstr>大学教育模板－蓝白色_Powerpoint模板(1)</vt:lpstr>
      <vt:lpstr>Visio</vt:lpstr>
      <vt:lpstr>目录</vt:lpstr>
      <vt:lpstr>Spring MVC 3.0新特性</vt:lpstr>
      <vt:lpstr>Spring MVC框架结构</vt:lpstr>
      <vt:lpstr>Spring MVC框架结构-web.xml</vt:lpstr>
      <vt:lpstr>Spring MVC框架结构-处理类</vt:lpstr>
      <vt:lpstr>框架的实现者</vt:lpstr>
      <vt:lpstr>目录</vt:lpstr>
      <vt:lpstr>HTTP请求映射原理</vt:lpstr>
      <vt:lpstr>Spring MVC进行映射的依据</vt:lpstr>
      <vt:lpstr>PowerPoint 演示文稿</vt:lpstr>
      <vt:lpstr>通过URL限定:URL表达式</vt:lpstr>
      <vt:lpstr>通过URL限定:绑定路径参数{xxx}</vt:lpstr>
      <vt:lpstr>通过请求方法限定:请求方法</vt:lpstr>
      <vt:lpstr>通过请求方法限定:代码示例</vt:lpstr>
      <vt:lpstr>通过请求方法限定:模拟请求方法 </vt:lpstr>
      <vt:lpstr>通过请求/请求头参数限定:示例</vt:lpstr>
      <vt:lpstr>通过请求/请求头参数限定:更多</vt:lpstr>
      <vt:lpstr>目录</vt:lpstr>
      <vt:lpstr>通过注解绑定:示意图</vt:lpstr>
      <vt:lpstr>通过注解绑定:基本类型绑定</vt:lpstr>
      <vt:lpstr>通过注解绑定:小心抛出异常</vt:lpstr>
      <vt:lpstr>使用命令/表单对象绑定</vt:lpstr>
      <vt:lpstr>练习</vt:lpstr>
      <vt:lpstr>使用Servlet  API对象作为入参</vt:lpstr>
      <vt:lpstr>PowerPoint 演示文稿</vt:lpstr>
      <vt:lpstr>JSON数据返回</vt:lpstr>
      <vt:lpstr>HttpMessageConverter&lt;T&gt;</vt:lpstr>
      <vt:lpstr>JSON数据接口</vt:lpstr>
      <vt:lpstr>PowerPoint 演示文稿</vt:lpstr>
      <vt:lpstr>PowerPoint 演示文稿</vt:lpstr>
      <vt:lpstr>PowerPoint 演示文稿</vt:lpstr>
      <vt:lpstr>PowerPoint 演示文稿</vt:lpstr>
      <vt:lpstr>HttpMessageConverter&lt;T&gt;实现类</vt:lpstr>
      <vt:lpstr>使用@RequestBody/@ResponseBody</vt:lpstr>
      <vt:lpstr>使用HttpEntity&lt;T&gt;/ResponseEntity&lt;T&gt;</vt:lpstr>
      <vt:lpstr>使用HttpEntity&lt;T&gt;/ResponseEntity&lt;T&gt;</vt:lpstr>
      <vt:lpstr>目录</vt:lpstr>
      <vt:lpstr>数据绑定机理</vt:lpstr>
      <vt:lpstr>数据类型转换</vt:lpstr>
      <vt:lpstr>PropertyEditor依然有效</vt:lpstr>
      <vt:lpstr>PowerPoint 演示文稿</vt:lpstr>
      <vt:lpstr>PowerPoint 演示文稿</vt:lpstr>
      <vt:lpstr>强大的ConversionService注解转换</vt:lpstr>
      <vt:lpstr>数据校验框架</vt:lpstr>
      <vt:lpstr>JSR 303</vt:lpstr>
      <vt:lpstr>数据校验框架</vt:lpstr>
      <vt:lpstr>如何使用注解驱动的校验</vt:lpstr>
      <vt:lpstr>使用校验功能时，处理方法要如何签名？？</vt:lpstr>
      <vt:lpstr>校验错误信息存放在什么地方？？</vt:lpstr>
      <vt:lpstr>页面如何显示错误信息</vt:lpstr>
      <vt:lpstr>如何对错误信息进行国际化(1)</vt:lpstr>
      <vt:lpstr>如何对错误信息进行国际化(2)</vt:lpstr>
      <vt:lpstr>目录</vt:lpstr>
      <vt:lpstr>Spring MVC如何解析视图</vt:lpstr>
      <vt:lpstr>视图解析器类型</vt:lpstr>
      <vt:lpstr>基于协商的视图解析器</vt:lpstr>
      <vt:lpstr>在视图中显示模型中的数据</vt:lpstr>
      <vt:lpstr>在视图中显示模型中的数据</vt:lpstr>
      <vt:lpstr>在视图中显示模型中的数据</vt:lpstr>
      <vt:lpstr>目录</vt:lpstr>
      <vt:lpstr>本地化:基础原理</vt:lpstr>
      <vt:lpstr>本地化:Spring MVC的本地化解析器</vt:lpstr>
      <vt:lpstr>本地化:Spring MVC的本地化解析器</vt:lpstr>
      <vt:lpstr>LocaleChangeInterceptor：通过URL参数指定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中图一购网简介</dc:title>
  <dc:creator>user</dc:creator>
  <cp:lastModifiedBy>程 志刚</cp:lastModifiedBy>
  <cp:revision>275</cp:revision>
  <dcterms:created xsi:type="dcterms:W3CDTF">2011-10-27T12:12:00Z</dcterms:created>
  <dcterms:modified xsi:type="dcterms:W3CDTF">2021-12-14T08:09:47Z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