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6" r:id="rId3"/>
    <p:sldId id="297" r:id="rId4"/>
    <p:sldId id="298" r:id="rId5"/>
    <p:sldId id="304" r:id="rId6"/>
    <p:sldId id="305" r:id="rId7"/>
    <p:sldId id="257" r:id="rId8"/>
    <p:sldId id="258" r:id="rId9"/>
    <p:sldId id="260" r:id="rId10"/>
    <p:sldId id="259" r:id="rId11"/>
    <p:sldId id="261" r:id="rId12"/>
    <p:sldId id="262" r:id="rId13"/>
    <p:sldId id="301" r:id="rId14"/>
    <p:sldId id="303" r:id="rId15"/>
    <p:sldId id="300" r:id="rId16"/>
    <p:sldId id="263" r:id="rId17"/>
    <p:sldId id="264" r:id="rId18"/>
    <p:sldId id="306" r:id="rId19"/>
    <p:sldId id="307" r:id="rId20"/>
    <p:sldId id="268" r:id="rId21"/>
    <p:sldId id="265" r:id="rId22"/>
    <p:sldId id="266" r:id="rId23"/>
    <p:sldId id="267" r:id="rId24"/>
    <p:sldId id="27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9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21B72-F1E0-4CAE-A615-085CF6B8A5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C212-CF8C-452E-9166-72F0673E95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C212-CF8C-452E-9166-72F0673E95C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概述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的目标</a:t>
            </a:r>
            <a:endParaRPr lang="en-US" altLang="zh-CN" dirty="0"/>
          </a:p>
          <a:p>
            <a:pPr lvl="1"/>
            <a:r>
              <a:rPr lang="zh-CN" altLang="en-US" dirty="0"/>
              <a:t>让</a:t>
            </a:r>
            <a:r>
              <a:rPr lang="en-US" altLang="zh-CN" dirty="0"/>
              <a:t>J2EE</a:t>
            </a:r>
            <a:r>
              <a:rPr lang="zh-CN" altLang="en-US" dirty="0"/>
              <a:t>开发变的简单、易用（框架的好处）</a:t>
            </a:r>
          </a:p>
          <a:p>
            <a:pPr lvl="1"/>
            <a:r>
              <a:rPr lang="zh-CN" altLang="en-US" dirty="0"/>
              <a:t>业务应用</a:t>
            </a:r>
            <a:r>
              <a:rPr lang="zh-CN" altLang="en-US" b="1" u="sng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依赖</a:t>
            </a:r>
            <a:r>
              <a:rPr lang="en-US" altLang="zh-CN" dirty="0"/>
              <a:t>Spring API (</a:t>
            </a:r>
            <a:r>
              <a:rPr lang="zh-CN" altLang="en-US" dirty="0"/>
              <a:t>非侵入性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集成已存在的成熟应用解决方案（如</a:t>
            </a:r>
            <a:r>
              <a:rPr lang="en-US" altLang="zh-CN" dirty="0"/>
              <a:t>Hibernate</a:t>
            </a:r>
            <a:r>
              <a:rPr lang="zh-CN" altLang="en-US" dirty="0"/>
              <a:t>，不重复发明轮子）</a:t>
            </a:r>
          </a:p>
          <a:p>
            <a:pPr lvl="1"/>
            <a:r>
              <a:rPr lang="zh-CN" altLang="en-US" dirty="0"/>
              <a:t>利用面向对象的优秀技术（面向接口而非实现编程，组合优于继承）</a:t>
            </a:r>
          </a:p>
          <a:p>
            <a:pPr lvl="1"/>
            <a:r>
              <a:rPr lang="zh-CN" altLang="en-US" dirty="0"/>
              <a:t>促进好的编程习惯（测试驱动开发，面向接口编程）</a:t>
            </a:r>
          </a:p>
          <a:p>
            <a:pPr lvl="1"/>
            <a:r>
              <a:rPr lang="zh-CN" altLang="en-US" dirty="0"/>
              <a:t>让测试业务应用变得简单、快速（无侵入性，测试容易）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低侵入式设计</a:t>
            </a:r>
            <a:endParaRPr lang="en-US" altLang="zh-CN" dirty="0"/>
          </a:p>
          <a:p>
            <a:pPr lvl="1"/>
            <a:r>
              <a:rPr lang="zh-CN" altLang="en-US" dirty="0"/>
              <a:t>独立于各种应用服务器</a:t>
            </a:r>
            <a:endParaRPr lang="en-US" altLang="zh-CN" dirty="0"/>
          </a:p>
          <a:p>
            <a:pPr lvl="1"/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DI</a:t>
            </a:r>
            <a:r>
              <a:rPr lang="zh-CN" altLang="en-US" dirty="0"/>
              <a:t>容器，提高组件之间的解耦</a:t>
            </a:r>
            <a:endParaRPr lang="en-US" altLang="zh-CN" dirty="0"/>
          </a:p>
          <a:p>
            <a:pPr lvl="1"/>
            <a:r>
              <a:rPr lang="en-US" altLang="zh-CN" dirty="0" err="1"/>
              <a:t>SpringAOP</a:t>
            </a:r>
            <a:r>
              <a:rPr lang="zh-CN" altLang="en-US" dirty="0"/>
              <a:t>提供通用任务的集中统一处理（安全、事务、日志等），实现更好的代码复用</a:t>
            </a:r>
            <a:endParaRPr lang="en-US" altLang="zh-CN" dirty="0"/>
          </a:p>
          <a:p>
            <a:pPr lvl="1"/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ORM</a:t>
            </a:r>
            <a:r>
              <a:rPr lang="zh-CN" altLang="en-US" dirty="0"/>
              <a:t>和</a:t>
            </a:r>
            <a:r>
              <a:rPr lang="en-US" altLang="zh-CN" dirty="0"/>
              <a:t>DAO</a:t>
            </a:r>
            <a:r>
              <a:rPr lang="zh-CN" altLang="en-US" dirty="0"/>
              <a:t>提供了与第三方持久层框架的良好整合</a:t>
            </a:r>
            <a:endParaRPr lang="en-US" altLang="zh-CN" dirty="0"/>
          </a:p>
          <a:p>
            <a:pPr lvl="1"/>
            <a:r>
              <a:rPr lang="zh-CN" altLang="en-US" dirty="0"/>
              <a:t>高度开放，可以自由选用</a:t>
            </a:r>
            <a:r>
              <a:rPr lang="en-US" altLang="zh-CN" dirty="0"/>
              <a:t>Spring</a:t>
            </a:r>
            <a:r>
              <a:rPr lang="zh-CN" altLang="en-US" dirty="0"/>
              <a:t>框架的部分或全部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380832" cy="492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687512" y="1505744"/>
            <a:ext cx="2664296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UserAction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83568" y="2873896"/>
            <a:ext cx="2664296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UserService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87512" y="4314056"/>
            <a:ext cx="2664296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UserDao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83568" y="5754216"/>
            <a:ext cx="2664296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HibernateUtil</a:t>
            </a:r>
            <a:endParaRPr lang="zh-CN" altLang="en-US" sz="2800" dirty="0"/>
          </a:p>
        </p:txBody>
      </p:sp>
      <p:sp>
        <p:nvSpPr>
          <p:cNvPr id="13" name="下箭头 12"/>
          <p:cNvSpPr/>
          <p:nvPr/>
        </p:nvSpPr>
        <p:spPr>
          <a:xfrm>
            <a:off x="1839640" y="2225824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848024" y="3593976"/>
            <a:ext cx="2796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839640" y="5061574"/>
            <a:ext cx="288032" cy="69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2249"/>
            <a:ext cx="4536504" cy="668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普通方式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70C0"/>
                </a:solidFill>
              </a:rPr>
              <a:t>由被依赖的对象</a:t>
            </a:r>
            <a:r>
              <a:rPr lang="en-US" altLang="zh-CN" dirty="0">
                <a:solidFill>
                  <a:srgbClr val="0070C0"/>
                </a:solidFill>
              </a:rPr>
              <a:t>new</a:t>
            </a:r>
            <a:r>
              <a:rPr lang="zh-CN" altLang="en-US" dirty="0">
                <a:solidFill>
                  <a:srgbClr val="0070C0"/>
                </a:solidFill>
              </a:rPr>
              <a:t>它所依赖的对象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List&lt;User&gt;  users;</a:t>
            </a:r>
          </a:p>
          <a:p>
            <a:pPr marL="0" indent="0">
              <a:buNone/>
            </a:pPr>
            <a:r>
              <a:rPr lang="en-US" altLang="zh-CN" dirty="0" err="1"/>
              <a:t>UserAction</a:t>
            </a:r>
            <a:r>
              <a:rPr lang="en-US" altLang="zh-CN" dirty="0"/>
              <a:t> action=new </a:t>
            </a:r>
            <a:r>
              <a:rPr lang="en-US" altLang="zh-CN" dirty="0" err="1"/>
              <a:t>UserAction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users=</a:t>
            </a:r>
            <a:r>
              <a:rPr lang="en-US" altLang="zh-CN" dirty="0" err="1"/>
              <a:t>action.getUserList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普通方式</a:t>
            </a:r>
            <a:r>
              <a:rPr lang="en-US" altLang="zh-CN" dirty="0"/>
              <a:t>2</a:t>
            </a:r>
            <a:r>
              <a:rPr lang="zh-CN" altLang="en-US" dirty="0"/>
              <a:t>（通过</a:t>
            </a:r>
            <a:r>
              <a:rPr lang="en-US" altLang="zh-CN" dirty="0"/>
              <a:t>set</a:t>
            </a:r>
            <a:r>
              <a:rPr lang="zh-CN" altLang="en-US" dirty="0"/>
              <a:t>来设置依赖对象）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List&lt;User&gt; users;</a:t>
            </a:r>
          </a:p>
          <a:p>
            <a:pPr marL="0" indent="0">
              <a:buNone/>
            </a:pPr>
            <a:r>
              <a:rPr lang="en-US" altLang="zh-CN" dirty="0" err="1"/>
              <a:t>UserAction</a:t>
            </a:r>
            <a:r>
              <a:rPr lang="en-US" altLang="zh-CN" dirty="0"/>
              <a:t> </a:t>
            </a:r>
            <a:r>
              <a:rPr lang="en-US" altLang="zh-CN" dirty="0" err="1"/>
              <a:t>userAction</a:t>
            </a:r>
            <a:r>
              <a:rPr lang="en-US" altLang="zh-CN" dirty="0"/>
              <a:t>=new </a:t>
            </a:r>
            <a:r>
              <a:rPr lang="en-US" altLang="zh-CN" dirty="0" err="1"/>
              <a:t>UserAction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UserServiceImpl</a:t>
            </a:r>
            <a:r>
              <a:rPr lang="en-US" altLang="zh-CN" dirty="0"/>
              <a:t> </a:t>
            </a:r>
            <a:r>
              <a:rPr lang="en-US" altLang="zh-CN" dirty="0" err="1"/>
              <a:t>userService</a:t>
            </a:r>
            <a:r>
              <a:rPr lang="en-US" altLang="zh-CN" dirty="0"/>
              <a:t>=new </a:t>
            </a:r>
            <a:r>
              <a:rPr lang="en-US" altLang="zh-CN" dirty="0" err="1"/>
              <a:t>UserServiceImpl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UserDaoImpl</a:t>
            </a:r>
            <a:r>
              <a:rPr lang="en-US" altLang="zh-CN" dirty="0"/>
              <a:t> </a:t>
            </a:r>
            <a:r>
              <a:rPr lang="en-US" altLang="zh-CN" dirty="0" err="1"/>
              <a:t>userDao</a:t>
            </a:r>
            <a:r>
              <a:rPr lang="en-US" altLang="zh-CN" dirty="0"/>
              <a:t>=new </a:t>
            </a:r>
            <a:r>
              <a:rPr lang="en-US" altLang="zh-CN" dirty="0" err="1"/>
              <a:t>UserDaoImpl</a:t>
            </a:r>
            <a:r>
              <a:rPr lang="en-US" altLang="zh-CN" dirty="0"/>
              <a:t>(); </a:t>
            </a:r>
            <a:r>
              <a:rPr lang="en-US" altLang="zh-CN" dirty="0" err="1"/>
              <a:t>userService.setUserDao</a:t>
            </a:r>
            <a:r>
              <a:rPr lang="en-US" altLang="zh-CN" dirty="0"/>
              <a:t>(</a:t>
            </a:r>
            <a:r>
              <a:rPr lang="en-US" altLang="zh-CN" dirty="0" err="1"/>
              <a:t>userDao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userAction.setUserService</a:t>
            </a:r>
            <a:r>
              <a:rPr lang="en-US" altLang="zh-CN" dirty="0"/>
              <a:t>(</a:t>
            </a:r>
            <a:r>
              <a:rPr lang="en-US" altLang="zh-CN" dirty="0" err="1"/>
              <a:t>userService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users=</a:t>
            </a:r>
            <a:r>
              <a:rPr lang="en-US" altLang="zh-CN" dirty="0" err="1"/>
              <a:t>userAction.getUsers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JSON.toJSONString</a:t>
            </a:r>
            <a:r>
              <a:rPr lang="en-US" altLang="zh-CN" dirty="0"/>
              <a:t>(users));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8204448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容器方式（由容器管理所有</a:t>
            </a:r>
            <a:r>
              <a:rPr lang="en-US" altLang="zh-CN" dirty="0"/>
              <a:t>bean</a:t>
            </a:r>
            <a:r>
              <a:rPr lang="zh-CN" altLang="en-US" dirty="0"/>
              <a:t>和依赖）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List&lt;User&gt; users;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BeanContainer</a:t>
            </a:r>
            <a:r>
              <a:rPr lang="en-US" altLang="zh-CN" dirty="0"/>
              <a:t> ac=new </a:t>
            </a:r>
            <a:r>
              <a:rPr lang="en-US" altLang="zh-CN" dirty="0" err="1">
                <a:solidFill>
                  <a:srgbClr val="00B0F0"/>
                </a:solidFill>
                <a:sym typeface="+mn-ea"/>
              </a:rPr>
              <a:t>BeanContainer</a:t>
            </a:r>
            <a:r>
              <a:rPr lang="en-US" altLang="zh-CN" dirty="0"/>
              <a:t>("bean.xml");</a:t>
            </a:r>
          </a:p>
          <a:p>
            <a:pPr marL="0" indent="0">
              <a:buNone/>
            </a:pPr>
            <a:r>
              <a:rPr lang="en-US" altLang="zh-CN" dirty="0" err="1"/>
              <a:t>UserAction</a:t>
            </a:r>
            <a:r>
              <a:rPr lang="en-US" altLang="zh-CN" dirty="0"/>
              <a:t> </a:t>
            </a:r>
            <a:r>
              <a:rPr lang="en-US" altLang="zh-CN" dirty="0" err="1"/>
              <a:t>userAction</a:t>
            </a:r>
            <a:r>
              <a:rPr lang="en-US" altLang="zh-CN" dirty="0"/>
              <a:t>=(</a:t>
            </a:r>
            <a:r>
              <a:rPr lang="en-US" altLang="zh-CN" dirty="0" err="1"/>
              <a:t>UserAction</a:t>
            </a:r>
            <a:r>
              <a:rPr lang="en-US" altLang="zh-CN" dirty="0"/>
              <a:t>) </a:t>
            </a:r>
            <a:r>
              <a:rPr lang="en-US" altLang="zh-CN" dirty="0" err="1"/>
              <a:t>ac.getBean</a:t>
            </a:r>
            <a:r>
              <a:rPr lang="en-US" altLang="zh-CN" dirty="0"/>
              <a:t>(“action");</a:t>
            </a:r>
          </a:p>
          <a:p>
            <a:pPr marL="0" indent="0">
              <a:buNone/>
            </a:pPr>
            <a:r>
              <a:rPr lang="en-US" altLang="zh-CN" dirty="0"/>
              <a:t>String result=</a:t>
            </a:r>
            <a:r>
              <a:rPr lang="en-US" altLang="zh-CN" dirty="0" err="1"/>
              <a:t>userAction.getUsers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users=</a:t>
            </a:r>
            <a:r>
              <a:rPr lang="en-US" altLang="zh-CN" dirty="0" err="1"/>
              <a:t>userAction.getUserList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JSON.toJSONString</a:t>
            </a:r>
            <a:r>
              <a:rPr lang="en-US" altLang="zh-CN" dirty="0"/>
              <a:t>(users));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Bean</a:t>
            </a:r>
            <a:r>
              <a:rPr lang="zh-CN" altLang="en-US" dirty="0"/>
              <a:t>容器的依赖注入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Bean</a:t>
            </a:r>
            <a:r>
              <a:rPr lang="zh-CN" altLang="en-US" dirty="0"/>
              <a:t>容器创建</a:t>
            </a:r>
            <a:r>
              <a:rPr lang="en-US" altLang="zh-CN" dirty="0" err="1"/>
              <a:t>javabean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Bean</a:t>
            </a:r>
            <a:r>
              <a:rPr lang="zh-CN" altLang="en-US" dirty="0"/>
              <a:t>容器为对象设置所依赖的属性对象值</a:t>
            </a:r>
            <a:endParaRPr lang="en-US" altLang="zh-CN" dirty="0"/>
          </a:p>
          <a:p>
            <a:r>
              <a:rPr lang="zh-CN" altLang="en-US" b="1" dirty="0">
                <a:solidFill>
                  <a:srgbClr val="00B050"/>
                </a:solidFill>
              </a:rPr>
              <a:t>从“谁用谁负责”转变为“只管使用，其他不管”，第三方</a:t>
            </a:r>
            <a:r>
              <a:rPr lang="zh-CN" altLang="en-US" b="1">
                <a:solidFill>
                  <a:srgbClr val="00B050"/>
                </a:solidFill>
              </a:rPr>
              <a:t>容器负责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得益于</a:t>
            </a:r>
            <a:r>
              <a:rPr lang="en-US" altLang="zh-CN" b="1" dirty="0">
                <a:solidFill>
                  <a:srgbClr val="FF0000"/>
                </a:solidFill>
              </a:rPr>
              <a:t>JavaBean</a:t>
            </a:r>
            <a:r>
              <a:rPr lang="zh-CN" altLang="en-US" b="1" dirty="0">
                <a:solidFill>
                  <a:srgbClr val="FF0000"/>
                </a:solidFill>
              </a:rPr>
              <a:t>规范、</a:t>
            </a:r>
            <a:r>
              <a:rPr lang="en-US" altLang="zh-CN" b="1" dirty="0">
                <a:solidFill>
                  <a:srgbClr val="FF0000"/>
                </a:solidFill>
              </a:rPr>
              <a:t>Dynamic Proxy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Java</a:t>
            </a:r>
            <a:r>
              <a:rPr lang="zh-CN" altLang="en-US" b="1" dirty="0">
                <a:solidFill>
                  <a:srgbClr val="FF0000"/>
                </a:solidFill>
              </a:rPr>
              <a:t>反射</a:t>
            </a:r>
            <a:r>
              <a:rPr lang="en-US" altLang="zh-CN" b="1" dirty="0">
                <a:solidFill>
                  <a:srgbClr val="FF0000"/>
                </a:solidFill>
              </a:rPr>
              <a:t>API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1025" y="5047615"/>
            <a:ext cx="4826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</a:rPr>
              <a:t>思考：给</a:t>
            </a:r>
            <a:r>
              <a:rPr lang="en-US" altLang="zh-CN" sz="3600" b="1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</a:rPr>
              <a:t>Bean</a:t>
            </a:r>
            <a:r>
              <a:rPr lang="zh-CN" altLang="en-US" sz="3600" b="1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</a:rPr>
              <a:t>容器画像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3F63-1317-4A75-ADCD-8394CE9E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A2D33-39F8-44BD-AD58-DFA6DF12FE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…..</a:t>
            </a:r>
          </a:p>
          <a:p>
            <a:pPr marL="274320" lvl="1" indent="0">
              <a:buNone/>
            </a:pPr>
            <a:r>
              <a:rPr lang="en-US" altLang="zh-CN" dirty="0"/>
              <a:t>&lt;bean id=“group” class=“</a:t>
            </a:r>
            <a:r>
              <a:rPr lang="en-US" altLang="zh-CN" dirty="0" err="1"/>
              <a:t>zust.se.Group</a:t>
            </a:r>
            <a:r>
              <a:rPr lang="en-US" altLang="zh-CN" dirty="0"/>
              <a:t>”&gt;</a:t>
            </a:r>
          </a:p>
          <a:p>
            <a:pPr marL="274320" lvl="1" indent="0">
              <a:buNone/>
            </a:pPr>
            <a:r>
              <a:rPr lang="en-US" altLang="zh-CN" dirty="0"/>
              <a:t>	&lt;property name=“id” value=“100”/&gt;</a:t>
            </a:r>
          </a:p>
          <a:p>
            <a:pPr marL="274320" lvl="1" indent="0">
              <a:buNone/>
            </a:pPr>
            <a:r>
              <a:rPr lang="en-US" altLang="zh-CN" dirty="0"/>
              <a:t>	&lt;property name=“name” value=“</a:t>
            </a:r>
            <a:r>
              <a:rPr lang="en-US" altLang="zh-CN" dirty="0" err="1"/>
              <a:t>GroupA</a:t>
            </a:r>
            <a:r>
              <a:rPr lang="en-US" altLang="zh-CN" dirty="0"/>
              <a:t>”/&gt;</a:t>
            </a:r>
          </a:p>
          <a:p>
            <a:pPr marL="274320" lvl="1" indent="0">
              <a:buNone/>
            </a:pPr>
            <a:r>
              <a:rPr lang="en-US" altLang="zh-CN" dirty="0"/>
              <a:t>&lt;/bean&gt;</a:t>
            </a:r>
          </a:p>
          <a:p>
            <a:pPr marL="274320" lvl="1" indent="0">
              <a:buNone/>
            </a:pPr>
            <a:r>
              <a:rPr lang="en-US" altLang="zh-CN" dirty="0"/>
              <a:t>&lt;bean id=“user” class=“</a:t>
            </a:r>
            <a:r>
              <a:rPr lang="en-US" altLang="zh-CN" dirty="0" err="1"/>
              <a:t>zust.se.User</a:t>
            </a:r>
            <a:r>
              <a:rPr lang="en-US" altLang="zh-CN" dirty="0"/>
              <a:t>”&gt;</a:t>
            </a:r>
          </a:p>
          <a:p>
            <a:pPr marL="274320" lvl="1" indent="0">
              <a:buNone/>
            </a:pPr>
            <a:r>
              <a:rPr lang="en-US" altLang="zh-CN" dirty="0"/>
              <a:t>	&lt;property name=“id” value=“1”/&gt;</a:t>
            </a:r>
          </a:p>
          <a:p>
            <a:pPr marL="274320" lvl="1" indent="0">
              <a:buNone/>
            </a:pPr>
            <a:r>
              <a:rPr lang="en-US" altLang="zh-CN" dirty="0"/>
              <a:t>	&lt;property name=“name” value=“Peter”&lt;/property&gt;</a:t>
            </a:r>
          </a:p>
          <a:p>
            <a:pPr marL="274320" lvl="1" indent="0">
              <a:buNone/>
            </a:pPr>
            <a:r>
              <a:rPr lang="en-US" altLang="zh-CN" dirty="0"/>
              <a:t>	&lt;property name=“group” ref=“group”/&gt;</a:t>
            </a:r>
          </a:p>
          <a:p>
            <a:pPr marL="274320" lvl="1" indent="0">
              <a:buNone/>
            </a:pPr>
            <a:r>
              <a:rPr lang="en-US" altLang="zh-CN" dirty="0"/>
              <a:t>&lt;/bean&gt;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1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57E6-9B7A-42EF-A57E-2D766DD6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92D99-7AC1-44B6-9782-1262FC9B9A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BeanFactory</a:t>
            </a:r>
            <a:r>
              <a:rPr lang="en-US" altLang="zh-CN" dirty="0"/>
              <a:t> ac=new </a:t>
            </a:r>
            <a:r>
              <a:rPr lang="en-US" altLang="zh-CN" dirty="0" err="1">
                <a:solidFill>
                  <a:srgbClr val="00B0F0"/>
                </a:solidFill>
                <a:sym typeface="+mn-ea"/>
              </a:rPr>
              <a:t>BeanFactory</a:t>
            </a:r>
            <a:r>
              <a:rPr lang="en-US" altLang="zh-CN" dirty="0"/>
              <a:t>("bean.xml");</a:t>
            </a:r>
          </a:p>
          <a:p>
            <a:pPr marL="0" indent="0">
              <a:buNone/>
            </a:pPr>
            <a:r>
              <a:rPr lang="en-US" altLang="zh-CN" dirty="0"/>
              <a:t>Group group=(Group) </a:t>
            </a:r>
            <a:r>
              <a:rPr lang="en-US" altLang="zh-CN" dirty="0" err="1"/>
              <a:t>ac.getBean</a:t>
            </a:r>
            <a:r>
              <a:rPr lang="en-US" altLang="zh-CN" dirty="0"/>
              <a:t>(“group");</a:t>
            </a:r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JSON.toJSONString</a:t>
            </a:r>
            <a:r>
              <a:rPr lang="en-US" altLang="zh-CN" dirty="0"/>
              <a:t>(group));</a:t>
            </a:r>
          </a:p>
          <a:p>
            <a:pPr marL="0" indent="0">
              <a:buNone/>
            </a:pPr>
            <a:r>
              <a:rPr lang="en-US" altLang="zh-CN" dirty="0"/>
              <a:t>User user=(User)</a:t>
            </a:r>
            <a:r>
              <a:rPr lang="en-US" altLang="zh-CN" dirty="0" err="1"/>
              <a:t>ac.getBean</a:t>
            </a:r>
            <a:r>
              <a:rPr lang="en-US" altLang="zh-CN" dirty="0"/>
              <a:t>(“user”);</a:t>
            </a:r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JSON.toJSONString</a:t>
            </a:r>
            <a:r>
              <a:rPr lang="en-US" altLang="zh-CN" dirty="0"/>
              <a:t>(user));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52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/>
          </a:bodyPr>
          <a:lstStyle/>
          <a:p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抽象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属性</a:t>
            </a:r>
            <a:r>
              <a:rPr lang="en-US" altLang="zh-CN" dirty="0"/>
              <a:t>-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一个类的实例</a:t>
            </a:r>
            <a:endParaRPr lang="en-US" altLang="zh-CN" dirty="0"/>
          </a:p>
          <a:p>
            <a:pPr lvl="1"/>
            <a:r>
              <a:rPr lang="zh-CN" altLang="en-US" dirty="0"/>
              <a:t>有若干属性和方法</a:t>
            </a:r>
            <a:endParaRPr lang="en-US" altLang="zh-CN" dirty="0"/>
          </a:p>
          <a:p>
            <a:r>
              <a:rPr lang="zh-CN" altLang="en-US" dirty="0"/>
              <a:t>使用对象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初始化对象（</a:t>
            </a:r>
            <a:r>
              <a:rPr lang="en-US" altLang="zh-CN" dirty="0"/>
              <a:t>new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修改对象属性，调用对象方法</a:t>
            </a:r>
            <a:endParaRPr lang="en-US" altLang="zh-CN" dirty="0"/>
          </a:p>
          <a:p>
            <a:pPr lvl="1"/>
            <a:r>
              <a:rPr lang="zh-CN" altLang="en-US" dirty="0"/>
              <a:t>销毁对象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</a:t>
            </a:r>
            <a:r>
              <a:rPr lang="zh-CN" altLang="en-US" dirty="0"/>
              <a:t>与</a:t>
            </a:r>
            <a:r>
              <a:rPr lang="en-US" altLang="zh-CN" dirty="0"/>
              <a:t>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由容器来管理对象之间的依赖关系（而不是对象本身来管理），就叫“控制反转”或“依赖注入”</a:t>
            </a:r>
          </a:p>
          <a:p>
            <a:r>
              <a:rPr lang="en-US" altLang="zh-CN" sz="2800" dirty="0"/>
              <a:t>Bean</a:t>
            </a:r>
            <a:r>
              <a:rPr lang="zh-CN" altLang="en-US" sz="2800" dirty="0"/>
              <a:t>容器框架的基本思想就是</a:t>
            </a:r>
            <a:r>
              <a:rPr lang="en-US" altLang="zh-CN" sz="2800" dirty="0"/>
              <a:t>IOC/DI</a:t>
            </a:r>
          </a:p>
          <a:p>
            <a:pPr lvl="1"/>
            <a:r>
              <a:rPr lang="en-US" altLang="zh-CN" dirty="0"/>
              <a:t>IOC</a:t>
            </a:r>
            <a:r>
              <a:rPr lang="zh-CN" altLang="en-US" dirty="0"/>
              <a:t>（</a:t>
            </a:r>
            <a:r>
              <a:rPr lang="en-US" altLang="zh-CN" dirty="0"/>
              <a:t>Inversion of Control</a:t>
            </a:r>
            <a:r>
              <a:rPr lang="zh-CN" altLang="en-US" dirty="0"/>
              <a:t>）：由容器来负责控制对象的生命周期和对象间的关系</a:t>
            </a:r>
            <a:endParaRPr lang="en-US" altLang="zh-CN" dirty="0"/>
          </a:p>
          <a:p>
            <a:pPr lvl="1"/>
            <a:r>
              <a:rPr lang="en-US" altLang="zh-CN" dirty="0"/>
              <a:t>DI</a:t>
            </a:r>
            <a:r>
              <a:rPr lang="zh-CN" altLang="en-US" dirty="0"/>
              <a:t>（</a:t>
            </a:r>
            <a:r>
              <a:rPr lang="en-US" altLang="zh-CN" dirty="0"/>
              <a:t>Dependency Injection</a:t>
            </a:r>
            <a:r>
              <a:rPr lang="zh-CN" altLang="en-US" dirty="0"/>
              <a:t>）：在系统运行中，由容器动态的向某个对象提供它所需要的其他对象</a:t>
            </a:r>
            <a:endParaRPr lang="en-US" altLang="zh-CN" dirty="0"/>
          </a:p>
          <a:p>
            <a:r>
              <a:rPr lang="en-US" altLang="zh-CN" sz="2800" dirty="0"/>
              <a:t>Spring</a:t>
            </a:r>
            <a:r>
              <a:rPr lang="zh-CN" altLang="en-US" sz="2800" dirty="0"/>
              <a:t>就是一个</a:t>
            </a:r>
            <a:r>
              <a:rPr lang="en-US" altLang="zh-CN" sz="2800" dirty="0"/>
              <a:t>IOC</a:t>
            </a:r>
            <a:r>
              <a:rPr lang="zh-CN" altLang="en-US" sz="2800" dirty="0"/>
              <a:t>容器</a:t>
            </a:r>
          </a:p>
          <a:p>
            <a:r>
              <a:rPr lang="en-US" altLang="zh-CN" sz="2800" dirty="0"/>
              <a:t>IOC</a:t>
            </a:r>
            <a:r>
              <a:rPr lang="zh-CN" altLang="en-US" sz="2800" dirty="0"/>
              <a:t>与</a:t>
            </a:r>
            <a:r>
              <a:rPr lang="en-US" altLang="zh-CN" sz="2800" dirty="0"/>
              <a:t>DI</a:t>
            </a:r>
            <a:r>
              <a:rPr lang="zh-CN" altLang="en-US" sz="2800" dirty="0"/>
              <a:t>，说的是一回事，但</a:t>
            </a:r>
            <a:r>
              <a:rPr lang="en-US" altLang="zh-CN" sz="2800" dirty="0"/>
              <a:t>DI</a:t>
            </a:r>
            <a:r>
              <a:rPr lang="zh-CN" altLang="en-US" sz="2800" dirty="0"/>
              <a:t>这个名词更能表达这种设计模式的思想</a:t>
            </a:r>
            <a:endParaRPr lang="en-US" altLang="zh-CN" sz="2800" dirty="0"/>
          </a:p>
          <a:p>
            <a:r>
              <a:rPr lang="en-US" altLang="zh-CN" dirty="0"/>
              <a:t>http://www.blogjava.net/hh-lux/archive/2006/12/10/86757.html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</a:t>
            </a:r>
            <a:r>
              <a:rPr lang="zh-CN" altLang="en-US" dirty="0"/>
              <a:t>与</a:t>
            </a:r>
            <a:r>
              <a:rPr lang="en-US" altLang="zh-CN" dirty="0"/>
              <a:t>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IoC</a:t>
            </a:r>
            <a:r>
              <a:rPr lang="en-US" altLang="zh-CN" dirty="0"/>
              <a:t>——Inversion of Control</a:t>
            </a:r>
            <a:r>
              <a:rPr lang="zh-CN" altLang="en-US" dirty="0"/>
              <a:t>，控制反转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开发中，</a:t>
            </a:r>
            <a:r>
              <a:rPr lang="en-US" altLang="zh-CN" dirty="0" err="1"/>
              <a:t>IoC</a:t>
            </a:r>
            <a:r>
              <a:rPr lang="zh-CN" altLang="en-US" dirty="0"/>
              <a:t>意味着将你设计好的类交给系统去控制，而不是在你的类内部控制。</a:t>
            </a:r>
            <a:endParaRPr lang="en-US" altLang="zh-CN" dirty="0"/>
          </a:p>
          <a:p>
            <a:pPr lvl="1"/>
            <a:r>
              <a:rPr lang="en-US" altLang="zh-CN" dirty="0" err="1"/>
              <a:t>IoC</a:t>
            </a:r>
            <a:r>
              <a:rPr lang="zh-CN" altLang="en-US" dirty="0"/>
              <a:t>是一种让服务消费者不直接依赖于服务提供者的组件设计方式，是一种减少类与类之间依赖的设计原则。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</a:t>
            </a:r>
            <a:r>
              <a:rPr lang="zh-CN" altLang="en-US" dirty="0"/>
              <a:t>与</a:t>
            </a:r>
            <a:r>
              <a:rPr lang="en-US" altLang="zh-CN" dirty="0"/>
              <a:t>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DI——Dependency Injection</a:t>
            </a:r>
            <a:r>
              <a:rPr lang="zh-CN" altLang="en-US" dirty="0"/>
              <a:t>（依赖注入）</a:t>
            </a:r>
          </a:p>
          <a:p>
            <a:pPr lvl="1"/>
            <a:r>
              <a:rPr lang="zh-CN" altLang="en-US" dirty="0"/>
              <a:t>即组件之间的依赖关系由容器在运行期决定，形象的来说，即由容器动态的将某种依赖关系注入到组件之中。</a:t>
            </a:r>
          </a:p>
          <a:p>
            <a:pPr lvl="1"/>
            <a:r>
              <a:rPr lang="zh-CN" altLang="en-US" dirty="0"/>
              <a:t>依赖注入的目标并非为软件系统带来更多的功能，而是为了提升组件重用的概率，并为系统搭建一个灵活、可扩展的平台。</a:t>
            </a:r>
            <a:endParaRPr lang="en-US" altLang="zh-CN" dirty="0"/>
          </a:p>
          <a:p>
            <a:pPr lvl="1"/>
            <a:r>
              <a:rPr lang="zh-CN" altLang="en-US" dirty="0"/>
              <a:t>通过依赖注入机制，我们只需要通过简单的</a:t>
            </a:r>
            <a:r>
              <a:rPr lang="zh-CN" altLang="en-US" b="1" dirty="0"/>
              <a:t>配置</a:t>
            </a:r>
            <a:r>
              <a:rPr lang="zh-CN" altLang="en-US" dirty="0"/>
              <a:t>，而无需任何代码就可指定目标需要的资源，完成自身的业务逻辑，而不用关心具体的资源来自何处、由谁实现、如何创建等。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</a:t>
            </a:r>
            <a:r>
              <a:rPr lang="zh-CN" altLang="en-US" dirty="0"/>
              <a:t>的两种方式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设值注入</a:t>
            </a:r>
            <a:endParaRPr lang="en-US" altLang="zh-CN" dirty="0"/>
          </a:p>
          <a:p>
            <a:pPr lvl="1"/>
            <a:r>
              <a:rPr lang="en-US" altLang="zh-CN" dirty="0"/>
              <a:t>IOC</a:t>
            </a:r>
            <a:r>
              <a:rPr lang="zh-CN" altLang="en-US" dirty="0"/>
              <a:t>容器使用属性的</a:t>
            </a:r>
            <a:r>
              <a:rPr lang="en-US" altLang="zh-CN" dirty="0"/>
              <a:t>setter</a:t>
            </a:r>
            <a:r>
              <a:rPr lang="zh-CN" altLang="en-US" dirty="0"/>
              <a:t>方法来注入被依赖的实例</a:t>
            </a:r>
            <a:endParaRPr lang="en-US" altLang="zh-CN" dirty="0"/>
          </a:p>
          <a:p>
            <a:pPr lvl="1"/>
            <a:r>
              <a:rPr lang="en-US" altLang="zh-CN" dirty="0"/>
              <a:t>&lt;property name=“</a:t>
            </a:r>
            <a:r>
              <a:rPr lang="en-US" altLang="zh-CN" dirty="0" err="1"/>
              <a:t>userDao</a:t>
            </a:r>
            <a:r>
              <a:rPr lang="en-US" altLang="zh-CN" dirty="0"/>
              <a:t>” ref=“</a:t>
            </a:r>
            <a:r>
              <a:rPr lang="en-US" altLang="zh-CN" dirty="0" err="1"/>
              <a:t>userDao</a:t>
            </a:r>
            <a:r>
              <a:rPr lang="en-US" altLang="zh-CN" dirty="0"/>
              <a:t>”/&gt;</a:t>
            </a:r>
          </a:p>
          <a:p>
            <a:r>
              <a:rPr lang="zh-CN" altLang="en-US" dirty="0"/>
              <a:t>构造注入</a:t>
            </a:r>
            <a:endParaRPr lang="en-US" altLang="zh-CN" dirty="0"/>
          </a:p>
          <a:p>
            <a:pPr lvl="1"/>
            <a:r>
              <a:rPr lang="en-US" altLang="zh-CN" dirty="0"/>
              <a:t>IOC</a:t>
            </a:r>
            <a:r>
              <a:rPr lang="zh-CN" altLang="en-US" dirty="0"/>
              <a:t>容器使用构造器来注入被依赖的实例</a:t>
            </a:r>
            <a:endParaRPr lang="en-US" altLang="zh-CN" dirty="0"/>
          </a:p>
          <a:p>
            <a:pPr lvl="1"/>
            <a:r>
              <a:rPr lang="en-US" altLang="zh-CN" dirty="0"/>
              <a:t>&lt;constructor-</a:t>
            </a:r>
            <a:r>
              <a:rPr lang="en-US" altLang="zh-CN" dirty="0" err="1"/>
              <a:t>arg</a:t>
            </a:r>
            <a:r>
              <a:rPr lang="en-US" altLang="zh-CN" dirty="0"/>
              <a:t> ref=“</a:t>
            </a:r>
            <a:r>
              <a:rPr lang="en-US" altLang="zh-CN" dirty="0" err="1"/>
              <a:t>db</a:t>
            </a:r>
            <a:r>
              <a:rPr lang="en-US" altLang="zh-CN" dirty="0"/>
              <a:t>”/&gt;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index</a:t>
            </a:r>
            <a:r>
              <a:rPr lang="zh-CN" altLang="en-US" dirty="0"/>
              <a:t>属性指定顺序，从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两种注入方式对比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设值注入的优点：</a:t>
            </a:r>
            <a:endParaRPr lang="en-US" altLang="zh-CN" dirty="0"/>
          </a:p>
          <a:p>
            <a:pPr lvl="1"/>
            <a:r>
              <a:rPr lang="en-US" altLang="zh-CN" dirty="0" err="1"/>
              <a:t>Javabean</a:t>
            </a:r>
            <a:r>
              <a:rPr lang="zh-CN" altLang="en-US" dirty="0"/>
              <a:t>的写法与传统一致，开发人员更容易接受</a:t>
            </a:r>
            <a:endParaRPr lang="en-US" altLang="zh-CN" dirty="0"/>
          </a:p>
          <a:p>
            <a:pPr lvl="1"/>
            <a:r>
              <a:rPr lang="zh-CN" altLang="en-US" dirty="0"/>
              <a:t>对于复杂依赖关系，如采用构造注入，导致构造器过于臃肿，</a:t>
            </a:r>
            <a:r>
              <a:rPr lang="en-US" altLang="zh-CN" dirty="0"/>
              <a:t>spring</a:t>
            </a:r>
            <a:r>
              <a:rPr lang="zh-CN" altLang="en-US" dirty="0"/>
              <a:t>在创建</a:t>
            </a:r>
            <a:r>
              <a:rPr lang="en-US" altLang="zh-CN" dirty="0"/>
              <a:t>bean</a:t>
            </a:r>
            <a:r>
              <a:rPr lang="zh-CN" altLang="en-US" dirty="0"/>
              <a:t>对象的同时，要同时实例化其依赖的其他所有实例对象，导致性能下降</a:t>
            </a:r>
            <a:endParaRPr lang="en-US" altLang="zh-CN" dirty="0"/>
          </a:p>
          <a:p>
            <a:pPr lvl="1"/>
            <a:r>
              <a:rPr lang="zh-CN" altLang="en-US" dirty="0"/>
              <a:t>对于某些属性可选的情况，多参数构造器更加复杂。</a:t>
            </a:r>
            <a:endParaRPr lang="en-US" altLang="zh-CN" dirty="0"/>
          </a:p>
          <a:p>
            <a:r>
              <a:rPr lang="zh-CN" altLang="en-US" dirty="0"/>
              <a:t>构造注入的优点</a:t>
            </a:r>
            <a:endParaRPr lang="en-US" altLang="zh-CN" dirty="0"/>
          </a:p>
          <a:p>
            <a:pPr lvl="1"/>
            <a:r>
              <a:rPr lang="zh-CN" altLang="en-US" dirty="0"/>
              <a:t>如果依赖对注入顺序有要求，则可以在构造器中决定依赖关系的注入顺序</a:t>
            </a:r>
            <a:endParaRPr lang="en-US" altLang="zh-CN" dirty="0"/>
          </a:p>
          <a:p>
            <a:pPr lvl="1"/>
            <a:r>
              <a:rPr lang="zh-CN" altLang="en-US" dirty="0"/>
              <a:t>对依赖关系无须变化的</a:t>
            </a:r>
            <a:r>
              <a:rPr lang="en-US" altLang="zh-CN" dirty="0"/>
              <a:t>bean</a:t>
            </a:r>
          </a:p>
          <a:p>
            <a:pPr lvl="1"/>
            <a:r>
              <a:rPr lang="zh-CN" altLang="en-US" dirty="0"/>
              <a:t>使用构造注入，组件内部的依赖关系对于组件调用者完全透明，更符合高内聚原则。</a:t>
            </a:r>
            <a:endParaRPr lang="en-US" altLang="zh-CN" dirty="0"/>
          </a:p>
          <a:p>
            <a:r>
              <a:rPr lang="zh-CN" altLang="en-US" dirty="0"/>
              <a:t>设值注入为主，构造注入为辅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260648"/>
            <a:ext cx="8208912" cy="6336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class User{    //</a:t>
            </a:r>
            <a:r>
              <a:rPr lang="zh-CN" altLang="en-US" dirty="0"/>
              <a:t>省略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</a:p>
          <a:p>
            <a:pPr marL="0" indent="0">
              <a:buNone/>
            </a:pPr>
            <a:r>
              <a:rPr lang="en-US" altLang="zh-CN" dirty="0"/>
              <a:t>	private String name;</a:t>
            </a:r>
          </a:p>
          <a:p>
            <a:pPr marL="0" indent="0">
              <a:buNone/>
            </a:pPr>
            <a:r>
              <a:rPr lang="en-US" altLang="zh-CN" dirty="0"/>
              <a:t>	public User(){}</a:t>
            </a:r>
          </a:p>
          <a:p>
            <a:pPr marL="0" indent="0">
              <a:buNone/>
            </a:pPr>
            <a:r>
              <a:rPr lang="en-US" altLang="zh-CN" dirty="0"/>
              <a:t>	public  User(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id,String</a:t>
            </a:r>
            <a:r>
              <a:rPr lang="en-US" altLang="zh-CN" dirty="0"/>
              <a:t> name){</a:t>
            </a:r>
          </a:p>
          <a:p>
            <a:pPr marL="0" indent="0">
              <a:buNone/>
            </a:pPr>
            <a:r>
              <a:rPr lang="en-US" altLang="zh-CN" dirty="0"/>
              <a:t>		this.id=</a:t>
            </a:r>
            <a:r>
              <a:rPr lang="en-US" altLang="zh-CN" dirty="0" err="1"/>
              <a:t>id;this.name</a:t>
            </a:r>
            <a:r>
              <a:rPr lang="en-US" altLang="zh-CN" dirty="0"/>
              <a:t>=name;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public class Hello{   //</a:t>
            </a:r>
            <a:r>
              <a:rPr lang="zh-CN" altLang="en-US" dirty="0"/>
              <a:t>省略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private User </a:t>
            </a:r>
            <a:r>
              <a:rPr lang="en-US" altLang="zh-CN" dirty="0" err="1"/>
              <a:t>user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	public void </a:t>
            </a:r>
            <a:r>
              <a:rPr lang="en-US" altLang="zh-CN" dirty="0" err="1"/>
              <a:t>sayHello</a:t>
            </a:r>
            <a:r>
              <a:rPr lang="en-US" altLang="zh-CN" dirty="0"/>
              <a:t> (){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“Hello  ”+</a:t>
            </a:r>
            <a:r>
              <a:rPr lang="en-US" altLang="zh-CN" dirty="0" err="1"/>
              <a:t>user.getName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1484784"/>
            <a:ext cx="7772400" cy="514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public class Test{</a:t>
            </a:r>
          </a:p>
          <a:p>
            <a:pPr marL="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	Hello hello=new Hello();</a:t>
            </a:r>
          </a:p>
          <a:p>
            <a:pPr marL="0" indent="0">
              <a:buNone/>
            </a:pPr>
            <a:r>
              <a:rPr lang="en-US" altLang="zh-CN" dirty="0"/>
              <a:t>		User user=new User(1, “Smith”);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hello.setUser</a:t>
            </a:r>
            <a:r>
              <a:rPr lang="en-US" altLang="zh-CN" dirty="0"/>
              <a:t>(user);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hello.sayHello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877272"/>
            <a:ext cx="4695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hello</a:t>
            </a:r>
            <a:r>
              <a:rPr lang="zh-CN" altLang="en-US" sz="3200" b="1" dirty="0">
                <a:solidFill>
                  <a:srgbClr val="FF0000"/>
                </a:solidFill>
              </a:rPr>
              <a:t>对象依赖于</a:t>
            </a:r>
            <a:r>
              <a:rPr lang="en-US" altLang="zh-CN" sz="3200" b="1" dirty="0">
                <a:solidFill>
                  <a:srgbClr val="FF0000"/>
                </a:solidFill>
              </a:rPr>
              <a:t>user</a:t>
            </a:r>
            <a:r>
              <a:rPr lang="zh-CN" altLang="en-US" sz="3200" b="1" dirty="0">
                <a:solidFill>
                  <a:srgbClr val="FF0000"/>
                </a:solidFill>
              </a:rPr>
              <a:t>对象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2852936"/>
            <a:ext cx="7920880" cy="10081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3888432" cy="4572000"/>
          </a:xfrm>
        </p:spPr>
        <p:txBody>
          <a:bodyPr/>
          <a:lstStyle/>
          <a:p>
            <a:r>
              <a:rPr lang="zh-CN" altLang="en-US" dirty="0"/>
              <a:t>组件化编程</a:t>
            </a:r>
            <a:endParaRPr lang="en-US" altLang="zh-CN" dirty="0"/>
          </a:p>
          <a:p>
            <a:r>
              <a:rPr lang="zh-CN" altLang="en-US" dirty="0"/>
              <a:t>分层模型：</a:t>
            </a:r>
            <a:endParaRPr lang="en-US" altLang="zh-CN" dirty="0"/>
          </a:p>
          <a:p>
            <a:pPr lvl="1"/>
            <a:r>
              <a:rPr lang="zh-CN" altLang="en-US" dirty="0"/>
              <a:t>有多层不同作用的对象</a:t>
            </a:r>
            <a:endParaRPr lang="en-US" altLang="zh-CN" dirty="0"/>
          </a:p>
          <a:p>
            <a:pPr lvl="1"/>
            <a:r>
              <a:rPr lang="zh-CN" altLang="en-US" dirty="0"/>
              <a:t>每一层对象都依赖下一层对象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48" y="1916832"/>
            <a:ext cx="4792662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067944" y="2805642"/>
            <a:ext cx="5004048" cy="3024336"/>
          </a:xfrm>
          <a:prstGeom prst="rect">
            <a:avLst/>
          </a:prstGeom>
          <a:solidFill>
            <a:srgbClr val="D34817">
              <a:alpha val="12941"/>
            </a:srgb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636912"/>
            <a:ext cx="5688632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：简化</a:t>
            </a:r>
            <a:r>
              <a:rPr lang="en-US" altLang="zh-CN" dirty="0"/>
              <a:t>java</a:t>
            </a:r>
            <a:r>
              <a:rPr lang="zh-CN" altLang="en-US" dirty="0"/>
              <a:t>开发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</a:t>
            </a:r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依赖注入</a:t>
            </a:r>
            <a:r>
              <a:rPr lang="en-US" altLang="zh-CN" dirty="0"/>
              <a:t>/</a:t>
            </a:r>
            <a:r>
              <a:rPr lang="zh-CN" altLang="en-US"/>
              <a:t>控制反转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容器中的</a:t>
            </a:r>
            <a:r>
              <a:rPr lang="en-US" altLang="zh-CN" dirty="0"/>
              <a:t>Bean</a:t>
            </a:r>
          </a:p>
          <a:p>
            <a:r>
              <a:rPr lang="en-US" altLang="zh-CN" dirty="0"/>
              <a:t>Spring3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配置管理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Spring</a:t>
            </a:r>
            <a:r>
              <a:rPr lang="zh-CN" altLang="en-US" dirty="0"/>
              <a:t>创建</a:t>
            </a:r>
            <a:r>
              <a:rPr lang="en-US" altLang="zh-CN" dirty="0"/>
              <a:t>Bean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深入理解容器中的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bean</a:t>
            </a:r>
          </a:p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Schema</a:t>
            </a:r>
            <a:r>
              <a:rPr lang="zh-CN" altLang="en-US" dirty="0"/>
              <a:t>的简化配置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是什么</a:t>
            </a:r>
          </a:p>
          <a:p>
            <a:pPr lvl="1"/>
            <a:r>
              <a:rPr lang="zh-CN" altLang="en-US" dirty="0"/>
              <a:t>一个复杂而又简洁的</a:t>
            </a:r>
            <a:r>
              <a:rPr lang="en-US" altLang="zh-CN" dirty="0" err="1"/>
              <a:t>javabean</a:t>
            </a:r>
            <a:r>
              <a:rPr lang="zh-CN" altLang="en-US" dirty="0"/>
              <a:t>工厂</a:t>
            </a:r>
            <a:endParaRPr lang="en-US" altLang="zh-CN" dirty="0"/>
          </a:p>
          <a:p>
            <a:pPr lvl="1"/>
            <a:r>
              <a:rPr lang="zh-CN" altLang="en-US" dirty="0"/>
              <a:t>提取了大量实际开发中通用的设计思想和模式，抽象而成的一个框架</a:t>
            </a:r>
            <a:endParaRPr lang="en-US" altLang="zh-CN" dirty="0"/>
          </a:p>
          <a:p>
            <a:pPr lvl="1"/>
            <a:r>
              <a:rPr lang="zh-CN" altLang="en-US" dirty="0"/>
              <a:t>是一个很普通又很实用的框架</a:t>
            </a:r>
            <a:endParaRPr lang="en-US" altLang="zh-CN" dirty="0"/>
          </a:p>
          <a:p>
            <a:pPr lvl="1"/>
            <a:r>
              <a:rPr lang="en-US" altLang="zh-CN" dirty="0"/>
              <a:t>Spring</a:t>
            </a:r>
            <a:r>
              <a:rPr lang="zh-CN" altLang="en-US" dirty="0"/>
              <a:t>是一种轻量级的、非侵入式的</a:t>
            </a:r>
            <a:r>
              <a:rPr lang="en-US" altLang="zh-CN" dirty="0"/>
              <a:t>Java/</a:t>
            </a:r>
            <a:r>
              <a:rPr lang="en-US" altLang="zh-CN" dirty="0" err="1"/>
              <a:t>JavaEE</a:t>
            </a:r>
            <a:r>
              <a:rPr lang="zh-CN" altLang="en-US" dirty="0"/>
              <a:t>应用框架</a:t>
            </a:r>
            <a:endParaRPr lang="en-US" altLang="zh-CN" dirty="0"/>
          </a:p>
          <a:p>
            <a:pPr lvl="1"/>
            <a:r>
              <a:rPr lang="zh-CN" altLang="en-US" dirty="0"/>
              <a:t>管理</a:t>
            </a:r>
            <a:r>
              <a:rPr lang="en-US" altLang="zh-CN" dirty="0"/>
              <a:t>bean</a:t>
            </a:r>
            <a:r>
              <a:rPr lang="zh-CN" altLang="en-US" dirty="0"/>
              <a:t>的创建和管理</a:t>
            </a:r>
            <a:r>
              <a:rPr lang="en-US" altLang="zh-CN" dirty="0"/>
              <a:t>bean </a:t>
            </a:r>
            <a:r>
              <a:rPr lang="zh-CN" altLang="en-US" dirty="0"/>
              <a:t>的依赖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的背景</a:t>
            </a:r>
          </a:p>
          <a:p>
            <a:pPr lvl="1"/>
            <a:r>
              <a:rPr lang="en-US" altLang="zh-CN" dirty="0"/>
              <a:t>《Expert One-on-One J2EE Design and Development》</a:t>
            </a:r>
            <a:r>
              <a:rPr lang="zh-CN" altLang="en-US" dirty="0"/>
              <a:t>（</a:t>
            </a:r>
            <a:r>
              <a:rPr lang="en-US" altLang="zh-CN" dirty="0"/>
              <a:t>Rod Johnson 2002</a:t>
            </a:r>
            <a:r>
              <a:rPr lang="zh-CN" altLang="en-US" dirty="0"/>
              <a:t>）</a:t>
            </a:r>
            <a:r>
              <a:rPr lang="en-US" altLang="zh-CN" dirty="0"/>
              <a:t>《J2EE </a:t>
            </a:r>
            <a:r>
              <a:rPr lang="zh-CN" altLang="en-US" dirty="0"/>
              <a:t>设计开发编程指南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2003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半年后，</a:t>
            </a:r>
            <a:r>
              <a:rPr lang="en-US" altLang="zh-CN" dirty="0"/>
              <a:t> Rod Johnson</a:t>
            </a:r>
            <a:r>
              <a:rPr lang="zh-CN" altLang="en-US" dirty="0"/>
              <a:t>发布了一个新的</a:t>
            </a:r>
            <a:r>
              <a:rPr lang="en-US" altLang="zh-CN" dirty="0"/>
              <a:t>Java Framework</a:t>
            </a:r>
            <a:r>
              <a:rPr lang="zh-CN" altLang="en-US" dirty="0"/>
              <a:t>，引起了大家极大的兴趣，这就是</a:t>
            </a:r>
            <a:r>
              <a:rPr lang="en-US" altLang="zh-CN" dirty="0" err="1"/>
              <a:t>SpringFramework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SpringFramework</a:t>
            </a:r>
            <a:r>
              <a:rPr lang="en-US" altLang="zh-CN" dirty="0"/>
              <a:t> </a:t>
            </a:r>
            <a:r>
              <a:rPr lang="zh-CN" altLang="en-US" dirty="0"/>
              <a:t>实际上是</a:t>
            </a:r>
            <a:r>
              <a:rPr lang="en-US" altLang="zh-CN" dirty="0"/>
              <a:t>《Expert One-on-One J2EE Design and Development》</a:t>
            </a:r>
            <a:r>
              <a:rPr lang="zh-CN" altLang="en-US" dirty="0"/>
              <a:t>一书中所阐述的设计思想的具体实现。</a:t>
            </a:r>
          </a:p>
          <a:p>
            <a:pPr lvl="1"/>
            <a:r>
              <a:rPr lang="en-US" altLang="zh-CN" dirty="0"/>
              <a:t>《Expert One-on-One J2EE Development </a:t>
            </a:r>
            <a:r>
              <a:rPr lang="en-US" altLang="zh-CN" b="1" dirty="0">
                <a:solidFill>
                  <a:srgbClr val="FF0000"/>
                </a:solidFill>
              </a:rPr>
              <a:t>without EJB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2004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2416</TotalTime>
  <Words>1450</Words>
  <Application>Microsoft Office PowerPoint</Application>
  <PresentationFormat>全屏显示(4:3)</PresentationFormat>
  <Paragraphs>158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华文新魏</vt:lpstr>
      <vt:lpstr>微软雅黑</vt:lpstr>
      <vt:lpstr>Calibri</vt:lpstr>
      <vt:lpstr>Franklin Gothic Book</vt:lpstr>
      <vt:lpstr>Perpetua</vt:lpstr>
      <vt:lpstr>Wingdings 2</vt:lpstr>
      <vt:lpstr>平衡</vt:lpstr>
      <vt:lpstr>Spring概述</vt:lpstr>
      <vt:lpstr>PowerPoint 演示文稿</vt:lpstr>
      <vt:lpstr>PowerPoint 演示文稿</vt:lpstr>
      <vt:lpstr>PowerPoint 演示文稿</vt:lpstr>
      <vt:lpstr>PowerPoint 演示文稿</vt:lpstr>
      <vt:lpstr>Spring：简化java开发</vt:lpstr>
      <vt:lpstr>Spring-提纲</vt:lpstr>
      <vt:lpstr>Spring简介</vt:lpstr>
      <vt:lpstr>PowerPoint 演示文稿</vt:lpstr>
      <vt:lpstr>PowerPoint 演示文稿</vt:lpstr>
      <vt:lpstr>PowerPoint 演示文稿</vt:lpstr>
      <vt:lpstr>PowerPoint 演示文稿</vt:lpstr>
      <vt:lpstr>示例</vt:lpstr>
      <vt:lpstr>PowerPoint 演示文稿</vt:lpstr>
      <vt:lpstr>PowerPoint 演示文稿</vt:lpstr>
      <vt:lpstr>PowerPoint 演示文稿</vt:lpstr>
      <vt:lpstr>Bean容器的依赖注入</vt:lpstr>
      <vt:lpstr>PowerPoint 演示文稿</vt:lpstr>
      <vt:lpstr>PowerPoint 演示文稿</vt:lpstr>
      <vt:lpstr>IOC与DI</vt:lpstr>
      <vt:lpstr>IOC与DI</vt:lpstr>
      <vt:lpstr>IOC与DI</vt:lpstr>
      <vt:lpstr>DI的两种方式</vt:lpstr>
      <vt:lpstr>两种注入方式对比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Spring概述</dc:title>
  <dc:creator>chengzg</dc:creator>
  <cp:lastModifiedBy>程 志刚</cp:lastModifiedBy>
  <cp:revision>241</cp:revision>
  <dcterms:created xsi:type="dcterms:W3CDTF">2012-02-10T04:31:00Z</dcterms:created>
  <dcterms:modified xsi:type="dcterms:W3CDTF">2020-09-23T03:16:00Z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