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301" r:id="rId2"/>
    <p:sldId id="343" r:id="rId3"/>
    <p:sldId id="344" r:id="rId4"/>
    <p:sldId id="345" r:id="rId5"/>
    <p:sldId id="296" r:id="rId6"/>
    <p:sldId id="297" r:id="rId7"/>
    <p:sldId id="298" r:id="rId8"/>
    <p:sldId id="278" r:id="rId9"/>
    <p:sldId id="275" r:id="rId10"/>
    <p:sldId id="269" r:id="rId11"/>
    <p:sldId id="279" r:id="rId12"/>
    <p:sldId id="280" r:id="rId13"/>
    <p:sldId id="281" r:id="rId14"/>
    <p:sldId id="282" r:id="rId15"/>
    <p:sldId id="283" r:id="rId16"/>
    <p:sldId id="307" r:id="rId17"/>
    <p:sldId id="286" r:id="rId18"/>
    <p:sldId id="300" r:id="rId19"/>
    <p:sldId id="346" r:id="rId20"/>
    <p:sldId id="288" r:id="rId21"/>
    <p:sldId id="289" r:id="rId22"/>
    <p:sldId id="287" r:id="rId23"/>
    <p:sldId id="290" r:id="rId24"/>
    <p:sldId id="291" r:id="rId25"/>
    <p:sldId id="292" r:id="rId26"/>
    <p:sldId id="302" r:id="rId27"/>
    <p:sldId id="305" r:id="rId28"/>
    <p:sldId id="303" r:id="rId29"/>
    <p:sldId id="304" r:id="rId30"/>
    <p:sldId id="308" r:id="rId31"/>
    <p:sldId id="347" r:id="rId32"/>
    <p:sldId id="310" r:id="rId33"/>
    <p:sldId id="334" r:id="rId34"/>
    <p:sldId id="335" r:id="rId35"/>
    <p:sldId id="311" r:id="rId36"/>
    <p:sldId id="336" r:id="rId37"/>
    <p:sldId id="338" r:id="rId38"/>
    <p:sldId id="339" r:id="rId39"/>
    <p:sldId id="337" r:id="rId40"/>
    <p:sldId id="340" r:id="rId41"/>
    <p:sldId id="341" r:id="rId42"/>
    <p:sldId id="342" r:id="rId43"/>
    <p:sldId id="331" r:id="rId44"/>
    <p:sldId id="333" r:id="rId45"/>
    <p:sldId id="295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270" autoAdjust="0"/>
  </p:normalViewPr>
  <p:slideViewPr>
    <p:cSldViewPr>
      <p:cViewPr varScale="1">
        <p:scale>
          <a:sx n="80" d="100"/>
          <a:sy n="80" d="100"/>
        </p:scale>
        <p:origin x="113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5EEF1-4819-4ECF-A1B9-BC19F44F6C56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48DB2-45CC-4335-AD1F-8404CCD69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924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Xml:https</a:t>
            </a:r>
            <a:r>
              <a:rPr lang="en-US" altLang="zh-CN" dirty="0"/>
              <a:t>://www.cnblogs.com/jiandande-lhr/p/10848894.html</a:t>
            </a:r>
          </a:p>
          <a:p>
            <a:r>
              <a:rPr lang="en-US" altLang="zh-CN" dirty="0" err="1"/>
              <a:t>Dtd:https</a:t>
            </a:r>
            <a:r>
              <a:rPr lang="en-US" altLang="zh-CN" dirty="0"/>
              <a:t>://www.runoob.com/xml/xml-dtd.html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48DB2-45CC-4335-AD1F-8404CCD699F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36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Aware</a:t>
            </a:r>
            <a:r>
              <a:rPr lang="zh-CN" altLang="en-US" dirty="0"/>
              <a:t>：</a:t>
            </a:r>
            <a:r>
              <a:rPr lang="en-US" altLang="zh-CN" dirty="0"/>
              <a:t>https://www.jianshu.com/p/c5c61c31080b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48DB2-45CC-4335-AD1F-8404CCD699F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405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https://www.cnblogs.com/weibanggang/p/9888235.html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48DB2-45CC-4335-AD1F-8404CCD699F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022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>
            <a:normAutofit/>
          </a:bodyPr>
          <a:lstStyle>
            <a:lvl1pPr algn="ctr">
              <a:defRPr lang="en-US" sz="4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配置管理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一般依赖配置分四种情况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注入普通属性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注入</a:t>
            </a:r>
            <a:r>
              <a:rPr lang="en-US" altLang="zh-CN" dirty="0"/>
              <a:t>bean</a:t>
            </a:r>
            <a:r>
              <a:rPr lang="zh-CN" altLang="en-US" dirty="0"/>
              <a:t>引用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注入嵌套</a:t>
            </a:r>
            <a:r>
              <a:rPr lang="en-US" altLang="zh-CN" dirty="0"/>
              <a:t>bean</a:t>
            </a:r>
          </a:p>
          <a:p>
            <a:pPr lvl="1">
              <a:lnSpc>
                <a:spcPct val="200000"/>
              </a:lnSpc>
            </a:pPr>
            <a:r>
              <a:rPr lang="zh-CN" altLang="en-US" dirty="0"/>
              <a:t>注入集合类型值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注入普通属性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4942AE-7617-45B1-92B3-3C93DDDAE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" y="1417638"/>
            <a:ext cx="5790476" cy="283809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80A7BED-D577-42F3-B491-5BE47B1A7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218" y="1417638"/>
            <a:ext cx="5700242" cy="283809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6E67CF6-CC06-43E1-8933-7745FDF6E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33" y="3612348"/>
            <a:ext cx="8266667" cy="321904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注入</a:t>
            </a:r>
            <a:r>
              <a:rPr lang="en-US" altLang="zh-CN" dirty="0"/>
              <a:t>bean</a:t>
            </a:r>
            <a:r>
              <a:rPr lang="zh-CN" altLang="en-US"/>
              <a:t>引用（依赖）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1A64B0-E745-4051-87B0-70B366B22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57" y="1365104"/>
            <a:ext cx="5838095" cy="300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3AAE2FA-A0CA-4441-9EF4-11409104E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448" y="1365104"/>
            <a:ext cx="7371428" cy="49428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C1A1007-3EEC-4133-B3FF-D13F36B6E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619" y="4036758"/>
            <a:ext cx="8504762" cy="2590476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使用自动装配注入</a:t>
            </a:r>
            <a:r>
              <a:rPr lang="en-US" altLang="zh-CN" dirty="0"/>
              <a:t>bean</a:t>
            </a:r>
            <a:r>
              <a:rPr lang="zh-CN" altLang="en-US" dirty="0"/>
              <a:t>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设定</a:t>
            </a:r>
            <a:r>
              <a:rPr lang="en-US" altLang="zh-CN" dirty="0"/>
              <a:t>bean</a:t>
            </a:r>
            <a:r>
              <a:rPr lang="zh-CN" altLang="en-US" dirty="0"/>
              <a:t>元素的</a:t>
            </a:r>
            <a:r>
              <a:rPr lang="en-US" altLang="zh-CN" dirty="0" err="1"/>
              <a:t>autowire</a:t>
            </a:r>
            <a:r>
              <a:rPr lang="zh-CN" altLang="en-US" dirty="0"/>
              <a:t>属性</a:t>
            </a:r>
            <a:endParaRPr lang="en-US" altLang="zh-CN" dirty="0"/>
          </a:p>
          <a:p>
            <a:pPr lvl="1"/>
            <a:r>
              <a:rPr lang="en-US" altLang="zh-CN" dirty="0"/>
              <a:t>no</a:t>
            </a:r>
            <a:r>
              <a:rPr lang="zh-CN" altLang="en-US" dirty="0"/>
              <a:t>：（默认值）不使用 自动装配，须显示指定</a:t>
            </a:r>
            <a:r>
              <a:rPr lang="en-US" altLang="zh-CN" dirty="0"/>
              <a:t>ref</a:t>
            </a:r>
          </a:p>
          <a:p>
            <a:pPr lvl="1"/>
            <a:r>
              <a:rPr lang="en-US" altLang="zh-CN" dirty="0" err="1"/>
              <a:t>byName</a:t>
            </a:r>
            <a:r>
              <a:rPr lang="zh-CN" altLang="en-US" dirty="0"/>
              <a:t>：根据名字自动装配，在容器中找到</a:t>
            </a:r>
            <a:r>
              <a:rPr lang="en-US" altLang="zh-CN" dirty="0"/>
              <a:t>id</a:t>
            </a:r>
            <a:r>
              <a:rPr lang="zh-CN" altLang="en-US" dirty="0"/>
              <a:t>属性与需要注入的属性（</a:t>
            </a:r>
            <a:r>
              <a:rPr lang="en-US" altLang="zh-CN" dirty="0"/>
              <a:t>setter</a:t>
            </a:r>
            <a:r>
              <a:rPr lang="zh-CN" altLang="en-US" dirty="0"/>
              <a:t>方法的名字）同名的</a:t>
            </a:r>
            <a:r>
              <a:rPr lang="en-US" altLang="zh-CN" dirty="0"/>
              <a:t>bean</a:t>
            </a:r>
            <a:r>
              <a:rPr lang="zh-CN" altLang="en-US" dirty="0"/>
              <a:t>完成注入</a:t>
            </a:r>
            <a:endParaRPr lang="en-US" altLang="zh-CN" dirty="0"/>
          </a:p>
          <a:p>
            <a:pPr lvl="1"/>
            <a:r>
              <a:rPr lang="en-US" altLang="zh-CN" dirty="0" err="1"/>
              <a:t>byType</a:t>
            </a:r>
            <a:r>
              <a:rPr lang="zh-CN" altLang="en-US" dirty="0"/>
              <a:t>：根据类型匹配自动装配</a:t>
            </a:r>
            <a:endParaRPr lang="en-US" altLang="zh-CN" dirty="0"/>
          </a:p>
          <a:p>
            <a:pPr lvl="1"/>
            <a:r>
              <a:rPr lang="en-US" altLang="zh-CN" dirty="0"/>
              <a:t>constructor</a:t>
            </a:r>
            <a:r>
              <a:rPr lang="zh-CN" altLang="en-US" dirty="0"/>
              <a:t>：与</a:t>
            </a:r>
            <a:r>
              <a:rPr lang="en-US" altLang="zh-CN" dirty="0" err="1"/>
              <a:t>byType</a:t>
            </a:r>
            <a:r>
              <a:rPr lang="zh-CN" altLang="en-US" dirty="0"/>
              <a:t>类似</a:t>
            </a:r>
            <a:endParaRPr lang="en-US" altLang="zh-CN" dirty="0"/>
          </a:p>
          <a:p>
            <a:pPr lvl="1"/>
            <a:r>
              <a:rPr lang="en-US" altLang="zh-CN" dirty="0" err="1"/>
              <a:t>autodetect</a:t>
            </a:r>
            <a:r>
              <a:rPr lang="zh-CN" altLang="en-US" dirty="0"/>
              <a:t>：根据</a:t>
            </a:r>
            <a:r>
              <a:rPr lang="en-US" altLang="zh-CN" dirty="0"/>
              <a:t>bean</a:t>
            </a:r>
            <a:r>
              <a:rPr lang="zh-CN" altLang="en-US" dirty="0"/>
              <a:t>内部结构决定用</a:t>
            </a:r>
            <a:r>
              <a:rPr lang="en-US" altLang="zh-CN" dirty="0" err="1"/>
              <a:t>constuctor</a:t>
            </a:r>
            <a:r>
              <a:rPr lang="zh-CN" altLang="en-US" dirty="0"/>
              <a:t>还是</a:t>
            </a:r>
            <a:r>
              <a:rPr lang="en-US" altLang="zh-CN" dirty="0" err="1"/>
              <a:t>byType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67A77A-0822-461D-B62A-E1A7279B5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91" y="1988840"/>
            <a:ext cx="7676190" cy="47238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注入嵌套</a:t>
            </a:r>
            <a:r>
              <a:rPr lang="en-US" altLang="zh-CN" dirty="0"/>
              <a:t>bean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bean</a:t>
            </a:r>
            <a:r>
              <a:rPr lang="zh-CN" altLang="en-US" dirty="0"/>
              <a:t>的</a:t>
            </a:r>
            <a:r>
              <a:rPr lang="en-US" altLang="zh-CN" dirty="0"/>
              <a:t>property</a:t>
            </a:r>
            <a:r>
              <a:rPr lang="zh-CN" altLang="en-US" dirty="0"/>
              <a:t>子元素中嵌套一个无</a:t>
            </a:r>
            <a:r>
              <a:rPr lang="en-US" altLang="zh-CN" dirty="0"/>
              <a:t>id</a:t>
            </a:r>
            <a:r>
              <a:rPr lang="zh-CN" altLang="en-US" dirty="0"/>
              <a:t>的</a:t>
            </a:r>
            <a:r>
              <a:rPr lang="en-US" altLang="zh-CN" dirty="0"/>
              <a:t>bean</a:t>
            </a:r>
            <a:r>
              <a:rPr lang="zh-CN" altLang="en-US" dirty="0"/>
              <a:t>元素</a:t>
            </a:r>
            <a:endParaRPr lang="en-US" altLang="zh-CN" dirty="0"/>
          </a:p>
          <a:p>
            <a:r>
              <a:rPr lang="zh-CN" altLang="en-US" dirty="0"/>
              <a:t>嵌套的</a:t>
            </a:r>
            <a:r>
              <a:rPr lang="en-US" altLang="zh-CN" dirty="0"/>
              <a:t>bean</a:t>
            </a:r>
            <a:r>
              <a:rPr lang="zh-CN" altLang="en-US" dirty="0"/>
              <a:t>将不被</a:t>
            </a:r>
            <a:r>
              <a:rPr lang="en-US" altLang="zh-CN" dirty="0"/>
              <a:t>spring</a:t>
            </a:r>
            <a:r>
              <a:rPr lang="zh-CN" altLang="en-US" dirty="0"/>
              <a:t>访问。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&lt;bean id=</a:t>
            </a:r>
            <a:r>
              <a:rPr lang="en-US" altLang="zh-CN" i="1" dirty="0"/>
              <a:t>"</a:t>
            </a:r>
            <a:r>
              <a:rPr lang="en-US" altLang="zh-CN" i="1" dirty="0" err="1"/>
              <a:t>chinese</a:t>
            </a:r>
            <a:r>
              <a:rPr lang="en-US" altLang="zh-CN" i="1" dirty="0"/>
              <a:t>" class="</a:t>
            </a:r>
            <a:r>
              <a:rPr lang="en-US" altLang="zh-CN" i="1" dirty="0" err="1"/>
              <a:t>org.crazyit.app.service.impl.Chinese</a:t>
            </a:r>
            <a:r>
              <a:rPr lang="en-US" altLang="zh-CN" i="1" dirty="0"/>
              <a:t>"&gt;</a:t>
            </a:r>
          </a:p>
          <a:p>
            <a:pPr marL="274320" lvl="1" indent="0">
              <a:buNone/>
            </a:pPr>
            <a:r>
              <a:rPr lang="en-US" altLang="zh-CN" dirty="0"/>
              <a:t>&lt;!-- </a:t>
            </a:r>
            <a:r>
              <a:rPr lang="zh-CN" altLang="en-US" dirty="0"/>
              <a:t>将</a:t>
            </a:r>
            <a:r>
              <a:rPr lang="en-US" altLang="zh-CN" dirty="0" err="1"/>
              <a:t>stoneAxe</a:t>
            </a:r>
            <a:r>
              <a:rPr lang="zh-CN" altLang="en-US" dirty="0"/>
              <a:t>注入给</a:t>
            </a:r>
            <a:r>
              <a:rPr lang="en-US" altLang="zh-CN" dirty="0"/>
              <a:t>axe</a:t>
            </a:r>
            <a:r>
              <a:rPr lang="zh-CN" altLang="en-US" dirty="0"/>
              <a:t>属性 </a:t>
            </a:r>
            <a:r>
              <a:rPr lang="en-US" altLang="zh-CN" dirty="0"/>
              <a:t>--&gt;</a:t>
            </a:r>
          </a:p>
          <a:p>
            <a:pPr marL="274320" lvl="1" indent="0">
              <a:buNone/>
            </a:pPr>
            <a:r>
              <a:rPr lang="en-US" altLang="zh-CN" dirty="0"/>
              <a:t>&lt;property name=</a:t>
            </a:r>
            <a:r>
              <a:rPr lang="en-US" altLang="zh-CN" i="1" dirty="0"/>
              <a:t>"axe"&gt;</a:t>
            </a:r>
          </a:p>
          <a:p>
            <a:pPr marL="274320" lvl="1" indent="0">
              <a:buNone/>
            </a:pPr>
            <a:r>
              <a:rPr lang="en-US" altLang="zh-CN" dirty="0"/>
              <a:t>	&lt;bean 	class="</a:t>
            </a:r>
            <a:r>
              <a:rPr lang="en-US" altLang="zh-CN" dirty="0" err="1"/>
              <a:t>org.crazyit.app.service.impl.StoneAxe</a:t>
            </a:r>
            <a:r>
              <a:rPr lang="en-US" altLang="zh-CN" dirty="0"/>
              <a:t>"/&gt;</a:t>
            </a:r>
          </a:p>
          <a:p>
            <a:pPr marL="274320" lvl="1" indent="0">
              <a:buNone/>
            </a:pPr>
            <a:r>
              <a:rPr lang="en-US" altLang="zh-CN" dirty="0"/>
              <a:t>&lt;/property&gt;</a:t>
            </a:r>
          </a:p>
          <a:p>
            <a:pPr marL="0" indent="0">
              <a:buNone/>
            </a:pPr>
            <a:r>
              <a:rPr lang="en-US" altLang="zh-CN" dirty="0"/>
              <a:t>&lt;/bean&gt;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注入集合值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property</a:t>
            </a:r>
            <a:r>
              <a:rPr lang="zh-CN" altLang="en-US" dirty="0"/>
              <a:t>元素中使用</a:t>
            </a:r>
            <a:r>
              <a:rPr lang="en-US" altLang="zh-CN" dirty="0"/>
              <a:t>&lt;list&gt;&lt;set&gt;&lt;map&gt;&lt;props&gt;</a:t>
            </a:r>
            <a:r>
              <a:rPr lang="zh-CN" altLang="en-US" dirty="0"/>
              <a:t>子元素分别这是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、</a:t>
            </a:r>
            <a:r>
              <a:rPr lang="en-US" altLang="zh-CN" dirty="0"/>
              <a:t>Map</a:t>
            </a:r>
            <a:r>
              <a:rPr lang="zh-CN" altLang="en-US" dirty="0"/>
              <a:t>、</a:t>
            </a:r>
            <a:r>
              <a:rPr lang="en-US" altLang="zh-CN" dirty="0"/>
              <a:t>Properties</a:t>
            </a:r>
            <a:r>
              <a:rPr lang="zh-CN" altLang="en-US" dirty="0"/>
              <a:t>集合属性值 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15" y="2495351"/>
            <a:ext cx="749617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685" y="4412615"/>
            <a:ext cx="4603115" cy="19183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77072"/>
            <a:ext cx="82581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41" y="779339"/>
            <a:ext cx="73437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628800"/>
            <a:ext cx="73628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Bean</a:t>
            </a:r>
            <a:r>
              <a:rPr lang="zh-CN" altLang="en-US" dirty="0"/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7504" y="1340768"/>
            <a:ext cx="8928992" cy="1909192"/>
          </a:xfrm>
          <a:ln w="28575"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&lt;bean id="</a:t>
            </a:r>
            <a:r>
              <a:rPr lang="en-US" altLang="zh-CN" dirty="0" err="1"/>
              <a:t>chinese</a:t>
            </a:r>
            <a:r>
              <a:rPr lang="en-US" altLang="zh-CN" dirty="0"/>
              <a:t>" class="</a:t>
            </a:r>
            <a:r>
              <a:rPr lang="en-US" altLang="zh-CN" dirty="0" err="1"/>
              <a:t>org.crazyit.app.service.impl.Chinese</a:t>
            </a:r>
            <a:r>
              <a:rPr lang="en-US" altLang="zh-CN" dirty="0"/>
              <a:t>"&gt;</a:t>
            </a:r>
          </a:p>
          <a:p>
            <a:pPr marL="0" indent="0">
              <a:buNone/>
            </a:pPr>
            <a:r>
              <a:rPr lang="en-US" altLang="zh-CN" dirty="0"/>
              <a:t>	&lt;property name="axe" ref="</a:t>
            </a:r>
            <a:r>
              <a:rPr lang="en-US" altLang="zh-CN" dirty="0" err="1"/>
              <a:t>steelAxe</a:t>
            </a:r>
            <a:r>
              <a:rPr lang="en-US" altLang="zh-CN" dirty="0"/>
              <a:t>"/&gt;</a:t>
            </a:r>
          </a:p>
          <a:p>
            <a:pPr marL="0" indent="0">
              <a:buNone/>
            </a:pPr>
            <a:r>
              <a:rPr lang="en-US" altLang="zh-CN" dirty="0"/>
              <a:t>&lt;/bean&gt;</a:t>
            </a:r>
          </a:p>
          <a:p>
            <a:pPr marL="0" indent="0">
              <a:buNone/>
            </a:pPr>
            <a:r>
              <a:rPr lang="en-US" altLang="zh-CN" dirty="0"/>
              <a:t>&lt;bean id="</a:t>
            </a:r>
            <a:r>
              <a:rPr lang="en-US" altLang="zh-CN" dirty="0" err="1"/>
              <a:t>steelAxe</a:t>
            </a:r>
            <a:r>
              <a:rPr lang="en-US" altLang="zh-CN" dirty="0"/>
              <a:t>“ class="</a:t>
            </a:r>
            <a:r>
              <a:rPr lang="en-US" altLang="zh-CN" dirty="0" err="1"/>
              <a:t>org.crazyit.app.service.impl.SteelAxe</a:t>
            </a:r>
            <a:r>
              <a:rPr lang="en-US" altLang="zh-CN" dirty="0"/>
              <a:t>"/&gt;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07504" y="3356992"/>
            <a:ext cx="8928992" cy="237626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/>
              <a:t>ApplicationContext</a:t>
            </a:r>
            <a:r>
              <a:rPr lang="en-US" altLang="zh-CN" dirty="0"/>
              <a:t> </a:t>
            </a:r>
            <a:r>
              <a:rPr lang="en-US" altLang="zh-CN" dirty="0" err="1"/>
              <a:t>ctx</a:t>
            </a:r>
            <a:r>
              <a:rPr lang="en-US" altLang="zh-CN" dirty="0"/>
              <a:t> = new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ClassPathXmlApplicationContext</a:t>
            </a:r>
            <a:r>
              <a:rPr lang="en-US" altLang="zh-CN" dirty="0"/>
              <a:t>("bean.xml");</a:t>
            </a:r>
          </a:p>
          <a:p>
            <a:pPr marL="0" indent="0">
              <a:buNone/>
            </a:pPr>
            <a:r>
              <a:rPr lang="en-US" altLang="zh-CN" dirty="0"/>
              <a:t>Person p = (Person)</a:t>
            </a:r>
            <a:r>
              <a:rPr lang="en-US" altLang="zh-CN" dirty="0" err="1"/>
              <a:t>ctx.getBean</a:t>
            </a:r>
            <a:r>
              <a:rPr lang="en-US" altLang="zh-CN" dirty="0"/>
              <a:t>("</a:t>
            </a:r>
            <a:r>
              <a:rPr lang="en-US" altLang="zh-CN" dirty="0" err="1"/>
              <a:t>chinese</a:t>
            </a:r>
            <a:r>
              <a:rPr lang="en-US" altLang="zh-CN" dirty="0"/>
              <a:t>");</a:t>
            </a:r>
          </a:p>
          <a:p>
            <a:pPr marL="0" indent="0">
              <a:buNone/>
            </a:pPr>
            <a:r>
              <a:rPr lang="en-US" altLang="zh-CN" dirty="0"/>
              <a:t>//Person p = </a:t>
            </a:r>
            <a:r>
              <a:rPr lang="en-US" altLang="zh-CN" dirty="0" err="1"/>
              <a:t>ctx.getBean</a:t>
            </a:r>
            <a:r>
              <a:rPr lang="en-US" altLang="zh-CN" dirty="0"/>
              <a:t>("</a:t>
            </a:r>
            <a:r>
              <a:rPr lang="en-US" altLang="zh-CN" dirty="0" err="1"/>
              <a:t>chinese</a:t>
            </a:r>
            <a:r>
              <a:rPr lang="en-US" altLang="zh-CN" dirty="0"/>
              <a:t>" , </a:t>
            </a:r>
            <a:r>
              <a:rPr lang="en-US" altLang="zh-CN" dirty="0" err="1"/>
              <a:t>Person.class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err="1"/>
              <a:t>p.useAxe</a:t>
            </a:r>
            <a:r>
              <a:rPr lang="en-US" altLang="zh-CN" dirty="0"/>
              <a:t>();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容器中</a:t>
            </a:r>
            <a:r>
              <a:rPr lang="en-US" altLang="zh-CN" dirty="0"/>
              <a:t>Bean</a:t>
            </a:r>
            <a:r>
              <a:rPr lang="zh-CN" altLang="en-US" dirty="0"/>
              <a:t>的作用域</a:t>
            </a:r>
            <a:r>
              <a:rPr lang="en-US" altLang="zh-CN" dirty="0"/>
              <a:t>-scope</a:t>
            </a:r>
            <a:r>
              <a:rPr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singleton: </a:t>
            </a:r>
            <a:r>
              <a:rPr lang="zh-CN" altLang="en-US" dirty="0"/>
              <a:t>单例模式 ，在整个容器中只有一个实例</a:t>
            </a:r>
            <a:endParaRPr lang="en-US" altLang="zh-CN" dirty="0"/>
          </a:p>
          <a:p>
            <a:r>
              <a:rPr lang="en-US" altLang="zh-CN" dirty="0"/>
              <a:t>prototype</a:t>
            </a:r>
            <a:r>
              <a:rPr lang="zh-CN" altLang="en-US" dirty="0"/>
              <a:t>：原型模式 ，每次通过</a:t>
            </a:r>
            <a:r>
              <a:rPr lang="en-US" altLang="zh-CN" dirty="0" err="1"/>
              <a:t>getBean</a:t>
            </a:r>
            <a:r>
              <a:rPr lang="zh-CN" altLang="en-US" dirty="0"/>
              <a:t>获取时产生一个新的 实例。</a:t>
            </a:r>
            <a:endParaRPr lang="en-US" altLang="zh-CN" dirty="0"/>
          </a:p>
          <a:p>
            <a:r>
              <a:rPr lang="en-US" altLang="zh-CN" dirty="0"/>
              <a:t>request</a:t>
            </a:r>
            <a:r>
              <a:rPr lang="zh-CN" altLang="en-US" dirty="0"/>
              <a:t>：每次</a:t>
            </a:r>
            <a:r>
              <a:rPr lang="en-US" altLang="zh-CN" dirty="0"/>
              <a:t>http</a:t>
            </a:r>
            <a:r>
              <a:rPr lang="zh-CN" altLang="en-US" dirty="0"/>
              <a:t>请求产生一个新的实例（如</a:t>
            </a:r>
            <a:r>
              <a:rPr lang="en-US" altLang="zh-CN" dirty="0"/>
              <a:t>action</a:t>
            </a:r>
            <a:r>
              <a:rPr lang="zh-CN" altLang="en-US" dirty="0"/>
              <a:t>），</a:t>
            </a:r>
            <a:r>
              <a:rPr lang="en-US" altLang="zh-CN" dirty="0"/>
              <a:t>web</a:t>
            </a:r>
            <a:r>
              <a:rPr lang="zh-CN" altLang="en-US" dirty="0"/>
              <a:t>应用。须在</a:t>
            </a:r>
            <a:r>
              <a:rPr lang="en-US" altLang="zh-CN" dirty="0"/>
              <a:t>web.xml</a:t>
            </a:r>
            <a:r>
              <a:rPr lang="zh-CN" altLang="en-US" dirty="0"/>
              <a:t>中配置相应的</a:t>
            </a:r>
            <a:r>
              <a:rPr lang="en-US" altLang="zh-CN" dirty="0"/>
              <a:t>Listener</a:t>
            </a:r>
            <a:r>
              <a:rPr lang="zh-CN" altLang="en-US" dirty="0"/>
              <a:t>或</a:t>
            </a:r>
            <a:r>
              <a:rPr lang="en-US" altLang="zh-CN" dirty="0"/>
              <a:t>filter</a:t>
            </a:r>
          </a:p>
          <a:p>
            <a:r>
              <a:rPr lang="en-US" altLang="zh-CN" dirty="0"/>
              <a:t>Session</a:t>
            </a:r>
            <a:r>
              <a:rPr lang="zh-CN" altLang="en-US" dirty="0"/>
              <a:t>：每次 </a:t>
            </a:r>
            <a:r>
              <a:rPr lang="en-US" altLang="zh-CN" dirty="0"/>
              <a:t>http session</a:t>
            </a:r>
            <a:r>
              <a:rPr lang="zh-CN" altLang="en-US" dirty="0"/>
              <a:t>产生一个新的实例 ，</a:t>
            </a:r>
            <a:r>
              <a:rPr lang="en-US" altLang="zh-CN" dirty="0"/>
              <a:t>web</a:t>
            </a:r>
            <a:r>
              <a:rPr lang="zh-CN" altLang="en-US" dirty="0"/>
              <a:t>应用</a:t>
            </a:r>
            <a:endParaRPr lang="en-US" altLang="zh-CN" dirty="0"/>
          </a:p>
          <a:p>
            <a:r>
              <a:rPr lang="zh-CN" altLang="en-US" dirty="0"/>
              <a:t>默认为</a:t>
            </a:r>
            <a:r>
              <a:rPr lang="en-US" altLang="zh-CN" dirty="0"/>
              <a:t>singleton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8318CD7-E7C8-4559-A935-AA96FDB71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8914830" cy="486054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A4431AE5-88AF-4E04-8191-15518D9AA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zh-CN" altLang="en-US" dirty="0"/>
              <a:t>容器中</a:t>
            </a:r>
            <a:r>
              <a:rPr lang="en-US" altLang="zh-CN" dirty="0"/>
              <a:t>bean</a:t>
            </a:r>
            <a:r>
              <a:rPr lang="zh-CN" altLang="en-US" dirty="0"/>
              <a:t>的生命周期</a:t>
            </a:r>
          </a:p>
        </p:txBody>
      </p:sp>
    </p:spTree>
    <p:extLst>
      <p:ext uri="{BB962C8B-B14F-4D97-AF65-F5344CB8AC3E}">
        <p14:creationId xmlns:p14="http://schemas.microsoft.com/office/powerpoint/2010/main" val="401902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17908-EE72-4C15-8C43-A1BDBD1D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XML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4611DB-35D5-48F4-9188-C0D58117092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标记语言：</a:t>
            </a:r>
            <a:endParaRPr lang="en-US" altLang="zh-CN" dirty="0"/>
          </a:p>
          <a:p>
            <a:r>
              <a:rPr lang="en-US" altLang="zh-CN" dirty="0"/>
              <a:t>Html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非严格，容错</a:t>
            </a:r>
            <a:endParaRPr lang="en-US" altLang="zh-CN" dirty="0"/>
          </a:p>
          <a:p>
            <a:pPr lvl="1"/>
            <a:r>
              <a:rPr lang="en-US" altLang="zh-CN" dirty="0"/>
              <a:t>https://baike.baidu.com/item/HTML/97049?fr=aladdin</a:t>
            </a:r>
          </a:p>
          <a:p>
            <a:r>
              <a:rPr lang="en-US" altLang="zh-CN" dirty="0"/>
              <a:t>Xml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可扩展标记语言，严格定义，格式良好的</a:t>
            </a:r>
            <a:endParaRPr lang="en-US" altLang="zh-CN" dirty="0"/>
          </a:p>
          <a:p>
            <a:pPr lvl="1"/>
            <a:r>
              <a:rPr lang="en-US" altLang="zh-CN" dirty="0"/>
              <a:t>Namespace</a:t>
            </a:r>
          </a:p>
          <a:p>
            <a:pPr lvl="1"/>
            <a:r>
              <a:rPr lang="en-US" altLang="zh-CN" dirty="0"/>
              <a:t>Schema/DTD</a:t>
            </a:r>
          </a:p>
          <a:p>
            <a:pPr lvl="1"/>
            <a:r>
              <a:rPr lang="en-US" altLang="zh-CN" dirty="0"/>
              <a:t>https://www.w3school.com.cn/xml/xml_intro.asp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030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容器中</a:t>
            </a:r>
            <a:r>
              <a:rPr lang="en-US" altLang="zh-CN" dirty="0"/>
              <a:t>bean</a:t>
            </a:r>
            <a:r>
              <a:rPr lang="zh-CN" altLang="en-US" dirty="0"/>
              <a:t>的生命周期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4955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生命周期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endParaRPr lang="en-US" altLang="zh-CN" dirty="0"/>
          </a:p>
          <a:p>
            <a:pPr lvl="1"/>
            <a:r>
              <a:rPr lang="zh-CN" altLang="en-US" dirty="0"/>
              <a:t>销毁</a:t>
            </a:r>
            <a:endParaRPr lang="en-US" altLang="zh-CN" dirty="0"/>
          </a:p>
          <a:p>
            <a:r>
              <a:rPr lang="en-US" altLang="zh-CN" dirty="0"/>
              <a:t>prototype bean</a:t>
            </a:r>
            <a:r>
              <a:rPr lang="zh-CN" altLang="en-US" dirty="0"/>
              <a:t>：每次请求产生一个新的实例，</a:t>
            </a:r>
            <a:r>
              <a:rPr lang="en-US" altLang="zh-CN" dirty="0"/>
              <a:t>spring</a:t>
            </a:r>
            <a:r>
              <a:rPr lang="zh-CN" altLang="en-US" dirty="0"/>
              <a:t>无法跟踪其生命周期</a:t>
            </a:r>
          </a:p>
          <a:p>
            <a:r>
              <a:rPr lang="en-US" altLang="zh-CN" dirty="0"/>
              <a:t>singleton  bean</a:t>
            </a:r>
            <a:r>
              <a:rPr lang="zh-CN" altLang="en-US" dirty="0"/>
              <a:t>：单例对象，每次客户请求都返回同一个共享实例，</a:t>
            </a:r>
            <a:r>
              <a:rPr lang="en-US" altLang="zh-CN" dirty="0"/>
              <a:t>spring</a:t>
            </a:r>
            <a:r>
              <a:rPr lang="zh-CN" altLang="en-US" dirty="0"/>
              <a:t>可以跟踪其创建和销毁，实现对其生命周期的管理</a:t>
            </a:r>
            <a:endParaRPr lang="en-US" altLang="zh-CN" dirty="0"/>
          </a:p>
          <a:p>
            <a:r>
              <a:rPr lang="zh-CN" altLang="en-US" dirty="0"/>
              <a:t>生命周期的管理时机</a:t>
            </a:r>
            <a:endParaRPr lang="en-US" altLang="zh-CN" dirty="0"/>
          </a:p>
          <a:p>
            <a:pPr lvl="1"/>
            <a:r>
              <a:rPr lang="zh-CN" altLang="en-US" dirty="0"/>
              <a:t>注入之后</a:t>
            </a:r>
            <a:r>
              <a:rPr lang="en-US" altLang="zh-CN" dirty="0"/>
              <a:t>——</a:t>
            </a:r>
            <a:r>
              <a:rPr lang="en-US" altLang="zh-CN" dirty="0" err="1"/>
              <a:t>init</a:t>
            </a:r>
            <a:r>
              <a:rPr lang="en-US" altLang="zh-CN" dirty="0"/>
              <a:t>-method</a:t>
            </a:r>
          </a:p>
          <a:p>
            <a:pPr lvl="1"/>
            <a:r>
              <a:rPr lang="zh-CN" altLang="en-US" dirty="0"/>
              <a:t>销毁之前</a:t>
            </a:r>
            <a:r>
              <a:rPr lang="en-US" altLang="zh-CN" dirty="0"/>
              <a:t>——destroy-method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容器中</a:t>
            </a:r>
            <a:r>
              <a:rPr lang="en-US" altLang="zh-CN" dirty="0"/>
              <a:t>bean</a:t>
            </a:r>
            <a:r>
              <a:rPr lang="zh-CN" altLang="en-US" dirty="0"/>
              <a:t>的生命周期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b="1" dirty="0"/>
              <a:t>依赖注入之后</a:t>
            </a:r>
            <a:endParaRPr lang="en-US" altLang="zh-CN" b="1" dirty="0"/>
          </a:p>
          <a:p>
            <a:pPr lvl="1"/>
            <a:r>
              <a:rPr lang="zh-CN" altLang="en-US" dirty="0"/>
              <a:t>必要资源的申请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&lt;bean&gt;</a:t>
            </a:r>
            <a:r>
              <a:rPr lang="zh-CN" altLang="en-US" dirty="0"/>
              <a:t>的配置中加入</a:t>
            </a:r>
            <a:r>
              <a:rPr lang="en-US" altLang="zh-CN" dirty="0" err="1"/>
              <a:t>init</a:t>
            </a:r>
            <a:r>
              <a:rPr lang="en-US" altLang="zh-CN" dirty="0"/>
              <a:t>-method</a:t>
            </a:r>
            <a:r>
              <a:rPr lang="zh-CN" altLang="en-US" dirty="0"/>
              <a:t>属性指定</a:t>
            </a:r>
            <a:r>
              <a:rPr lang="en-US" altLang="zh-CN" dirty="0"/>
              <a:t>bean</a:t>
            </a:r>
            <a:r>
              <a:rPr lang="zh-CN" altLang="en-US" dirty="0"/>
              <a:t>的全部属性注入</a:t>
            </a:r>
            <a:r>
              <a:rPr lang="en-US" altLang="zh-CN" dirty="0"/>
              <a:t>/</a:t>
            </a:r>
            <a:r>
              <a:rPr lang="zh-CN" altLang="en-US" dirty="0"/>
              <a:t>设值成功后要执行的方法</a:t>
            </a:r>
            <a:endParaRPr lang="en-US" altLang="zh-CN" dirty="0"/>
          </a:p>
          <a:p>
            <a:pPr lvl="1"/>
            <a:r>
              <a:rPr lang="en-US" altLang="zh-CN" dirty="0"/>
              <a:t>&lt;bean id="</a:t>
            </a:r>
            <a:r>
              <a:rPr lang="en-US" altLang="zh-CN" dirty="0" err="1"/>
              <a:t>chinese</a:t>
            </a:r>
            <a:r>
              <a:rPr lang="en-US" altLang="zh-CN" dirty="0"/>
              <a:t>" class="org.j2ee.service.impl.Chinese"</a:t>
            </a:r>
          </a:p>
          <a:p>
            <a:pPr marL="320040" lvl="1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init</a:t>
            </a:r>
            <a:r>
              <a:rPr lang="en-US" altLang="zh-CN" dirty="0"/>
              <a:t>-method="</a:t>
            </a:r>
            <a:r>
              <a:rPr lang="en-US" altLang="zh-CN" dirty="0" err="1"/>
              <a:t>init</a:t>
            </a:r>
            <a:r>
              <a:rPr lang="en-US" altLang="zh-CN" dirty="0"/>
              <a:t>"&gt;</a:t>
            </a:r>
          </a:p>
          <a:p>
            <a:pPr marL="320040" lvl="1" indent="0">
              <a:buNone/>
            </a:pPr>
            <a:r>
              <a:rPr lang="en-US" altLang="zh-CN" dirty="0"/>
              <a:t>		&lt;property name="axe" ref="</a:t>
            </a:r>
            <a:r>
              <a:rPr lang="en-US" altLang="zh-CN" dirty="0" err="1"/>
              <a:t>steelAxe</a:t>
            </a:r>
            <a:r>
              <a:rPr lang="en-US" altLang="zh-CN" dirty="0"/>
              <a:t>"/&gt;</a:t>
            </a:r>
          </a:p>
          <a:p>
            <a:pPr marL="320040" lvl="1" indent="0">
              <a:buNone/>
            </a:pPr>
            <a:r>
              <a:rPr lang="en-US" altLang="zh-CN" dirty="0"/>
              <a:t>&lt;/bean&gt;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容器中</a:t>
            </a:r>
            <a:r>
              <a:rPr lang="en-US" altLang="zh-CN" dirty="0"/>
              <a:t>bean</a:t>
            </a:r>
            <a:r>
              <a:rPr lang="zh-CN" altLang="en-US" dirty="0"/>
              <a:t>的生命周期</a:t>
            </a:r>
            <a:r>
              <a:rPr lang="en-US" altLang="zh-CN" dirty="0"/>
              <a:t>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b="1" dirty="0"/>
              <a:t>Bean</a:t>
            </a:r>
            <a:r>
              <a:rPr lang="zh-CN" altLang="en-US" b="1" dirty="0"/>
              <a:t>销毁之前</a:t>
            </a:r>
            <a:endParaRPr lang="en-US" altLang="zh-CN" b="1" dirty="0"/>
          </a:p>
          <a:p>
            <a:pPr lvl="1"/>
            <a:r>
              <a:rPr lang="zh-CN" altLang="en-US" dirty="0"/>
              <a:t>占用资源的回收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&lt;bean&gt;</a:t>
            </a:r>
            <a:r>
              <a:rPr lang="zh-CN" altLang="en-US" dirty="0"/>
              <a:t>的配置中加入</a:t>
            </a:r>
            <a:r>
              <a:rPr lang="en-US" altLang="zh-CN" dirty="0"/>
              <a:t>destroy-method</a:t>
            </a:r>
            <a:r>
              <a:rPr lang="zh-CN" altLang="en-US" dirty="0"/>
              <a:t>属性指定</a:t>
            </a:r>
            <a:r>
              <a:rPr lang="en-US" altLang="zh-CN" dirty="0"/>
              <a:t>bean</a:t>
            </a:r>
            <a:r>
              <a:rPr lang="zh-CN" altLang="en-US" dirty="0"/>
              <a:t>在销毁之前要执行的方法</a:t>
            </a:r>
            <a:endParaRPr lang="en-US" altLang="zh-CN" dirty="0"/>
          </a:p>
          <a:p>
            <a:pPr lvl="1"/>
            <a:r>
              <a:rPr lang="en-US" altLang="zh-CN" dirty="0"/>
              <a:t>&lt;bean id="</a:t>
            </a:r>
            <a:r>
              <a:rPr lang="en-US" altLang="zh-CN" dirty="0" err="1"/>
              <a:t>chinese</a:t>
            </a:r>
            <a:r>
              <a:rPr lang="en-US" altLang="zh-CN" dirty="0"/>
              <a:t>" class="org.j2ee.service.impl.Chinese"</a:t>
            </a:r>
          </a:p>
          <a:p>
            <a:pPr marL="320040" lvl="1" indent="0">
              <a:buNone/>
            </a:pPr>
            <a:r>
              <a:rPr lang="en-US" altLang="zh-CN" dirty="0"/>
              <a:t>		destroy-method=“destroy"&gt;</a:t>
            </a:r>
          </a:p>
          <a:p>
            <a:pPr marL="320040" lvl="1" indent="0">
              <a:buNone/>
            </a:pPr>
            <a:r>
              <a:rPr lang="en-US" altLang="zh-CN" dirty="0"/>
              <a:t>		&lt;property name="axe" ref="</a:t>
            </a:r>
            <a:r>
              <a:rPr lang="en-US" altLang="zh-CN" dirty="0" err="1"/>
              <a:t>steelAxe</a:t>
            </a:r>
            <a:r>
              <a:rPr lang="en-US" altLang="zh-CN" dirty="0"/>
              <a:t>"/&gt;</a:t>
            </a:r>
          </a:p>
          <a:p>
            <a:pPr marL="320040" lvl="1" indent="0">
              <a:buNone/>
            </a:pPr>
            <a:r>
              <a:rPr lang="en-US" altLang="zh-CN" dirty="0"/>
              <a:t>&lt;/bean&gt;</a:t>
            </a:r>
          </a:p>
          <a:p>
            <a:pPr marL="32004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容器中</a:t>
            </a:r>
            <a:r>
              <a:rPr lang="en-US" altLang="zh-CN" dirty="0"/>
              <a:t>bean</a:t>
            </a:r>
            <a:r>
              <a:rPr lang="zh-CN" altLang="en-US" dirty="0"/>
              <a:t>的生命周期</a:t>
            </a:r>
            <a:r>
              <a:rPr lang="en-US" altLang="zh-CN" dirty="0"/>
              <a:t>(4)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协调作用域不同步的</a:t>
            </a:r>
            <a:r>
              <a:rPr lang="en-US" altLang="zh-CN" dirty="0"/>
              <a:t>bean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Singleton bean</a:t>
            </a:r>
            <a:r>
              <a:rPr lang="zh-CN" altLang="en-US" dirty="0"/>
              <a:t>依赖</a:t>
            </a:r>
            <a:r>
              <a:rPr lang="en-US" altLang="zh-CN" dirty="0"/>
              <a:t>Singleton bean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Prototype bean</a:t>
            </a:r>
            <a:r>
              <a:rPr lang="zh-CN" altLang="en-US" dirty="0"/>
              <a:t>依赖</a:t>
            </a:r>
            <a:r>
              <a:rPr lang="en-US" altLang="zh-CN" dirty="0"/>
              <a:t>Prototype bean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Prototype bean</a:t>
            </a:r>
            <a:r>
              <a:rPr lang="zh-CN" altLang="en-US" dirty="0"/>
              <a:t>依赖</a:t>
            </a:r>
            <a:r>
              <a:rPr lang="en-US" altLang="zh-CN" dirty="0"/>
              <a:t>Singleton bean</a:t>
            </a:r>
          </a:p>
          <a:p>
            <a:pPr lvl="1">
              <a:buFont typeface="Wingdings 2" panose="05020102010507070707" pitchFamily="18" charset="2"/>
              <a:buChar char=""/>
            </a:pPr>
            <a:r>
              <a:rPr lang="en-US" altLang="zh-CN" dirty="0"/>
              <a:t>Singleton bean</a:t>
            </a:r>
            <a:r>
              <a:rPr lang="zh-CN" altLang="en-US" dirty="0"/>
              <a:t>依赖</a:t>
            </a:r>
            <a:r>
              <a:rPr lang="en-US" altLang="zh-CN" dirty="0"/>
              <a:t>Prototype bean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不同步的根源：</a:t>
            </a:r>
            <a:r>
              <a:rPr lang="en-US" altLang="zh-CN" dirty="0"/>
              <a:t> Singleton bean</a:t>
            </a:r>
            <a:r>
              <a:rPr lang="zh-CN" altLang="en-US" dirty="0"/>
              <a:t>只被初始化一次，多次请求获取同一个共享对象；</a:t>
            </a:r>
            <a:r>
              <a:rPr lang="en-US" altLang="zh-CN" dirty="0"/>
              <a:t> Prototype bean</a:t>
            </a:r>
            <a:r>
              <a:rPr lang="zh-CN" altLang="en-US" dirty="0"/>
              <a:t>每次请求都应重新创建。</a:t>
            </a: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容器中</a:t>
            </a:r>
            <a:r>
              <a:rPr lang="en-US" altLang="zh-CN" dirty="0"/>
              <a:t>bean</a:t>
            </a:r>
            <a:r>
              <a:rPr lang="zh-CN" altLang="en-US" dirty="0"/>
              <a:t>的生命周期</a:t>
            </a:r>
            <a:r>
              <a:rPr lang="en-US" altLang="zh-CN" dirty="0"/>
              <a:t>(5)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解决方案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放弃容器注入，</a:t>
            </a:r>
            <a:r>
              <a:rPr lang="en-US" altLang="zh-CN" dirty="0"/>
              <a:t>singleton bean</a:t>
            </a:r>
            <a:r>
              <a:rPr lang="zh-CN" altLang="en-US" dirty="0"/>
              <a:t>每次使用</a:t>
            </a:r>
            <a:r>
              <a:rPr lang="en-US" altLang="zh-CN" dirty="0"/>
              <a:t>prototype bean</a:t>
            </a:r>
            <a:r>
              <a:rPr lang="zh-CN" altLang="en-US" dirty="0"/>
              <a:t>时主动从服务器请求新的</a:t>
            </a:r>
            <a:r>
              <a:rPr lang="en-US" altLang="zh-CN" dirty="0"/>
              <a:t>prototype bean</a:t>
            </a:r>
            <a:r>
              <a:rPr lang="zh-CN" altLang="en-US" dirty="0"/>
              <a:t>。耦合了</a:t>
            </a:r>
            <a:r>
              <a:rPr lang="en-US" altLang="zh-CN" dirty="0" err="1"/>
              <a:t>SpringAPI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利用方法注入：使用</a:t>
            </a:r>
            <a:r>
              <a:rPr lang="en-US" altLang="zh-CN" dirty="0"/>
              <a:t>lookup</a:t>
            </a:r>
            <a:r>
              <a:rPr lang="zh-CN" altLang="en-US" dirty="0"/>
              <a:t>方法注入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容器中</a:t>
            </a:r>
            <a:r>
              <a:rPr lang="en-US" altLang="zh-CN" dirty="0"/>
              <a:t>bean</a:t>
            </a:r>
            <a:r>
              <a:rPr lang="zh-CN" altLang="en-US" dirty="0"/>
              <a:t>的生命周期</a:t>
            </a:r>
            <a:r>
              <a:rPr lang="en-US" altLang="zh-CN" dirty="0"/>
              <a:t>(6)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197224"/>
          </a:xfrm>
          <a:ln w="28575">
            <a:solidFill>
              <a:srgbClr val="0070C0"/>
            </a:solidFill>
          </a:ln>
        </p:spPr>
        <p:txBody>
          <a:bodyPr/>
          <a:lstStyle/>
          <a:p>
            <a:pPr marL="320040" lvl="1" indent="0">
              <a:buNone/>
            </a:pPr>
            <a:r>
              <a:rPr lang="en-US" altLang="zh-CN" dirty="0"/>
              <a:t>public abstract Axe </a:t>
            </a:r>
            <a:r>
              <a:rPr lang="en-US" altLang="zh-CN" dirty="0" err="1"/>
              <a:t>getAxe</a:t>
            </a:r>
            <a:r>
              <a:rPr lang="en-US" altLang="zh-CN" dirty="0"/>
              <a:t>();</a:t>
            </a:r>
          </a:p>
          <a:p>
            <a:pPr marL="320040" lvl="1" indent="0">
              <a:buNone/>
            </a:pPr>
            <a:r>
              <a:rPr lang="en-US" altLang="zh-CN" dirty="0"/>
              <a:t>	public void </a:t>
            </a:r>
            <a:r>
              <a:rPr lang="en-US" altLang="zh-CN" dirty="0" err="1"/>
              <a:t>useAxe</a:t>
            </a:r>
            <a:r>
              <a:rPr lang="en-US" altLang="zh-CN" dirty="0"/>
              <a:t>() {</a:t>
            </a:r>
          </a:p>
          <a:p>
            <a:pPr marL="32004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正在使用 </a:t>
            </a:r>
            <a:r>
              <a:rPr lang="en-US" altLang="zh-CN" dirty="0"/>
              <a:t>" + </a:t>
            </a:r>
            <a:r>
              <a:rPr lang="en-US" altLang="zh-CN" dirty="0" err="1"/>
              <a:t>getAxe</a:t>
            </a:r>
            <a:r>
              <a:rPr lang="en-US" altLang="zh-CN" dirty="0"/>
              <a:t>()+ "</a:t>
            </a:r>
            <a:r>
              <a:rPr lang="zh-CN" altLang="en-US" dirty="0"/>
              <a:t>砍柴！</a:t>
            </a:r>
            <a:r>
              <a:rPr lang="en-US" altLang="zh-CN" dirty="0"/>
              <a:t>");</a:t>
            </a:r>
          </a:p>
          <a:p>
            <a:pPr marL="320040" lvl="1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getAxe</a:t>
            </a:r>
            <a:r>
              <a:rPr lang="en-US" altLang="zh-CN" dirty="0"/>
              <a:t>().chop());</a:t>
            </a:r>
          </a:p>
          <a:p>
            <a:pPr marL="320040" lvl="1" indent="0">
              <a:buNone/>
            </a:pPr>
            <a:r>
              <a:rPr lang="en-US" altLang="zh-CN" dirty="0"/>
              <a:t>	}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251520" y="3792104"/>
            <a:ext cx="8712968" cy="2733239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lvl="1" indent="0">
              <a:buNone/>
            </a:pPr>
            <a:r>
              <a:rPr lang="en-US" altLang="zh-CN" dirty="0"/>
              <a:t>&lt;bean id="</a:t>
            </a:r>
            <a:r>
              <a:rPr lang="en-US" altLang="zh-CN" dirty="0" err="1"/>
              <a:t>steelAxe</a:t>
            </a:r>
            <a:r>
              <a:rPr lang="en-US" altLang="zh-CN" dirty="0"/>
              <a:t>" </a:t>
            </a:r>
          </a:p>
          <a:p>
            <a:pPr marL="320040" lvl="1" indent="0">
              <a:buNone/>
            </a:pPr>
            <a:r>
              <a:rPr lang="en-US" altLang="zh-CN" dirty="0"/>
              <a:t>         class=“org. </a:t>
            </a:r>
            <a:r>
              <a:rPr lang="en-US" altLang="zh-CN" dirty="0" err="1"/>
              <a:t>crazyit.app.service.impl.SteelAxe"scope</a:t>
            </a:r>
            <a:r>
              <a:rPr lang="en-US" altLang="zh-CN" dirty="0"/>
              <a:t>="prototype"/&gt;</a:t>
            </a:r>
          </a:p>
          <a:p>
            <a:pPr marL="320040" lvl="1" indent="0">
              <a:buNone/>
            </a:pPr>
            <a:r>
              <a:rPr lang="en-US" altLang="zh-CN" dirty="0"/>
              <a:t>&lt;bean id="</a:t>
            </a:r>
            <a:r>
              <a:rPr lang="en-US" altLang="zh-CN" dirty="0" err="1"/>
              <a:t>chinese</a:t>
            </a:r>
            <a:r>
              <a:rPr lang="en-US" altLang="zh-CN" dirty="0"/>
              <a:t>“</a:t>
            </a:r>
          </a:p>
          <a:p>
            <a:pPr marL="320040" lvl="1" indent="0">
              <a:buNone/>
            </a:pPr>
            <a:r>
              <a:rPr lang="en-US" altLang="zh-CN" dirty="0"/>
              <a:t>          class="</a:t>
            </a:r>
            <a:r>
              <a:rPr lang="en-US" altLang="zh-CN" dirty="0" err="1"/>
              <a:t>org.crazyit.app.service.impl.Chinese</a:t>
            </a:r>
            <a:r>
              <a:rPr lang="en-US" altLang="zh-CN" dirty="0"/>
              <a:t>"&gt;</a:t>
            </a:r>
          </a:p>
          <a:p>
            <a:pPr marL="320040" lvl="1" indent="0">
              <a:buNone/>
            </a:pPr>
            <a:r>
              <a:rPr lang="en-US" altLang="zh-CN" dirty="0"/>
              <a:t>	&lt;!-- </a:t>
            </a:r>
            <a:r>
              <a:rPr lang="zh-CN" altLang="en-US" dirty="0"/>
              <a:t>指定</a:t>
            </a:r>
            <a:r>
              <a:rPr lang="en-US" altLang="zh-CN" dirty="0" err="1"/>
              <a:t>getAxe</a:t>
            </a:r>
            <a:r>
              <a:rPr lang="zh-CN" altLang="en-US" dirty="0"/>
              <a:t>方法返回</a:t>
            </a:r>
            <a:r>
              <a:rPr lang="en-US" altLang="zh-CN" dirty="0" err="1"/>
              <a:t>steelAxe</a:t>
            </a:r>
            <a:r>
              <a:rPr lang="en-US" altLang="zh-CN" dirty="0"/>
              <a:t>--&gt;</a:t>
            </a:r>
          </a:p>
          <a:p>
            <a:pPr marL="320040" lvl="1" indent="0">
              <a:buNone/>
            </a:pPr>
            <a:r>
              <a:rPr lang="en-US" altLang="zh-CN" dirty="0"/>
              <a:t>	&lt;</a:t>
            </a:r>
            <a:r>
              <a:rPr lang="en-US" altLang="zh-CN" b="1" dirty="0"/>
              <a:t>lookup-method name="</a:t>
            </a:r>
            <a:r>
              <a:rPr lang="en-US" altLang="zh-CN" b="1" dirty="0" err="1"/>
              <a:t>getAxe</a:t>
            </a:r>
            <a:r>
              <a:rPr lang="en-US" altLang="zh-CN" b="1" dirty="0"/>
              <a:t>" bean="</a:t>
            </a:r>
            <a:r>
              <a:rPr lang="en-US" altLang="zh-CN" b="1" dirty="0" err="1"/>
              <a:t>steelAxe</a:t>
            </a:r>
            <a:r>
              <a:rPr lang="en-US" altLang="zh-CN" b="1" dirty="0"/>
              <a:t>"</a:t>
            </a:r>
            <a:r>
              <a:rPr lang="en-US" altLang="zh-CN" dirty="0"/>
              <a:t>/&gt;</a:t>
            </a:r>
          </a:p>
          <a:p>
            <a:pPr marL="320040" lvl="1" indent="0">
              <a:buNone/>
            </a:pPr>
            <a:r>
              <a:rPr lang="en-US" altLang="zh-CN" dirty="0"/>
              <a:t>&lt;/bean&gt;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的国际化支持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640960" cy="5077544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MessageSource</a:t>
            </a:r>
            <a:r>
              <a:rPr lang="zh-CN" altLang="en-US" dirty="0"/>
              <a:t>接口</a:t>
            </a:r>
            <a:endParaRPr lang="en-US" altLang="zh-CN" dirty="0"/>
          </a:p>
          <a:p>
            <a:pPr lvl="1"/>
            <a:r>
              <a:rPr lang="en-US" altLang="zh-CN" dirty="0"/>
              <a:t>String </a:t>
            </a:r>
            <a:r>
              <a:rPr lang="en-US" altLang="zh-CN" dirty="0" err="1"/>
              <a:t>getMessage</a:t>
            </a:r>
            <a:r>
              <a:rPr lang="en-US" altLang="zh-CN" dirty="0"/>
              <a:t>(String code, Object[] </a:t>
            </a:r>
            <a:r>
              <a:rPr lang="en-US" altLang="zh-CN" dirty="0" err="1"/>
              <a:t>args</a:t>
            </a:r>
            <a:r>
              <a:rPr lang="en-US" altLang="zh-CN" dirty="0"/>
              <a:t>, Locale </a:t>
            </a:r>
            <a:r>
              <a:rPr lang="en-US" altLang="zh-CN" dirty="0" err="1"/>
              <a:t>loc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String </a:t>
            </a:r>
            <a:r>
              <a:rPr lang="en-US" altLang="zh-CN" dirty="0" err="1"/>
              <a:t>getMessage</a:t>
            </a:r>
            <a:r>
              <a:rPr lang="en-US" altLang="zh-CN" dirty="0"/>
              <a:t>(String code, Object[] </a:t>
            </a:r>
            <a:r>
              <a:rPr lang="en-US" altLang="zh-CN" dirty="0" err="1"/>
              <a:t>args</a:t>
            </a:r>
            <a:r>
              <a:rPr lang="en-US" altLang="zh-CN" dirty="0"/>
              <a:t>, String default, Locale </a:t>
            </a:r>
            <a:r>
              <a:rPr lang="en-US" altLang="zh-CN" dirty="0" err="1"/>
              <a:t>loc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String </a:t>
            </a:r>
            <a:r>
              <a:rPr lang="en-US" altLang="zh-CN" dirty="0" err="1"/>
              <a:t>getMessage</a:t>
            </a:r>
            <a:r>
              <a:rPr lang="en-US" altLang="zh-CN" dirty="0"/>
              <a:t>(</a:t>
            </a:r>
            <a:r>
              <a:rPr lang="en-US" altLang="zh-CN" dirty="0" err="1"/>
              <a:t>MessageSourceResolvable</a:t>
            </a:r>
            <a:r>
              <a:rPr lang="en-US" altLang="zh-CN" dirty="0"/>
              <a:t> resolvable, Locale locale)</a:t>
            </a:r>
          </a:p>
        </p:txBody>
      </p:sp>
    </p:spTree>
    <p:extLst>
      <p:ext uri="{BB962C8B-B14F-4D97-AF65-F5344CB8AC3E}">
        <p14:creationId xmlns:p14="http://schemas.microsoft.com/office/powerpoint/2010/main" val="529892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bean</a:t>
            </a:r>
            <a:r>
              <a:rPr lang="zh-CN" altLang="en-US" dirty="0"/>
              <a:t>的配置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&lt;bean id="</a:t>
            </a:r>
            <a:r>
              <a:rPr lang="en-US" altLang="zh-CN" b="1" dirty="0" err="1">
                <a:solidFill>
                  <a:srgbClr val="FF0000"/>
                </a:solidFill>
              </a:rPr>
              <a:t>messageSource</a:t>
            </a:r>
            <a:r>
              <a:rPr lang="en-US" altLang="zh-CN" dirty="0"/>
              <a:t>" class="</a:t>
            </a:r>
            <a:r>
              <a:rPr lang="en-US" altLang="zh-CN" dirty="0" err="1"/>
              <a:t>org.springframework.context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.</a:t>
            </a:r>
            <a:r>
              <a:rPr lang="en-US" altLang="zh-CN" dirty="0" err="1"/>
              <a:t>support.ResourceBundleMessageSource</a:t>
            </a:r>
            <a:r>
              <a:rPr lang="en-US" altLang="zh-CN" dirty="0"/>
              <a:t>"&gt;</a:t>
            </a:r>
          </a:p>
          <a:p>
            <a:pPr marL="0" indent="0">
              <a:buNone/>
            </a:pPr>
            <a:r>
              <a:rPr lang="en-US" altLang="zh-CN" dirty="0"/>
              <a:t>	    &lt;property name="</a:t>
            </a:r>
            <a:r>
              <a:rPr lang="en-US" altLang="zh-CN" dirty="0" err="1"/>
              <a:t>basenames</a:t>
            </a:r>
            <a:r>
              <a:rPr lang="en-US" altLang="zh-CN" dirty="0"/>
              <a:t>"&gt;</a:t>
            </a:r>
          </a:p>
          <a:p>
            <a:pPr marL="0" indent="0">
              <a:buNone/>
            </a:pPr>
            <a:r>
              <a:rPr lang="en-US" altLang="zh-CN" dirty="0"/>
              <a:t>	        &lt;list&gt;</a:t>
            </a:r>
          </a:p>
          <a:p>
            <a:pPr marL="0" indent="0">
              <a:buNone/>
            </a:pPr>
            <a:r>
              <a:rPr lang="en-US" altLang="zh-CN" dirty="0"/>
              <a:t>	            &lt;value&gt;</a:t>
            </a:r>
            <a:r>
              <a:rPr lang="en-US" altLang="zh-CN" b="1" dirty="0">
                <a:solidFill>
                  <a:srgbClr val="00B050"/>
                </a:solidFill>
              </a:rPr>
              <a:t>i18n</a:t>
            </a:r>
            <a:r>
              <a:rPr lang="en-US" altLang="zh-CN" dirty="0"/>
              <a:t>&lt;/value&gt;</a:t>
            </a:r>
          </a:p>
          <a:p>
            <a:pPr marL="0" indent="0">
              <a:buNone/>
            </a:pPr>
            <a:r>
              <a:rPr lang="en-US" altLang="zh-CN" dirty="0"/>
              <a:t>		&lt;!—i18n_en_US.properties--&gt;</a:t>
            </a:r>
          </a:p>
          <a:p>
            <a:pPr marL="0" indent="0">
              <a:buNone/>
            </a:pPr>
            <a:r>
              <a:rPr lang="en-US" altLang="zh-CN" dirty="0"/>
              <a:t>		&lt;!—i18n_zh_CN.properties--&gt;</a:t>
            </a:r>
          </a:p>
          <a:p>
            <a:pPr marL="0" indent="0">
              <a:buNone/>
            </a:pPr>
            <a:r>
              <a:rPr lang="en-US" altLang="zh-CN" dirty="0"/>
              <a:t>	        &lt;/list&gt;</a:t>
            </a:r>
          </a:p>
          <a:p>
            <a:pPr marL="0" indent="0">
              <a:buNone/>
            </a:pPr>
            <a:r>
              <a:rPr lang="en-US" altLang="zh-CN" dirty="0"/>
              <a:t>	    &lt;/property&gt;	    </a:t>
            </a:r>
          </a:p>
          <a:p>
            <a:pPr marL="0" indent="0">
              <a:buNone/>
            </a:pPr>
            <a:r>
              <a:rPr lang="en-US" altLang="zh-CN" dirty="0"/>
              <a:t>&lt;/bean&gt;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734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国际化资源文件</a:t>
            </a:r>
            <a:r>
              <a:rPr lang="en-US" altLang="zh-CN" dirty="0"/>
              <a:t>:i18n_en_US.properties</a:t>
            </a:r>
          </a:p>
          <a:p>
            <a:pPr lvl="1"/>
            <a:r>
              <a:rPr lang="en-US" altLang="zh-CN" dirty="0"/>
              <a:t>hello=welcome,</a:t>
            </a:r>
            <a:r>
              <a:rPr lang="en-US" altLang="zh-CN" b="1" dirty="0"/>
              <a:t>{0}</a:t>
            </a:r>
          </a:p>
          <a:p>
            <a:pPr lvl="1"/>
            <a:r>
              <a:rPr lang="en-US" altLang="zh-CN" dirty="0"/>
              <a:t>now=now is:</a:t>
            </a:r>
            <a:r>
              <a:rPr lang="en-US" altLang="zh-CN" b="1" dirty="0"/>
              <a:t>{0}</a:t>
            </a:r>
          </a:p>
          <a:p>
            <a:r>
              <a:rPr lang="zh-CN" altLang="en-US" dirty="0"/>
              <a:t>国际化资源文件</a:t>
            </a:r>
            <a:r>
              <a:rPr lang="en-US" altLang="zh-CN" dirty="0"/>
              <a:t>:i18n_zh_CN.properties</a:t>
            </a:r>
          </a:p>
          <a:p>
            <a:pPr lvl="1"/>
            <a:r>
              <a:rPr lang="en-US" altLang="zh-CN" dirty="0"/>
              <a:t>hello=\u4F60\u597D,</a:t>
            </a:r>
            <a:r>
              <a:rPr lang="en-US" altLang="zh-CN" b="1" dirty="0"/>
              <a:t>{0}  #</a:t>
            </a:r>
            <a:r>
              <a:rPr lang="zh-CN" altLang="en-US" b="1" dirty="0"/>
              <a:t>你好</a:t>
            </a:r>
            <a:r>
              <a:rPr lang="en-US" altLang="zh-CN" b="1" dirty="0"/>
              <a:t>,{0}</a:t>
            </a:r>
          </a:p>
          <a:p>
            <a:pPr lvl="1"/>
            <a:r>
              <a:rPr lang="en-US" altLang="zh-CN" dirty="0"/>
              <a:t>now=\u5F53\u524D\u65F6\u95F4:</a:t>
            </a:r>
            <a:r>
              <a:rPr lang="en-US" altLang="zh-CN" b="1" dirty="0"/>
              <a:t>{0}#</a:t>
            </a:r>
            <a:r>
              <a:rPr lang="zh-CN" altLang="en-US" b="1" dirty="0"/>
              <a:t>当前时间</a:t>
            </a:r>
            <a:r>
              <a:rPr lang="en-US" altLang="zh-CN" b="1" dirty="0"/>
              <a:t>:{0}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3075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使用国际化信息</a:t>
            </a:r>
            <a:endParaRPr lang="en-US" altLang="zh-CN" sz="3200" dirty="0"/>
          </a:p>
          <a:p>
            <a:pPr lvl="1"/>
            <a:r>
              <a:rPr lang="zh-CN" altLang="en-US" sz="2800" dirty="0"/>
              <a:t>创建容器：</a:t>
            </a:r>
            <a:r>
              <a:rPr lang="en-US" altLang="zh-CN" sz="2800" dirty="0" err="1"/>
              <a:t>ApplicationContext</a:t>
            </a:r>
            <a:r>
              <a:rPr lang="en-US" altLang="zh-CN" sz="2800" dirty="0"/>
              <a:t> ac = </a:t>
            </a:r>
            <a:r>
              <a:rPr lang="en-US" altLang="zh-CN" sz="2800" b="1" dirty="0"/>
              <a:t>new </a:t>
            </a:r>
            <a:r>
              <a:rPr lang="en-US" altLang="zh-CN" sz="2800" b="1" dirty="0" err="1"/>
              <a:t>ClassPathXmlApplicationContext</a:t>
            </a:r>
            <a:r>
              <a:rPr lang="en-US" altLang="zh-CN" sz="2800" b="1" dirty="0"/>
              <a:t>("beans.xml");</a:t>
            </a:r>
          </a:p>
          <a:p>
            <a:pPr lvl="1"/>
            <a:r>
              <a:rPr lang="en-US" altLang="zh-CN" sz="2800" dirty="0"/>
              <a:t>String [] a={"</a:t>
            </a:r>
            <a:r>
              <a:rPr lang="zh-CN" altLang="en-US" sz="2800" dirty="0"/>
              <a:t>读者</a:t>
            </a:r>
            <a:r>
              <a:rPr lang="en-US" altLang="zh-CN" sz="2800" dirty="0"/>
              <a:t>"};</a:t>
            </a:r>
          </a:p>
          <a:p>
            <a:pPr lvl="1"/>
            <a:r>
              <a:rPr lang="en-US" altLang="zh-CN" sz="2800" dirty="0"/>
              <a:t>Object[] b={</a:t>
            </a:r>
            <a:r>
              <a:rPr lang="en-US" altLang="zh-CN" sz="2800" b="1" dirty="0"/>
              <a:t>new Date()};</a:t>
            </a:r>
          </a:p>
          <a:p>
            <a:pPr lvl="1"/>
            <a:r>
              <a:rPr lang="en-US" altLang="zh-CN" sz="2800" dirty="0"/>
              <a:t>String hello=</a:t>
            </a:r>
            <a:r>
              <a:rPr lang="en-US" altLang="zh-CN" sz="2800" dirty="0" err="1"/>
              <a:t>ac.getMessage</a:t>
            </a:r>
            <a:r>
              <a:rPr lang="en-US" altLang="zh-CN" sz="2800" dirty="0"/>
              <a:t>("hello", </a:t>
            </a:r>
            <a:r>
              <a:rPr lang="en-US" altLang="zh-CN" sz="2800" dirty="0" err="1"/>
              <a:t>a,Locale.</a:t>
            </a:r>
            <a:r>
              <a:rPr lang="en-US" altLang="zh-CN" sz="2800" i="1" dirty="0" err="1"/>
              <a:t>US</a:t>
            </a:r>
            <a:r>
              <a:rPr lang="en-US" altLang="zh-CN" sz="2800" i="1" dirty="0"/>
              <a:t>);</a:t>
            </a:r>
          </a:p>
          <a:p>
            <a:pPr lvl="1"/>
            <a:r>
              <a:rPr lang="en-US" altLang="zh-CN" sz="2800" dirty="0"/>
              <a:t>String now=</a:t>
            </a:r>
            <a:r>
              <a:rPr lang="en-US" altLang="zh-CN" sz="2800" dirty="0" err="1"/>
              <a:t>ac.getMessage</a:t>
            </a:r>
            <a:r>
              <a:rPr lang="en-US" altLang="zh-CN" sz="2800" dirty="0"/>
              <a:t>("now", </a:t>
            </a:r>
            <a:r>
              <a:rPr lang="en-US" altLang="zh-CN" sz="2800" dirty="0" err="1"/>
              <a:t>b,Locale.</a:t>
            </a:r>
            <a:r>
              <a:rPr lang="en-US" altLang="zh-CN" sz="2800" i="1" dirty="0" err="1"/>
              <a:t>US</a:t>
            </a:r>
            <a:r>
              <a:rPr lang="en-US" altLang="zh-CN" sz="2800" i="1" dirty="0"/>
              <a:t>);</a:t>
            </a:r>
          </a:p>
          <a:p>
            <a:pPr lvl="1"/>
            <a:r>
              <a:rPr lang="en-US" altLang="zh-CN" sz="2800" dirty="0" err="1"/>
              <a:t>System.</a:t>
            </a:r>
            <a:r>
              <a:rPr lang="en-US" altLang="zh-CN" sz="2800" i="1" dirty="0" err="1"/>
              <a:t>out.println</a:t>
            </a:r>
            <a:r>
              <a:rPr lang="en-US" altLang="zh-CN" sz="2800" i="1" dirty="0"/>
              <a:t>(hello);</a:t>
            </a:r>
          </a:p>
          <a:p>
            <a:pPr lvl="1"/>
            <a:r>
              <a:rPr lang="en-US" altLang="zh-CN" sz="2800" dirty="0" err="1"/>
              <a:t>System.</a:t>
            </a:r>
            <a:r>
              <a:rPr lang="en-US" altLang="zh-CN" sz="2800" i="1" dirty="0" err="1"/>
              <a:t>out.println</a:t>
            </a:r>
            <a:r>
              <a:rPr lang="en-US" altLang="zh-CN" sz="2800" i="1" dirty="0"/>
              <a:t>(now);</a:t>
            </a:r>
            <a:endParaRPr lang="en-US" altLang="zh-CN" sz="2800" b="1" dirty="0"/>
          </a:p>
          <a:p>
            <a:pPr lvl="1"/>
            <a:endParaRPr lang="en-US" altLang="zh-CN" b="1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645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E013EA2-AB06-4F1F-B1F0-20ABFC283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76672"/>
            <a:ext cx="6533333" cy="27142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B14003-A88B-4AD4-BE60-B3B581698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36" y="3416061"/>
            <a:ext cx="7190476" cy="2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71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基于注解</a:t>
            </a:r>
            <a:r>
              <a:rPr lang="en-US" altLang="zh-CN"/>
              <a:t>@</a:t>
            </a:r>
            <a:r>
              <a:rPr lang="zh-CN" altLang="en-US"/>
              <a:t>简化</a:t>
            </a:r>
            <a:r>
              <a:rPr lang="en-US" altLang="zh-CN" dirty="0" err="1"/>
              <a:t>Springxml</a:t>
            </a:r>
            <a:r>
              <a:rPr lang="zh-CN" altLang="en-US" dirty="0"/>
              <a:t>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自动检测</a:t>
            </a:r>
            <a:endParaRPr lang="en-US" altLang="zh-CN" dirty="0"/>
          </a:p>
          <a:p>
            <a:pPr lvl="1"/>
            <a:r>
              <a:rPr lang="zh-CN" altLang="en-US" dirty="0"/>
              <a:t>消灭</a:t>
            </a:r>
            <a:r>
              <a:rPr lang="en-US" altLang="zh-CN" dirty="0"/>
              <a:t>Bean</a:t>
            </a:r>
            <a:r>
              <a:rPr lang="zh-CN" altLang="en-US" dirty="0"/>
              <a:t>的</a:t>
            </a:r>
            <a:r>
              <a:rPr lang="en-US" altLang="zh-CN" dirty="0"/>
              <a:t>xml</a:t>
            </a:r>
            <a:r>
              <a:rPr lang="zh-CN" altLang="en-US" dirty="0"/>
              <a:t>配置（大幅减少）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Bean</a:t>
            </a:r>
            <a:r>
              <a:rPr lang="zh-CN" altLang="en-US" dirty="0"/>
              <a:t>的定义文件中添加注解</a:t>
            </a:r>
            <a:r>
              <a:rPr lang="en-US" altLang="zh-CN" b="1" dirty="0">
                <a:solidFill>
                  <a:srgbClr val="FF0000"/>
                </a:solidFill>
              </a:rPr>
              <a:t>@</a:t>
            </a:r>
          </a:p>
          <a:p>
            <a:pPr lvl="1"/>
            <a:r>
              <a:rPr lang="zh-CN" altLang="en-US" dirty="0"/>
              <a:t>容器启动时自动扫描  </a:t>
            </a:r>
            <a:r>
              <a:rPr lang="en-US" altLang="zh-CN" dirty="0" err="1"/>
              <a:t>context:component-scan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146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CECD874-5F3F-4F4A-8B67-E49269CC7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" y="3112425"/>
            <a:ext cx="7828571" cy="37047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9D516FD-6558-41D5-BA04-69F802C8D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60648"/>
            <a:ext cx="5952381" cy="22095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4133566-4185-4E0E-BEF7-C8C3174E8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7857" y="24426"/>
            <a:ext cx="6238095" cy="32761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E2F3B5F-6FFA-4408-9B2D-F54CE32CC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2470172"/>
            <a:ext cx="3609524" cy="8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38FE515-8505-40AA-9808-B1CA3E8E48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286" y="4798743"/>
            <a:ext cx="8685714" cy="1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05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基于注解自动检测的配置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dirty="0" err="1"/>
              <a:t>context:component-scan</a:t>
            </a:r>
            <a:endParaRPr lang="zh-CN" altLang="en-US" dirty="0"/>
          </a:p>
          <a:p>
            <a:pPr lvl="1"/>
            <a:r>
              <a:rPr lang="en-US" altLang="zh-CN" dirty="0"/>
              <a:t>beans</a:t>
            </a:r>
            <a:r>
              <a:rPr lang="zh-CN" altLang="en-US" dirty="0"/>
              <a:t>中引入</a:t>
            </a:r>
            <a:r>
              <a:rPr lang="en-US" altLang="zh-CN" dirty="0"/>
              <a:t>context</a:t>
            </a:r>
            <a:r>
              <a:rPr lang="zh-CN" altLang="en-US" dirty="0"/>
              <a:t>命名空间</a:t>
            </a:r>
            <a:endParaRPr lang="en-US" altLang="zh-CN" dirty="0"/>
          </a:p>
          <a:p>
            <a:pPr lvl="1"/>
            <a:r>
              <a:rPr lang="zh-CN" altLang="en-US" dirty="0"/>
              <a:t>配置</a:t>
            </a:r>
            <a:r>
              <a:rPr lang="en-US" altLang="zh-CN" dirty="0"/>
              <a:t>&lt; </a:t>
            </a:r>
            <a:r>
              <a:rPr lang="en-US" altLang="zh-CN" dirty="0" err="1"/>
              <a:t>context:component-scan</a:t>
            </a:r>
            <a:r>
              <a:rPr lang="en-US" altLang="zh-CN" dirty="0"/>
              <a:t>  base-package=“….”/&gt;</a:t>
            </a:r>
          </a:p>
          <a:p>
            <a:pPr lvl="1"/>
            <a:r>
              <a:rPr lang="en-US" altLang="zh-CN" dirty="0"/>
              <a:t>Bean</a:t>
            </a:r>
            <a:r>
              <a:rPr lang="zh-CN" altLang="en-US" dirty="0"/>
              <a:t>的配置：在类定义语句前注解</a:t>
            </a:r>
            <a:endParaRPr lang="en-US" altLang="zh-CN" dirty="0"/>
          </a:p>
          <a:p>
            <a:pPr lvl="2"/>
            <a:r>
              <a:rPr lang="en-US" altLang="zh-CN" dirty="0"/>
              <a:t>@Component (“</a:t>
            </a:r>
            <a:r>
              <a:rPr lang="en-US" altLang="zh-CN" dirty="0" err="1"/>
              <a:t>beanName</a:t>
            </a:r>
            <a:r>
              <a:rPr lang="en-US" altLang="zh-CN" dirty="0"/>
              <a:t>”)</a:t>
            </a:r>
            <a:r>
              <a:rPr lang="zh-CN" altLang="en-US" dirty="0"/>
              <a:t>：将注解类的对象加入容器，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 err="1"/>
              <a:t>beanName</a:t>
            </a:r>
            <a:endParaRPr lang="en-US" altLang="zh-CN" dirty="0"/>
          </a:p>
          <a:p>
            <a:pPr lvl="2"/>
            <a:r>
              <a:rPr lang="en-US" altLang="zh-CN" dirty="0"/>
              <a:t>@Component</a:t>
            </a:r>
            <a:r>
              <a:rPr lang="zh-CN" altLang="en-US" dirty="0"/>
              <a:t>：同上，</a:t>
            </a:r>
            <a:r>
              <a:rPr lang="en-US" altLang="zh-CN" dirty="0" err="1"/>
              <a:t>beanName</a:t>
            </a:r>
            <a:r>
              <a:rPr lang="zh-CN" altLang="en-US" dirty="0"/>
              <a:t>为类名（首字母小写）</a:t>
            </a:r>
            <a:endParaRPr lang="en-US" altLang="zh-CN" dirty="0"/>
          </a:p>
          <a:p>
            <a:pPr lvl="2"/>
            <a:r>
              <a:rPr lang="en-US" altLang="zh-CN" dirty="0"/>
              <a:t>@Scope(“scope”)</a:t>
            </a:r>
            <a:r>
              <a:rPr lang="zh-CN" altLang="en-US" dirty="0"/>
              <a:t>：指定对象在容器中的作用域，无该注解时默认为</a:t>
            </a:r>
            <a:r>
              <a:rPr lang="en-US" altLang="zh-CN" dirty="0"/>
              <a:t>singleton</a:t>
            </a:r>
          </a:p>
        </p:txBody>
      </p:sp>
    </p:spTree>
    <p:extLst>
      <p:ext uri="{BB962C8B-B14F-4D97-AF65-F5344CB8AC3E}">
        <p14:creationId xmlns:p14="http://schemas.microsoft.com/office/powerpoint/2010/main" val="3693147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A1095-4A7E-4471-A6EB-E7EC47BAA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基于注解自动检测的配置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DA35D-CF58-4700-91F4-4C44E039DFF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95536" y="1447800"/>
            <a:ext cx="8496944" cy="5410200"/>
          </a:xfrm>
        </p:spPr>
        <p:txBody>
          <a:bodyPr>
            <a:normAutofit/>
          </a:bodyPr>
          <a:lstStyle/>
          <a:p>
            <a:pPr lvl="1"/>
            <a:r>
              <a:rPr lang="zh-CN" altLang="en-US" dirty="0"/>
              <a:t>依赖的配置</a:t>
            </a:r>
            <a:endParaRPr lang="en-US" altLang="zh-CN" dirty="0"/>
          </a:p>
          <a:p>
            <a:pPr lvl="2"/>
            <a:r>
              <a:rPr lang="en-US" altLang="zh-CN" b="1" dirty="0">
                <a:solidFill>
                  <a:srgbClr val="0070C0"/>
                </a:solidFill>
              </a:rPr>
              <a:t>@</a:t>
            </a:r>
            <a:r>
              <a:rPr lang="en-US" altLang="zh-CN" b="1" dirty="0" err="1">
                <a:solidFill>
                  <a:srgbClr val="0070C0"/>
                </a:solidFill>
              </a:rPr>
              <a:t>Autowired</a:t>
            </a:r>
            <a:r>
              <a:rPr lang="zh-CN" altLang="en-US" dirty="0"/>
              <a:t>：</a:t>
            </a:r>
            <a:r>
              <a:rPr lang="en-US" altLang="zh-CN" dirty="0"/>
              <a:t>Spring</a:t>
            </a:r>
            <a:r>
              <a:rPr lang="zh-CN" altLang="en-US" dirty="0"/>
              <a:t>的注解，在属性定于语句或</a:t>
            </a:r>
            <a:r>
              <a:rPr lang="en-US" altLang="zh-CN" dirty="0"/>
              <a:t>setter</a:t>
            </a:r>
            <a:r>
              <a:rPr lang="zh-CN" altLang="en-US" dirty="0"/>
              <a:t>方法前注解，将容器中匹配的对象自动注入，默认是</a:t>
            </a:r>
            <a:r>
              <a:rPr lang="en-US" altLang="zh-CN" dirty="0" err="1"/>
              <a:t>byType</a:t>
            </a:r>
            <a:r>
              <a:rPr lang="zh-CN" altLang="en-US" dirty="0"/>
              <a:t>方式。如果需要采用</a:t>
            </a:r>
            <a:r>
              <a:rPr lang="en-US" altLang="zh-CN" dirty="0" err="1"/>
              <a:t>byName</a:t>
            </a:r>
            <a:r>
              <a:rPr lang="zh-CN" altLang="en-US" dirty="0"/>
              <a:t>方式，可以通过添加</a:t>
            </a:r>
            <a:r>
              <a:rPr lang="en-US" altLang="zh-CN" dirty="0"/>
              <a:t>@</a:t>
            </a:r>
            <a:r>
              <a:rPr lang="en-US" altLang="zh-CN" dirty="0" err="1"/>
              <a:t>Qulifier</a:t>
            </a:r>
            <a:r>
              <a:rPr lang="en-US" altLang="zh-CN" dirty="0"/>
              <a:t>(“name”)</a:t>
            </a:r>
            <a:r>
              <a:rPr lang="zh-CN" altLang="en-US" dirty="0"/>
              <a:t>的方式指定</a:t>
            </a:r>
            <a:endParaRPr lang="en-US" altLang="zh-CN" dirty="0"/>
          </a:p>
          <a:p>
            <a:pPr lvl="2"/>
            <a:r>
              <a:rPr lang="en-US" altLang="zh-CN" b="1" dirty="0">
                <a:solidFill>
                  <a:srgbClr val="0070C0"/>
                </a:solidFill>
              </a:rPr>
              <a:t>@Resource</a:t>
            </a:r>
            <a:r>
              <a:rPr lang="zh-CN" altLang="en-US" dirty="0"/>
              <a:t>：</a:t>
            </a:r>
            <a:r>
              <a:rPr lang="en-US" altLang="zh-CN" dirty="0"/>
              <a:t>JSR-250</a:t>
            </a:r>
            <a:r>
              <a:rPr lang="zh-CN" altLang="en-US" dirty="0"/>
              <a:t>标准注解，与</a:t>
            </a:r>
            <a:r>
              <a:rPr lang="en-US" altLang="zh-CN" dirty="0"/>
              <a:t>@</a:t>
            </a:r>
            <a:r>
              <a:rPr lang="en-US" altLang="zh-CN" dirty="0" err="1"/>
              <a:t>Autowried</a:t>
            </a:r>
            <a:r>
              <a:rPr lang="zh-CN" altLang="en-US" dirty="0"/>
              <a:t>类似，默认是</a:t>
            </a:r>
            <a:r>
              <a:rPr lang="en-US" altLang="zh-CN" dirty="0" err="1"/>
              <a:t>byName</a:t>
            </a:r>
            <a:r>
              <a:rPr lang="zh-CN" altLang="en-US" dirty="0"/>
              <a:t>方式。如果要采用</a:t>
            </a:r>
            <a:r>
              <a:rPr lang="en-US" altLang="zh-CN" dirty="0" err="1"/>
              <a:t>byType</a:t>
            </a:r>
            <a:r>
              <a:rPr lang="zh-CN" altLang="en-US" dirty="0"/>
              <a:t>方式可以添加</a:t>
            </a:r>
            <a:r>
              <a:rPr lang="en-US" altLang="zh-CN" dirty="0"/>
              <a:t>type</a:t>
            </a:r>
            <a:r>
              <a:rPr lang="zh-CN" altLang="en-US" dirty="0"/>
              <a:t>参数，如</a:t>
            </a:r>
            <a:r>
              <a:rPr lang="en-US" altLang="zh-CN" dirty="0"/>
              <a:t>@Resource(type=</a:t>
            </a:r>
            <a:r>
              <a:rPr lang="en-US" altLang="zh-CN" dirty="0" err="1"/>
              <a:t>com.test.ExampleBean</a:t>
            </a:r>
            <a:r>
              <a:rPr lang="en-US" altLang="zh-CN" dirty="0"/>
              <a:t>)</a:t>
            </a:r>
            <a:endParaRPr lang="zh-CN" altLang="en-US" dirty="0"/>
          </a:p>
          <a:p>
            <a:pPr lvl="1"/>
            <a:r>
              <a:rPr lang="zh-CN" altLang="en-US" dirty="0"/>
              <a:t>值的注入</a:t>
            </a:r>
            <a:r>
              <a:rPr lang="en-US" altLang="zh-CN" dirty="0"/>
              <a:t>(</a:t>
            </a:r>
            <a:r>
              <a:rPr lang="zh-CN" altLang="en-US" dirty="0"/>
              <a:t>结合</a:t>
            </a:r>
            <a:r>
              <a:rPr lang="en-US" altLang="zh-CN" dirty="0"/>
              <a:t>properties</a:t>
            </a:r>
            <a:r>
              <a:rPr lang="zh-CN" altLang="en-US" dirty="0"/>
              <a:t>文件配置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en-US" altLang="zh-CN" dirty="0"/>
              <a:t>resource</a:t>
            </a:r>
            <a:r>
              <a:rPr lang="zh-CN" altLang="en-US" dirty="0"/>
              <a:t>目录下创建</a:t>
            </a:r>
            <a:r>
              <a:rPr lang="en-US" altLang="zh-CN" dirty="0" err="1"/>
              <a:t>values.properties</a:t>
            </a:r>
            <a:r>
              <a:rPr lang="zh-CN" altLang="en-US" dirty="0"/>
              <a:t>文件，填写</a:t>
            </a:r>
            <a:r>
              <a:rPr lang="en-US" altLang="zh-CN" dirty="0"/>
              <a:t>key-value</a:t>
            </a:r>
          </a:p>
          <a:p>
            <a:pPr lvl="2"/>
            <a:r>
              <a:rPr lang="zh-CN" altLang="en-US" dirty="0">
                <a:latin typeface="Arial Unicode MS"/>
              </a:rPr>
              <a:t>在</a:t>
            </a:r>
            <a:r>
              <a:rPr lang="en-US" altLang="zh-CN" dirty="0">
                <a:latin typeface="Arial Unicode MS"/>
              </a:rPr>
              <a:t>spring</a:t>
            </a:r>
            <a:r>
              <a:rPr lang="zh-CN" altLang="en-US" dirty="0">
                <a:latin typeface="Arial Unicode MS"/>
              </a:rPr>
              <a:t>配置文件中：</a:t>
            </a:r>
            <a:r>
              <a:rPr lang="zh-CN" altLang="zh-CN" dirty="0">
                <a:latin typeface="Arial Unicode MS"/>
              </a:rPr>
              <a:t>&lt;</a:t>
            </a:r>
            <a:r>
              <a:rPr lang="zh-CN" altLang="zh-CN" dirty="0">
                <a:solidFill>
                  <a:srgbClr val="FF0000"/>
                </a:solidFill>
                <a:latin typeface="Arial Unicode MS"/>
              </a:rPr>
              <a:t>context:property-placeholder location=</a:t>
            </a:r>
            <a:r>
              <a:rPr lang="zh-CN" altLang="zh-CN" dirty="0">
                <a:latin typeface="Arial Unicode MS"/>
              </a:rPr>
              <a:t>"classpath:value</a:t>
            </a:r>
            <a:r>
              <a:rPr lang="en-US" altLang="zh-CN" dirty="0">
                <a:latin typeface="Arial Unicode MS"/>
              </a:rPr>
              <a:t>s</a:t>
            </a:r>
            <a:r>
              <a:rPr lang="zh-CN" altLang="zh-CN" dirty="0">
                <a:latin typeface="Arial Unicode MS"/>
              </a:rPr>
              <a:t>.properties" 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file-encoding="UTF-8"  </a:t>
            </a:r>
            <a:r>
              <a:rPr lang="zh-CN" altLang="zh-CN" dirty="0">
                <a:solidFill>
                  <a:srgbClr val="FF0000"/>
                </a:solidFill>
                <a:latin typeface="Arial Unicode MS"/>
              </a:rPr>
              <a:t>ignore-unresolvable="true"</a:t>
            </a:r>
            <a:r>
              <a:rPr lang="zh-CN" altLang="zh-CN" dirty="0">
                <a:latin typeface="Arial Unicode MS"/>
              </a:rPr>
              <a:t>/&gt;</a:t>
            </a:r>
            <a:endParaRPr lang="en-US" altLang="zh-CN" dirty="0">
              <a:latin typeface="Arial Unicode MS"/>
            </a:endParaRPr>
          </a:p>
          <a:p>
            <a:pPr lvl="2"/>
            <a:r>
              <a:rPr lang="en-US" altLang="zh-CN" b="1" dirty="0">
                <a:solidFill>
                  <a:srgbClr val="0070C0"/>
                </a:solidFill>
              </a:rPr>
              <a:t>@Value(“value”)</a:t>
            </a:r>
            <a:r>
              <a:rPr lang="zh-CN" altLang="en-US" dirty="0"/>
              <a:t>：在属性定义语句前注解，给对应属性注入常量值</a:t>
            </a:r>
            <a:endParaRPr lang="en-US" altLang="zh-CN" dirty="0"/>
          </a:p>
          <a:p>
            <a:pPr lvl="2"/>
            <a:r>
              <a:rPr lang="en-US" altLang="zh-CN" b="1" dirty="0">
                <a:solidFill>
                  <a:srgbClr val="0070C0"/>
                </a:solidFill>
              </a:rPr>
              <a:t>@Value(“${propKey:defaultValue}”)</a:t>
            </a:r>
            <a:r>
              <a:rPr lang="zh-CN" altLang="en-US" dirty="0"/>
              <a:t>：给属性注入属性文件文件中</a:t>
            </a:r>
            <a:r>
              <a:rPr lang="en-US" altLang="zh-CN" dirty="0" err="1"/>
              <a:t>propKey</a:t>
            </a:r>
            <a:r>
              <a:rPr lang="zh-CN" altLang="en-US" dirty="0"/>
              <a:t>对应的值，如果</a:t>
            </a:r>
            <a:r>
              <a:rPr lang="en-US" altLang="zh-CN" dirty="0" err="1"/>
              <a:t>propKey</a:t>
            </a:r>
            <a:r>
              <a:rPr lang="zh-CN" altLang="en-US" dirty="0"/>
              <a:t>不存在，就注入</a:t>
            </a:r>
            <a:r>
              <a:rPr lang="en-US" altLang="zh-CN" dirty="0" err="1"/>
              <a:t>defaultValue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3746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A7D0C-413E-495E-B958-96CD1CC7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基于注解自动检测的配置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4A5BB-903C-4858-889A-4AAF80B7BD4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生命周期</a:t>
            </a:r>
            <a:endParaRPr lang="en-US" altLang="zh-CN" dirty="0"/>
          </a:p>
          <a:p>
            <a:pPr lvl="1"/>
            <a:r>
              <a:rPr lang="en-US" altLang="zh-CN" dirty="0"/>
              <a:t>@</a:t>
            </a:r>
            <a:r>
              <a:rPr lang="en-US" altLang="zh-CN" dirty="0" err="1"/>
              <a:t>PostConstruct</a:t>
            </a:r>
            <a:r>
              <a:rPr lang="zh-CN" altLang="en-US" dirty="0"/>
              <a:t>：在类的成员方法定义语句前注解，注解的方法将会在对象完成构造且依赖注入完成后被自动调用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对象初始化的钩子函数</a:t>
            </a:r>
            <a:endParaRPr lang="en-US" altLang="zh-CN" dirty="0"/>
          </a:p>
          <a:p>
            <a:pPr lvl="1"/>
            <a:r>
              <a:rPr lang="en-US" altLang="zh-CN" dirty="0"/>
              <a:t>@</a:t>
            </a:r>
            <a:r>
              <a:rPr lang="en-US" altLang="zh-CN" dirty="0" err="1"/>
              <a:t>PreDestroy</a:t>
            </a:r>
            <a:r>
              <a:rPr lang="zh-CN" altLang="en-US" dirty="0"/>
              <a:t>：在类的成员定于语句前注解，注解的方法将在</a:t>
            </a:r>
            <a:r>
              <a:rPr lang="en-US" altLang="zh-CN" dirty="0"/>
              <a:t>bean</a:t>
            </a:r>
            <a:r>
              <a:rPr lang="zh-CN" altLang="en-US" dirty="0"/>
              <a:t>对象销毁之前被自动调用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对象销毁的钩子函数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03648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扫描过滤</a:t>
            </a:r>
            <a:endParaRPr lang="en-US" altLang="zh-CN" dirty="0"/>
          </a:p>
          <a:p>
            <a:pPr lvl="1"/>
            <a:r>
              <a:rPr lang="zh-CN" altLang="en-US" dirty="0"/>
              <a:t>通过扫描过滤器配置，调整扫描行为</a:t>
            </a:r>
          </a:p>
          <a:p>
            <a:pPr lvl="1"/>
            <a:r>
              <a:rPr lang="en-US" altLang="zh-CN" dirty="0"/>
              <a:t>Use-dafault-filters=”false”</a:t>
            </a:r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context:include-filter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context:exclude-filter</a:t>
            </a:r>
            <a:r>
              <a:rPr lang="en-US" altLang="zh-CN" dirty="0"/>
              <a:t>&gt;</a:t>
            </a:r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A7D0C-413E-495E-B958-96CD1CC7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日志配置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4A5BB-903C-4858-889A-4AAF80B7BD4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/>
          </a:bodyPr>
          <a:lstStyle/>
          <a:p>
            <a:r>
              <a:rPr lang="zh-CN" altLang="en-US" dirty="0"/>
              <a:t>拥抱</a:t>
            </a:r>
            <a:r>
              <a:rPr lang="en-US" altLang="zh-CN" dirty="0"/>
              <a:t>log4j,</a:t>
            </a:r>
            <a:r>
              <a:rPr lang="zh-CN" altLang="en-US" dirty="0"/>
              <a:t>抛弃</a:t>
            </a:r>
            <a:r>
              <a:rPr lang="en-US" altLang="zh-CN" dirty="0" err="1"/>
              <a:t>System.out.println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resources</a:t>
            </a:r>
            <a:r>
              <a:rPr lang="zh-CN" altLang="en-US" dirty="0"/>
              <a:t>目录下新建</a:t>
            </a:r>
            <a:r>
              <a:rPr lang="en-US" altLang="zh-CN" dirty="0"/>
              <a:t>log4j.properties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pom.xml</a:t>
            </a:r>
            <a:r>
              <a:rPr lang="zh-CN" altLang="en-US" dirty="0"/>
              <a:t>中添加依赖包</a:t>
            </a:r>
            <a:endParaRPr lang="en-US" altLang="zh-CN" dirty="0"/>
          </a:p>
          <a:p>
            <a:r>
              <a:rPr lang="zh-CN" altLang="en-US" dirty="0"/>
              <a:t>为类添加</a:t>
            </a:r>
            <a:r>
              <a:rPr lang="en-US" altLang="zh-CN" dirty="0"/>
              <a:t>logger</a:t>
            </a:r>
            <a:r>
              <a:rPr lang="zh-CN" altLang="en-US" dirty="0"/>
              <a:t>静态属性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在方法中用</a:t>
            </a:r>
            <a:r>
              <a:rPr lang="en-US" altLang="zh-CN" dirty="0"/>
              <a:t>logger</a:t>
            </a:r>
            <a:r>
              <a:rPr lang="zh-CN" altLang="en-US" dirty="0"/>
              <a:t>输出日志</a:t>
            </a:r>
            <a:endParaRPr lang="en-US" altLang="zh-CN" dirty="0"/>
          </a:p>
          <a:p>
            <a:pPr lvl="1"/>
            <a:r>
              <a:rPr lang="en-US" altLang="zh-CN" dirty="0" err="1"/>
              <a:t>logger.debug</a:t>
            </a:r>
            <a:endParaRPr lang="en-US" altLang="zh-CN" dirty="0"/>
          </a:p>
          <a:p>
            <a:pPr lvl="1"/>
            <a:r>
              <a:rPr lang="en-US" altLang="zh-CN" dirty="0"/>
              <a:t>logger.info</a:t>
            </a:r>
          </a:p>
          <a:p>
            <a:pPr lvl="1"/>
            <a:r>
              <a:rPr lang="en-US" altLang="zh-CN" dirty="0" err="1"/>
              <a:t>logger.warn</a:t>
            </a:r>
            <a:endParaRPr lang="en-US" altLang="zh-CN" dirty="0"/>
          </a:p>
          <a:p>
            <a:pPr lvl="1"/>
            <a:r>
              <a:rPr lang="en-US" altLang="zh-CN" dirty="0" err="1"/>
              <a:t>logger.error</a:t>
            </a:r>
            <a:endParaRPr lang="en-US" altLang="zh-CN" dirty="0"/>
          </a:p>
          <a:p>
            <a:pPr lvl="1"/>
            <a:r>
              <a:rPr lang="en-US" altLang="zh-CN" dirty="0" err="1"/>
              <a:t>logger.fetal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57F885D-3245-49E9-8C6B-2D2499B90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356992"/>
            <a:ext cx="3961905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static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Logger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logger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Logger.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getLogger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****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7069E2-6A6D-4215-9990-535BB44CB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2564904"/>
            <a:ext cx="4009524" cy="3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90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4CB0903-47D8-489E-9E6E-5F8BB6FD7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" y="1484784"/>
            <a:ext cx="9144000" cy="486294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0F8AE0E-0C8B-441B-9A16-4F7E9E1343D0}"/>
              </a:ext>
            </a:extLst>
          </p:cNvPr>
          <p:cNvSpPr/>
          <p:nvPr/>
        </p:nvSpPr>
        <p:spPr>
          <a:xfrm>
            <a:off x="323528" y="836712"/>
            <a:ext cx="19782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log4j.properties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274167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2DB020F-EA83-4BD4-BCA1-3CF59F5E7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5" y="836712"/>
            <a:ext cx="9024145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852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A7D0C-413E-495E-B958-96CD1CC7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4A5BB-903C-4858-889A-4AAF80B7BD4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测试驱动</a:t>
            </a:r>
            <a:r>
              <a:rPr lang="en-US" altLang="zh-CN" dirty="0"/>
              <a:t>TDD</a:t>
            </a:r>
          </a:p>
          <a:p>
            <a:r>
              <a:rPr lang="en-US" altLang="zh-CN" dirty="0"/>
              <a:t>JUnit</a:t>
            </a:r>
            <a:r>
              <a:rPr lang="zh-CN" altLang="en-US" dirty="0"/>
              <a:t>：</a:t>
            </a:r>
            <a:r>
              <a:rPr lang="en-US" altLang="zh-CN" dirty="0"/>
              <a:t>Java</a:t>
            </a:r>
            <a:r>
              <a:rPr lang="zh-CN" altLang="en-US" dirty="0"/>
              <a:t>语言的单元测试框架</a:t>
            </a:r>
            <a:endParaRPr lang="en-US" altLang="zh-CN" dirty="0"/>
          </a:p>
          <a:p>
            <a:r>
              <a:rPr lang="zh-CN" altLang="en-US" dirty="0"/>
              <a:t>默认添加到生成的模板项目中：</a:t>
            </a:r>
            <a:r>
              <a:rPr lang="zh-CN" altLang="en-US" b="1" dirty="0">
                <a:solidFill>
                  <a:srgbClr val="FF0000"/>
                </a:solidFill>
              </a:rPr>
              <a:t>版本改到</a:t>
            </a:r>
            <a:r>
              <a:rPr lang="en-US" altLang="zh-CN" b="1" dirty="0">
                <a:solidFill>
                  <a:srgbClr val="FF0000"/>
                </a:solidFill>
              </a:rPr>
              <a:t>4.12</a:t>
            </a:r>
            <a:r>
              <a:rPr lang="zh-CN" altLang="en-US" b="1" dirty="0">
                <a:solidFill>
                  <a:srgbClr val="FF0000"/>
                </a:solidFill>
              </a:rPr>
              <a:t>以上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在任意方法前加</a:t>
            </a:r>
            <a:r>
              <a:rPr lang="en-US" altLang="zh-CN" dirty="0"/>
              <a:t>@Test</a:t>
            </a:r>
            <a:r>
              <a:rPr lang="zh-CN" altLang="en-US" dirty="0"/>
              <a:t>注解都可测试。实际应用中测试用例与项目代码完全分离，一般</a:t>
            </a:r>
            <a:r>
              <a:rPr lang="en-US" altLang="zh-CN" dirty="0"/>
              <a:t>scope</a:t>
            </a:r>
            <a:r>
              <a:rPr lang="zh-CN" altLang="en-US" dirty="0"/>
              <a:t>限定为</a:t>
            </a:r>
            <a:r>
              <a:rPr lang="en-US" altLang="zh-CN" dirty="0"/>
              <a:t>test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test/java</a:t>
            </a:r>
            <a:r>
              <a:rPr lang="zh-CN" altLang="en-US" dirty="0"/>
              <a:t>下的包中添加测试类，在测试方法前添加</a:t>
            </a:r>
            <a:r>
              <a:rPr lang="en-US" altLang="zh-CN" dirty="0"/>
              <a:t>@Test</a:t>
            </a:r>
            <a:r>
              <a:rPr lang="zh-CN" altLang="en-US" dirty="0"/>
              <a:t>注解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402D73-86A4-4ADF-B08D-DA8D83CAC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2708920"/>
            <a:ext cx="3438095" cy="1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91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7EEDFC8-43E8-478B-B9FE-B76A74D43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32"/>
            <a:ext cx="9144000" cy="376848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A61D6A3-1267-4C7B-A861-CA12F79BC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2856"/>
            <a:ext cx="9144000" cy="452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76FE573-C2C2-454F-96F8-91CA69E73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2" y="764704"/>
            <a:ext cx="886767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137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6FA15-E90F-4609-822D-A122721CFFF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/>
          </a:bodyPr>
          <a:lstStyle/>
          <a:p>
            <a:r>
              <a:rPr lang="zh-CN" altLang="en-US" dirty="0"/>
              <a:t>容器中的</a:t>
            </a:r>
            <a:r>
              <a:rPr lang="en-US" altLang="zh-CN" dirty="0"/>
              <a:t>bean</a:t>
            </a:r>
            <a:r>
              <a:rPr lang="zh-CN" altLang="en-US" dirty="0"/>
              <a:t>如何测试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pom</a:t>
            </a:r>
            <a:r>
              <a:rPr lang="zh-CN" altLang="en-US" dirty="0"/>
              <a:t>中添加</a:t>
            </a:r>
            <a:r>
              <a:rPr lang="en-US" altLang="zh-CN" dirty="0"/>
              <a:t>sprint-test</a:t>
            </a:r>
            <a:r>
              <a:rPr lang="zh-CN" altLang="en-US" dirty="0"/>
              <a:t>依赖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0264D30-07BD-41E7-8C88-6705CB025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测试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5A988D-70B2-4381-B2E6-6566FA075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492896"/>
            <a:ext cx="5544616" cy="363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160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6FA15-E90F-4609-822D-A122721CFFF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1560" y="1447800"/>
            <a:ext cx="8075240" cy="5410200"/>
          </a:xfrm>
        </p:spPr>
        <p:txBody>
          <a:bodyPr>
            <a:normAutofit/>
          </a:bodyPr>
          <a:lstStyle/>
          <a:p>
            <a:r>
              <a:rPr lang="zh-CN" altLang="en-US" dirty="0"/>
              <a:t>测试类前添加注解</a:t>
            </a:r>
            <a:r>
              <a:rPr lang="en-US" altLang="zh-CN" dirty="0"/>
              <a:t>@</a:t>
            </a:r>
            <a:r>
              <a:rPr lang="en-US" altLang="zh-CN" dirty="0" err="1"/>
              <a:t>RunWith</a:t>
            </a:r>
            <a:r>
              <a:rPr lang="zh-CN" altLang="en-US" dirty="0"/>
              <a:t>和</a:t>
            </a:r>
            <a:r>
              <a:rPr lang="en-US" altLang="zh-CN" dirty="0"/>
              <a:t>@</a:t>
            </a:r>
            <a:r>
              <a:rPr lang="en-US" altLang="zh-CN" dirty="0" err="1"/>
              <a:t>ContextConfiguration</a:t>
            </a:r>
            <a:endParaRPr lang="en-US" altLang="zh-CN" dirty="0"/>
          </a:p>
          <a:p>
            <a:r>
              <a:rPr lang="zh-CN" altLang="en-US" dirty="0"/>
              <a:t>可以通过</a:t>
            </a:r>
            <a:r>
              <a:rPr lang="en-US" altLang="zh-CN" dirty="0"/>
              <a:t>@Resource</a:t>
            </a:r>
            <a:r>
              <a:rPr lang="zh-CN" altLang="en-US" dirty="0"/>
              <a:t>给测试类注入容器中的</a:t>
            </a:r>
            <a:r>
              <a:rPr lang="en-US" altLang="zh-CN" dirty="0"/>
              <a:t>bean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0264D30-07BD-41E7-8C88-6705CB025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测试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8D64311-C5B5-473B-9903-DA795A81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573838"/>
            <a:ext cx="6419048" cy="4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95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 Bean</a:t>
            </a:r>
            <a:r>
              <a:rPr lang="zh-CN" altLang="en-US"/>
              <a:t>的配置总结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xml</a:t>
            </a:r>
            <a:r>
              <a:rPr lang="zh-CN" altLang="en-US" dirty="0"/>
              <a:t>配置</a:t>
            </a:r>
          </a:p>
          <a:p>
            <a:pPr lvl="1"/>
            <a:endParaRPr lang="zh-CN" altLang="en-US" dirty="0"/>
          </a:p>
          <a:p>
            <a:r>
              <a:rPr lang="zh-CN" altLang="en-US" dirty="0"/>
              <a:t>基于注解的配置</a:t>
            </a:r>
          </a:p>
          <a:p>
            <a:endParaRPr lang="zh-CN" altLang="en-US" dirty="0"/>
          </a:p>
          <a:p>
            <a:r>
              <a:rPr lang="zh-CN" altLang="en-US" dirty="0"/>
              <a:t>基于</a:t>
            </a:r>
            <a:r>
              <a:rPr lang="en-US" altLang="zh-CN" dirty="0"/>
              <a:t>Java</a:t>
            </a:r>
            <a:r>
              <a:rPr lang="zh-CN" altLang="en-US" dirty="0"/>
              <a:t>配置类（</a:t>
            </a:r>
            <a:r>
              <a:rPr lang="en-US" altLang="zh-CN" dirty="0" err="1"/>
              <a:t>springboot</a:t>
            </a:r>
            <a:r>
              <a:rPr lang="zh-CN" altLang="en-US" dirty="0"/>
              <a:t>中再讲）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/>
              <a:t>日志</a:t>
            </a:r>
            <a:endParaRPr lang="en-US" altLang="zh-CN"/>
          </a:p>
          <a:p>
            <a:endParaRPr lang="en-US" altLang="zh-CN" dirty="0"/>
          </a:p>
          <a:p>
            <a:r>
              <a:rPr lang="zh-CN" altLang="en-US" dirty="0"/>
              <a:t>测试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高级装配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Spring profile</a:t>
            </a:r>
          </a:p>
          <a:p>
            <a:endParaRPr lang="en-US" altLang="zh-CN"/>
          </a:p>
          <a:p>
            <a:r>
              <a:rPr lang="zh-CN" altLang="en-US"/>
              <a:t>条件化</a:t>
            </a:r>
            <a:r>
              <a:rPr lang="en-US" altLang="zh-CN"/>
              <a:t>Bean</a:t>
            </a:r>
            <a:r>
              <a:rPr lang="zh-CN" altLang="en-US"/>
              <a:t>声明</a:t>
            </a:r>
          </a:p>
          <a:p>
            <a:endParaRPr lang="zh-CN" altLang="en-US"/>
          </a:p>
          <a:p>
            <a:r>
              <a:rPr lang="zh-CN" altLang="en-US"/>
              <a:t>自动装配歧义性</a:t>
            </a:r>
          </a:p>
          <a:p>
            <a:endParaRPr lang="zh-CN" altLang="en-US"/>
          </a:p>
          <a:p>
            <a:r>
              <a:rPr lang="en-US" altLang="zh-CN"/>
              <a:t>SpringEL</a:t>
            </a:r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面向切面编程（</a:t>
            </a:r>
            <a:r>
              <a:rPr lang="en-US" altLang="zh-CN" dirty="0"/>
              <a:t>Aspect Oriented Programming</a:t>
            </a:r>
            <a:r>
              <a:rPr lang="zh-CN" altLang="en-US" dirty="0"/>
              <a:t>）：可以通过</a:t>
            </a:r>
            <a:r>
              <a:rPr lang="zh-CN" altLang="en-US" b="1" dirty="0">
                <a:solidFill>
                  <a:srgbClr val="FF0000"/>
                </a:solidFill>
              </a:rPr>
              <a:t>预编译</a:t>
            </a:r>
            <a:r>
              <a:rPr lang="zh-CN" altLang="en-US" dirty="0"/>
              <a:t>方式和</a:t>
            </a:r>
            <a:r>
              <a:rPr lang="zh-CN" altLang="en-US" b="1" dirty="0">
                <a:solidFill>
                  <a:srgbClr val="FF0000"/>
                </a:solidFill>
              </a:rPr>
              <a:t>运行期间</a:t>
            </a:r>
            <a:r>
              <a:rPr lang="zh-CN" altLang="en-US" dirty="0"/>
              <a:t>动态代理实现在</a:t>
            </a:r>
            <a:r>
              <a:rPr lang="zh-CN" altLang="en-US" b="1" dirty="0">
                <a:solidFill>
                  <a:srgbClr val="FF0000"/>
                </a:solidFill>
              </a:rPr>
              <a:t>不修改源代码</a:t>
            </a:r>
            <a:r>
              <a:rPr lang="zh-CN" altLang="en-US" dirty="0"/>
              <a:t>的情况下给程序</a:t>
            </a:r>
            <a:r>
              <a:rPr lang="zh-CN" altLang="en-US" b="1" dirty="0">
                <a:solidFill>
                  <a:srgbClr val="FF0000"/>
                </a:solidFill>
              </a:rPr>
              <a:t>动态统一添加功能</a:t>
            </a:r>
            <a:r>
              <a:rPr lang="zh-CN" altLang="en-US" dirty="0"/>
              <a:t>的一种技术</a:t>
            </a:r>
            <a:endParaRPr lang="en-US" altLang="zh-CN" dirty="0"/>
          </a:p>
          <a:p>
            <a:r>
              <a:rPr lang="zh-CN" altLang="en-US" dirty="0"/>
              <a:t>日志</a:t>
            </a:r>
            <a:endParaRPr lang="en-US" altLang="zh-CN" dirty="0"/>
          </a:p>
          <a:p>
            <a:r>
              <a:rPr lang="zh-CN" altLang="en-US" dirty="0"/>
              <a:t>事务</a:t>
            </a:r>
            <a:endParaRPr lang="en-US" altLang="zh-CN" dirty="0"/>
          </a:p>
          <a:p>
            <a:r>
              <a:rPr lang="zh-CN" altLang="en-US" dirty="0"/>
              <a:t>权限</a:t>
            </a:r>
            <a:endParaRPr lang="en-US" altLang="zh-CN" dirty="0"/>
          </a:p>
          <a:p>
            <a:r>
              <a:rPr lang="zh-CN" altLang="en-US" dirty="0"/>
              <a:t>。。。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容器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33528"/>
          </a:xfrm>
        </p:spPr>
        <p:txBody>
          <a:bodyPr>
            <a:normAutofit/>
          </a:bodyPr>
          <a:lstStyle/>
          <a:p>
            <a:r>
              <a:rPr lang="pt-BR" altLang="zh-CN" dirty="0"/>
              <a:t>Spring</a:t>
            </a:r>
            <a:r>
              <a:rPr lang="zh-CN" altLang="pt-BR" dirty="0"/>
              <a:t>的</a:t>
            </a:r>
            <a:r>
              <a:rPr lang="pt-BR" altLang="zh-CN" dirty="0"/>
              <a:t>IoC</a:t>
            </a:r>
            <a:r>
              <a:rPr lang="zh-CN" altLang="pt-BR" dirty="0"/>
              <a:t>容器</a:t>
            </a:r>
          </a:p>
          <a:p>
            <a:pPr lvl="1"/>
            <a:r>
              <a:rPr lang="en-US" altLang="zh-CN" dirty="0" err="1"/>
              <a:t>org.springframework.beans.factory.BeanFactory</a:t>
            </a:r>
            <a:r>
              <a:rPr lang="zh-CN" altLang="en-US" dirty="0"/>
              <a:t>是</a:t>
            </a:r>
            <a:r>
              <a:rPr lang="en-US" altLang="zh-CN" dirty="0"/>
              <a:t>Spring </a:t>
            </a:r>
            <a:r>
              <a:rPr lang="en-US" altLang="zh-CN" dirty="0" err="1"/>
              <a:t>IoC</a:t>
            </a:r>
            <a:r>
              <a:rPr lang="zh-CN" altLang="en-US" dirty="0"/>
              <a:t>容器的实际代表者，</a:t>
            </a:r>
            <a:r>
              <a:rPr lang="en-US" altLang="zh-CN" dirty="0" err="1"/>
              <a:t>IoC</a:t>
            </a:r>
            <a:r>
              <a:rPr lang="zh-CN" altLang="en-US" dirty="0"/>
              <a:t>容器负责容纳</a:t>
            </a:r>
            <a:r>
              <a:rPr lang="en-US" altLang="zh-CN" dirty="0"/>
              <a:t>bean</a:t>
            </a:r>
            <a:r>
              <a:rPr lang="zh-CN" altLang="en-US" dirty="0"/>
              <a:t>，并对</a:t>
            </a:r>
            <a:r>
              <a:rPr lang="en-US" altLang="zh-CN" dirty="0"/>
              <a:t>bean</a:t>
            </a:r>
            <a:r>
              <a:rPr lang="zh-CN" altLang="en-US" dirty="0"/>
              <a:t>进行管理。</a:t>
            </a:r>
          </a:p>
          <a:p>
            <a:pPr lvl="1"/>
            <a:r>
              <a:rPr lang="en-US" altLang="zh-CN" dirty="0"/>
              <a:t>Spring </a:t>
            </a:r>
            <a:r>
              <a:rPr lang="en-US" altLang="zh-CN" dirty="0" err="1"/>
              <a:t>IoC</a:t>
            </a:r>
            <a:r>
              <a:rPr lang="zh-CN" altLang="en-US" dirty="0"/>
              <a:t>容器将读取配置元数据；并通过它对应用中各个对象进行实例化、配置以及组装。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XML</a:t>
            </a:r>
            <a:r>
              <a:rPr lang="zh-CN" altLang="en-US" dirty="0"/>
              <a:t>作为配置元数据的描述格式，对那些我们希望通过</a:t>
            </a:r>
            <a:r>
              <a:rPr lang="en-US" altLang="zh-CN" dirty="0"/>
              <a:t>Spring </a:t>
            </a:r>
            <a:r>
              <a:rPr lang="en-US" altLang="zh-CN" dirty="0" err="1"/>
              <a:t>IoC</a:t>
            </a:r>
            <a:r>
              <a:rPr lang="zh-CN" altLang="en-US" dirty="0"/>
              <a:t>容器管理的</a:t>
            </a:r>
            <a:r>
              <a:rPr lang="en-US" altLang="zh-CN" dirty="0"/>
              <a:t>bean</a:t>
            </a:r>
            <a:r>
              <a:rPr lang="zh-CN" altLang="en-US" dirty="0"/>
              <a:t>进行定义。</a:t>
            </a:r>
            <a:endParaRPr lang="en-US" altLang="zh-CN" dirty="0"/>
          </a:p>
          <a:p>
            <a:pPr lvl="1"/>
            <a:r>
              <a:rPr lang="en-US" altLang="zh-CN" dirty="0" err="1"/>
              <a:t>ApplicationContext</a:t>
            </a:r>
            <a:r>
              <a:rPr lang="zh-CN" altLang="en-US" dirty="0"/>
              <a:t>是</a:t>
            </a:r>
            <a:r>
              <a:rPr lang="en-US" altLang="zh-CN" dirty="0" err="1"/>
              <a:t>BeanFactory</a:t>
            </a:r>
            <a:r>
              <a:rPr lang="zh-CN" altLang="en-US" dirty="0"/>
              <a:t>的扩展，功能得到了进一步增强，比如更易与</a:t>
            </a:r>
            <a:r>
              <a:rPr lang="en-US" altLang="zh-CN" dirty="0"/>
              <a:t>Spring AOP</a:t>
            </a:r>
            <a:r>
              <a:rPr lang="zh-CN" altLang="en-US" dirty="0"/>
              <a:t>集成、消息资源处理</a:t>
            </a:r>
            <a:r>
              <a:rPr lang="en-US" altLang="zh-CN" dirty="0"/>
              <a:t>(</a:t>
            </a:r>
            <a:r>
              <a:rPr lang="zh-CN" altLang="en-US" dirty="0"/>
              <a:t>国际化处理</a:t>
            </a:r>
            <a:r>
              <a:rPr lang="en-US" altLang="zh-CN" dirty="0"/>
              <a:t>)</a:t>
            </a:r>
            <a:r>
              <a:rPr lang="zh-CN" altLang="en-US" dirty="0"/>
              <a:t>、事件传递及各种不同应用层的</a:t>
            </a:r>
            <a:r>
              <a:rPr lang="en-US" altLang="zh-CN" dirty="0"/>
              <a:t>context</a:t>
            </a:r>
            <a:r>
              <a:rPr lang="zh-CN" altLang="en-US" dirty="0"/>
              <a:t>实现</a:t>
            </a:r>
            <a:r>
              <a:rPr lang="en-US" altLang="zh-CN" dirty="0"/>
              <a:t>(</a:t>
            </a:r>
            <a:r>
              <a:rPr lang="zh-CN" altLang="en-US" dirty="0"/>
              <a:t>如针对</a:t>
            </a:r>
            <a:r>
              <a:rPr lang="en-US" altLang="zh-CN" dirty="0"/>
              <a:t>web</a:t>
            </a:r>
            <a:r>
              <a:rPr lang="zh-CN" altLang="en-US" dirty="0"/>
              <a:t>应用的</a:t>
            </a:r>
            <a:r>
              <a:rPr lang="en-US" altLang="zh-CN" dirty="0" err="1"/>
              <a:t>WebApplicationContext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容器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容器是生成</a:t>
            </a:r>
            <a:r>
              <a:rPr lang="en-US" altLang="zh-CN" dirty="0"/>
              <a:t>Bean</a:t>
            </a:r>
            <a:r>
              <a:rPr lang="zh-CN" altLang="en-US" dirty="0"/>
              <a:t>实例的工厂，并管理容器中的</a:t>
            </a:r>
            <a:r>
              <a:rPr lang="en-US" altLang="zh-CN" dirty="0"/>
              <a:t>bean</a:t>
            </a:r>
            <a:r>
              <a:rPr lang="zh-CN" altLang="en-US" dirty="0"/>
              <a:t>（包括创建和整个生命周期管理）。</a:t>
            </a:r>
            <a:endParaRPr lang="en-US" altLang="zh-CN" dirty="0"/>
          </a:p>
          <a:p>
            <a:r>
              <a:rPr lang="en-US" altLang="zh-CN" dirty="0" err="1"/>
              <a:t>BeanFactory</a:t>
            </a:r>
            <a:r>
              <a:rPr lang="zh-CN" altLang="en-US" dirty="0"/>
              <a:t>和</a:t>
            </a:r>
            <a:r>
              <a:rPr lang="en-US" altLang="zh-CN" dirty="0" err="1"/>
              <a:t>ApplicationContext</a:t>
            </a:r>
            <a:r>
              <a:rPr lang="zh-CN" altLang="en-US" dirty="0"/>
              <a:t>的创建</a:t>
            </a:r>
            <a:endParaRPr lang="en-US" altLang="zh-CN" dirty="0"/>
          </a:p>
          <a:p>
            <a:r>
              <a:rPr lang="en-US" altLang="zh-CN" dirty="0" err="1"/>
              <a:t>ApplicationContext</a:t>
            </a:r>
            <a:r>
              <a:rPr lang="zh-CN" altLang="en-US" dirty="0"/>
              <a:t>可利用 </a:t>
            </a:r>
            <a:r>
              <a:rPr lang="en-US" altLang="zh-CN" dirty="0" err="1"/>
              <a:t>ContextLoader</a:t>
            </a:r>
            <a:r>
              <a:rPr lang="zh-CN" altLang="en-US" dirty="0"/>
              <a:t>在 </a:t>
            </a:r>
            <a:r>
              <a:rPr lang="en-US" altLang="zh-CN" dirty="0"/>
              <a:t>Web</a:t>
            </a:r>
            <a:r>
              <a:rPr lang="zh-CN" altLang="en-US" dirty="0"/>
              <a:t>应用启动的时候 自动创建 （</a:t>
            </a:r>
            <a:r>
              <a:rPr lang="en-US" altLang="zh-CN" dirty="0"/>
              <a:t>SSH</a:t>
            </a:r>
            <a:r>
              <a:rPr lang="zh-CN" altLang="en-US" dirty="0"/>
              <a:t>整合的时候 就是采用这种方式 ）</a:t>
            </a:r>
            <a:endParaRPr lang="en-US" altLang="zh-CN" dirty="0"/>
          </a:p>
          <a:p>
            <a:r>
              <a:rPr lang="zh-CN" altLang="en-US" dirty="0"/>
              <a:t>创建 </a:t>
            </a:r>
            <a:r>
              <a:rPr lang="en-US" altLang="zh-CN" dirty="0" err="1"/>
              <a:t>ApplicationContext</a:t>
            </a:r>
            <a:r>
              <a:rPr lang="zh-CN" altLang="en-US" dirty="0"/>
              <a:t>容器时 ，所有 </a:t>
            </a:r>
            <a:r>
              <a:rPr lang="en-US" altLang="zh-CN" b="1" dirty="0">
                <a:solidFill>
                  <a:srgbClr val="FF0000"/>
                </a:solidFill>
              </a:rPr>
              <a:t>singleton bean</a:t>
            </a:r>
            <a:r>
              <a:rPr lang="zh-CN" altLang="en-US" dirty="0"/>
              <a:t>将会被 预初始化 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容器中的</a:t>
            </a:r>
            <a:r>
              <a:rPr lang="en-US" altLang="zh-CN" dirty="0"/>
              <a:t>Bean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Spring</a:t>
            </a:r>
            <a:r>
              <a:rPr lang="zh-CN" altLang="en-US" dirty="0"/>
              <a:t>容器是一个“生产”</a:t>
            </a:r>
            <a:r>
              <a:rPr lang="en-US" altLang="zh-CN" dirty="0"/>
              <a:t>Bean</a:t>
            </a:r>
            <a:r>
              <a:rPr lang="zh-CN" altLang="en-US" dirty="0"/>
              <a:t>的“超大型”工厂。</a:t>
            </a:r>
            <a:endParaRPr lang="en-US" altLang="zh-CN" dirty="0"/>
          </a:p>
          <a:p>
            <a:r>
              <a:rPr lang="en-US" altLang="zh-CN" dirty="0"/>
              <a:t>Spring</a:t>
            </a:r>
            <a:r>
              <a:rPr lang="zh-CN" altLang="en-US" dirty="0"/>
              <a:t>容器根据配置文件来决定“生产”哪些</a:t>
            </a:r>
            <a:r>
              <a:rPr lang="en-US" altLang="zh-CN" dirty="0"/>
              <a:t>bean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所有配置在</a:t>
            </a:r>
            <a:r>
              <a:rPr lang="en-US" altLang="zh-CN" dirty="0"/>
              <a:t>Spring</a:t>
            </a:r>
            <a:r>
              <a:rPr lang="zh-CN" altLang="en-US" dirty="0"/>
              <a:t>容器中的组件都被当作</a:t>
            </a:r>
            <a:r>
              <a:rPr lang="en-US" altLang="zh-CN" dirty="0"/>
              <a:t>Bean</a:t>
            </a:r>
            <a:r>
              <a:rPr lang="zh-CN" altLang="en-US" dirty="0"/>
              <a:t>处理，包括数据源、事务、</a:t>
            </a:r>
            <a:r>
              <a:rPr lang="en-US" altLang="zh-CN" dirty="0"/>
              <a:t>Hibernate</a:t>
            </a:r>
            <a:r>
              <a:rPr lang="zh-CN" altLang="en-US" dirty="0"/>
              <a:t>的</a:t>
            </a:r>
            <a:r>
              <a:rPr lang="en-US" altLang="zh-CN" dirty="0" err="1"/>
              <a:t>sessionFactory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</a:t>
            </a:r>
            <a:r>
              <a:rPr lang="zh-CN" altLang="en-US" dirty="0"/>
              <a:t>中</a:t>
            </a:r>
            <a:r>
              <a:rPr lang="en-US" altLang="zh-CN" dirty="0"/>
              <a:t>bean</a:t>
            </a:r>
            <a:r>
              <a:rPr lang="zh-CN" altLang="en-US" dirty="0"/>
              <a:t>的定义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A1019E2-6649-4BD4-90B8-E00C6147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72816"/>
            <a:ext cx="7741820" cy="291751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6855C4B-7A21-4418-8783-A376C2579A91}"/>
              </a:ext>
            </a:extLst>
          </p:cNvPr>
          <p:cNvSpPr txBox="1"/>
          <p:nvPr/>
        </p:nvSpPr>
        <p:spPr>
          <a:xfrm>
            <a:off x="395536" y="4799401"/>
            <a:ext cx="84969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</a:rPr>
              <a:t>在</a:t>
            </a:r>
            <a:r>
              <a:rPr lang="en-US" altLang="zh-CN" sz="2800" b="1" dirty="0">
                <a:solidFill>
                  <a:srgbClr val="C00000"/>
                </a:solidFill>
              </a:rPr>
              <a:t>beans</a:t>
            </a:r>
            <a:r>
              <a:rPr lang="zh-CN" altLang="en-US" sz="2800" b="1" dirty="0">
                <a:solidFill>
                  <a:srgbClr val="0070C0"/>
                </a:solidFill>
              </a:rPr>
              <a:t>下添加子元素</a:t>
            </a:r>
            <a:r>
              <a:rPr lang="en-US" altLang="zh-CN" sz="2800" b="1" dirty="0">
                <a:solidFill>
                  <a:srgbClr val="C00000"/>
                </a:solidFill>
              </a:rPr>
              <a:t>bean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</a:rPr>
              <a:t>设置</a:t>
            </a:r>
            <a:r>
              <a:rPr lang="en-US" altLang="zh-CN" sz="2800" b="1" dirty="0">
                <a:solidFill>
                  <a:srgbClr val="C00000"/>
                </a:solidFill>
              </a:rPr>
              <a:t>id</a:t>
            </a:r>
            <a:r>
              <a:rPr lang="zh-CN" altLang="en-US" sz="2800" b="1" dirty="0">
                <a:solidFill>
                  <a:srgbClr val="0070C0"/>
                </a:solidFill>
              </a:rPr>
              <a:t>属性：</a:t>
            </a:r>
            <a:r>
              <a:rPr lang="en-US" altLang="zh-CN" sz="2800" b="1" dirty="0">
                <a:solidFill>
                  <a:srgbClr val="0070C0"/>
                </a:solidFill>
              </a:rPr>
              <a:t>bean</a:t>
            </a:r>
            <a:r>
              <a:rPr lang="zh-CN" altLang="en-US" sz="2800" b="1" dirty="0">
                <a:solidFill>
                  <a:srgbClr val="0070C0"/>
                </a:solidFill>
              </a:rPr>
              <a:t>对象在容器中的唯一标识，通过这个</a:t>
            </a:r>
            <a:r>
              <a:rPr lang="en-US" altLang="zh-CN" sz="2800" b="1" dirty="0">
                <a:solidFill>
                  <a:srgbClr val="0070C0"/>
                </a:solidFill>
              </a:rPr>
              <a:t>id</a:t>
            </a:r>
            <a:r>
              <a:rPr lang="zh-CN" altLang="en-US" sz="2800" b="1" dirty="0">
                <a:solidFill>
                  <a:srgbClr val="0070C0"/>
                </a:solidFill>
              </a:rPr>
              <a:t>的值可以获取到容器中对应的</a:t>
            </a:r>
            <a:r>
              <a:rPr lang="en-US" altLang="zh-CN" sz="2800" b="1" dirty="0">
                <a:solidFill>
                  <a:srgbClr val="0070C0"/>
                </a:solidFill>
              </a:rPr>
              <a:t>bean</a:t>
            </a:r>
            <a:r>
              <a:rPr lang="zh-CN" altLang="en-US" sz="2800" b="1" dirty="0">
                <a:solidFill>
                  <a:srgbClr val="0070C0"/>
                </a:solidFill>
              </a:rPr>
              <a:t>对象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</a:rPr>
              <a:t>设置</a:t>
            </a:r>
            <a:r>
              <a:rPr lang="en-US" altLang="zh-CN" sz="2800" b="1" dirty="0">
                <a:solidFill>
                  <a:srgbClr val="C00000"/>
                </a:solidFill>
              </a:rPr>
              <a:t>class</a:t>
            </a:r>
            <a:r>
              <a:rPr lang="zh-CN" altLang="en-US" sz="2800" b="1" dirty="0">
                <a:solidFill>
                  <a:srgbClr val="0070C0"/>
                </a:solidFill>
              </a:rPr>
              <a:t>属性：创建</a:t>
            </a:r>
            <a:r>
              <a:rPr lang="en-US" altLang="zh-CN" sz="2800" b="1" dirty="0">
                <a:solidFill>
                  <a:srgbClr val="0070C0"/>
                </a:solidFill>
              </a:rPr>
              <a:t>bean</a:t>
            </a:r>
            <a:r>
              <a:rPr lang="zh-CN" altLang="en-US" sz="2800" b="1" dirty="0">
                <a:solidFill>
                  <a:srgbClr val="0070C0"/>
                </a:solidFill>
              </a:rPr>
              <a:t>对象的类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配置依赖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各组件的相互引用实质上就是依赖关系，可以通过</a:t>
            </a:r>
            <a:r>
              <a:rPr lang="en-US" altLang="zh-CN" dirty="0"/>
              <a:t>Spring</a:t>
            </a:r>
            <a:r>
              <a:rPr lang="zh-CN" altLang="en-US" dirty="0"/>
              <a:t>的</a:t>
            </a:r>
            <a:r>
              <a:rPr lang="en-US" altLang="zh-CN" dirty="0"/>
              <a:t>IOC</a:t>
            </a:r>
            <a:r>
              <a:rPr lang="zh-CN" altLang="en-US" dirty="0"/>
              <a:t>容器完成依赖注入。</a:t>
            </a:r>
            <a:endParaRPr lang="en-US" altLang="zh-CN" dirty="0"/>
          </a:p>
          <a:p>
            <a:r>
              <a:rPr lang="zh-CN" altLang="en-US" b="1" dirty="0">
                <a:solidFill>
                  <a:srgbClr val="0070C0"/>
                </a:solidFill>
              </a:rPr>
              <a:t>设值注入</a:t>
            </a:r>
            <a:endParaRPr lang="en-US" altLang="zh-CN" b="1" dirty="0">
              <a:solidFill>
                <a:srgbClr val="0070C0"/>
              </a:solidFill>
            </a:endParaRPr>
          </a:p>
          <a:p>
            <a:pPr lvl="1"/>
            <a:r>
              <a:rPr lang="zh-CN" altLang="en-US" dirty="0"/>
              <a:t>在需要配置依赖的组件对应的</a:t>
            </a:r>
            <a:r>
              <a:rPr lang="en-US" altLang="zh-CN" dirty="0"/>
              <a:t>&lt;bean&gt;</a:t>
            </a:r>
            <a:r>
              <a:rPr lang="zh-CN" altLang="en-US" dirty="0"/>
              <a:t>元素中配置</a:t>
            </a:r>
            <a:r>
              <a:rPr lang="en-US" altLang="zh-CN" dirty="0"/>
              <a:t>&lt;property&gt;</a:t>
            </a:r>
            <a:r>
              <a:rPr lang="zh-CN" altLang="en-US" dirty="0"/>
              <a:t>子元素，指定要注入的属性的名字和值</a:t>
            </a:r>
            <a:endParaRPr lang="en-US" altLang="zh-CN" dirty="0"/>
          </a:p>
          <a:p>
            <a:r>
              <a:rPr lang="zh-CN" altLang="en-US" b="1" dirty="0">
                <a:solidFill>
                  <a:srgbClr val="0070C0"/>
                </a:solidFill>
              </a:rPr>
              <a:t>构造注入</a:t>
            </a:r>
            <a:endParaRPr lang="en-US" altLang="zh-CN" b="1" dirty="0">
              <a:solidFill>
                <a:srgbClr val="0070C0"/>
              </a:solidFill>
            </a:endParaRPr>
          </a:p>
          <a:p>
            <a:pPr lvl="1"/>
            <a:r>
              <a:rPr lang="zh-CN" altLang="en-US" dirty="0"/>
              <a:t>在需要配置依赖的组件对应的</a:t>
            </a:r>
            <a:r>
              <a:rPr lang="en-US" altLang="zh-CN" dirty="0"/>
              <a:t>&lt;bean&gt;</a:t>
            </a:r>
            <a:r>
              <a:rPr lang="zh-CN" altLang="en-US" dirty="0"/>
              <a:t>元素中配置</a:t>
            </a:r>
            <a:r>
              <a:rPr lang="en-US" altLang="zh-CN" dirty="0"/>
              <a:t>&lt;constructor-</a:t>
            </a:r>
            <a:r>
              <a:rPr lang="en-US" altLang="zh-CN" dirty="0" err="1"/>
              <a:t>arg</a:t>
            </a:r>
            <a:r>
              <a:rPr lang="en-US" altLang="zh-CN" dirty="0"/>
              <a:t>&gt;</a:t>
            </a:r>
            <a:r>
              <a:rPr lang="zh-CN" altLang="en-US" dirty="0"/>
              <a:t>子元素，按构造函数参数顺序指定对应要注入值</a:t>
            </a:r>
            <a:endParaRPr lang="en-US" altLang="zh-CN" dirty="0"/>
          </a:p>
          <a:p>
            <a:r>
              <a:rPr lang="zh-CN" altLang="en-US" dirty="0"/>
              <a:t>依赖关系的值可以是一个确定的常量，也可以是容器中其他</a:t>
            </a:r>
            <a:r>
              <a:rPr lang="en-US" altLang="zh-CN" dirty="0"/>
              <a:t>bean</a:t>
            </a:r>
            <a:r>
              <a:rPr lang="zh-CN" altLang="en-US" dirty="0"/>
              <a:t>的引用</a:t>
            </a:r>
            <a:endParaRPr lang="en-US" altLang="zh-CN" dirty="0"/>
          </a:p>
          <a:p>
            <a:r>
              <a:rPr lang="zh-CN" altLang="en-US" dirty="0"/>
              <a:t>通常对于普通属性的值不纳入配置管理，主要是配置</a:t>
            </a:r>
            <a:r>
              <a:rPr lang="en-US" altLang="zh-CN" dirty="0"/>
              <a:t>bean</a:t>
            </a:r>
            <a:r>
              <a:rPr lang="zh-CN" altLang="en-US" dirty="0"/>
              <a:t>实例之间的依赖关系。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2572</TotalTime>
  <Words>2340</Words>
  <Application>Microsoft Office PowerPoint</Application>
  <PresentationFormat>全屏显示(4:3)</PresentationFormat>
  <Paragraphs>260</Paragraphs>
  <Slides>45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5" baseType="lpstr">
      <vt:lpstr>Arial Unicode MS</vt:lpstr>
      <vt:lpstr>等线</vt:lpstr>
      <vt:lpstr>宋体</vt:lpstr>
      <vt:lpstr>微软雅黑</vt:lpstr>
      <vt:lpstr>Arial</vt:lpstr>
      <vt:lpstr>Franklin Gothic Book</vt:lpstr>
      <vt:lpstr>Perpetua</vt:lpstr>
      <vt:lpstr>Wingdings</vt:lpstr>
      <vt:lpstr>Wingdings 2</vt:lpstr>
      <vt:lpstr>平衡</vt:lpstr>
      <vt:lpstr>Spring配置管理</vt:lpstr>
      <vt:lpstr>XML</vt:lpstr>
      <vt:lpstr>PowerPoint 演示文稿</vt:lpstr>
      <vt:lpstr>PowerPoint 演示文稿</vt:lpstr>
      <vt:lpstr>Spring容器</vt:lpstr>
      <vt:lpstr>Spring容器</vt:lpstr>
      <vt:lpstr>Spring容器中的Bean</vt:lpstr>
      <vt:lpstr>Spring中bean的定义</vt:lpstr>
      <vt:lpstr>配置依赖</vt:lpstr>
      <vt:lpstr>PowerPoint 演示文稿</vt:lpstr>
      <vt:lpstr>注入普通属性</vt:lpstr>
      <vt:lpstr>注入bean引用（依赖）</vt:lpstr>
      <vt:lpstr>使用自动装配注入bean引用</vt:lpstr>
      <vt:lpstr>注入嵌套bean</vt:lpstr>
      <vt:lpstr>注入集合值</vt:lpstr>
      <vt:lpstr>PowerPoint 演示文稿</vt:lpstr>
      <vt:lpstr>创建Bean实例</vt:lpstr>
      <vt:lpstr>容器中Bean的作用域-scope </vt:lpstr>
      <vt:lpstr>容器中bean的生命周期</vt:lpstr>
      <vt:lpstr>容器中bean的生命周期(1)</vt:lpstr>
      <vt:lpstr>容器中bean的生命周期(2)</vt:lpstr>
      <vt:lpstr>容器中bean的生命周期(3)</vt:lpstr>
      <vt:lpstr>容器中bean的生命周期(4)</vt:lpstr>
      <vt:lpstr>容器中bean的生命周期(5)</vt:lpstr>
      <vt:lpstr>容器中bean的生命周期(6)</vt:lpstr>
      <vt:lpstr>Spring的国际化支持</vt:lpstr>
      <vt:lpstr>PowerPoint 演示文稿</vt:lpstr>
      <vt:lpstr>PowerPoint 演示文稿</vt:lpstr>
      <vt:lpstr>PowerPoint 演示文稿</vt:lpstr>
      <vt:lpstr>基于注解@简化Springxml配置</vt:lpstr>
      <vt:lpstr>PowerPoint 演示文稿</vt:lpstr>
      <vt:lpstr>基于注解自动检测的配置</vt:lpstr>
      <vt:lpstr>基于注解自动检测的配置</vt:lpstr>
      <vt:lpstr>基于注解自动检测的配置</vt:lpstr>
      <vt:lpstr>PowerPoint 演示文稿</vt:lpstr>
      <vt:lpstr>Java日志配置</vt:lpstr>
      <vt:lpstr>PowerPoint 演示文稿</vt:lpstr>
      <vt:lpstr>PowerPoint 演示文稿</vt:lpstr>
      <vt:lpstr>Spring测试</vt:lpstr>
      <vt:lpstr>PowerPoint 演示文稿</vt:lpstr>
      <vt:lpstr>Spring测试</vt:lpstr>
      <vt:lpstr>Spring测试</vt:lpstr>
      <vt:lpstr>Spring Bean的配置总结</vt:lpstr>
      <vt:lpstr>高级装配</vt:lpstr>
      <vt:lpstr>AOP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Spring概述</dc:title>
  <dc:creator>chengzg</dc:creator>
  <cp:lastModifiedBy>程 志刚</cp:lastModifiedBy>
  <cp:revision>338</cp:revision>
  <dcterms:created xsi:type="dcterms:W3CDTF">2012-02-10T04:31:00Z</dcterms:created>
  <dcterms:modified xsi:type="dcterms:W3CDTF">2020-09-23T06:23:26Z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