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9" r:id="rId5"/>
    <p:sldId id="261" r:id="rId6"/>
    <p:sldId id="279" r:id="rId7"/>
    <p:sldId id="257" r:id="rId8"/>
    <p:sldId id="258" r:id="rId9"/>
    <p:sldId id="262" r:id="rId10"/>
    <p:sldId id="264" r:id="rId11"/>
    <p:sldId id="265" r:id="rId12"/>
    <p:sldId id="266" r:id="rId13"/>
    <p:sldId id="273" r:id="rId14"/>
    <p:sldId id="274" r:id="rId15"/>
    <p:sldId id="280" r:id="rId16"/>
    <p:sldId id="275" r:id="rId17"/>
    <p:sldId id="277" r:id="rId18"/>
    <p:sldId id="267" r:id="rId19"/>
    <p:sldId id="268" r:id="rId20"/>
    <p:sldId id="269" r:id="rId21"/>
    <p:sldId id="270" r:id="rId22"/>
    <p:sldId id="271" r:id="rId23"/>
    <p:sldId id="276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 eaLnBrk="1" latinLnBrk="0" hangingPunct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 eaLnBrk="1" latinLnBrk="0" hangingPunct="1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 eaLnBrk="1" latinLnBrk="0" hangingPunct="1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pandonix.iteye.com/blog/336873" TargetMode="External"/><Relationship Id="rId3" Type="http://schemas.openxmlformats.org/officeDocument/2006/relationships/hyperlink" Target="http://www.cnblogs.com/yanbincn/archive/2012/08/13/2636961.html" TargetMode="External"/><Relationship Id="rId2" Type="http://schemas.openxmlformats.org/officeDocument/2006/relationships/hyperlink" Target="http://www.cnblogs.com/yanbincn/archive/2012/08/13/2635413.html" TargetMode="External"/><Relationship Id="rId1" Type="http://schemas.openxmlformats.org/officeDocument/2006/relationships/hyperlink" Target="http://blog.csdn.net/kkdelta/article/details/7441829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springframework.org/schema/aop/spring-aop-3.0.xsd" TargetMode="External"/><Relationship Id="rId1" Type="http://schemas.openxmlformats.org/officeDocument/2006/relationships/hyperlink" Target="http://www.springframework.org/schema/tx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blogjava.net/robbie/archive/2009/04/05/264003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 AOP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织入（</a:t>
            </a:r>
            <a:r>
              <a:rPr lang="en-US" altLang="zh-CN" dirty="0"/>
              <a:t>Weaving</a:t>
            </a:r>
            <a:r>
              <a:rPr lang="zh-CN" altLang="en-US" dirty="0"/>
              <a:t>）：</a:t>
            </a:r>
            <a:endParaRPr lang="zh-CN" altLang="en-US" dirty="0"/>
          </a:p>
          <a:p>
            <a:pPr lvl="1"/>
            <a:r>
              <a:rPr lang="zh-CN" altLang="en-US" dirty="0" smtClean="0"/>
              <a:t>把</a:t>
            </a:r>
            <a:r>
              <a:rPr lang="zh-CN" altLang="en-US" dirty="0"/>
              <a:t>切面连接到其它的应用程序类型或者对象上，并创建一个</a:t>
            </a:r>
            <a:r>
              <a:rPr lang="zh-CN" altLang="en-US" dirty="0" smtClean="0"/>
              <a:t>被增强处理的对象的</a:t>
            </a:r>
            <a:r>
              <a:rPr lang="zh-CN" altLang="en-US" dirty="0"/>
              <a:t>过程。也就是说织入是一个过程，是将切面应用到目标对象从而创建出</a:t>
            </a:r>
            <a:r>
              <a:rPr lang="en-US" altLang="zh-CN" dirty="0"/>
              <a:t>AOP</a:t>
            </a:r>
            <a:r>
              <a:rPr lang="zh-CN" altLang="en-US" dirty="0" smtClean="0"/>
              <a:t>代理</a:t>
            </a:r>
            <a:r>
              <a:rPr lang="zh-CN" altLang="en-US" dirty="0"/>
              <a:t>对象的过程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编译时织入：</a:t>
            </a:r>
            <a:r>
              <a:rPr lang="en-US" altLang="zh-CN" dirty="0" err="1" smtClean="0"/>
              <a:t>AspectJ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运行时织入：</a:t>
            </a:r>
            <a:r>
              <a:rPr lang="en-US" altLang="zh-CN" dirty="0" smtClean="0"/>
              <a:t>Spring</a:t>
            </a:r>
            <a:r>
              <a:rPr lang="zh-CN" altLang="en-US" dirty="0"/>
              <a:t>和其他纯</a:t>
            </a:r>
            <a:r>
              <a:rPr lang="en-US" altLang="zh-CN" dirty="0"/>
              <a:t>Java </a:t>
            </a:r>
            <a:r>
              <a:rPr lang="en-US" altLang="zh-CN" dirty="0" smtClean="0"/>
              <a:t>AOP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2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156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200" b="1" dirty="0" smtClean="0"/>
              <a:t>AOP</a:t>
            </a:r>
            <a:r>
              <a:rPr lang="zh-CN" altLang="en-US" sz="3200" b="1" dirty="0" smtClean="0"/>
              <a:t>接口方式</a:t>
            </a:r>
            <a:endParaRPr lang="en-US" altLang="zh-CN" sz="3200" b="1" dirty="0" smtClean="0"/>
          </a:p>
          <a:p>
            <a:pPr lvl="1"/>
            <a:r>
              <a:rPr lang="zh-CN" altLang="en-US" sz="3000" dirty="0" smtClean="0"/>
              <a:t>定义业务接口</a:t>
            </a:r>
            <a:endParaRPr lang="en-US" altLang="zh-CN" sz="3000" dirty="0" smtClean="0"/>
          </a:p>
          <a:p>
            <a:pPr lvl="1"/>
            <a:r>
              <a:rPr lang="zh-CN" altLang="en-US" sz="3000" dirty="0" smtClean="0"/>
              <a:t>定义业务接口实现类</a:t>
            </a:r>
            <a:endParaRPr lang="en-US" altLang="zh-CN" sz="3000" dirty="0" smtClean="0"/>
          </a:p>
          <a:p>
            <a:pPr lvl="1"/>
            <a:r>
              <a:rPr lang="zh-CN" altLang="en-US" sz="3000" dirty="0" smtClean="0"/>
              <a:t>定义通知类</a:t>
            </a:r>
            <a:endParaRPr lang="en-US" altLang="zh-CN" sz="3000" dirty="0" smtClean="0"/>
          </a:p>
          <a:p>
            <a:pPr lvl="2"/>
            <a:r>
              <a:rPr lang="en-US" altLang="zh-CN" sz="2600" dirty="0" smtClean="0"/>
              <a:t>Before</a:t>
            </a:r>
            <a:r>
              <a:rPr lang="zh-CN" altLang="en-US" sz="2600" dirty="0" smtClean="0"/>
              <a:t>：实现</a:t>
            </a:r>
            <a:r>
              <a:rPr lang="en-US" altLang="zh-CN" sz="2800" dirty="0" err="1"/>
              <a:t>MethodBeforeAdvice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lvl="2"/>
            <a:r>
              <a:rPr lang="en-US" altLang="zh-CN" sz="2800" dirty="0" smtClean="0"/>
              <a:t>After</a:t>
            </a:r>
            <a:r>
              <a:rPr lang="zh-CN" altLang="en-US" sz="2800" dirty="0" smtClean="0"/>
              <a:t>：实现</a:t>
            </a:r>
            <a:r>
              <a:rPr lang="en-US" altLang="zh-CN" sz="2800" dirty="0" err="1"/>
              <a:t>AfterReturningAdvice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lvl="2"/>
            <a:r>
              <a:rPr lang="en-US" altLang="zh-CN" sz="2800" dirty="0" smtClean="0"/>
              <a:t>Around</a:t>
            </a:r>
            <a:r>
              <a:rPr lang="zh-CN" altLang="en-US" sz="2800" dirty="0" smtClean="0"/>
              <a:t>：实现</a:t>
            </a:r>
            <a:r>
              <a:rPr lang="en-US" altLang="zh-CN" sz="2800" dirty="0" err="1"/>
              <a:t>MethodInterceptor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lvl="2"/>
            <a:r>
              <a:rPr lang="en-US" altLang="zh-CN" sz="2800" dirty="0" smtClean="0"/>
              <a:t>Throws</a:t>
            </a:r>
            <a:r>
              <a:rPr lang="zh-CN" altLang="en-US" sz="2800" dirty="0" smtClean="0"/>
              <a:t>：实现</a:t>
            </a:r>
            <a:r>
              <a:rPr lang="en-US" altLang="zh-CN" sz="2800" dirty="0" err="1"/>
              <a:t>ThrowsAdvice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定义切点</a:t>
            </a:r>
            <a:endParaRPr lang="en-US" altLang="zh-CN" sz="2800" dirty="0" smtClean="0"/>
          </a:p>
          <a:p>
            <a:pPr lvl="1"/>
            <a:r>
              <a:rPr lang="zh-CN" altLang="en-US" sz="3200" dirty="0" smtClean="0"/>
              <a:t>配置文件</a:t>
            </a:r>
            <a:endParaRPr lang="en-US" altLang="zh-CN" sz="3200" dirty="0" smtClean="0"/>
          </a:p>
          <a:p>
            <a:pPr lvl="2"/>
            <a:r>
              <a:rPr lang="zh-CN" altLang="en-US" sz="2600" dirty="0" smtClean="0"/>
              <a:t>配置</a:t>
            </a:r>
            <a:r>
              <a:rPr lang="en-US" altLang="zh-CN" sz="2600" dirty="0" smtClean="0"/>
              <a:t>Advice bean</a:t>
            </a:r>
            <a:endParaRPr lang="en-US" altLang="zh-CN" sz="2600" dirty="0" smtClean="0"/>
          </a:p>
          <a:p>
            <a:pPr lvl="2"/>
            <a:r>
              <a:rPr lang="zh-CN" altLang="en-US" sz="2600" dirty="0" smtClean="0"/>
              <a:t>配置目标对象</a:t>
            </a:r>
            <a:r>
              <a:rPr lang="en-US" altLang="zh-CN" sz="2600" dirty="0" smtClean="0"/>
              <a:t>bean</a:t>
            </a:r>
            <a:endParaRPr lang="en-US" altLang="zh-CN" sz="2600" dirty="0" smtClean="0"/>
          </a:p>
          <a:p>
            <a:pPr lvl="2"/>
            <a:r>
              <a:rPr lang="zh-CN" altLang="en-US" sz="2600" dirty="0" smtClean="0"/>
              <a:t>配置代理</a:t>
            </a:r>
            <a:r>
              <a:rPr lang="en-US" altLang="zh-CN" sz="2600" dirty="0" smtClean="0"/>
              <a:t>bean</a:t>
            </a:r>
            <a:endParaRPr lang="en-US" altLang="zh-CN" sz="2600" dirty="0" smtClean="0"/>
          </a:p>
          <a:p>
            <a:pPr lvl="3"/>
            <a:r>
              <a:rPr lang="zh-CN" altLang="en-US" sz="2600" dirty="0" smtClean="0"/>
              <a:t>指定代理接口</a:t>
            </a:r>
            <a:endParaRPr lang="en-US" altLang="zh-CN" sz="2600" dirty="0" smtClean="0"/>
          </a:p>
          <a:p>
            <a:pPr lvl="3"/>
            <a:r>
              <a:rPr lang="zh-CN" altLang="en-US" sz="2600" dirty="0" smtClean="0"/>
              <a:t>设置要使用的</a:t>
            </a:r>
            <a:r>
              <a:rPr lang="en-US" altLang="zh-CN" sz="2600" dirty="0" smtClean="0"/>
              <a:t>advice</a:t>
            </a:r>
            <a:endParaRPr lang="en-US" altLang="zh-CN" sz="2600" dirty="0" smtClean="0"/>
          </a:p>
          <a:p>
            <a:pPr lvl="3"/>
            <a:r>
              <a:rPr lang="zh-CN" altLang="en-US" sz="2600" dirty="0" smtClean="0"/>
              <a:t>设置要代理的目标类</a:t>
            </a:r>
            <a:endParaRPr lang="en-US" altLang="zh-CN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2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b="1" dirty="0" smtClean="0"/>
              <a:t>配置文件方式</a:t>
            </a:r>
            <a:endParaRPr lang="en-US" altLang="zh-CN" sz="2800" b="1" dirty="0" smtClean="0"/>
          </a:p>
          <a:p>
            <a:pPr lvl="1"/>
            <a:r>
              <a:rPr lang="zh-CN" altLang="en-US" dirty="0" smtClean="0"/>
              <a:t>定义业务类，包含各业务方法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定义切面类，包含所有</a:t>
            </a:r>
            <a:r>
              <a:rPr lang="en-US" altLang="zh-CN" dirty="0" smtClean="0"/>
              <a:t>advice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aop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声明业务</a:t>
            </a:r>
            <a:r>
              <a:rPr lang="en-US" altLang="zh-CN" dirty="0" smtClean="0"/>
              <a:t>bean</a:t>
            </a:r>
            <a:endParaRPr lang="en-US" altLang="zh-CN" dirty="0" smtClean="0"/>
          </a:p>
          <a:p>
            <a:pPr lvl="2"/>
            <a:r>
              <a:rPr lang="zh-CN" altLang="en-US" dirty="0"/>
              <a:t>声明</a:t>
            </a:r>
            <a:r>
              <a:rPr lang="zh-CN" altLang="en-US" dirty="0" smtClean="0"/>
              <a:t>切面</a:t>
            </a:r>
            <a:r>
              <a:rPr lang="en-US" altLang="zh-CN" dirty="0" smtClean="0"/>
              <a:t>bean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err="1" smtClean="0"/>
              <a:t>aop-config</a:t>
            </a:r>
            <a:r>
              <a:rPr lang="zh-CN" altLang="en-US" dirty="0" smtClean="0"/>
              <a:t>中配置切面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配置切入点</a:t>
            </a:r>
            <a:r>
              <a:rPr lang="en-US" altLang="zh-CN" dirty="0" err="1" smtClean="0"/>
              <a:t>aop:pointcut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配对切面类的</a:t>
            </a:r>
            <a:r>
              <a:rPr lang="en-US" altLang="zh-CN" dirty="0" err="1" smtClean="0"/>
              <a:t>adivce</a:t>
            </a:r>
            <a:r>
              <a:rPr lang="zh-CN" altLang="en-US" dirty="0" smtClean="0"/>
              <a:t>方法与</a:t>
            </a:r>
            <a:r>
              <a:rPr lang="zh-CN" altLang="en-US" dirty="0"/>
              <a:t>定义</a:t>
            </a:r>
            <a:r>
              <a:rPr lang="zh-CN" altLang="en-US" dirty="0" smtClean="0"/>
              <a:t>好的切入点</a:t>
            </a:r>
            <a:r>
              <a:rPr lang="en-US" altLang="zh-CN" dirty="0" smtClean="0"/>
              <a:t>point-cut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r>
              <a:rPr lang="en-US" altLang="zh-CN" dirty="0"/>
              <a:t>http://blog.csdn.net/a906998248/article/details/7514969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b="1" dirty="0"/>
              <a:t>注解</a:t>
            </a:r>
            <a:endParaRPr lang="en-US" altLang="zh-CN" sz="2400" b="1" dirty="0"/>
          </a:p>
          <a:p>
            <a:pPr lvl="1"/>
            <a:r>
              <a:rPr lang="zh-CN" altLang="en-US" dirty="0" smtClean="0"/>
              <a:t>定义业务类，用</a:t>
            </a:r>
            <a:r>
              <a:rPr lang="en-US" altLang="zh-CN" dirty="0"/>
              <a:t>@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定义切面类，用</a:t>
            </a:r>
            <a:r>
              <a:rPr lang="en-US" altLang="zh-CN" dirty="0"/>
              <a:t>@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@Aspect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切面方法注解</a:t>
            </a:r>
            <a:endParaRPr lang="en-US" altLang="zh-CN" dirty="0" smtClean="0"/>
          </a:p>
          <a:p>
            <a:pPr lvl="2"/>
            <a:r>
              <a:rPr lang="en-US" altLang="zh-CN" dirty="0"/>
              <a:t>@Before(value = "execution(* </a:t>
            </a:r>
            <a:r>
              <a:rPr lang="en-US" altLang="zh-CN" dirty="0" err="1"/>
              <a:t>aop.annotation</a:t>
            </a:r>
            <a:r>
              <a:rPr lang="en-US" altLang="zh-CN" dirty="0" smtClean="0"/>
              <a:t>.*.*(..))")</a:t>
            </a:r>
            <a:endParaRPr lang="en-US" altLang="zh-CN" dirty="0" smtClean="0"/>
          </a:p>
          <a:p>
            <a:pPr lvl="2"/>
            <a:r>
              <a:rPr lang="en-US" altLang="zh-CN" dirty="0"/>
              <a:t>@</a:t>
            </a:r>
            <a:r>
              <a:rPr lang="en-US" altLang="zh-CN" dirty="0" err="1"/>
              <a:t>AfterReturning</a:t>
            </a:r>
            <a:r>
              <a:rPr lang="en-US" altLang="zh-CN" dirty="0"/>
              <a:t>(value = "</a:t>
            </a:r>
            <a:r>
              <a:rPr lang="en-US" altLang="zh-CN" dirty="0" err="1"/>
              <a:t>anyMethod</a:t>
            </a:r>
            <a:r>
              <a:rPr lang="en-US" altLang="zh-CN" dirty="0"/>
              <a:t>()", returning = "result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pPr lvl="2"/>
            <a:r>
              <a:rPr lang="en-US" altLang="zh-CN" dirty="0"/>
              <a:t>@Around(value = "execution(* </a:t>
            </a:r>
            <a:r>
              <a:rPr lang="en-US" altLang="zh-CN" dirty="0" err="1"/>
              <a:t>aop.annotation</a:t>
            </a:r>
            <a:r>
              <a:rPr lang="en-US" altLang="zh-CN" dirty="0" smtClean="0"/>
              <a:t>.*.*(..))")</a:t>
            </a:r>
            <a:endParaRPr lang="en-US" altLang="zh-CN" dirty="0" smtClean="0"/>
          </a:p>
          <a:p>
            <a:pPr lvl="2"/>
            <a:r>
              <a:rPr lang="en-US" altLang="zh-CN" dirty="0"/>
              <a:t>@</a:t>
            </a:r>
            <a:r>
              <a:rPr lang="en-US" altLang="zh-CN" dirty="0" err="1"/>
              <a:t>AfterThrowing</a:t>
            </a:r>
            <a:r>
              <a:rPr lang="en-US" altLang="zh-CN" dirty="0"/>
              <a:t>(value = "execution(* </a:t>
            </a:r>
            <a:r>
              <a:rPr lang="en-US" altLang="zh-CN" dirty="0" err="1"/>
              <a:t>aop.annotation</a:t>
            </a:r>
            <a:r>
              <a:rPr lang="en-US" altLang="zh-CN" dirty="0"/>
              <a:t>.*.*(..))", throwing = "e</a:t>
            </a:r>
            <a:r>
              <a:rPr lang="en-US" altLang="zh-CN" dirty="0" smtClean="0"/>
              <a:t>")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2"/>
            <a:r>
              <a:rPr lang="en-US" altLang="zh-CN" dirty="0"/>
              <a:t>&lt;</a:t>
            </a:r>
            <a:r>
              <a:rPr lang="en-US" altLang="zh-CN" dirty="0" err="1"/>
              <a:t>context:component-scan</a:t>
            </a:r>
            <a:r>
              <a:rPr lang="en-US" altLang="zh-CN" dirty="0"/>
              <a:t> base-package="</a:t>
            </a:r>
            <a:r>
              <a:rPr lang="en-US" altLang="zh-CN" dirty="0" err="1"/>
              <a:t>aop.annotation</a:t>
            </a:r>
            <a:r>
              <a:rPr lang="en-US" altLang="zh-CN" dirty="0"/>
              <a:t>" /&gt;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&lt;</a:t>
            </a:r>
            <a:r>
              <a:rPr lang="en-US" altLang="zh-CN" dirty="0" err="1"/>
              <a:t>aop:aspectj-autoproxy</a:t>
            </a:r>
            <a:r>
              <a:rPr lang="en-US" altLang="zh-CN" dirty="0"/>
              <a:t> /&gt;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代码执行顺序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Before</a:t>
            </a:r>
            <a:endParaRPr lang="en-US" altLang="zh-CN" dirty="0" smtClean="0"/>
          </a:p>
          <a:p>
            <a:r>
              <a:rPr lang="en-US" altLang="zh-CN" dirty="0" smtClean="0"/>
              <a:t>Around </a:t>
            </a:r>
            <a:r>
              <a:rPr lang="zh-CN" altLang="en-US" dirty="0" smtClean="0"/>
              <a:t>前半部分</a:t>
            </a:r>
            <a:endParaRPr lang="en-US" altLang="zh-CN" dirty="0" smtClean="0"/>
          </a:p>
          <a:p>
            <a:r>
              <a:rPr lang="zh-CN" altLang="en-US" dirty="0" smtClean="0"/>
              <a:t>业务方法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Around</a:t>
            </a:r>
            <a:r>
              <a:rPr lang="zh-CN" altLang="en-US" dirty="0" smtClean="0">
                <a:sym typeface="+mn-ea"/>
              </a:rPr>
              <a:t>的后半部分</a:t>
            </a:r>
            <a:endParaRPr lang="zh-CN" altLang="en-US" dirty="0"/>
          </a:p>
          <a:p>
            <a:r>
              <a:rPr lang="en-US" altLang="zh-CN" dirty="0" smtClean="0"/>
              <a:t>After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Pointcut</a:t>
            </a:r>
            <a:r>
              <a:rPr lang="zh-CN" altLang="en-US" dirty="0" smtClean="0"/>
              <a:t>表达式：</a:t>
            </a:r>
            <a:r>
              <a:rPr lang="en-US" altLang="zh-CN" dirty="0"/>
              <a:t> </a:t>
            </a:r>
            <a:r>
              <a:rPr lang="en-US" altLang="zh-CN" dirty="0">
                <a:hlinkClick r:id="rId1"/>
              </a:rPr>
              <a:t>http://</a:t>
            </a:r>
            <a:r>
              <a:rPr lang="en-US" altLang="zh-CN" dirty="0" smtClean="0">
                <a:hlinkClick r:id="rId1"/>
              </a:rPr>
              <a:t>blog.csdn.net/kkdelta/article/details/7441829</a:t>
            </a:r>
            <a:endParaRPr lang="en-US" altLang="zh-CN" dirty="0" smtClean="0"/>
          </a:p>
          <a:p>
            <a:r>
              <a:rPr lang="en-US" altLang="zh-CN" dirty="0" smtClean="0"/>
              <a:t>Spring AOP</a:t>
            </a:r>
            <a:r>
              <a:rPr lang="zh-CN" altLang="en-US" dirty="0" smtClean="0"/>
              <a:t>（上）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www.cnblogs.com/yanbincn/archive/2012/08/13/2635413.html</a:t>
            </a:r>
            <a:endParaRPr lang="en-US" altLang="zh-CN" dirty="0" smtClean="0"/>
          </a:p>
          <a:p>
            <a:r>
              <a:rPr lang="en-US" altLang="zh-CN" dirty="0" smtClean="0"/>
              <a:t>Spring AOP</a:t>
            </a:r>
            <a:r>
              <a:rPr lang="zh-CN" altLang="en-US" dirty="0" smtClean="0"/>
              <a:t>（下）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www.cnblogs.com/yanbincn/archive/2012/08/13/2636961.html</a:t>
            </a:r>
            <a:endParaRPr lang="en-US" altLang="zh-CN" dirty="0" smtClean="0"/>
          </a:p>
          <a:p>
            <a:r>
              <a:rPr lang="en-US" altLang="zh-CN" dirty="0" smtClean="0"/>
              <a:t>Spring AOP</a:t>
            </a:r>
            <a:r>
              <a:rPr lang="zh-CN" altLang="en-US" dirty="0" smtClean="0"/>
              <a:t>详解：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pandonix.iteye.com/blog/336873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 </a:t>
            </a:r>
            <a:r>
              <a:rPr lang="zh-CN" altLang="en-US" dirty="0"/>
              <a:t>中对 </a:t>
            </a:r>
            <a:r>
              <a:rPr lang="en-US" altLang="zh-CN" dirty="0"/>
              <a:t>AOP </a:t>
            </a:r>
            <a:r>
              <a:rPr lang="zh-CN" altLang="en-US" dirty="0"/>
              <a:t>的</a:t>
            </a:r>
            <a:r>
              <a:rPr lang="zh-CN" altLang="en-US" dirty="0" smtClean="0"/>
              <a:t>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1" dirty="0"/>
              <a:t>Spring </a:t>
            </a:r>
            <a:r>
              <a:rPr lang="zh-CN" altLang="en-US" b="1" dirty="0"/>
              <a:t>中 </a:t>
            </a:r>
            <a:r>
              <a:rPr lang="en-US" altLang="zh-CN" b="1" dirty="0"/>
              <a:t>AOP </a:t>
            </a:r>
            <a:r>
              <a:rPr lang="zh-CN" altLang="en-US" b="1" dirty="0"/>
              <a:t>代理由 </a:t>
            </a:r>
            <a:r>
              <a:rPr lang="en-US" altLang="zh-CN" b="1" dirty="0"/>
              <a:t>Spring </a:t>
            </a:r>
            <a:r>
              <a:rPr lang="zh-CN" altLang="en-US" b="1" dirty="0"/>
              <a:t>的 </a:t>
            </a:r>
            <a:r>
              <a:rPr lang="en-US" altLang="zh-CN" b="1" dirty="0" err="1"/>
              <a:t>IoC</a:t>
            </a:r>
            <a:r>
              <a:rPr lang="en-US" altLang="zh-CN" b="1" dirty="0"/>
              <a:t> </a:t>
            </a:r>
            <a:r>
              <a:rPr lang="zh-CN" altLang="en-US" b="1" dirty="0"/>
              <a:t>容器负责生成、管理，其依赖关系也由 </a:t>
            </a:r>
            <a:r>
              <a:rPr lang="en-US" altLang="zh-CN" b="1" dirty="0" err="1"/>
              <a:t>IoC</a:t>
            </a:r>
            <a:r>
              <a:rPr lang="en-US" altLang="zh-CN" b="1" dirty="0"/>
              <a:t> </a:t>
            </a:r>
            <a:r>
              <a:rPr lang="zh-CN" altLang="en-US" b="1" dirty="0"/>
              <a:t>容器负责管理</a:t>
            </a:r>
            <a:r>
              <a:rPr lang="zh-CN" altLang="en-US" dirty="0"/>
              <a:t>。因此，</a:t>
            </a:r>
            <a:r>
              <a:rPr lang="en-US" altLang="zh-CN" dirty="0"/>
              <a:t>AOP </a:t>
            </a:r>
            <a:r>
              <a:rPr lang="zh-CN" altLang="en-US" dirty="0"/>
              <a:t>代理可以直接使用容器中的其他 </a:t>
            </a:r>
            <a:r>
              <a:rPr lang="en-US" altLang="zh-CN" dirty="0"/>
              <a:t>Bean </a:t>
            </a:r>
            <a:r>
              <a:rPr lang="zh-CN" altLang="en-US" dirty="0"/>
              <a:t>实例作为目标，这种关系可由 </a:t>
            </a:r>
            <a:r>
              <a:rPr lang="en-US" altLang="zh-CN" dirty="0" err="1"/>
              <a:t>IoC</a:t>
            </a:r>
            <a:r>
              <a:rPr lang="en-US" altLang="zh-CN" dirty="0"/>
              <a:t> </a:t>
            </a:r>
            <a:r>
              <a:rPr lang="zh-CN" altLang="en-US" dirty="0"/>
              <a:t>容器的依赖注入提供。</a:t>
            </a:r>
            <a:r>
              <a:rPr lang="en-US" altLang="zh-CN" b="1" dirty="0"/>
              <a:t>Spring </a:t>
            </a:r>
            <a:r>
              <a:rPr lang="zh-CN" altLang="en-US" b="1" dirty="0"/>
              <a:t>默认使用 </a:t>
            </a:r>
            <a:r>
              <a:rPr lang="en-US" altLang="zh-CN" b="1" dirty="0"/>
              <a:t>Java </a:t>
            </a:r>
            <a:r>
              <a:rPr lang="zh-CN" altLang="en-US" b="1" dirty="0"/>
              <a:t>动态代理来创建 </a:t>
            </a:r>
            <a:r>
              <a:rPr lang="en-US" altLang="zh-CN" b="1" dirty="0"/>
              <a:t>AOP </a:t>
            </a:r>
            <a:r>
              <a:rPr lang="zh-CN" altLang="en-US" b="1" dirty="0"/>
              <a:t>代理</a:t>
            </a:r>
            <a:r>
              <a:rPr lang="zh-CN" altLang="en-US" dirty="0"/>
              <a:t>， 这样就可以为任何接口实例创建代理了。当需要代理的类不是代理接口的时候， </a:t>
            </a:r>
            <a:r>
              <a:rPr lang="en-US" altLang="zh-CN" b="1" dirty="0"/>
              <a:t>Spring </a:t>
            </a:r>
            <a:r>
              <a:rPr lang="zh-CN" altLang="en-US" b="1" dirty="0"/>
              <a:t>自动会切换为使用 </a:t>
            </a:r>
            <a:r>
              <a:rPr lang="en-US" altLang="zh-CN" b="1" dirty="0"/>
              <a:t>CGLIB </a:t>
            </a:r>
            <a:r>
              <a:rPr lang="zh-CN" altLang="en-US" b="1" dirty="0"/>
              <a:t>代理，也可强制使用 </a:t>
            </a:r>
            <a:r>
              <a:rPr lang="en-US" altLang="zh-CN" b="1" dirty="0"/>
              <a:t>CGLIB</a:t>
            </a:r>
            <a:r>
              <a:rPr lang="zh-CN" altLang="en-US" dirty="0"/>
              <a:t>。 </a:t>
            </a:r>
            <a:endParaRPr lang="zh-CN" altLang="en-US" dirty="0"/>
          </a:p>
          <a:p>
            <a:r>
              <a:rPr lang="en-US" altLang="zh-CN" dirty="0"/>
              <a:t>AOP </a:t>
            </a:r>
            <a:r>
              <a:rPr lang="zh-CN" altLang="en-US" dirty="0" smtClean="0"/>
              <a:t>编程需要</a:t>
            </a:r>
            <a:r>
              <a:rPr lang="zh-CN" altLang="en-US" dirty="0"/>
              <a:t>程序员参与的只有三个部分：</a:t>
            </a:r>
            <a:endParaRPr lang="zh-CN" altLang="en-US" dirty="0"/>
          </a:p>
          <a:p>
            <a:pPr lvl="1"/>
            <a:r>
              <a:rPr lang="zh-CN" altLang="en-US" b="1" dirty="0"/>
              <a:t>定义普通业务组件。</a:t>
            </a:r>
            <a:endParaRPr lang="zh-CN" altLang="en-US" dirty="0"/>
          </a:p>
          <a:p>
            <a:pPr lvl="1"/>
            <a:r>
              <a:rPr lang="zh-CN" altLang="en-US" b="1" dirty="0"/>
              <a:t>定义切入点，一个切入点可能横切多个业务组件。</a:t>
            </a:r>
            <a:endParaRPr lang="zh-CN" altLang="en-US" dirty="0"/>
          </a:p>
          <a:p>
            <a:pPr lvl="1"/>
            <a:r>
              <a:rPr lang="zh-CN" altLang="en-US" b="1" dirty="0"/>
              <a:t>定义增强处理，增强处理就是在 </a:t>
            </a:r>
            <a:r>
              <a:rPr lang="en-US" altLang="zh-CN" b="1" dirty="0"/>
              <a:t>AOP </a:t>
            </a:r>
            <a:r>
              <a:rPr lang="zh-CN" altLang="en-US" b="1" dirty="0"/>
              <a:t>框架为普通业务组件织入的处理动作。</a:t>
            </a:r>
            <a:endParaRPr lang="zh-CN" altLang="en-US" dirty="0"/>
          </a:p>
          <a:p>
            <a:r>
              <a:rPr lang="zh-CN" altLang="en-US" dirty="0"/>
              <a:t>所以进行 </a:t>
            </a:r>
            <a:r>
              <a:rPr lang="en-US" altLang="zh-CN" dirty="0"/>
              <a:t>AOP </a:t>
            </a:r>
            <a:r>
              <a:rPr lang="zh-CN" altLang="en-US" dirty="0"/>
              <a:t>编程的关键就是定义切入点和定义增强处理。一旦定义了合适的切入点和增强处理，</a:t>
            </a:r>
            <a:r>
              <a:rPr lang="en-US" altLang="zh-CN" dirty="0"/>
              <a:t>AOP </a:t>
            </a:r>
            <a:r>
              <a:rPr lang="zh-CN" altLang="en-US" dirty="0"/>
              <a:t>框架将会自动生成 </a:t>
            </a:r>
            <a:r>
              <a:rPr lang="en-US" altLang="zh-CN" dirty="0"/>
              <a:t>AOP </a:t>
            </a:r>
            <a:r>
              <a:rPr lang="zh-CN" altLang="en-US" dirty="0"/>
              <a:t>代理，即：</a:t>
            </a:r>
            <a:r>
              <a:rPr lang="zh-CN" altLang="en-US" b="1" dirty="0"/>
              <a:t>代理对象的</a:t>
            </a:r>
            <a:r>
              <a:rPr lang="zh-CN" altLang="en-US" b="1" dirty="0" smtClean="0"/>
              <a:t>方法</a:t>
            </a:r>
            <a:r>
              <a:rPr lang="en-US" altLang="zh-CN" b="1" dirty="0" smtClean="0"/>
              <a:t>(</a:t>
            </a:r>
            <a:r>
              <a:rPr lang="zh-CN" altLang="en-US" b="1" smtClean="0"/>
              <a:t>实际执行的方法</a:t>
            </a:r>
            <a:r>
              <a:rPr lang="en-US" altLang="zh-CN" b="1" smtClean="0"/>
              <a:t>)</a:t>
            </a:r>
            <a:r>
              <a:rPr lang="zh-CN" altLang="en-US" b="1" dirty="0" smtClean="0"/>
              <a:t> </a:t>
            </a:r>
            <a:r>
              <a:rPr lang="en-US" altLang="zh-CN" b="1" dirty="0"/>
              <a:t>= </a:t>
            </a:r>
            <a:r>
              <a:rPr lang="zh-CN" altLang="en-US" b="1" dirty="0"/>
              <a:t>增强处理 </a:t>
            </a:r>
            <a:r>
              <a:rPr lang="en-US" altLang="zh-CN" b="1" dirty="0"/>
              <a:t>+ </a:t>
            </a:r>
            <a:r>
              <a:rPr lang="zh-CN" altLang="en-US" b="1" dirty="0"/>
              <a:t>被代理对象的方法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SpringAOP</a:t>
            </a:r>
            <a:r>
              <a:rPr lang="zh-CN" altLang="en-US" dirty="0" smtClean="0"/>
              <a:t>应用：事务支持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声明式事务管理：无需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事务操作代码，通过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文件为业务组建配置事务代理（</a:t>
            </a:r>
            <a:r>
              <a:rPr lang="en-US" altLang="zh-CN" dirty="0" smtClean="0"/>
              <a:t>AOP</a:t>
            </a:r>
            <a:r>
              <a:rPr lang="zh-CN" altLang="en-US" dirty="0" smtClean="0"/>
              <a:t>织入方式）。在目标方法执行之前织入开始事务，目标方法执行之后织入结束事务。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启用</a:t>
            </a:r>
            <a:r>
              <a:rPr lang="en-US" altLang="zh-CN" dirty="0" err="1" smtClean="0"/>
              <a:t>tx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aop</a:t>
            </a:r>
            <a:r>
              <a:rPr lang="zh-CN" altLang="en-US" dirty="0" smtClean="0"/>
              <a:t>命名空间</a:t>
            </a:r>
            <a:endParaRPr lang="en-US" altLang="zh-CN" dirty="0" smtClean="0"/>
          </a:p>
          <a:p>
            <a:pPr lvl="1"/>
            <a:r>
              <a:rPr lang="en-US" altLang="zh-CN" dirty="0" err="1"/>
              <a:t>xmlns:aop</a:t>
            </a:r>
            <a:r>
              <a:rPr lang="en-US" altLang="zh-CN" dirty="0"/>
              <a:t>=</a:t>
            </a:r>
            <a:r>
              <a:rPr lang="en-US" altLang="zh-CN" i="1" dirty="0"/>
              <a:t>"http://www.springframework.org/schema/aop"</a:t>
            </a:r>
            <a:endParaRPr lang="en-US" altLang="zh-CN" i="1" dirty="0"/>
          </a:p>
          <a:p>
            <a:pPr lvl="1"/>
            <a:r>
              <a:rPr lang="en-US" altLang="zh-CN" dirty="0" err="1" smtClean="0"/>
              <a:t>xmlns:tx</a:t>
            </a:r>
            <a:r>
              <a:rPr lang="en-US" altLang="zh-CN" dirty="0" smtClean="0"/>
              <a:t>=</a:t>
            </a:r>
            <a:r>
              <a:rPr lang="en-US" altLang="zh-CN" i="1" dirty="0" smtClean="0">
                <a:hlinkClick r:id="rId1"/>
              </a:rPr>
              <a:t>http</a:t>
            </a:r>
            <a:r>
              <a:rPr lang="en-US" altLang="zh-CN" i="1" dirty="0">
                <a:hlinkClick r:id="rId1"/>
              </a:rPr>
              <a:t>://</a:t>
            </a:r>
            <a:r>
              <a:rPr lang="en-US" altLang="zh-CN" i="1" dirty="0" smtClean="0">
                <a:hlinkClick r:id="rId1"/>
              </a:rPr>
              <a:t>www.springframework.org/schema/tx</a:t>
            </a:r>
            <a:endParaRPr lang="en-US" altLang="zh-CN" i="1" dirty="0" smtClean="0"/>
          </a:p>
          <a:p>
            <a:pPr lvl="1"/>
            <a:r>
              <a:rPr lang="en-US" altLang="zh-CN" i="1" dirty="0"/>
              <a:t>http://www.springframework.org/schema/tx </a:t>
            </a:r>
            <a:endParaRPr lang="en-US" altLang="zh-CN" i="1" dirty="0"/>
          </a:p>
          <a:p>
            <a:pPr lvl="1"/>
            <a:r>
              <a:rPr lang="en-US" altLang="zh-CN" i="1" dirty="0"/>
              <a:t>http://www.springframework.org/schema/tx/spring-tx-3.0.xsd</a:t>
            </a:r>
            <a:endParaRPr lang="en-US" altLang="zh-CN" i="1" dirty="0"/>
          </a:p>
          <a:p>
            <a:pPr lvl="1"/>
            <a:r>
              <a:rPr lang="en-US" altLang="zh-CN" i="1" dirty="0"/>
              <a:t>http://www.springframework.org/schema/aop </a:t>
            </a:r>
            <a:endParaRPr lang="en-US" altLang="zh-CN" i="1" dirty="0"/>
          </a:p>
          <a:p>
            <a:pPr lvl="1"/>
            <a:r>
              <a:rPr lang="en-US" altLang="zh-CN" i="1" dirty="0">
                <a:hlinkClick r:id="rId2"/>
              </a:rPr>
              <a:t>http://</a:t>
            </a:r>
            <a:r>
              <a:rPr lang="en-US" altLang="zh-CN" i="1" dirty="0" smtClean="0">
                <a:hlinkClick r:id="rId2"/>
              </a:rPr>
              <a:t>www.springframework.org/schema/aop/spring-aop-3.0.xsd</a:t>
            </a:r>
            <a:r>
              <a:rPr lang="en-US" altLang="zh-CN" i="1" dirty="0" smtClean="0"/>
              <a:t>"&gt;</a:t>
            </a:r>
            <a:endParaRPr lang="en-US" altLang="zh-CN" i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配置数据源事务管理器</a:t>
            </a:r>
            <a:endParaRPr lang="en-US" altLang="zh-CN" dirty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bean id=</a:t>
            </a:r>
            <a:r>
              <a:rPr lang="en-US" altLang="zh-CN" i="1" dirty="0"/>
              <a:t>"</a:t>
            </a:r>
            <a:r>
              <a:rPr lang="en-US" altLang="zh-CN" i="1" dirty="0" err="1"/>
              <a:t>transactionManager</a:t>
            </a:r>
            <a:r>
              <a:rPr lang="en-US" altLang="zh-CN" i="1" dirty="0"/>
              <a:t>" </a:t>
            </a:r>
            <a:endParaRPr lang="en-US" altLang="zh-CN" i="1" dirty="0"/>
          </a:p>
          <a:p>
            <a:pPr lvl="1"/>
            <a:r>
              <a:rPr lang="en-US" altLang="zh-CN" dirty="0"/>
              <a:t>class=</a:t>
            </a:r>
            <a:r>
              <a:rPr lang="en-US" altLang="zh-CN" i="1" dirty="0"/>
              <a:t>"org.springframework.jdbc.datasource.DataSourceTransactionManager"&gt;</a:t>
            </a:r>
            <a:endParaRPr lang="en-US" altLang="zh-CN" i="1" dirty="0"/>
          </a:p>
          <a:p>
            <a:pPr lvl="2"/>
            <a:r>
              <a:rPr lang="en-US" altLang="zh-CN" dirty="0"/>
              <a:t>&lt;!-- </a:t>
            </a:r>
            <a:r>
              <a:rPr lang="zh-CN" altLang="en-US" dirty="0"/>
              <a:t>配置</a:t>
            </a:r>
            <a:r>
              <a:rPr lang="en-US" altLang="zh-CN" dirty="0" err="1"/>
              <a:t>DataSourceTransactionManager</a:t>
            </a:r>
            <a:r>
              <a:rPr lang="zh-CN" altLang="en-US" dirty="0"/>
              <a:t>时需要依注入</a:t>
            </a:r>
            <a:r>
              <a:rPr lang="en-US" altLang="zh-CN" dirty="0" err="1"/>
              <a:t>DataSource</a:t>
            </a:r>
            <a:r>
              <a:rPr lang="zh-CN" altLang="en-US" dirty="0"/>
              <a:t>的引用 </a:t>
            </a:r>
            <a:r>
              <a:rPr lang="en-US" altLang="zh-CN" dirty="0"/>
              <a:t>--&gt;</a:t>
            </a:r>
            <a:endParaRPr lang="en-US" altLang="zh-CN" dirty="0"/>
          </a:p>
          <a:p>
            <a:pPr lvl="2"/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dataSource</a:t>
            </a:r>
            <a:r>
              <a:rPr lang="en-US" altLang="zh-CN" i="1" dirty="0"/>
              <a:t>" ref="</a:t>
            </a:r>
            <a:r>
              <a:rPr lang="en-US" altLang="zh-CN" i="1" dirty="0" err="1"/>
              <a:t>dataSource</a:t>
            </a:r>
            <a:r>
              <a:rPr lang="en-US" altLang="zh-CN" i="1" dirty="0"/>
              <a:t>"/&gt;</a:t>
            </a:r>
            <a:endParaRPr lang="en-US" altLang="zh-CN" i="1" dirty="0"/>
          </a:p>
          <a:p>
            <a:pPr lvl="1"/>
            <a:r>
              <a:rPr lang="en-US" altLang="zh-CN" dirty="0"/>
              <a:t>&lt;/bean&gt;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</a:t>
            </a:r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已经够完善的了，还需要什么</a:t>
            </a:r>
            <a:r>
              <a:rPr lang="en-US" altLang="zh-CN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？？？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配置事务增强处理</a:t>
            </a:r>
            <a:endParaRPr lang="en-US" altLang="zh-CN" dirty="0" smtClean="0"/>
          </a:p>
          <a:p>
            <a:pPr lvl="1"/>
            <a:r>
              <a:rPr lang="en-US" altLang="zh-CN" dirty="0"/>
              <a:t>&lt;!-- </a:t>
            </a:r>
            <a:r>
              <a:rPr lang="zh-CN" altLang="en-US" dirty="0"/>
              <a:t>配置事务增强处理</a:t>
            </a:r>
            <a:r>
              <a:rPr lang="en-US" altLang="zh-CN" dirty="0"/>
              <a:t>,</a:t>
            </a:r>
            <a:r>
              <a:rPr lang="zh-CN" altLang="en-US" dirty="0"/>
              <a:t>指定事务管理器 </a:t>
            </a:r>
            <a:r>
              <a:rPr lang="en-US" altLang="zh-CN" dirty="0"/>
              <a:t>--&gt;</a:t>
            </a:r>
            <a:endParaRPr lang="en-US" altLang="zh-CN" dirty="0"/>
          </a:p>
          <a:p>
            <a:pPr marL="320040" lvl="1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tx:advice</a:t>
            </a:r>
            <a:r>
              <a:rPr lang="en-US" altLang="zh-CN" dirty="0"/>
              <a:t> id=</a:t>
            </a:r>
            <a:r>
              <a:rPr lang="en-US" altLang="zh-CN" i="1" dirty="0"/>
              <a:t>"</a:t>
            </a:r>
            <a:r>
              <a:rPr lang="en-US" altLang="zh-CN" i="1" dirty="0" err="1"/>
              <a:t>txAdvice</a:t>
            </a:r>
            <a:r>
              <a:rPr lang="en-US" altLang="zh-CN" i="1" dirty="0"/>
              <a:t>" </a:t>
            </a:r>
            <a:endParaRPr lang="en-US" altLang="zh-CN" i="1" dirty="0"/>
          </a:p>
          <a:p>
            <a:pPr marL="320040" lvl="1" indent="0">
              <a:buNone/>
            </a:pPr>
            <a:r>
              <a:rPr lang="en-US" altLang="zh-CN" dirty="0"/>
              <a:t>transaction-manager=</a:t>
            </a:r>
            <a:r>
              <a:rPr lang="en-US" altLang="zh-CN" i="1" dirty="0"/>
              <a:t>"</a:t>
            </a:r>
            <a:r>
              <a:rPr lang="en-US" altLang="zh-CN" i="1" dirty="0" err="1"/>
              <a:t>transactionManager</a:t>
            </a:r>
            <a:r>
              <a:rPr lang="en-US" altLang="zh-CN" i="1" dirty="0"/>
              <a:t>"&gt;</a:t>
            </a:r>
            <a:endParaRPr lang="en-US" altLang="zh-CN" i="1" dirty="0"/>
          </a:p>
          <a:p>
            <a:pPr marL="594360" lvl="2" indent="0">
              <a:buNone/>
            </a:pPr>
            <a:r>
              <a:rPr lang="en-US" altLang="zh-CN" dirty="0"/>
              <a:t>&lt;!-- </a:t>
            </a:r>
            <a:r>
              <a:rPr lang="zh-CN" altLang="en-US" dirty="0"/>
              <a:t>用于配置详细的事务语义 </a:t>
            </a:r>
            <a:r>
              <a:rPr lang="en-US" altLang="zh-CN" dirty="0"/>
              <a:t>--&gt;</a:t>
            </a:r>
            <a:endParaRPr lang="en-US" altLang="zh-CN" dirty="0"/>
          </a:p>
          <a:p>
            <a:pPr marL="594360" lvl="2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tx:attributes</a:t>
            </a:r>
            <a:r>
              <a:rPr lang="en-US" altLang="zh-CN" dirty="0"/>
              <a:t>&gt;</a:t>
            </a:r>
            <a:endParaRPr lang="en-US" altLang="zh-CN" dirty="0"/>
          </a:p>
          <a:p>
            <a:pPr marL="868680" lvl="3" indent="0">
              <a:buNone/>
            </a:pPr>
            <a:r>
              <a:rPr lang="en-US" altLang="zh-CN" dirty="0"/>
              <a:t>&lt;!-- </a:t>
            </a:r>
            <a:r>
              <a:rPr lang="zh-CN" altLang="en-US" dirty="0"/>
              <a:t>所有以</a:t>
            </a:r>
            <a:r>
              <a:rPr lang="en-US" altLang="zh-CN" dirty="0"/>
              <a:t>'get'</a:t>
            </a:r>
            <a:r>
              <a:rPr lang="zh-CN" altLang="en-US" dirty="0"/>
              <a:t>开头的方法是</a:t>
            </a:r>
            <a:r>
              <a:rPr lang="en-US" altLang="zh-CN" dirty="0"/>
              <a:t>read-only</a:t>
            </a:r>
            <a:r>
              <a:rPr lang="zh-CN" altLang="en-US" dirty="0"/>
              <a:t>的 </a:t>
            </a:r>
            <a:r>
              <a:rPr lang="en-US" altLang="zh-CN" dirty="0"/>
              <a:t>--&gt;</a:t>
            </a:r>
            <a:endParaRPr lang="en-US" altLang="zh-CN" dirty="0"/>
          </a:p>
          <a:p>
            <a:pPr marL="868680" lvl="3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tx:method</a:t>
            </a:r>
            <a:r>
              <a:rPr lang="en-US" altLang="zh-CN" dirty="0"/>
              <a:t> name=</a:t>
            </a:r>
            <a:r>
              <a:rPr lang="en-US" altLang="zh-CN" i="1" dirty="0"/>
              <a:t>"get*" read-only="</a:t>
            </a:r>
            <a:r>
              <a:rPr lang="en-US" altLang="zh-CN" i="1" dirty="0" err="1"/>
              <a:t>true“propagation</a:t>
            </a:r>
            <a:r>
              <a:rPr lang="en-US" altLang="zh-CN" i="1" dirty="0"/>
              <a:t>="SUPPORTS"/&gt;</a:t>
            </a:r>
            <a:endParaRPr lang="en-US" altLang="zh-CN" i="1" dirty="0"/>
          </a:p>
          <a:p>
            <a:pPr marL="868680" lvl="3" indent="0">
              <a:buNone/>
            </a:pPr>
            <a:r>
              <a:rPr lang="en-US" altLang="zh-CN" dirty="0"/>
              <a:t>&lt;!-- </a:t>
            </a:r>
            <a:r>
              <a:rPr lang="zh-CN" altLang="en-US" dirty="0"/>
              <a:t>其他方法使用默认的事务设置 </a:t>
            </a:r>
            <a:r>
              <a:rPr lang="en-US" altLang="zh-CN" dirty="0"/>
              <a:t>--&gt;</a:t>
            </a:r>
            <a:endParaRPr lang="en-US" altLang="zh-CN" dirty="0"/>
          </a:p>
          <a:p>
            <a:pPr marL="868680" lvl="3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tx:method</a:t>
            </a:r>
            <a:r>
              <a:rPr lang="en-US" altLang="zh-CN" dirty="0"/>
              <a:t> name</a:t>
            </a:r>
            <a:r>
              <a:rPr lang="en-US" altLang="zh-CN" dirty="0" smtClean="0"/>
              <a:t>=</a:t>
            </a:r>
            <a:r>
              <a:rPr lang="en-US" altLang="zh-CN" i="1" dirty="0"/>
              <a:t>"*“propagation="REQUIRED"/&gt;</a:t>
            </a:r>
            <a:endParaRPr lang="en-US" altLang="zh-CN" i="1" dirty="0"/>
          </a:p>
          <a:p>
            <a:pPr marL="594360" lvl="2" indent="0">
              <a:buNone/>
            </a:pPr>
            <a:r>
              <a:rPr lang="en-US" altLang="zh-CN" dirty="0"/>
              <a:t>&lt;/</a:t>
            </a:r>
            <a:r>
              <a:rPr lang="en-US" altLang="zh-CN" dirty="0" err="1"/>
              <a:t>tx:attributes</a:t>
            </a:r>
            <a:r>
              <a:rPr lang="en-US" altLang="zh-CN" dirty="0"/>
              <a:t>&gt;</a:t>
            </a:r>
            <a:endParaRPr lang="en-US" altLang="zh-CN" dirty="0"/>
          </a:p>
          <a:p>
            <a:pPr marL="320040" lvl="1" indent="0">
              <a:buNone/>
            </a:pPr>
            <a:r>
              <a:rPr lang="en-US" altLang="zh-CN" dirty="0"/>
              <a:t>&lt;/</a:t>
            </a:r>
            <a:r>
              <a:rPr lang="en-US" altLang="zh-CN" dirty="0" err="1"/>
              <a:t>tx:advice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 lvl="1"/>
            <a:r>
              <a:rPr lang="en-US" altLang="zh-CN" dirty="0"/>
              <a:t>http://blog.csdn.net/klafzeng/article/details/3102307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 err="1"/>
              <a:t>aop:config</a:t>
            </a:r>
            <a:r>
              <a:rPr lang="en-US" altLang="zh-CN" dirty="0"/>
              <a:t>&gt;</a:t>
            </a:r>
            <a:endParaRPr lang="en-US" altLang="zh-CN" dirty="0"/>
          </a:p>
          <a:p>
            <a:pPr marL="320040" lvl="1" indent="0">
              <a:buNone/>
            </a:pPr>
            <a:r>
              <a:rPr lang="en-US" altLang="zh-CN" dirty="0"/>
              <a:t>&lt;!-- </a:t>
            </a:r>
            <a:r>
              <a:rPr lang="zh-CN" altLang="en-US" dirty="0"/>
              <a:t>配置一个切入点，匹配</a:t>
            </a:r>
            <a:r>
              <a:rPr lang="en-US" altLang="zh-CN" dirty="0" err="1"/>
              <a:t>org.crazyit.app.dao.impl</a:t>
            </a:r>
            <a:r>
              <a:rPr lang="zh-CN" altLang="en-US" dirty="0"/>
              <a:t>包下</a:t>
            </a:r>
            <a:endParaRPr lang="zh-CN" altLang="en-US" dirty="0"/>
          </a:p>
          <a:p>
            <a:pPr marL="320040" lvl="1" indent="0">
              <a:buNone/>
            </a:pPr>
            <a:r>
              <a:rPr lang="zh-CN" altLang="en-US" dirty="0"/>
              <a:t>所有以</a:t>
            </a:r>
            <a:r>
              <a:rPr lang="en-US" altLang="zh-CN" dirty="0" err="1"/>
              <a:t>Impl</a:t>
            </a:r>
            <a:r>
              <a:rPr lang="zh-CN" altLang="en-US" dirty="0"/>
              <a:t>结尾的类里、所有方法的执行 </a:t>
            </a:r>
            <a:r>
              <a:rPr lang="en-US" altLang="zh-CN" dirty="0"/>
              <a:t>--&gt;</a:t>
            </a:r>
            <a:endParaRPr lang="en-US" altLang="zh-CN" dirty="0"/>
          </a:p>
          <a:p>
            <a:pPr marL="594360" lvl="2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aop:pointcut</a:t>
            </a:r>
            <a:r>
              <a:rPr lang="en-US" altLang="zh-CN" dirty="0"/>
              <a:t> id=</a:t>
            </a:r>
            <a:r>
              <a:rPr lang="en-US" altLang="zh-CN" i="1" dirty="0"/>
              <a:t>"</a:t>
            </a:r>
            <a:r>
              <a:rPr lang="en-US" altLang="zh-CN" i="1" dirty="0" err="1"/>
              <a:t>myPointcut</a:t>
            </a:r>
            <a:r>
              <a:rPr lang="en-US" altLang="zh-CN" i="1" dirty="0"/>
              <a:t>"</a:t>
            </a:r>
            <a:endParaRPr lang="en-US" altLang="zh-CN" i="1" dirty="0"/>
          </a:p>
          <a:p>
            <a:pPr marL="594360" lvl="2" indent="0">
              <a:buNone/>
            </a:pPr>
            <a:r>
              <a:rPr lang="en-US" altLang="zh-CN" dirty="0"/>
              <a:t>expression=</a:t>
            </a:r>
            <a:r>
              <a:rPr lang="en-US" altLang="zh-CN" i="1" dirty="0"/>
              <a:t>"execution(* </a:t>
            </a:r>
            <a:r>
              <a:rPr lang="en-US" altLang="zh-CN" i="1" dirty="0" err="1"/>
              <a:t>org.crazyit.app.dao.impl</a:t>
            </a:r>
            <a:r>
              <a:rPr lang="en-US" altLang="zh-CN" i="1" dirty="0"/>
              <a:t>.*</a:t>
            </a:r>
            <a:r>
              <a:rPr lang="en-US" altLang="zh-CN" i="1" dirty="0" err="1"/>
              <a:t>Impl</a:t>
            </a:r>
            <a:r>
              <a:rPr lang="en-US" altLang="zh-CN" i="1" dirty="0"/>
              <a:t>.*(..))"/&gt;</a:t>
            </a:r>
            <a:endParaRPr lang="en-US" altLang="zh-CN" i="1" dirty="0"/>
          </a:p>
          <a:p>
            <a:pPr marL="594360" lvl="2" indent="0">
              <a:buNone/>
            </a:pPr>
            <a:r>
              <a:rPr lang="en-US" altLang="zh-CN" dirty="0"/>
              <a:t>&lt;!-- </a:t>
            </a:r>
            <a:r>
              <a:rPr lang="zh-CN" altLang="en-US" dirty="0"/>
              <a:t>指定在</a:t>
            </a:r>
            <a:r>
              <a:rPr lang="en-US" altLang="zh-CN" dirty="0" err="1"/>
              <a:t>txAdvice</a:t>
            </a:r>
            <a:r>
              <a:rPr lang="zh-CN" altLang="en-US" dirty="0"/>
              <a:t>切入点应用</a:t>
            </a:r>
            <a:r>
              <a:rPr lang="en-US" altLang="zh-CN" dirty="0" err="1"/>
              <a:t>txAdvice</a:t>
            </a:r>
            <a:r>
              <a:rPr lang="zh-CN" altLang="en-US" dirty="0"/>
              <a:t>事务增强处理 </a:t>
            </a:r>
            <a:r>
              <a:rPr lang="en-US" altLang="zh-CN" dirty="0"/>
              <a:t>--&gt;</a:t>
            </a:r>
            <a:endParaRPr lang="en-US" altLang="zh-CN" dirty="0"/>
          </a:p>
          <a:p>
            <a:pPr marL="594360" lvl="2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aop:advisor</a:t>
            </a:r>
            <a:r>
              <a:rPr lang="en-US" altLang="zh-CN" dirty="0"/>
              <a:t> advice-ref=</a:t>
            </a:r>
            <a:r>
              <a:rPr lang="en-US" altLang="zh-CN" i="1" dirty="0"/>
              <a:t>"</a:t>
            </a:r>
            <a:r>
              <a:rPr lang="en-US" altLang="zh-CN" i="1" dirty="0" err="1"/>
              <a:t>txAdvice</a:t>
            </a:r>
            <a:r>
              <a:rPr lang="en-US" altLang="zh-CN" i="1" dirty="0"/>
              <a:t>" </a:t>
            </a:r>
            <a:endParaRPr lang="en-US" altLang="zh-CN" i="1" dirty="0"/>
          </a:p>
          <a:p>
            <a:pPr marL="594360" lvl="2" indent="0">
              <a:buNone/>
            </a:pPr>
            <a:r>
              <a:rPr lang="en-US" altLang="zh-CN" dirty="0" err="1"/>
              <a:t>pointcut</a:t>
            </a:r>
            <a:r>
              <a:rPr lang="en-US" altLang="zh-CN" dirty="0"/>
              <a:t>-ref=</a:t>
            </a:r>
            <a:r>
              <a:rPr lang="en-US" altLang="zh-CN" i="1" dirty="0"/>
              <a:t>"</a:t>
            </a:r>
            <a:r>
              <a:rPr lang="en-US" altLang="zh-CN" i="1" dirty="0" err="1"/>
              <a:t>myPointcut</a:t>
            </a:r>
            <a:r>
              <a:rPr lang="en-US" altLang="zh-CN" i="1" dirty="0"/>
              <a:t>"/&gt;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dirty="0"/>
              <a:t>&lt;/</a:t>
            </a:r>
            <a:r>
              <a:rPr lang="en-US" altLang="zh-CN" dirty="0" err="1"/>
              <a:t>aop:config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http://jinnianshilongnian.iteye.com/blog/1415606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配置事务的五种方式：</a:t>
            </a:r>
            <a:r>
              <a:rPr lang="en-US" altLang="zh-CN" dirty="0"/>
              <a:t> </a:t>
            </a:r>
            <a:r>
              <a:rPr lang="en-US" altLang="zh-CN" dirty="0">
                <a:hlinkClick r:id="rId1"/>
              </a:rPr>
              <a:t>http://www.blogjava.net/robbie/archive/2009/04/05/264003.html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169791" y="4093588"/>
            <a:ext cx="2016224" cy="2520280"/>
            <a:chOff x="1619672" y="2852936"/>
            <a:chExt cx="2016224" cy="2520280"/>
          </a:xfrm>
        </p:grpSpPr>
        <p:sp>
          <p:nvSpPr>
            <p:cNvPr id="4" name="矩形 3"/>
            <p:cNvSpPr/>
            <p:nvPr/>
          </p:nvSpPr>
          <p:spPr>
            <a:xfrm>
              <a:off x="1619672" y="2852936"/>
              <a:ext cx="2016224" cy="252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979712" y="3645024"/>
              <a:ext cx="1480751" cy="1584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/>
                <a:t>相同</a:t>
              </a:r>
              <a:r>
                <a:rPr lang="zh-CN" altLang="en-US" sz="2000" b="1" dirty="0" smtClean="0"/>
                <a:t>代码：</a:t>
              </a:r>
              <a:endParaRPr lang="en-US" altLang="zh-CN" sz="2000" b="1" dirty="0" smtClean="0"/>
            </a:p>
            <a:p>
              <a:pPr algn="ctr"/>
              <a:r>
                <a:rPr lang="zh-CN" altLang="en-US" sz="2000" b="1" dirty="0" smtClean="0"/>
                <a:t>事务 </a:t>
              </a:r>
              <a:endParaRPr lang="en-US" altLang="zh-CN" sz="2000" b="1" dirty="0" smtClean="0"/>
            </a:p>
            <a:p>
              <a:pPr algn="ctr"/>
              <a:r>
                <a:rPr lang="zh-CN" altLang="en-US" sz="2000" b="1" dirty="0" smtClean="0"/>
                <a:t>日志</a:t>
              </a:r>
              <a:endParaRPr lang="en-US" altLang="zh-CN" sz="2000" b="1" dirty="0" smtClean="0"/>
            </a:p>
            <a:p>
              <a:pPr algn="ctr"/>
              <a:r>
                <a:rPr lang="zh-CN" altLang="en-US" sz="2000" b="1" dirty="0" smtClean="0"/>
                <a:t>权限</a:t>
              </a:r>
              <a:endParaRPr lang="en-US" altLang="zh-CN" sz="2000" b="1" dirty="0" smtClean="0"/>
            </a:p>
            <a:p>
              <a:pPr algn="ctr"/>
              <a:r>
                <a:rPr lang="en-US" altLang="zh-CN" sz="2000" b="1" dirty="0" smtClean="0"/>
                <a:t>……</a:t>
              </a:r>
              <a:endParaRPr lang="zh-CN" altLang="en-US" sz="2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9080" y="2996952"/>
              <a:ext cx="817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方法</a:t>
              </a:r>
              <a:r>
                <a:rPr lang="en-US" altLang="zh-CN" sz="2000" b="1" dirty="0"/>
                <a:t>3</a:t>
              </a:r>
              <a:endParaRPr lang="zh-CN" altLang="en-US" sz="2000" b="1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976259" y="234105"/>
            <a:ext cx="2016224" cy="2520280"/>
            <a:chOff x="1619672" y="2852936"/>
            <a:chExt cx="2016224" cy="2520280"/>
          </a:xfrm>
        </p:grpSpPr>
        <p:sp>
          <p:nvSpPr>
            <p:cNvPr id="9" name="矩形 8"/>
            <p:cNvSpPr/>
            <p:nvPr/>
          </p:nvSpPr>
          <p:spPr>
            <a:xfrm>
              <a:off x="1619672" y="2852936"/>
              <a:ext cx="2016224" cy="252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979712" y="3645024"/>
              <a:ext cx="1480751" cy="1584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/>
                <a:t>相同</a:t>
              </a:r>
              <a:r>
                <a:rPr lang="zh-CN" altLang="en-US" sz="2000" b="1" dirty="0" smtClean="0"/>
                <a:t>代码：</a:t>
              </a:r>
              <a:endParaRPr lang="en-US" altLang="zh-CN" sz="2000" b="1" dirty="0" smtClean="0"/>
            </a:p>
            <a:p>
              <a:pPr algn="ctr"/>
              <a:r>
                <a:rPr lang="zh-CN" altLang="en-US" sz="2000" b="1" dirty="0" smtClean="0"/>
                <a:t>事务 </a:t>
              </a:r>
              <a:endParaRPr lang="en-US" altLang="zh-CN" sz="2000" b="1" dirty="0" smtClean="0"/>
            </a:p>
            <a:p>
              <a:pPr algn="ctr"/>
              <a:r>
                <a:rPr lang="zh-CN" altLang="en-US" sz="2000" b="1" dirty="0" smtClean="0"/>
                <a:t>日志</a:t>
              </a:r>
              <a:endParaRPr lang="en-US" altLang="zh-CN" sz="2000" b="1" dirty="0" smtClean="0"/>
            </a:p>
            <a:p>
              <a:pPr algn="ctr"/>
              <a:r>
                <a:rPr lang="zh-CN" altLang="en-US" sz="2000" b="1" dirty="0" smtClean="0"/>
                <a:t>权限</a:t>
              </a:r>
              <a:endParaRPr lang="en-US" altLang="zh-CN" sz="2000" b="1" dirty="0" smtClean="0"/>
            </a:p>
            <a:p>
              <a:pPr algn="ctr"/>
              <a:r>
                <a:rPr lang="en-US" altLang="zh-CN" sz="2000" b="1" dirty="0" smtClean="0"/>
                <a:t>……</a:t>
              </a:r>
              <a:endParaRPr lang="zh-CN" alt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79080" y="2996952"/>
              <a:ext cx="81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方法</a:t>
              </a:r>
              <a:r>
                <a:rPr lang="en-US" altLang="zh-CN" sz="2000" b="1" dirty="0" smtClean="0"/>
                <a:t>1</a:t>
              </a:r>
              <a:endParaRPr lang="zh-CN" altLang="en-US" sz="2000" b="1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63960" y="2232144"/>
            <a:ext cx="2016224" cy="2520280"/>
            <a:chOff x="1619672" y="2852936"/>
            <a:chExt cx="2016224" cy="2520280"/>
          </a:xfrm>
        </p:grpSpPr>
        <p:sp>
          <p:nvSpPr>
            <p:cNvPr id="13" name="矩形 12"/>
            <p:cNvSpPr/>
            <p:nvPr/>
          </p:nvSpPr>
          <p:spPr>
            <a:xfrm>
              <a:off x="1619672" y="2852936"/>
              <a:ext cx="2016224" cy="252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979712" y="3645024"/>
              <a:ext cx="1480751" cy="1584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/>
                <a:t>相同</a:t>
              </a:r>
              <a:r>
                <a:rPr lang="zh-CN" altLang="en-US" sz="2000" b="1" dirty="0" smtClean="0"/>
                <a:t>代码：</a:t>
              </a:r>
              <a:endParaRPr lang="en-US" altLang="zh-CN" sz="2000" b="1" dirty="0" smtClean="0"/>
            </a:p>
            <a:p>
              <a:pPr algn="ctr"/>
              <a:r>
                <a:rPr lang="zh-CN" altLang="en-US" sz="2000" b="1" dirty="0" smtClean="0"/>
                <a:t>事务 </a:t>
              </a:r>
              <a:endParaRPr lang="en-US" altLang="zh-CN" sz="2000" b="1" dirty="0" smtClean="0"/>
            </a:p>
            <a:p>
              <a:pPr algn="ctr"/>
              <a:r>
                <a:rPr lang="zh-CN" altLang="en-US" sz="2000" b="1" dirty="0" smtClean="0"/>
                <a:t>日志</a:t>
              </a:r>
              <a:endParaRPr lang="en-US" altLang="zh-CN" sz="2000" b="1" dirty="0" smtClean="0"/>
            </a:p>
            <a:p>
              <a:pPr algn="ctr"/>
              <a:r>
                <a:rPr lang="zh-CN" altLang="en-US" sz="2000" b="1" dirty="0" smtClean="0"/>
                <a:t>权限</a:t>
              </a:r>
              <a:endParaRPr lang="en-US" altLang="zh-CN" sz="2000" b="1" dirty="0" smtClean="0"/>
            </a:p>
            <a:p>
              <a:pPr algn="ctr"/>
              <a:r>
                <a:rPr lang="en-US" altLang="zh-CN" sz="2000" b="1" dirty="0" smtClean="0"/>
                <a:t>……</a:t>
              </a:r>
              <a:endParaRPr lang="zh-CN" altLang="en-US" sz="2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79080" y="2996952"/>
              <a:ext cx="817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方法</a:t>
              </a:r>
              <a:r>
                <a:rPr lang="en-US" altLang="zh-CN" sz="2000" b="1" dirty="0"/>
                <a:t>2</a:t>
              </a:r>
              <a:endParaRPr lang="zh-CN" altLang="en-US" sz="2000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300192" y="3492284"/>
            <a:ext cx="2156360" cy="46166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Ctrl+C</a:t>
            </a:r>
            <a:r>
              <a:rPr lang="en-US" altLang="zh-CN" sz="2400" b="1" dirty="0" smtClean="0"/>
              <a:t>/</a:t>
            </a:r>
            <a:r>
              <a:rPr lang="en-US" altLang="zh-CN" sz="2400" b="1" dirty="0" err="1" smtClean="0"/>
              <a:t>Ctrl+V</a:t>
            </a:r>
            <a:endParaRPr lang="zh-CN" altLang="en-US" sz="2400" b="1" dirty="0"/>
          </a:p>
        </p:txBody>
      </p:sp>
      <p:cxnSp>
        <p:nvCxnSpPr>
          <p:cNvPr id="19" name="直接连接符 18"/>
          <p:cNvCxnSpPr>
            <a:stCxn id="10" idx="3"/>
            <a:endCxn id="17" idx="1"/>
          </p:cNvCxnSpPr>
          <p:nvPr/>
        </p:nvCxnSpPr>
        <p:spPr>
          <a:xfrm>
            <a:off x="5817050" y="1818281"/>
            <a:ext cx="483142" cy="190483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3"/>
            <a:endCxn id="17" idx="1"/>
          </p:cNvCxnSpPr>
          <p:nvPr/>
        </p:nvCxnSpPr>
        <p:spPr>
          <a:xfrm flipV="1">
            <a:off x="2604751" y="3723117"/>
            <a:ext cx="3695441" cy="9320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7" idx="1"/>
          </p:cNvCxnSpPr>
          <p:nvPr/>
        </p:nvCxnSpPr>
        <p:spPr>
          <a:xfrm flipV="1">
            <a:off x="4270206" y="3723117"/>
            <a:ext cx="2029986" cy="116255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169791" y="4093588"/>
            <a:ext cx="2016224" cy="2520280"/>
            <a:chOff x="1619672" y="2852936"/>
            <a:chExt cx="2016224" cy="2520280"/>
          </a:xfrm>
        </p:grpSpPr>
        <p:sp>
          <p:nvSpPr>
            <p:cNvPr id="5" name="矩形 4"/>
            <p:cNvSpPr/>
            <p:nvPr/>
          </p:nvSpPr>
          <p:spPr>
            <a:xfrm>
              <a:off x="1619672" y="2852936"/>
              <a:ext cx="2016224" cy="252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979712" y="3645024"/>
              <a:ext cx="1480751" cy="1584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 err="1" smtClean="0"/>
                <a:t>TxUtil</a:t>
              </a:r>
              <a:endParaRPr lang="en-US" altLang="zh-CN" sz="2000" b="1" dirty="0"/>
            </a:p>
            <a:p>
              <a:r>
                <a:rPr lang="en-US" altLang="zh-CN" sz="2000" b="1" dirty="0" err="1"/>
                <a:t>LogUtil</a:t>
              </a:r>
              <a:endParaRPr lang="en-US" altLang="zh-CN" sz="2000" b="1" dirty="0"/>
            </a:p>
            <a:p>
              <a:r>
                <a:rPr lang="en-US" altLang="zh-CN" sz="2000" b="1" dirty="0" err="1"/>
                <a:t>AuthUtil</a:t>
              </a:r>
              <a:endParaRPr lang="zh-CN" altLang="en-US" sz="2000" b="1" dirty="0"/>
            </a:p>
            <a:p>
              <a:pPr algn="ctr"/>
              <a:r>
                <a:rPr lang="en-US" altLang="zh-CN" sz="2000" b="1" dirty="0" smtClean="0"/>
                <a:t>……</a:t>
              </a:r>
              <a:endParaRPr lang="zh-CN" altLang="en-US" sz="20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79080" y="2996952"/>
              <a:ext cx="817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方法</a:t>
              </a:r>
              <a:r>
                <a:rPr lang="en-US" altLang="zh-CN" sz="2000" b="1" dirty="0"/>
                <a:t>3</a:t>
              </a:r>
              <a:endParaRPr lang="zh-CN" altLang="en-US" sz="2000" b="1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976259" y="234105"/>
            <a:ext cx="2016224" cy="2520280"/>
            <a:chOff x="1619672" y="2852936"/>
            <a:chExt cx="2016224" cy="2520280"/>
          </a:xfrm>
        </p:grpSpPr>
        <p:sp>
          <p:nvSpPr>
            <p:cNvPr id="9" name="矩形 8"/>
            <p:cNvSpPr/>
            <p:nvPr/>
          </p:nvSpPr>
          <p:spPr>
            <a:xfrm>
              <a:off x="1619672" y="2852936"/>
              <a:ext cx="2016224" cy="252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979712" y="3645024"/>
              <a:ext cx="1480751" cy="1584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 err="1" smtClean="0"/>
                <a:t>TxUtil</a:t>
              </a:r>
              <a:endParaRPr lang="en-US" altLang="zh-CN" sz="2000" b="1" dirty="0"/>
            </a:p>
            <a:p>
              <a:r>
                <a:rPr lang="en-US" altLang="zh-CN" sz="2000" b="1" dirty="0" err="1"/>
                <a:t>LogUtil</a:t>
              </a:r>
              <a:endParaRPr lang="en-US" altLang="zh-CN" sz="2000" b="1" dirty="0"/>
            </a:p>
            <a:p>
              <a:r>
                <a:rPr lang="en-US" altLang="zh-CN" sz="2000" b="1" dirty="0" err="1"/>
                <a:t>AuthUtil</a:t>
              </a:r>
              <a:endParaRPr lang="zh-CN" altLang="en-US" sz="2000" b="1" dirty="0"/>
            </a:p>
            <a:p>
              <a:pPr algn="ctr"/>
              <a:r>
                <a:rPr lang="en-US" altLang="zh-CN" sz="2000" b="1" dirty="0" smtClean="0"/>
                <a:t>……</a:t>
              </a:r>
              <a:endParaRPr lang="zh-CN" alt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79080" y="2996952"/>
              <a:ext cx="81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方法</a:t>
              </a:r>
              <a:r>
                <a:rPr lang="en-US" altLang="zh-CN" sz="2000" b="1" dirty="0" smtClean="0"/>
                <a:t>1</a:t>
              </a:r>
              <a:endParaRPr lang="zh-CN" altLang="en-US" sz="2000" b="1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63960" y="2232144"/>
            <a:ext cx="2016224" cy="2520280"/>
            <a:chOff x="1619672" y="2852936"/>
            <a:chExt cx="2016224" cy="2520280"/>
          </a:xfrm>
        </p:grpSpPr>
        <p:sp>
          <p:nvSpPr>
            <p:cNvPr id="13" name="矩形 12"/>
            <p:cNvSpPr/>
            <p:nvPr/>
          </p:nvSpPr>
          <p:spPr>
            <a:xfrm>
              <a:off x="1619672" y="2852936"/>
              <a:ext cx="2016224" cy="252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979712" y="3645024"/>
              <a:ext cx="1480751" cy="1584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 err="1" smtClean="0"/>
                <a:t>TxUtil</a:t>
              </a:r>
              <a:endParaRPr lang="en-US" altLang="zh-CN" sz="2000" b="1" dirty="0"/>
            </a:p>
            <a:p>
              <a:r>
                <a:rPr lang="en-US" altLang="zh-CN" sz="2000" b="1" dirty="0" err="1"/>
                <a:t>LogUtil</a:t>
              </a:r>
              <a:endParaRPr lang="en-US" altLang="zh-CN" sz="2000" b="1" dirty="0"/>
            </a:p>
            <a:p>
              <a:r>
                <a:rPr lang="en-US" altLang="zh-CN" sz="2000" b="1" dirty="0" err="1"/>
                <a:t>AuthUtil</a:t>
              </a:r>
              <a:endParaRPr lang="zh-CN" altLang="en-US" sz="2000" b="1" dirty="0"/>
            </a:p>
            <a:p>
              <a:pPr algn="ctr"/>
              <a:r>
                <a:rPr lang="en-US" altLang="zh-CN" sz="2000" b="1" dirty="0" smtClean="0"/>
                <a:t>……</a:t>
              </a:r>
              <a:endParaRPr lang="zh-CN" altLang="en-US" sz="2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79080" y="2996952"/>
              <a:ext cx="817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方法</a:t>
              </a:r>
              <a:r>
                <a:rPr lang="en-US" altLang="zh-CN" sz="2000" b="1" dirty="0"/>
                <a:t>2</a:t>
              </a:r>
              <a:endParaRPr lang="zh-CN" altLang="en-US" sz="2000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48319" y="2893259"/>
            <a:ext cx="1348446" cy="120032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TxUtil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LogUtil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AuthUtil</a:t>
            </a:r>
            <a:endParaRPr lang="zh-CN" altLang="en-US" sz="2400" b="1" dirty="0"/>
          </a:p>
        </p:txBody>
      </p:sp>
      <p:cxnSp>
        <p:nvCxnSpPr>
          <p:cNvPr id="17" name="直接连接符 16"/>
          <p:cNvCxnSpPr>
            <a:stCxn id="10" idx="3"/>
            <a:endCxn id="16" idx="1"/>
          </p:cNvCxnSpPr>
          <p:nvPr/>
        </p:nvCxnSpPr>
        <p:spPr>
          <a:xfrm>
            <a:off x="5817050" y="1818281"/>
            <a:ext cx="1131269" cy="167514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4" idx="3"/>
            <a:endCxn id="16" idx="1"/>
          </p:cNvCxnSpPr>
          <p:nvPr/>
        </p:nvCxnSpPr>
        <p:spPr>
          <a:xfrm flipV="1">
            <a:off x="2604751" y="3493424"/>
            <a:ext cx="4343568" cy="3228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0"/>
            <a:endCxn id="16" idx="1"/>
          </p:cNvCxnSpPr>
          <p:nvPr/>
        </p:nvCxnSpPr>
        <p:spPr>
          <a:xfrm flipV="1">
            <a:off x="4270207" y="3493424"/>
            <a:ext cx="2678112" cy="139225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面向切面</a:t>
            </a:r>
            <a:r>
              <a:rPr lang="zh-CN" altLang="en-US" dirty="0" smtClean="0"/>
              <a:t>编程（</a:t>
            </a:r>
            <a:r>
              <a:rPr lang="en-US" altLang="zh-CN" dirty="0"/>
              <a:t>Aspect Oriented Programming</a:t>
            </a:r>
            <a:r>
              <a:rPr lang="zh-CN" altLang="en-US" dirty="0" smtClean="0"/>
              <a:t>）：可以</a:t>
            </a:r>
            <a:r>
              <a:rPr lang="zh-CN" altLang="en-US" dirty="0"/>
              <a:t>通过</a:t>
            </a:r>
            <a:r>
              <a:rPr lang="zh-CN" altLang="en-US" b="1" dirty="0">
                <a:solidFill>
                  <a:srgbClr val="FF0000"/>
                </a:solidFill>
              </a:rPr>
              <a:t>预编译</a:t>
            </a:r>
            <a:r>
              <a:rPr lang="zh-CN" altLang="en-US" dirty="0"/>
              <a:t>方式和</a:t>
            </a:r>
            <a:r>
              <a:rPr lang="zh-CN" altLang="en-US" b="1" dirty="0" smtClean="0">
                <a:solidFill>
                  <a:srgbClr val="FF0000"/>
                </a:solidFill>
              </a:rPr>
              <a:t>运行期间</a:t>
            </a:r>
            <a:r>
              <a:rPr lang="zh-CN" altLang="en-US" dirty="0" smtClean="0"/>
              <a:t>动态</a:t>
            </a:r>
            <a:r>
              <a:rPr lang="zh-CN" altLang="en-US" dirty="0"/>
              <a:t>代理实现在</a:t>
            </a:r>
            <a:r>
              <a:rPr lang="zh-CN" altLang="en-US" b="1" dirty="0">
                <a:solidFill>
                  <a:srgbClr val="FF0000"/>
                </a:solidFill>
              </a:rPr>
              <a:t>不修改源代码</a:t>
            </a:r>
            <a:r>
              <a:rPr lang="zh-CN" altLang="en-US" dirty="0"/>
              <a:t>的情况下给程序</a:t>
            </a:r>
            <a:r>
              <a:rPr lang="zh-CN" altLang="en-US" b="1" dirty="0">
                <a:solidFill>
                  <a:srgbClr val="FF0000"/>
                </a:solidFill>
              </a:rPr>
              <a:t>动态统一添加功能</a:t>
            </a:r>
            <a:r>
              <a:rPr lang="zh-CN" altLang="en-US" dirty="0"/>
              <a:t>的一种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zh-CN" altLang="en-US" dirty="0" smtClean="0"/>
              <a:t>日志</a:t>
            </a:r>
            <a:endParaRPr lang="en-US" altLang="zh-CN" dirty="0" smtClean="0"/>
          </a:p>
          <a:p>
            <a:r>
              <a:rPr lang="zh-CN" altLang="en-US" dirty="0" smtClean="0"/>
              <a:t>事务</a:t>
            </a:r>
            <a:endParaRPr lang="en-US" altLang="zh-CN" dirty="0" smtClean="0"/>
          </a:p>
          <a:p>
            <a:r>
              <a:rPr lang="zh-CN" altLang="en-US" dirty="0" smtClean="0"/>
              <a:t>权限</a:t>
            </a:r>
            <a:endParaRPr lang="en-US" altLang="zh-CN" dirty="0" smtClean="0"/>
          </a:p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97808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：</a:t>
            </a:r>
            <a:r>
              <a:rPr lang="en-US" altLang="zh-CN" sz="3200" dirty="0" smtClean="0"/>
              <a:t>Aspect </a:t>
            </a:r>
            <a:r>
              <a:rPr lang="en-US" altLang="zh-CN" sz="3200" dirty="0"/>
              <a:t>Oriented Programming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AOP</a:t>
            </a:r>
            <a:r>
              <a:rPr lang="zh-CN" altLang="en-US" dirty="0"/>
              <a:t>是一种编程范式，提供从</a:t>
            </a:r>
            <a:r>
              <a:rPr lang="zh-CN" altLang="en-US" b="1" dirty="0"/>
              <a:t>另一个角度</a:t>
            </a:r>
            <a:r>
              <a:rPr lang="zh-CN" altLang="en-US" dirty="0"/>
              <a:t>来考虑程序结构以完善面向对象</a:t>
            </a:r>
            <a:r>
              <a:rPr lang="zh-CN" altLang="en-US" dirty="0" smtClean="0"/>
              <a:t>编程</a:t>
            </a:r>
            <a:r>
              <a:rPr lang="zh-CN" altLang="en-US" dirty="0"/>
              <a:t>（</a:t>
            </a:r>
            <a:r>
              <a:rPr lang="en-US" altLang="zh-CN" dirty="0"/>
              <a:t>OOP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/>
              <a:t>AOP</a:t>
            </a:r>
            <a:r>
              <a:rPr lang="zh-CN" altLang="en-US" dirty="0"/>
              <a:t>为开发者提供了一种描述</a:t>
            </a:r>
            <a:r>
              <a:rPr lang="zh-CN" altLang="en-US" b="1" dirty="0"/>
              <a:t>横切关注点</a:t>
            </a:r>
            <a:r>
              <a:rPr lang="zh-CN" altLang="en-US" dirty="0"/>
              <a:t>的机制，并能够自动将横切关注</a:t>
            </a:r>
            <a:r>
              <a:rPr lang="zh-CN" altLang="en-US" dirty="0" smtClean="0"/>
              <a:t>点织</a:t>
            </a:r>
            <a:r>
              <a:rPr lang="zh-CN" altLang="en-US" dirty="0"/>
              <a:t>入到面向对象的软件系统中，从而实现了横切关注点的模块化。</a:t>
            </a:r>
            <a:endParaRPr lang="zh-CN" altLang="en-US" dirty="0"/>
          </a:p>
          <a:p>
            <a:r>
              <a:rPr lang="en-US" altLang="zh-CN" dirty="0"/>
              <a:t>AOP</a:t>
            </a:r>
            <a:r>
              <a:rPr lang="zh-CN" altLang="en-US" dirty="0"/>
              <a:t>能够将那些</a:t>
            </a:r>
            <a:r>
              <a:rPr lang="zh-CN" altLang="en-US" b="1" dirty="0"/>
              <a:t>与业务无关</a:t>
            </a:r>
            <a:r>
              <a:rPr lang="zh-CN" altLang="en-US" dirty="0"/>
              <a:t>，却为</a:t>
            </a:r>
            <a:r>
              <a:rPr lang="zh-CN" altLang="en-US" b="1" dirty="0"/>
              <a:t>业务模块所共同调用</a:t>
            </a:r>
            <a:r>
              <a:rPr lang="zh-CN" altLang="en-US" dirty="0"/>
              <a:t>的逻辑或责任，</a:t>
            </a:r>
            <a:r>
              <a:rPr lang="zh-CN" altLang="en-US" dirty="0" smtClean="0"/>
              <a:t>例如</a:t>
            </a:r>
            <a:r>
              <a:rPr lang="zh-CN" altLang="en-US" dirty="0"/>
              <a:t>事务处理、日志管理、权限控制等，封装起来，便于减少系统的重复代码，</a:t>
            </a:r>
            <a:r>
              <a:rPr lang="zh-CN" altLang="en-US" dirty="0" smtClean="0"/>
              <a:t>降低</a:t>
            </a:r>
            <a:r>
              <a:rPr lang="zh-CN" altLang="en-US" dirty="0"/>
              <a:t>模块间的耦合度，并有利于未来的可操作性和可维护性。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AOP</a:t>
            </a:r>
            <a:r>
              <a:rPr lang="zh-CN" altLang="en-US" dirty="0"/>
              <a:t>能</a:t>
            </a:r>
            <a:r>
              <a:rPr lang="zh-CN" altLang="en-US" dirty="0" smtClean="0"/>
              <a:t>干什么（带来</a:t>
            </a:r>
            <a:r>
              <a:rPr lang="zh-CN" altLang="en-US" dirty="0"/>
              <a:t>的</a:t>
            </a:r>
            <a:r>
              <a:rPr lang="zh-CN" altLang="en-US" dirty="0" smtClean="0"/>
              <a:t>好处）</a:t>
            </a:r>
            <a:endParaRPr lang="zh-CN" altLang="en-US" dirty="0"/>
          </a:p>
          <a:p>
            <a:pPr lvl="1"/>
            <a:r>
              <a:rPr lang="zh-CN" altLang="en-US" dirty="0" smtClean="0"/>
              <a:t>降低</a:t>
            </a:r>
            <a:r>
              <a:rPr lang="zh-CN" altLang="en-US" dirty="0"/>
              <a:t>模块的耦合度</a:t>
            </a:r>
            <a:endParaRPr lang="zh-CN" altLang="en-US" dirty="0"/>
          </a:p>
          <a:p>
            <a:pPr lvl="1"/>
            <a:r>
              <a:rPr lang="zh-CN" altLang="en-US" dirty="0" smtClean="0"/>
              <a:t>使</a:t>
            </a:r>
            <a:r>
              <a:rPr lang="zh-CN" altLang="en-US" dirty="0"/>
              <a:t>系统容易扩展</a:t>
            </a:r>
            <a:endParaRPr lang="zh-CN" altLang="en-US" dirty="0"/>
          </a:p>
          <a:p>
            <a:pPr lvl="1"/>
            <a:r>
              <a:rPr lang="zh-CN" altLang="en-US" dirty="0" smtClean="0"/>
              <a:t>设计</a:t>
            </a:r>
            <a:r>
              <a:rPr lang="zh-CN" altLang="en-US" dirty="0"/>
              <a:t>决定的迟绑定：使用</a:t>
            </a:r>
            <a:r>
              <a:rPr lang="en-US" altLang="zh-CN" dirty="0"/>
              <a:t>AOP,</a:t>
            </a:r>
            <a:r>
              <a:rPr lang="zh-CN" altLang="en-US" dirty="0"/>
              <a:t>设计师可以推迟</a:t>
            </a:r>
            <a:r>
              <a:rPr lang="zh-CN" altLang="en-US" b="1" dirty="0"/>
              <a:t>为将来的需求作决定</a:t>
            </a:r>
            <a:r>
              <a:rPr lang="zh-CN" altLang="en-US" dirty="0"/>
              <a:t>，因为</a:t>
            </a:r>
            <a:r>
              <a:rPr lang="zh-CN" altLang="en-US" dirty="0" smtClean="0"/>
              <a:t>它可以</a:t>
            </a:r>
            <a:r>
              <a:rPr lang="zh-CN" altLang="en-US" dirty="0"/>
              <a:t>把这种需求作为独立的方面很容易的实现。</a:t>
            </a:r>
            <a:endParaRPr lang="zh-CN" altLang="en-US" dirty="0"/>
          </a:p>
          <a:p>
            <a:pPr lvl="1"/>
            <a:r>
              <a:rPr lang="zh-CN" altLang="en-US" dirty="0" smtClean="0"/>
              <a:t>更好</a:t>
            </a:r>
            <a:r>
              <a:rPr lang="zh-CN" altLang="en-US" dirty="0"/>
              <a:t>的代码复用</a:t>
            </a:r>
            <a:r>
              <a:rPr lang="zh-CN" altLang="en-US" dirty="0" smtClean="0"/>
              <a:t>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关注点：就是</a:t>
            </a:r>
            <a:r>
              <a:rPr lang="zh-CN" altLang="en-US" dirty="0"/>
              <a:t>所关注的公共功能，比如像事务管理，就是一个关注点。表示</a:t>
            </a:r>
            <a:r>
              <a:rPr lang="zh-CN" altLang="en-US" b="1" dirty="0"/>
              <a:t>“要做什么”</a:t>
            </a:r>
            <a:endParaRPr lang="zh-CN" altLang="en-US" b="1" dirty="0"/>
          </a:p>
          <a:p>
            <a:r>
              <a:rPr lang="zh-CN" altLang="en-US" dirty="0" smtClean="0"/>
              <a:t>连接点</a:t>
            </a:r>
            <a:r>
              <a:rPr lang="zh-CN" altLang="en-US" dirty="0"/>
              <a:t>（</a:t>
            </a:r>
            <a:r>
              <a:rPr lang="en-US" altLang="zh-CN" dirty="0" err="1"/>
              <a:t>Joinpoint</a:t>
            </a:r>
            <a:r>
              <a:rPr lang="zh-CN" altLang="en-US" dirty="0"/>
              <a:t>）</a:t>
            </a:r>
            <a:r>
              <a:rPr lang="zh-CN" altLang="en-US" dirty="0" smtClean="0"/>
              <a:t>：在</a:t>
            </a:r>
            <a:r>
              <a:rPr lang="zh-CN" altLang="en-US" dirty="0"/>
              <a:t>程序执行过程中某个特定的点，通常在这些点需要添加关注点的功能</a:t>
            </a:r>
            <a:r>
              <a:rPr lang="zh-CN" altLang="en-US" dirty="0" smtClean="0"/>
              <a:t>，比如</a:t>
            </a:r>
            <a:r>
              <a:rPr lang="zh-CN" altLang="en-US" dirty="0"/>
              <a:t>某方法调用的时候或者处理异常的时候。在</a:t>
            </a:r>
            <a:r>
              <a:rPr lang="en-US" altLang="zh-CN" dirty="0"/>
              <a:t>Spring AOP</a:t>
            </a:r>
            <a:r>
              <a:rPr lang="zh-CN" altLang="en-US" dirty="0"/>
              <a:t>中，一个连接点</a:t>
            </a:r>
            <a:r>
              <a:rPr lang="zh-CN" altLang="en-US" dirty="0" smtClean="0"/>
              <a:t>总是代表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zh-CN" altLang="en-US" b="1" dirty="0" smtClean="0"/>
              <a:t>业务方法</a:t>
            </a:r>
            <a:r>
              <a:rPr lang="zh-CN" altLang="en-US" dirty="0"/>
              <a:t>的执行。表示</a:t>
            </a:r>
            <a:r>
              <a:rPr lang="zh-CN" altLang="en-US" b="1" dirty="0"/>
              <a:t>“在什么地方做”</a:t>
            </a:r>
            <a:endParaRPr lang="zh-CN" altLang="en-US" b="1" dirty="0"/>
          </a:p>
          <a:p>
            <a:r>
              <a:rPr lang="zh-CN" altLang="en-US" dirty="0" smtClean="0"/>
              <a:t>增强处理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通告（</a:t>
            </a:r>
            <a:r>
              <a:rPr lang="en-US" altLang="zh-CN" dirty="0"/>
              <a:t>Advice</a:t>
            </a:r>
            <a:r>
              <a:rPr lang="zh-CN" altLang="en-US" dirty="0" smtClean="0"/>
              <a:t>）：在</a:t>
            </a:r>
            <a:r>
              <a:rPr lang="zh-CN" altLang="en-US" dirty="0"/>
              <a:t>切面的某个特定的连接点（</a:t>
            </a:r>
            <a:r>
              <a:rPr lang="en-US" altLang="zh-CN" dirty="0" err="1"/>
              <a:t>Joinpoint</a:t>
            </a:r>
            <a:r>
              <a:rPr lang="zh-CN" altLang="en-US" dirty="0"/>
              <a:t>）上执行的动作</a:t>
            </a:r>
            <a:r>
              <a:rPr lang="zh-CN" altLang="en-US" dirty="0" smtClean="0"/>
              <a:t>。包括</a:t>
            </a:r>
            <a:r>
              <a:rPr lang="zh-CN" altLang="en-US" dirty="0"/>
              <a:t>“</a:t>
            </a:r>
            <a:r>
              <a:rPr lang="en-US" altLang="zh-CN" dirty="0"/>
              <a:t>around”</a:t>
            </a:r>
            <a:r>
              <a:rPr lang="zh-CN" altLang="en-US" dirty="0"/>
              <a:t>、“</a:t>
            </a:r>
            <a:r>
              <a:rPr lang="en-US" altLang="zh-CN" dirty="0"/>
              <a:t>before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、 “</a:t>
            </a:r>
            <a:r>
              <a:rPr lang="en-US" altLang="zh-CN" dirty="0" smtClean="0"/>
              <a:t>after”</a:t>
            </a:r>
            <a:r>
              <a:rPr lang="zh-CN" altLang="en-US" dirty="0" smtClean="0"/>
              <a:t>和“</a:t>
            </a:r>
            <a:r>
              <a:rPr lang="en-US" altLang="zh-CN" dirty="0" smtClean="0"/>
              <a:t>Throws</a:t>
            </a:r>
            <a:r>
              <a:rPr lang="zh-CN" altLang="en-US" dirty="0" smtClean="0"/>
              <a:t>”等类型。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以</a:t>
            </a:r>
            <a:r>
              <a:rPr lang="zh-CN" altLang="en-US" dirty="0"/>
              <a:t>拦截</a:t>
            </a:r>
            <a:r>
              <a:rPr lang="zh-CN" altLang="en-US" dirty="0" smtClean="0"/>
              <a:t>器做增强处理模型</a:t>
            </a:r>
            <a:r>
              <a:rPr lang="zh-CN" altLang="en-US" dirty="0"/>
              <a:t>，并维护一个以连接点为中心的拦截器链。表示</a:t>
            </a:r>
            <a:r>
              <a:rPr lang="zh-CN" altLang="en-US" b="1" dirty="0"/>
              <a:t>“具体怎么做”</a:t>
            </a:r>
            <a:endParaRPr lang="zh-CN" altLang="en-US" b="1" dirty="0"/>
          </a:p>
          <a:p>
            <a:r>
              <a:rPr lang="zh-CN" altLang="en-US" dirty="0"/>
              <a:t>切面（</a:t>
            </a:r>
            <a:r>
              <a:rPr lang="en-US" altLang="zh-CN" dirty="0"/>
              <a:t>Aspect</a:t>
            </a:r>
            <a:r>
              <a:rPr lang="zh-CN" altLang="en-US" dirty="0" smtClean="0"/>
              <a:t>）</a:t>
            </a:r>
            <a:r>
              <a:rPr lang="zh-CN" altLang="pt-BR" dirty="0" smtClean="0"/>
              <a:t>：</a:t>
            </a:r>
            <a:r>
              <a:rPr lang="zh-CN" altLang="en-US" dirty="0" smtClean="0"/>
              <a:t>一</a:t>
            </a:r>
            <a:r>
              <a:rPr lang="zh-CN" altLang="en-US" dirty="0"/>
              <a:t>个关注点的模块化，这个关注点可能会横切多个对象。</a:t>
            </a:r>
            <a:r>
              <a:rPr lang="zh-CN" altLang="en-US" b="1" dirty="0"/>
              <a:t>综合表示“在什么</a:t>
            </a:r>
            <a:r>
              <a:rPr lang="zh-CN" altLang="en-US" b="1" dirty="0" smtClean="0"/>
              <a:t>地方</a:t>
            </a:r>
            <a:r>
              <a:rPr lang="zh-CN" altLang="en-US" b="1" dirty="0"/>
              <a:t>，要做什么，以及具体如何做”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切入点（</a:t>
            </a:r>
            <a:r>
              <a:rPr lang="en-US" altLang="zh-CN" dirty="0" err="1"/>
              <a:t>Pointcut</a:t>
            </a:r>
            <a:r>
              <a:rPr lang="zh-CN" altLang="en-US" dirty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匹配</a:t>
            </a:r>
            <a:r>
              <a:rPr lang="zh-CN" altLang="en-US" dirty="0"/>
              <a:t>连接点的</a:t>
            </a:r>
            <a:r>
              <a:rPr lang="zh-CN" altLang="en-US" dirty="0" smtClean="0"/>
              <a:t>断言</a:t>
            </a:r>
            <a:endParaRPr lang="en-US" altLang="zh-CN" dirty="0"/>
          </a:p>
          <a:p>
            <a:pPr lvl="1"/>
            <a:r>
              <a:rPr lang="zh-CN" altLang="en-US" dirty="0" smtClean="0"/>
              <a:t>增强处理和</a:t>
            </a:r>
            <a:r>
              <a:rPr lang="zh-CN" altLang="en-US" dirty="0"/>
              <a:t>一个切入点表达式关联，并在满足这个</a:t>
            </a:r>
            <a:r>
              <a:rPr lang="zh-CN" altLang="en-US" dirty="0" smtClean="0"/>
              <a:t>切入点的</a:t>
            </a:r>
            <a:r>
              <a:rPr lang="zh-CN" altLang="en-US" dirty="0"/>
              <a:t>连接点上运行（例如，当执行某个特定名称的方法时）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切入点</a:t>
            </a:r>
            <a:r>
              <a:rPr lang="zh-CN" altLang="en-US" dirty="0"/>
              <a:t>表达式如何</a:t>
            </a:r>
            <a:r>
              <a:rPr lang="zh-CN" altLang="en-US" dirty="0" smtClean="0"/>
              <a:t>和连接点</a:t>
            </a:r>
            <a:r>
              <a:rPr lang="zh-CN" altLang="en-US" dirty="0"/>
              <a:t>匹配是</a:t>
            </a:r>
            <a:r>
              <a:rPr lang="en-US" altLang="zh-CN" dirty="0"/>
              <a:t>AOP</a:t>
            </a:r>
            <a:r>
              <a:rPr lang="zh-CN" altLang="en-US" dirty="0"/>
              <a:t>的核心：</a:t>
            </a:r>
            <a:r>
              <a:rPr lang="en-US" altLang="zh-CN" dirty="0"/>
              <a:t>Spring</a:t>
            </a:r>
            <a:r>
              <a:rPr lang="zh-CN" altLang="en-US" dirty="0"/>
              <a:t>缺省使用</a:t>
            </a:r>
            <a:r>
              <a:rPr lang="en-US" altLang="zh-CN" dirty="0" err="1"/>
              <a:t>AspectJ</a:t>
            </a:r>
            <a:r>
              <a:rPr lang="zh-CN" altLang="en-US" dirty="0"/>
              <a:t>切入点语法。</a:t>
            </a:r>
            <a:endParaRPr lang="zh-CN" altLang="en-US" dirty="0"/>
          </a:p>
          <a:p>
            <a:r>
              <a:rPr lang="en-US" altLang="zh-CN" dirty="0" smtClean="0"/>
              <a:t> </a:t>
            </a:r>
            <a:r>
              <a:rPr lang="zh-CN" altLang="en-US" dirty="0"/>
              <a:t>目标对象（</a:t>
            </a:r>
            <a:r>
              <a:rPr lang="en-US" altLang="zh-CN" dirty="0"/>
              <a:t>Target Object</a:t>
            </a:r>
            <a:r>
              <a:rPr lang="zh-CN" altLang="en-US" dirty="0"/>
              <a:t>）</a:t>
            </a:r>
            <a:r>
              <a:rPr lang="zh-CN" altLang="en-US" dirty="0" smtClean="0"/>
              <a:t>：被</a:t>
            </a:r>
            <a:r>
              <a:rPr lang="zh-CN" altLang="en-US" dirty="0"/>
              <a:t>一个或者多个切面</a:t>
            </a:r>
            <a:r>
              <a:rPr lang="zh-CN" altLang="en-US" dirty="0" smtClean="0"/>
              <a:t>所增强处理（</a:t>
            </a:r>
            <a:r>
              <a:rPr lang="en-US" altLang="zh-CN" dirty="0"/>
              <a:t>advise</a:t>
            </a:r>
            <a:r>
              <a:rPr lang="zh-CN" altLang="en-US" dirty="0"/>
              <a:t>）的对象</a:t>
            </a:r>
            <a:r>
              <a:rPr lang="zh-CN" altLang="en-US" dirty="0" smtClean="0"/>
              <a:t>。这个</a:t>
            </a:r>
            <a:r>
              <a:rPr lang="zh-CN" altLang="en-US" dirty="0"/>
              <a:t>对象</a:t>
            </a:r>
            <a:r>
              <a:rPr lang="zh-CN" altLang="en-US" dirty="0" smtClean="0"/>
              <a:t>永远是</a:t>
            </a:r>
            <a:r>
              <a:rPr lang="zh-CN" altLang="en-US" dirty="0"/>
              <a:t>一个被代理（</a:t>
            </a:r>
            <a:r>
              <a:rPr lang="en-US" altLang="zh-CN" dirty="0" err="1"/>
              <a:t>proxied</a:t>
            </a:r>
            <a:r>
              <a:rPr lang="zh-CN" altLang="en-US" dirty="0"/>
              <a:t>） 对象。</a:t>
            </a:r>
            <a:endParaRPr lang="zh-CN" altLang="en-US" dirty="0"/>
          </a:p>
          <a:p>
            <a:r>
              <a:rPr lang="pt-BR" altLang="zh-CN" dirty="0" smtClean="0"/>
              <a:t> </a:t>
            </a:r>
            <a:r>
              <a:rPr lang="pt-BR" altLang="zh-CN" dirty="0"/>
              <a:t>AOP</a:t>
            </a:r>
            <a:r>
              <a:rPr lang="zh-CN" altLang="pt-BR" dirty="0"/>
              <a:t>代理（</a:t>
            </a:r>
            <a:r>
              <a:rPr lang="pt-BR" altLang="zh-CN" dirty="0"/>
              <a:t>AOP Proxy</a:t>
            </a:r>
            <a:r>
              <a:rPr lang="zh-CN" altLang="pt-BR" dirty="0"/>
              <a:t>）</a:t>
            </a:r>
            <a:r>
              <a:rPr lang="zh-CN" altLang="pt-BR" dirty="0" smtClean="0"/>
              <a:t>：</a:t>
            </a:r>
            <a:r>
              <a:rPr lang="en-US" altLang="zh-CN" dirty="0" smtClean="0"/>
              <a:t>AOP</a:t>
            </a:r>
            <a:r>
              <a:rPr lang="zh-CN" altLang="en-US" dirty="0"/>
              <a:t>框架使用代理模式创建的对象，从而实现在连接点处</a:t>
            </a:r>
            <a:r>
              <a:rPr lang="zh-CN" altLang="en-US" dirty="0" smtClean="0"/>
              <a:t>插入增强处理（</a:t>
            </a:r>
            <a:r>
              <a:rPr lang="zh-CN" altLang="en-US" dirty="0"/>
              <a:t>即</a:t>
            </a:r>
            <a:r>
              <a:rPr lang="zh-CN" altLang="en-US" dirty="0" smtClean="0"/>
              <a:t>应用</a:t>
            </a:r>
            <a:r>
              <a:rPr lang="zh-CN" altLang="en-US" dirty="0"/>
              <a:t>切面），就是</a:t>
            </a:r>
            <a:r>
              <a:rPr lang="zh-CN" altLang="en-US" b="1" dirty="0"/>
              <a:t>通过代理来对目标对象应用切面</a:t>
            </a:r>
            <a:r>
              <a:rPr lang="zh-CN" altLang="en-US" dirty="0" smtClean="0"/>
              <a:t>。代理</a:t>
            </a:r>
            <a:r>
              <a:rPr lang="zh-CN" altLang="en-US" dirty="0"/>
              <a:t>的创建是透明的。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4313</Words>
  <Application>WPS 演示</Application>
  <PresentationFormat>全屏显示(4:3)</PresentationFormat>
  <Paragraphs>215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Wingdings 2</vt:lpstr>
      <vt:lpstr>微软雅黑</vt:lpstr>
      <vt:lpstr>Perpetua</vt:lpstr>
      <vt:lpstr>Arial Unicode MS</vt:lpstr>
      <vt:lpstr>Franklin Gothic Book</vt:lpstr>
      <vt:lpstr>Calibri</vt:lpstr>
      <vt:lpstr>幼圆</vt:lpstr>
      <vt:lpstr>平衡</vt:lpstr>
      <vt:lpstr>Spring AOP</vt:lpstr>
      <vt:lpstr>PowerPoint 演示文稿</vt:lpstr>
      <vt:lpstr>PowerPoint 演示文稿</vt:lpstr>
      <vt:lpstr>PowerPoint 演示文稿</vt:lpstr>
      <vt:lpstr>AOP</vt:lpstr>
      <vt:lpstr>AOP：Aspect Oriented Programming</vt:lpstr>
      <vt:lpstr>PowerPoint 演示文稿</vt:lpstr>
      <vt:lpstr>AOP基本概念</vt:lpstr>
      <vt:lpstr>PowerPoint 演示文稿</vt:lpstr>
      <vt:lpstr>PowerPoint 演示文稿</vt:lpstr>
      <vt:lpstr>Spring AOP</vt:lpstr>
      <vt:lpstr>Spring AOP</vt:lpstr>
      <vt:lpstr>PowerPoint 演示文稿</vt:lpstr>
      <vt:lpstr>AOP代码执行顺序</vt:lpstr>
      <vt:lpstr>PowerPoint 演示文稿</vt:lpstr>
      <vt:lpstr>Spring 中对 AOP 的支持</vt:lpstr>
      <vt:lpstr>SpringAOP应用：事务支持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chengzg</dc:creator>
  <cp:lastModifiedBy>Need Sport</cp:lastModifiedBy>
  <cp:revision>82</cp:revision>
  <dcterms:created xsi:type="dcterms:W3CDTF">2012-02-10T04:31:00Z</dcterms:created>
  <dcterms:modified xsi:type="dcterms:W3CDTF">2018-10-10T06:30:10Z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