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9" r:id="rId3"/>
    <p:sldId id="260" r:id="rId4"/>
    <p:sldId id="261" r:id="rId5"/>
    <p:sldId id="262" r:id="rId6"/>
    <p:sldId id="263" r:id="rId7"/>
    <p:sldId id="264" r:id="rId8"/>
    <p:sldId id="265" r:id="rId9"/>
    <p:sldId id="266" r:id="rId10"/>
    <p:sldId id="288" r:id="rId11"/>
    <p:sldId id="289" r:id="rId12"/>
    <p:sldId id="290" r:id="rId13"/>
    <p:sldId id="291" r:id="rId14"/>
    <p:sldId id="268" r:id="rId15"/>
    <p:sldId id="269" r:id="rId16"/>
    <p:sldId id="293" r:id="rId17"/>
    <p:sldId id="270" r:id="rId18"/>
    <p:sldId id="297" r:id="rId19"/>
    <p:sldId id="295" r:id="rId20"/>
    <p:sldId id="296" r:id="rId21"/>
    <p:sldId id="298" r:id="rId22"/>
    <p:sldId id="271" r:id="rId23"/>
    <p:sldId id="273" r:id="rId24"/>
    <p:sldId id="275" r:id="rId25"/>
    <p:sldId id="294" r:id="rId26"/>
    <p:sldId id="29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2" autoAdjust="0"/>
  </p:normalViewPr>
  <p:slideViewPr>
    <p:cSldViewPr>
      <p:cViewPr varScale="1">
        <p:scale>
          <a:sx n="113" d="100"/>
          <a:sy n="113" d="100"/>
        </p:scale>
        <p:origin x="1554" y="10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87404-3E2B-4CE2-A26E-B6820CA2D6E8}"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89F76-99D9-4B98-8CB1-924129A751F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89F76-99D9-4B98-8CB1-924129A751F7}" type="slidenum">
              <a:rPr lang="zh-CN" altLang="en-US" smtClean="0"/>
              <a:t>14</a:t>
            </a:fld>
            <a:endParaRPr lang="zh-CN" altLang="en-US"/>
          </a:p>
        </p:txBody>
      </p:sp>
    </p:spTree>
    <p:extLst>
      <p:ext uri="{BB962C8B-B14F-4D97-AF65-F5344CB8AC3E}">
        <p14:creationId xmlns:p14="http://schemas.microsoft.com/office/powerpoint/2010/main" val="356084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D89F76-99D9-4B98-8CB1-924129A751F7}" type="slidenum">
              <a:rPr lang="zh-CN" altLang="en-US" smtClean="0"/>
              <a:t>15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89F76-99D9-4B98-8CB1-924129A751F7}" type="slidenum">
              <a:rPr lang="zh-CN" altLang="en-US" smtClean="0"/>
              <a:t>26</a:t>
            </a:fld>
            <a:endParaRPr lang="zh-CN" altLang="en-US"/>
          </a:p>
        </p:txBody>
      </p:sp>
    </p:spTree>
    <p:extLst>
      <p:ext uri="{BB962C8B-B14F-4D97-AF65-F5344CB8AC3E}">
        <p14:creationId xmlns:p14="http://schemas.microsoft.com/office/powerpoint/2010/main" val="46860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4400" b="1" dirty="0"/>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normAutofit/>
          </a:bodyPr>
          <a:lstStyle>
            <a:lvl1pPr algn="ctr">
              <a:defRPr lang="en-US" sz="4800" b="1" dirty="0">
                <a:solidFill>
                  <a:srgbClr val="FFFFFF"/>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t>2021/11/1</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tisedu.com/phrase/200602271218062.html" TargetMode="External"/><Relationship Id="rId2" Type="http://schemas.openxmlformats.org/officeDocument/2006/relationships/hyperlink" Target="http://www.itisedu.com/phrase/200603101726185.html" TargetMode="External"/><Relationship Id="rId1" Type="http://schemas.openxmlformats.org/officeDocument/2006/relationships/slideLayout" Target="../slideLayouts/slideLayout2.xml"/><Relationship Id="rId6" Type="http://schemas.openxmlformats.org/officeDocument/2006/relationships/hyperlink" Target="http://www.itisedu.com/phrase/200604232224305.html" TargetMode="External"/><Relationship Id="rId5" Type="http://schemas.openxmlformats.org/officeDocument/2006/relationships/hyperlink" Target="http://www.itisedu.com/phrase/200603141328355.html" TargetMode="External"/><Relationship Id="rId4" Type="http://schemas.openxmlformats.org/officeDocument/2006/relationships/hyperlink" Target="http://www.itisedu.com/phrase/200603090845215.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持久层解决方案</a:t>
            </a:r>
          </a:p>
        </p:txBody>
      </p:sp>
      <p:sp>
        <p:nvSpPr>
          <p:cNvPr id="2" name="标题 1"/>
          <p:cNvSpPr>
            <a:spLocks noGrp="1"/>
          </p:cNvSpPr>
          <p:nvPr>
            <p:ph type="ctrTitle"/>
          </p:nvPr>
        </p:nvSpPr>
        <p:spPr/>
        <p:txBody>
          <a:bodyPr/>
          <a:lstStyle/>
          <a:p>
            <a:r>
              <a:rPr lang="en-US" altLang="zh-CN" dirty="0"/>
              <a:t>ORM/JPA</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讨论：数据库应用开发</a:t>
            </a:r>
          </a:p>
        </p:txBody>
      </p:sp>
      <p:sp>
        <p:nvSpPr>
          <p:cNvPr id="3" name="内容占位符 2"/>
          <p:cNvSpPr>
            <a:spLocks noGrp="1"/>
          </p:cNvSpPr>
          <p:nvPr>
            <p:ph sz="quarter" idx="1"/>
          </p:nvPr>
        </p:nvSpPr>
        <p:spPr/>
        <p:txBody>
          <a:bodyPr>
            <a:normAutofit/>
          </a:bodyPr>
          <a:lstStyle/>
          <a:p>
            <a:r>
              <a:rPr lang="zh-CN" altLang="en-US" dirty="0"/>
              <a:t>案例：用户注册</a:t>
            </a:r>
            <a:endParaRPr lang="en-US" altLang="zh-CN" dirty="0"/>
          </a:p>
          <a:p>
            <a:r>
              <a:rPr lang="zh-CN" altLang="en-US" dirty="0"/>
              <a:t>没有</a:t>
            </a:r>
            <a:r>
              <a:rPr lang="en-US" altLang="zh-CN" dirty="0"/>
              <a:t>JPA/Hibernate</a:t>
            </a:r>
            <a:r>
              <a:rPr lang="zh-CN" altLang="en-US" dirty="0"/>
              <a:t>之前怎么解决</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讨论：数据库应用开发</a:t>
            </a:r>
          </a:p>
        </p:txBody>
      </p:sp>
      <p:sp>
        <p:nvSpPr>
          <p:cNvPr id="3" name="内容占位符 2"/>
          <p:cNvSpPr>
            <a:spLocks noGrp="1"/>
          </p:cNvSpPr>
          <p:nvPr>
            <p:ph sz="quarter" idx="1"/>
          </p:nvPr>
        </p:nvSpPr>
        <p:spPr/>
        <p:txBody>
          <a:bodyPr>
            <a:normAutofit fontScale="92500" lnSpcReduction="10000"/>
          </a:bodyPr>
          <a:lstStyle/>
          <a:p>
            <a:r>
              <a:rPr lang="en-US" altLang="zh-CN" dirty="0" err="1"/>
              <a:t>Class.forName</a:t>
            </a:r>
            <a:r>
              <a:rPr lang="en-US" altLang="zh-CN" dirty="0"/>
              <a:t>("</a:t>
            </a:r>
            <a:r>
              <a:rPr lang="en-US" altLang="zh-CN" dirty="0" err="1"/>
              <a:t>com.mysql.jdbc.Driver</a:t>
            </a:r>
            <a:r>
              <a:rPr lang="en-US" altLang="zh-CN" dirty="0"/>
              <a:t>");</a:t>
            </a:r>
          </a:p>
          <a:p>
            <a:r>
              <a:rPr lang="en-US" altLang="zh-CN" dirty="0"/>
              <a:t> Connection conn = </a:t>
            </a:r>
            <a:r>
              <a:rPr lang="en-US" altLang="zh-CN" dirty="0" err="1"/>
              <a:t>DriverManager.getConnection</a:t>
            </a:r>
            <a:r>
              <a:rPr lang="en-US" altLang="zh-CN" dirty="0"/>
              <a:t>(</a:t>
            </a:r>
          </a:p>
          <a:p>
            <a:r>
              <a:rPr lang="en-US" altLang="zh-CN" dirty="0"/>
              <a:t>	"</a:t>
            </a:r>
            <a:r>
              <a:rPr lang="en-US" altLang="zh-CN" dirty="0" err="1"/>
              <a:t>jdbc:mysql</a:t>
            </a:r>
            <a:r>
              <a:rPr lang="en-US" altLang="zh-CN" dirty="0"/>
              <a:t>://localhost:3306/hibernate","root",“123456");</a:t>
            </a:r>
          </a:p>
          <a:p>
            <a:r>
              <a:rPr lang="en-US" altLang="zh-CN" dirty="0"/>
              <a:t>Statement </a:t>
            </a:r>
            <a:r>
              <a:rPr lang="en-US" altLang="zh-CN" dirty="0" err="1"/>
              <a:t>stmt</a:t>
            </a:r>
            <a:r>
              <a:rPr lang="en-US" altLang="zh-CN" dirty="0"/>
              <a:t> = </a:t>
            </a:r>
            <a:r>
              <a:rPr lang="en-US" altLang="zh-CN" dirty="0" err="1"/>
              <a:t>conn.createStatement</a:t>
            </a:r>
            <a:r>
              <a:rPr lang="en-US" altLang="zh-CN" dirty="0"/>
              <a:t>();</a:t>
            </a:r>
          </a:p>
          <a:p>
            <a:r>
              <a:rPr lang="en-US" altLang="zh-CN" dirty="0"/>
              <a:t> </a:t>
            </a:r>
            <a:r>
              <a:rPr lang="en-US" altLang="zh-CN" dirty="0" err="1"/>
              <a:t>ResultSet</a:t>
            </a:r>
            <a:r>
              <a:rPr lang="en-US" altLang="zh-CN" dirty="0"/>
              <a:t> </a:t>
            </a:r>
            <a:r>
              <a:rPr lang="en-US" altLang="zh-CN" dirty="0" err="1"/>
              <a:t>rs</a:t>
            </a:r>
            <a:r>
              <a:rPr lang="en-US" altLang="zh-CN" dirty="0"/>
              <a:t> = </a:t>
            </a:r>
            <a:r>
              <a:rPr lang="en-US" altLang="zh-CN" dirty="0" err="1"/>
              <a:t>stmt.executeQuery</a:t>
            </a:r>
            <a:r>
              <a:rPr lang="en-US" altLang="zh-CN" dirty="0"/>
              <a:t>("select * from user where id =1");</a:t>
            </a:r>
          </a:p>
          <a:p>
            <a:r>
              <a:rPr lang="en-US" altLang="zh-CN" dirty="0"/>
              <a:t>while(</a:t>
            </a:r>
            <a:r>
              <a:rPr lang="en-US" altLang="zh-CN" dirty="0" err="1"/>
              <a:t>rs.next</a:t>
            </a:r>
            <a:r>
              <a:rPr lang="en-US" altLang="zh-CN" dirty="0"/>
              <a:t>()){</a:t>
            </a:r>
          </a:p>
          <a:p>
            <a:pPr lvl="1"/>
            <a:r>
              <a:rPr lang="en-US" altLang="zh-CN" dirty="0"/>
              <a:t>string pass= </a:t>
            </a:r>
            <a:r>
              <a:rPr lang="en-US" altLang="zh-CN" dirty="0" err="1"/>
              <a:t>rs.getString</a:t>
            </a:r>
            <a:r>
              <a:rPr lang="en-US" altLang="zh-CN" dirty="0"/>
              <a:t>(1)</a:t>
            </a:r>
          </a:p>
          <a:p>
            <a:pPr lvl="1"/>
            <a:r>
              <a:rPr lang="en-US" altLang="zh-CN" dirty="0"/>
              <a:t>if(</a:t>
            </a:r>
            <a:r>
              <a:rPr lang="en-US" altLang="zh-CN" dirty="0" err="1"/>
              <a:t>pass.equals</a:t>
            </a:r>
            <a:r>
              <a:rPr lang="en-US" altLang="zh-CN" dirty="0"/>
              <a:t>(“123456”))</a:t>
            </a:r>
          </a:p>
          <a:p>
            <a:pPr lvl="2"/>
            <a:r>
              <a:rPr lang="en-US" altLang="zh-CN" dirty="0" err="1"/>
              <a:t>System.out.println</a:t>
            </a:r>
            <a:r>
              <a:rPr lang="en-US" altLang="zh-CN" dirty="0"/>
              <a:t>(“</a:t>
            </a:r>
            <a:r>
              <a:rPr lang="zh-CN" altLang="en-US" dirty="0"/>
              <a:t>登陆成功</a:t>
            </a:r>
            <a:r>
              <a:rPr lang="en-US" altLang="zh-CN" dirty="0"/>
              <a:t>”)</a:t>
            </a:r>
          </a:p>
          <a:p>
            <a:r>
              <a:rPr lang="en-US" altLang="zh-CN" dirty="0"/>
              <a:t>}</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讨论：数据库应用开发</a:t>
            </a:r>
          </a:p>
        </p:txBody>
      </p:sp>
      <p:sp>
        <p:nvSpPr>
          <p:cNvPr id="3" name="内容占位符 2"/>
          <p:cNvSpPr>
            <a:spLocks noGrp="1"/>
          </p:cNvSpPr>
          <p:nvPr>
            <p:ph sz="quarter" idx="1"/>
          </p:nvPr>
        </p:nvSpPr>
        <p:spPr/>
        <p:txBody>
          <a:bodyPr/>
          <a:lstStyle/>
          <a:p>
            <a:r>
              <a:rPr lang="zh-CN" altLang="en-US" dirty="0"/>
              <a:t>每次都要构建</a:t>
            </a:r>
            <a:r>
              <a:rPr lang="en-US" altLang="zh-CN" dirty="0"/>
              <a:t>JDBC</a:t>
            </a:r>
            <a:r>
              <a:rPr lang="zh-CN" altLang="en-US" dirty="0"/>
              <a:t>对象</a:t>
            </a:r>
            <a:endParaRPr lang="en-US" altLang="zh-CN" dirty="0"/>
          </a:p>
          <a:p>
            <a:r>
              <a:rPr lang="zh-CN" altLang="en-US" dirty="0"/>
              <a:t>更换数据库服务器</a:t>
            </a:r>
            <a:endParaRPr lang="en-US" altLang="zh-CN" dirty="0"/>
          </a:p>
          <a:p>
            <a:r>
              <a:rPr lang="zh-CN" altLang="en-US" dirty="0"/>
              <a:t>数据只能从</a:t>
            </a:r>
            <a:r>
              <a:rPr lang="en-US" altLang="zh-CN" dirty="0" err="1"/>
              <a:t>ResultSet</a:t>
            </a:r>
            <a:r>
              <a:rPr lang="zh-CN" altLang="en-US" dirty="0"/>
              <a:t>中读取</a:t>
            </a:r>
            <a:endParaRPr lang="en-US" altLang="zh-CN" dirty="0"/>
          </a:p>
          <a:p>
            <a:endParaRPr lang="en-US" altLang="zh-CN" dirty="0"/>
          </a:p>
          <a:p>
            <a:r>
              <a:rPr lang="zh-CN" altLang="en-US" dirty="0"/>
              <a:t>看看</a:t>
            </a:r>
            <a:r>
              <a:rPr lang="en-US" altLang="zh-CN" dirty="0"/>
              <a:t>Hibernate</a:t>
            </a:r>
            <a:r>
              <a:rPr lang="zh-CN" altLang="en-US" dirty="0"/>
              <a:t>怎么做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8147248" cy="1143000"/>
          </a:xfrm>
        </p:spPr>
        <p:txBody>
          <a:bodyPr>
            <a:normAutofit/>
          </a:bodyPr>
          <a:lstStyle/>
          <a:p>
            <a:r>
              <a:rPr lang="en-US" altLang="zh-CN" dirty="0"/>
              <a:t>JPA/Hibernate</a:t>
            </a:r>
            <a:r>
              <a:rPr lang="zh-CN" altLang="en-US" dirty="0"/>
              <a:t>能做什么？</a:t>
            </a:r>
          </a:p>
        </p:txBody>
      </p:sp>
      <p:sp>
        <p:nvSpPr>
          <p:cNvPr id="4" name="Rectangle 3"/>
          <p:cNvSpPr txBox="1">
            <a:spLocks noChangeArrowheads="1"/>
          </p:cNvSpPr>
          <p:nvPr/>
        </p:nvSpPr>
        <p:spPr>
          <a:xfrm>
            <a:off x="149225" y="1673225"/>
            <a:ext cx="8789988" cy="2979911"/>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altLang="zh-CN" dirty="0"/>
              <a:t>JPA/Hibernate</a:t>
            </a:r>
            <a:r>
              <a:rPr lang="zh-CN" altLang="en-US" dirty="0"/>
              <a:t>能帮助我们利用</a:t>
            </a:r>
            <a:r>
              <a:rPr lang="zh-CN" altLang="en-US" b="1" u="sng" dirty="0"/>
              <a:t>面向对象</a:t>
            </a:r>
            <a:r>
              <a:rPr lang="zh-CN" altLang="en-US" dirty="0"/>
              <a:t>的思想，开发</a:t>
            </a:r>
            <a:r>
              <a:rPr lang="zh-CN" altLang="en-US" b="1" u="sng" dirty="0"/>
              <a:t>基于关系型数据库</a:t>
            </a:r>
            <a:r>
              <a:rPr lang="zh-CN" altLang="en-US" dirty="0"/>
              <a:t>的应用程序</a:t>
            </a:r>
          </a:p>
          <a:p>
            <a:pPr marL="465455" lvl="1" indent="49530">
              <a:lnSpc>
                <a:spcPct val="150000"/>
              </a:lnSpc>
            </a:pPr>
            <a:r>
              <a:rPr lang="zh-CN" altLang="en-US" dirty="0"/>
              <a:t>第一：将对象数据保存到数据库</a:t>
            </a:r>
          </a:p>
          <a:p>
            <a:pPr marL="465455" lvl="1" indent="49530"/>
            <a:r>
              <a:rPr lang="zh-CN" altLang="en-US" dirty="0"/>
              <a:t>第二：将数据库数据读入对象中</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altLang="zh-CN" dirty="0"/>
              <a:t>JAP/Hibernate</a:t>
            </a:r>
            <a:r>
              <a:rPr lang="zh-CN" altLang="en-US" dirty="0"/>
              <a:t>开发模型</a:t>
            </a:r>
          </a:p>
        </p:txBody>
      </p:sp>
      <p:grpSp>
        <p:nvGrpSpPr>
          <p:cNvPr id="20" name="组合 19">
            <a:extLst>
              <a:ext uri="{FF2B5EF4-FFF2-40B4-BE49-F238E27FC236}">
                <a16:creationId xmlns:a16="http://schemas.microsoft.com/office/drawing/2014/main" id="{86F1DBE7-F8F4-47AD-AD81-A9406BA48035}"/>
              </a:ext>
            </a:extLst>
          </p:cNvPr>
          <p:cNvGrpSpPr/>
          <p:nvPr/>
        </p:nvGrpSpPr>
        <p:grpSpPr>
          <a:xfrm>
            <a:off x="1115616" y="1844824"/>
            <a:ext cx="6480720" cy="4320480"/>
            <a:chOff x="1547664" y="1988840"/>
            <a:chExt cx="6480720" cy="4320480"/>
          </a:xfrm>
        </p:grpSpPr>
        <p:sp>
          <p:nvSpPr>
            <p:cNvPr id="2" name="星形: 六角 1">
              <a:extLst>
                <a:ext uri="{FF2B5EF4-FFF2-40B4-BE49-F238E27FC236}">
                  <a16:creationId xmlns:a16="http://schemas.microsoft.com/office/drawing/2014/main" id="{201CB49F-1B8E-4FE9-90C1-221B2205F45A}"/>
                </a:ext>
              </a:extLst>
            </p:cNvPr>
            <p:cNvSpPr/>
            <p:nvPr/>
          </p:nvSpPr>
          <p:spPr>
            <a:xfrm>
              <a:off x="1547664" y="3604813"/>
              <a:ext cx="2304256" cy="1624387"/>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应用程序</a:t>
              </a:r>
              <a:endParaRPr lang="en-US" altLang="zh-CN" dirty="0"/>
            </a:p>
            <a:p>
              <a:pPr algn="ctr"/>
              <a:r>
                <a:rPr lang="zh-CN" altLang="en-US" dirty="0"/>
                <a:t>（业务逻辑）</a:t>
              </a:r>
            </a:p>
          </p:txBody>
        </p:sp>
        <p:sp>
          <p:nvSpPr>
            <p:cNvPr id="3" name="矩形 2">
              <a:extLst>
                <a:ext uri="{FF2B5EF4-FFF2-40B4-BE49-F238E27FC236}">
                  <a16:creationId xmlns:a16="http://schemas.microsoft.com/office/drawing/2014/main" id="{C5BDAD34-565E-42BB-9E54-36F892724862}"/>
                </a:ext>
              </a:extLst>
            </p:cNvPr>
            <p:cNvSpPr/>
            <p:nvPr/>
          </p:nvSpPr>
          <p:spPr>
            <a:xfrm>
              <a:off x="5004048" y="1988840"/>
              <a:ext cx="302433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持久化实体对象</a:t>
              </a:r>
              <a:endParaRPr lang="en-US" altLang="zh-CN" dirty="0"/>
            </a:p>
            <a:p>
              <a:pPr algn="ctr"/>
              <a:r>
                <a:rPr lang="zh-CN" altLang="en-US" dirty="0"/>
                <a:t>（</a:t>
              </a:r>
              <a:r>
                <a:rPr lang="en-US" altLang="zh-CN" dirty="0"/>
                <a:t>Persistence Objects</a:t>
              </a:r>
              <a:r>
                <a:rPr lang="zh-CN" altLang="en-US" dirty="0"/>
                <a:t>）</a:t>
              </a:r>
            </a:p>
          </p:txBody>
        </p:sp>
        <p:sp>
          <p:nvSpPr>
            <p:cNvPr id="6" name="矩形 5">
              <a:extLst>
                <a:ext uri="{FF2B5EF4-FFF2-40B4-BE49-F238E27FC236}">
                  <a16:creationId xmlns:a16="http://schemas.microsoft.com/office/drawing/2014/main" id="{CF8569DC-87EE-494E-B12F-A4E423D8F75B}"/>
                </a:ext>
              </a:extLst>
            </p:cNvPr>
            <p:cNvSpPr/>
            <p:nvPr/>
          </p:nvSpPr>
          <p:spPr>
            <a:xfrm>
              <a:off x="5148064" y="3856186"/>
              <a:ext cx="2592288" cy="724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JPA/Hibernate</a:t>
              </a:r>
              <a:r>
                <a:rPr lang="zh-CN" altLang="en-US" dirty="0"/>
                <a:t>接口对象</a:t>
              </a:r>
              <a:endParaRPr lang="en-US" altLang="zh-CN" dirty="0"/>
            </a:p>
          </p:txBody>
        </p:sp>
        <p:sp>
          <p:nvSpPr>
            <p:cNvPr id="4" name="流程图: 磁盘 3">
              <a:extLst>
                <a:ext uri="{FF2B5EF4-FFF2-40B4-BE49-F238E27FC236}">
                  <a16:creationId xmlns:a16="http://schemas.microsoft.com/office/drawing/2014/main" id="{E47BFCC0-1E14-4E8C-B742-363E5DFB8C54}"/>
                </a:ext>
              </a:extLst>
            </p:cNvPr>
            <p:cNvSpPr/>
            <p:nvPr/>
          </p:nvSpPr>
          <p:spPr>
            <a:xfrm>
              <a:off x="5220072" y="5373216"/>
              <a:ext cx="2592288" cy="93610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关系数据库</a:t>
              </a:r>
            </a:p>
          </p:txBody>
        </p:sp>
        <p:cxnSp>
          <p:nvCxnSpPr>
            <p:cNvPr id="9" name="直接箭头连接符 8">
              <a:extLst>
                <a:ext uri="{FF2B5EF4-FFF2-40B4-BE49-F238E27FC236}">
                  <a16:creationId xmlns:a16="http://schemas.microsoft.com/office/drawing/2014/main" id="{73151579-20F1-47B1-B74C-76F5F8E36EC0}"/>
                </a:ext>
              </a:extLst>
            </p:cNvPr>
            <p:cNvCxnSpPr/>
            <p:nvPr/>
          </p:nvCxnSpPr>
          <p:spPr>
            <a:xfrm flipV="1">
              <a:off x="6012160" y="4581128"/>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73B7EE0-E008-42FE-B211-5A2A12C1C1C3}"/>
                </a:ext>
              </a:extLst>
            </p:cNvPr>
            <p:cNvCxnSpPr/>
            <p:nvPr/>
          </p:nvCxnSpPr>
          <p:spPr>
            <a:xfrm>
              <a:off x="7020272" y="4581128"/>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7F2F938-2CE1-4BCE-B3CC-108E354ACC36}"/>
                </a:ext>
              </a:extLst>
            </p:cNvPr>
            <p:cNvCxnSpPr/>
            <p:nvPr/>
          </p:nvCxnSpPr>
          <p:spPr>
            <a:xfrm flipV="1">
              <a:off x="6004520" y="3032956"/>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29A9908-6413-479C-9A8E-903C7FDD0C6E}"/>
                </a:ext>
              </a:extLst>
            </p:cNvPr>
            <p:cNvCxnSpPr/>
            <p:nvPr/>
          </p:nvCxnSpPr>
          <p:spPr>
            <a:xfrm>
              <a:off x="7012632" y="3032956"/>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8DCDEB3-ACEC-4200-AAC7-C881A944F51E}"/>
                </a:ext>
              </a:extLst>
            </p:cNvPr>
            <p:cNvCxnSpPr>
              <a:stCxn id="2" idx="0"/>
            </p:cNvCxnSpPr>
            <p:nvPr/>
          </p:nvCxnSpPr>
          <p:spPr>
            <a:xfrm flipV="1">
              <a:off x="3851919" y="4005064"/>
              <a:ext cx="1296145" cy="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36F339D-543A-4F14-9466-B91855FDA8BF}"/>
                </a:ext>
              </a:extLst>
            </p:cNvPr>
            <p:cNvCxnSpPr>
              <a:stCxn id="2" idx="5"/>
              <a:endCxn id="3" idx="1"/>
            </p:cNvCxnSpPr>
            <p:nvPr/>
          </p:nvCxnSpPr>
          <p:spPr>
            <a:xfrm flipV="1">
              <a:off x="2699792" y="2492896"/>
              <a:ext cx="2304256" cy="111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a:bodyPr>
          <a:lstStyle/>
          <a:p>
            <a:r>
              <a:rPr lang="zh-CN" altLang="en-US" dirty="0"/>
              <a:t>快速体验</a:t>
            </a:r>
            <a:r>
              <a:rPr lang="en-US" altLang="zh-CN" dirty="0"/>
              <a:t>JPA/Hibernate</a:t>
            </a:r>
            <a:r>
              <a:rPr lang="zh-CN" altLang="en-US" dirty="0"/>
              <a:t>开发</a:t>
            </a:r>
          </a:p>
        </p:txBody>
      </p:sp>
      <p:sp>
        <p:nvSpPr>
          <p:cNvPr id="151555" name="Rectangle 3"/>
          <p:cNvSpPr>
            <a:spLocks noGrp="1" noChangeArrowheads="1"/>
          </p:cNvSpPr>
          <p:nvPr>
            <p:ph type="body" idx="1"/>
          </p:nvPr>
        </p:nvSpPr>
        <p:spPr/>
        <p:txBody>
          <a:bodyPr/>
          <a:lstStyle/>
          <a:p>
            <a:r>
              <a:rPr lang="zh-CN" altLang="en-US" dirty="0"/>
              <a:t>使用</a:t>
            </a:r>
            <a:r>
              <a:rPr lang="en-US" altLang="zh-CN" dirty="0"/>
              <a:t>IDEA</a:t>
            </a:r>
            <a:r>
              <a:rPr lang="zh-CN" altLang="en-US" dirty="0"/>
              <a:t>创建新的</a:t>
            </a:r>
            <a:r>
              <a:rPr lang="en-US" altLang="zh-CN" dirty="0"/>
              <a:t>maven</a:t>
            </a:r>
            <a:r>
              <a:rPr lang="zh-CN" altLang="en-US" dirty="0"/>
              <a:t>项目</a:t>
            </a:r>
          </a:p>
          <a:p>
            <a:r>
              <a:rPr lang="zh-CN" altLang="en-US" dirty="0"/>
              <a:t>在</a:t>
            </a:r>
            <a:r>
              <a:rPr lang="en-US" altLang="zh-CN" dirty="0" err="1"/>
              <a:t>pom</a:t>
            </a:r>
            <a:r>
              <a:rPr lang="zh-CN" altLang="en-US" dirty="0"/>
              <a:t>中引入依赖库配置</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a:extLst>
              <a:ext uri="{FF2B5EF4-FFF2-40B4-BE49-F238E27FC236}">
                <a16:creationId xmlns:a16="http://schemas.microsoft.com/office/drawing/2014/main" id="{D060D645-1851-4751-BE0F-F86F3E33FB3C}"/>
              </a:ext>
            </a:extLst>
          </p:cNvPr>
          <p:cNvPicPr>
            <a:picLocks noChangeAspect="1"/>
          </p:cNvPicPr>
          <p:nvPr/>
        </p:nvPicPr>
        <p:blipFill>
          <a:blip r:embed="rId3"/>
          <a:stretch>
            <a:fillRect/>
          </a:stretch>
        </p:blipFill>
        <p:spPr>
          <a:xfrm>
            <a:off x="1600600" y="2420888"/>
            <a:ext cx="6400000" cy="35047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BB645-8BF6-40F3-91C5-8B3E568E42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A58E94-897C-4DA1-9413-349E1DB27EB6}"/>
              </a:ext>
            </a:extLst>
          </p:cNvPr>
          <p:cNvSpPr>
            <a:spLocks noGrp="1"/>
          </p:cNvSpPr>
          <p:nvPr>
            <p:ph sz="quarter" idx="1"/>
          </p:nvPr>
        </p:nvSpPr>
        <p:spPr/>
        <p:txBody>
          <a:bodyPr/>
          <a:lstStyle/>
          <a:p>
            <a:r>
              <a:rPr lang="zh-CN" altLang="en-US" dirty="0"/>
              <a:t>在</a:t>
            </a:r>
            <a:r>
              <a:rPr lang="en-US" altLang="zh-CN" dirty="0" err="1"/>
              <a:t>mysql</a:t>
            </a:r>
            <a:r>
              <a:rPr lang="zh-CN" altLang="en-US" dirty="0"/>
              <a:t>中创建数据库</a:t>
            </a:r>
          </a:p>
          <a:p>
            <a:endParaRPr lang="zh-CN" altLang="en-US" dirty="0"/>
          </a:p>
        </p:txBody>
      </p:sp>
      <p:pic>
        <p:nvPicPr>
          <p:cNvPr id="4" name="Picture 2">
            <a:extLst>
              <a:ext uri="{FF2B5EF4-FFF2-40B4-BE49-F238E27FC236}">
                <a16:creationId xmlns:a16="http://schemas.microsoft.com/office/drawing/2014/main" id="{1DD04B99-D18E-464C-BE7A-2D1D7583F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733675"/>
            <a:ext cx="19526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15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r>
              <a:rPr lang="zh-CN" altLang="en-US" dirty="0"/>
              <a:t>创建</a:t>
            </a:r>
            <a:r>
              <a:rPr lang="en-US" altLang="zh-CN" dirty="0"/>
              <a:t>JPA</a:t>
            </a:r>
            <a:r>
              <a:rPr lang="zh-CN" altLang="en-US" dirty="0"/>
              <a:t>配置文件</a:t>
            </a:r>
            <a:endParaRPr lang="en-US" altLang="zh-CN" dirty="0"/>
          </a:p>
        </p:txBody>
      </p:sp>
      <p:sp>
        <p:nvSpPr>
          <p:cNvPr id="152579" name="Rectangle 3"/>
          <p:cNvSpPr>
            <a:spLocks noGrp="1" noChangeArrowheads="1"/>
          </p:cNvSpPr>
          <p:nvPr>
            <p:ph type="body" idx="1"/>
          </p:nvPr>
        </p:nvSpPr>
        <p:spPr/>
        <p:txBody>
          <a:bodyPr>
            <a:normAutofit/>
          </a:bodyPr>
          <a:lstStyle/>
          <a:p>
            <a:pPr>
              <a:lnSpc>
                <a:spcPct val="90000"/>
              </a:lnSpc>
            </a:pPr>
            <a:r>
              <a:rPr lang="zh-CN" altLang="en-US" sz="2400" dirty="0"/>
              <a:t>在</a:t>
            </a:r>
            <a:r>
              <a:rPr lang="en-US" altLang="zh-CN" sz="2400" dirty="0"/>
              <a:t>resources</a:t>
            </a:r>
            <a:r>
              <a:rPr lang="zh-CN" altLang="en-US" sz="2400" dirty="0"/>
              <a:t>文件夹中创建</a:t>
            </a:r>
            <a:r>
              <a:rPr lang="en-US" altLang="zh-CN" sz="2400" dirty="0"/>
              <a:t>META-INF</a:t>
            </a:r>
            <a:r>
              <a:rPr lang="zh-CN" altLang="en-US" sz="2400" dirty="0"/>
              <a:t>子文件夹，在</a:t>
            </a:r>
            <a:r>
              <a:rPr lang="en-US" altLang="zh-CN" sz="2400" dirty="0"/>
              <a:t>META-INF</a:t>
            </a:r>
            <a:r>
              <a:rPr lang="zh-CN" altLang="en-US" sz="2400" dirty="0"/>
              <a:t>中新建</a:t>
            </a:r>
            <a:r>
              <a:rPr lang="en-US" altLang="zh-CN" sz="2400" dirty="0"/>
              <a:t>persistence.xml</a:t>
            </a:r>
            <a:r>
              <a:rPr lang="zh-CN" altLang="en-US" sz="2400" dirty="0"/>
              <a:t>文件</a:t>
            </a:r>
          </a:p>
        </p:txBody>
      </p:sp>
      <p:pic>
        <p:nvPicPr>
          <p:cNvPr id="3" name="图片 2">
            <a:extLst>
              <a:ext uri="{FF2B5EF4-FFF2-40B4-BE49-F238E27FC236}">
                <a16:creationId xmlns:a16="http://schemas.microsoft.com/office/drawing/2014/main" id="{0ACE7783-FEFC-4098-84F2-F71007D1EC87}"/>
              </a:ext>
            </a:extLst>
          </p:cNvPr>
          <p:cNvPicPr>
            <a:picLocks noChangeAspect="1"/>
          </p:cNvPicPr>
          <p:nvPr/>
        </p:nvPicPr>
        <p:blipFill>
          <a:blip r:embed="rId2"/>
          <a:stretch>
            <a:fillRect/>
          </a:stretch>
        </p:blipFill>
        <p:spPr>
          <a:xfrm>
            <a:off x="1835696" y="2134726"/>
            <a:ext cx="7200800" cy="4750658"/>
          </a:xfrm>
          <a:prstGeom prst="rect">
            <a:avLst/>
          </a:prstGeom>
        </p:spPr>
      </p:pic>
    </p:spTree>
    <p:extLst>
      <p:ext uri="{BB962C8B-B14F-4D97-AF65-F5344CB8AC3E}">
        <p14:creationId xmlns:p14="http://schemas.microsoft.com/office/powerpoint/2010/main" val="2603445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1AFE0-DF67-4386-945D-476425BC4B51}"/>
              </a:ext>
            </a:extLst>
          </p:cNvPr>
          <p:cNvSpPr>
            <a:spLocks noGrp="1"/>
          </p:cNvSpPr>
          <p:nvPr>
            <p:ph type="title"/>
          </p:nvPr>
        </p:nvSpPr>
        <p:spPr/>
        <p:txBody>
          <a:bodyPr/>
          <a:lstStyle/>
          <a:p>
            <a:r>
              <a:rPr lang="zh-CN" altLang="en-US" dirty="0"/>
              <a:t>创建</a:t>
            </a:r>
            <a:r>
              <a:rPr lang="en-US" altLang="zh-CN" dirty="0" err="1"/>
              <a:t>Datasource</a:t>
            </a:r>
            <a:endParaRPr lang="zh-CN" altLang="en-US" dirty="0"/>
          </a:p>
        </p:txBody>
      </p:sp>
      <p:sp>
        <p:nvSpPr>
          <p:cNvPr id="3" name="内容占位符 2">
            <a:extLst>
              <a:ext uri="{FF2B5EF4-FFF2-40B4-BE49-F238E27FC236}">
                <a16:creationId xmlns:a16="http://schemas.microsoft.com/office/drawing/2014/main" id="{903E31C8-7AB5-43DC-B6D3-4D0CCE4E2EBA}"/>
              </a:ext>
            </a:extLst>
          </p:cNvPr>
          <p:cNvSpPr>
            <a:spLocks noGrp="1"/>
          </p:cNvSpPr>
          <p:nvPr>
            <p:ph sz="quarter" idx="1"/>
          </p:nvPr>
        </p:nvSpPr>
        <p:spPr/>
        <p:txBody>
          <a:bodyPr/>
          <a:lstStyle/>
          <a:p>
            <a:r>
              <a:rPr lang="en-US" altLang="zh-CN" dirty="0" err="1"/>
              <a:t>View</a:t>
            </a:r>
            <a:r>
              <a:rPr lang="en-US" altLang="zh-CN" dirty="0" err="1">
                <a:sym typeface="Wingdings" panose="05000000000000000000" pitchFamily="2" charset="2"/>
              </a:rPr>
              <a:t>Tool</a:t>
            </a:r>
            <a:r>
              <a:rPr lang="en-US" altLang="zh-CN" dirty="0">
                <a:sym typeface="Wingdings" panose="05000000000000000000" pitchFamily="2" charset="2"/>
              </a:rPr>
              <a:t> </a:t>
            </a:r>
            <a:r>
              <a:rPr lang="en-US" altLang="zh-CN" dirty="0" err="1">
                <a:sym typeface="Wingdings" panose="05000000000000000000" pitchFamily="2" charset="2"/>
              </a:rPr>
              <a:t>windowsDatabase</a:t>
            </a:r>
            <a:r>
              <a:rPr lang="zh-CN" altLang="en-US" dirty="0">
                <a:sym typeface="Wingdings" panose="05000000000000000000" pitchFamily="2" charset="2"/>
              </a:rPr>
              <a:t>，点击</a:t>
            </a:r>
            <a:r>
              <a:rPr lang="en-US" altLang="zh-CN" dirty="0">
                <a:sym typeface="Wingdings" panose="05000000000000000000" pitchFamily="2" charset="2"/>
              </a:rPr>
              <a:t>+</a:t>
            </a:r>
            <a:r>
              <a:rPr lang="zh-CN" altLang="en-US" dirty="0">
                <a:sym typeface="Wingdings" panose="05000000000000000000" pitchFamily="2" charset="2"/>
              </a:rPr>
              <a:t>添加，选</a:t>
            </a:r>
            <a:r>
              <a:rPr lang="en-US" altLang="zh-CN" dirty="0" err="1">
                <a:sym typeface="Wingdings" panose="05000000000000000000" pitchFamily="2" charset="2"/>
              </a:rPr>
              <a:t>mysql</a:t>
            </a:r>
            <a:endParaRPr lang="en-US" altLang="zh-CN" dirty="0">
              <a:sym typeface="Wingdings" panose="05000000000000000000" pitchFamily="2" charset="2"/>
            </a:endParaRPr>
          </a:p>
          <a:p>
            <a:pPr marL="0" indent="0">
              <a:buNone/>
            </a:pPr>
            <a:endParaRPr lang="zh-CN" altLang="en-US" dirty="0"/>
          </a:p>
        </p:txBody>
      </p:sp>
      <p:pic>
        <p:nvPicPr>
          <p:cNvPr id="4" name="图片 3">
            <a:extLst>
              <a:ext uri="{FF2B5EF4-FFF2-40B4-BE49-F238E27FC236}">
                <a16:creationId xmlns:a16="http://schemas.microsoft.com/office/drawing/2014/main" id="{BE7908C6-5F6E-47C9-B073-4A304AAAE2C6}"/>
              </a:ext>
            </a:extLst>
          </p:cNvPr>
          <p:cNvPicPr>
            <a:picLocks noChangeAspect="1"/>
          </p:cNvPicPr>
          <p:nvPr/>
        </p:nvPicPr>
        <p:blipFill>
          <a:blip r:embed="rId2"/>
          <a:stretch>
            <a:fillRect/>
          </a:stretch>
        </p:blipFill>
        <p:spPr>
          <a:xfrm>
            <a:off x="251520" y="2348880"/>
            <a:ext cx="4133333" cy="3819048"/>
          </a:xfrm>
          <a:prstGeom prst="rect">
            <a:avLst/>
          </a:prstGeom>
        </p:spPr>
      </p:pic>
      <p:pic>
        <p:nvPicPr>
          <p:cNvPr id="5" name="图片 4">
            <a:extLst>
              <a:ext uri="{FF2B5EF4-FFF2-40B4-BE49-F238E27FC236}">
                <a16:creationId xmlns:a16="http://schemas.microsoft.com/office/drawing/2014/main" id="{8F6CF66E-43DE-4388-8A47-D1FA6C1D48AF}"/>
              </a:ext>
            </a:extLst>
          </p:cNvPr>
          <p:cNvPicPr>
            <a:picLocks noChangeAspect="1"/>
          </p:cNvPicPr>
          <p:nvPr/>
        </p:nvPicPr>
        <p:blipFill>
          <a:blip r:embed="rId3"/>
          <a:stretch>
            <a:fillRect/>
          </a:stretch>
        </p:blipFill>
        <p:spPr>
          <a:xfrm>
            <a:off x="1835696" y="2139356"/>
            <a:ext cx="7180952" cy="4238095"/>
          </a:xfrm>
          <a:prstGeom prst="rect">
            <a:avLst/>
          </a:prstGeom>
        </p:spPr>
      </p:pic>
    </p:spTree>
    <p:extLst>
      <p:ext uri="{BB962C8B-B14F-4D97-AF65-F5344CB8AC3E}">
        <p14:creationId xmlns:p14="http://schemas.microsoft.com/office/powerpoint/2010/main" val="254218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F06D0-4040-48C2-8817-58F36BC8A918}"/>
              </a:ext>
            </a:extLst>
          </p:cNvPr>
          <p:cNvSpPr>
            <a:spLocks noGrp="1"/>
          </p:cNvSpPr>
          <p:nvPr>
            <p:ph type="title"/>
          </p:nvPr>
        </p:nvSpPr>
        <p:spPr/>
        <p:txBody>
          <a:bodyPr/>
          <a:lstStyle/>
          <a:p>
            <a:r>
              <a:rPr lang="zh-CN" altLang="en-US" dirty="0"/>
              <a:t>添加</a:t>
            </a:r>
            <a:r>
              <a:rPr lang="en-US" altLang="zh-CN" dirty="0"/>
              <a:t>JPA</a:t>
            </a:r>
            <a:r>
              <a:rPr lang="zh-CN" altLang="en-US" dirty="0"/>
              <a:t>、绑定</a:t>
            </a:r>
            <a:r>
              <a:rPr lang="en-US" altLang="zh-CN" dirty="0" err="1"/>
              <a:t>Datasource</a:t>
            </a:r>
            <a:endParaRPr lang="zh-CN" altLang="en-US" dirty="0"/>
          </a:p>
        </p:txBody>
      </p:sp>
      <p:sp>
        <p:nvSpPr>
          <p:cNvPr id="3" name="内容占位符 2">
            <a:extLst>
              <a:ext uri="{FF2B5EF4-FFF2-40B4-BE49-F238E27FC236}">
                <a16:creationId xmlns:a16="http://schemas.microsoft.com/office/drawing/2014/main" id="{255FACCD-447B-4D29-BC1E-B9DAE49C34BE}"/>
              </a:ext>
            </a:extLst>
          </p:cNvPr>
          <p:cNvSpPr>
            <a:spLocks noGrp="1"/>
          </p:cNvSpPr>
          <p:nvPr>
            <p:ph sz="quarter" idx="1"/>
          </p:nvPr>
        </p:nvSpPr>
        <p:spPr>
          <a:xfrm>
            <a:off x="327992" y="1447800"/>
            <a:ext cx="7772400" cy="4572000"/>
          </a:xfrm>
        </p:spPr>
        <p:txBody>
          <a:bodyPr/>
          <a:lstStyle/>
          <a:p>
            <a:r>
              <a:rPr lang="en-US" altLang="zh-CN" dirty="0" err="1"/>
              <a:t>File</a:t>
            </a:r>
            <a:r>
              <a:rPr lang="en-US" altLang="zh-CN" dirty="0" err="1">
                <a:sym typeface="Wingdings" panose="05000000000000000000" pitchFamily="2" charset="2"/>
              </a:rPr>
              <a:t>Project</a:t>
            </a:r>
            <a:r>
              <a:rPr lang="en-US" altLang="zh-CN" dirty="0">
                <a:sym typeface="Wingdings" panose="05000000000000000000" pitchFamily="2" charset="2"/>
              </a:rPr>
              <a:t> Structure</a:t>
            </a:r>
            <a:r>
              <a:rPr lang="zh-CN" altLang="en-US" dirty="0">
                <a:sym typeface="Wingdings" panose="05000000000000000000" pitchFamily="2" charset="2"/>
              </a:rPr>
              <a:t>选择</a:t>
            </a:r>
            <a:r>
              <a:rPr lang="en-US" altLang="zh-CN" dirty="0">
                <a:sym typeface="Wingdings" panose="05000000000000000000" pitchFamily="2" charset="2"/>
              </a:rPr>
              <a:t>Modules</a:t>
            </a:r>
            <a:r>
              <a:rPr lang="zh-CN" altLang="en-US" dirty="0">
                <a:sym typeface="Wingdings" panose="05000000000000000000" pitchFamily="2" charset="2"/>
              </a:rPr>
              <a:t>，点击</a:t>
            </a:r>
            <a:r>
              <a:rPr lang="en-US" altLang="zh-CN" dirty="0">
                <a:sym typeface="Wingdings" panose="05000000000000000000" pitchFamily="2" charset="2"/>
              </a:rPr>
              <a:t>+</a:t>
            </a:r>
            <a:r>
              <a:rPr lang="zh-CN" altLang="en-US" dirty="0">
                <a:sym typeface="Wingdings" panose="05000000000000000000" pitchFamily="2" charset="2"/>
              </a:rPr>
              <a:t>，弹框中选</a:t>
            </a:r>
            <a:r>
              <a:rPr lang="en-US" altLang="zh-CN" dirty="0">
                <a:sym typeface="Wingdings" panose="05000000000000000000" pitchFamily="2" charset="2"/>
              </a:rPr>
              <a:t>JPA</a:t>
            </a:r>
            <a:endParaRPr lang="zh-CN" altLang="en-US" dirty="0"/>
          </a:p>
        </p:txBody>
      </p:sp>
      <p:pic>
        <p:nvPicPr>
          <p:cNvPr id="4" name="图片 3">
            <a:extLst>
              <a:ext uri="{FF2B5EF4-FFF2-40B4-BE49-F238E27FC236}">
                <a16:creationId xmlns:a16="http://schemas.microsoft.com/office/drawing/2014/main" id="{5A95334F-098C-470C-B1E3-7AD47B917D30}"/>
              </a:ext>
            </a:extLst>
          </p:cNvPr>
          <p:cNvPicPr>
            <a:picLocks noChangeAspect="1"/>
          </p:cNvPicPr>
          <p:nvPr/>
        </p:nvPicPr>
        <p:blipFill>
          <a:blip r:embed="rId2"/>
          <a:stretch>
            <a:fillRect/>
          </a:stretch>
        </p:blipFill>
        <p:spPr>
          <a:xfrm>
            <a:off x="1907704" y="1844824"/>
            <a:ext cx="7020272" cy="4914190"/>
          </a:xfrm>
          <a:prstGeom prst="rect">
            <a:avLst/>
          </a:prstGeom>
        </p:spPr>
      </p:pic>
    </p:spTree>
    <p:extLst>
      <p:ext uri="{BB962C8B-B14F-4D97-AF65-F5344CB8AC3E}">
        <p14:creationId xmlns:p14="http://schemas.microsoft.com/office/powerpoint/2010/main" val="207012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课程目标</a:t>
            </a:r>
          </a:p>
        </p:txBody>
      </p:sp>
      <p:sp>
        <p:nvSpPr>
          <p:cNvPr id="141315" name="Rectangle 3"/>
          <p:cNvSpPr>
            <a:spLocks noGrp="1" noChangeArrowheads="1"/>
          </p:cNvSpPr>
          <p:nvPr>
            <p:ph type="body" idx="1"/>
          </p:nvPr>
        </p:nvSpPr>
        <p:spPr/>
        <p:txBody>
          <a:bodyPr/>
          <a:lstStyle/>
          <a:p>
            <a:pPr>
              <a:spcBef>
                <a:spcPct val="50000"/>
              </a:spcBef>
              <a:spcAft>
                <a:spcPct val="0"/>
              </a:spcAft>
              <a:buClrTx/>
              <a:buFont typeface="Wingdings" panose="05000000000000000000" pitchFamily="2" charset="2"/>
              <a:buChar char="q"/>
            </a:pPr>
            <a:r>
              <a:rPr kumimoji="1" lang="zh-CN" altLang="en-US" b="1" dirty="0"/>
              <a:t>课程目标：</a:t>
            </a:r>
          </a:p>
          <a:p>
            <a:pPr lvl="1">
              <a:spcBef>
                <a:spcPct val="50000"/>
              </a:spcBef>
              <a:spcAft>
                <a:spcPct val="0"/>
              </a:spcAft>
              <a:buClrTx/>
              <a:buFont typeface="Wingdings" panose="05000000000000000000" pitchFamily="2" charset="2"/>
              <a:buChar char="q"/>
            </a:pPr>
            <a:r>
              <a:rPr kumimoji="1" lang="zh-CN" altLang="en-US" dirty="0"/>
              <a:t>理解</a:t>
            </a:r>
            <a:r>
              <a:rPr kumimoji="1" lang="en-US" altLang="zh-CN" dirty="0"/>
              <a:t>O/R Mapping</a:t>
            </a:r>
            <a:r>
              <a:rPr kumimoji="1" lang="zh-CN" altLang="en-US" dirty="0"/>
              <a:t>原理</a:t>
            </a:r>
          </a:p>
          <a:p>
            <a:pPr lvl="1">
              <a:spcBef>
                <a:spcPct val="50000"/>
              </a:spcBef>
              <a:spcAft>
                <a:spcPct val="0"/>
              </a:spcAft>
              <a:buClrTx/>
              <a:buFont typeface="Wingdings" panose="05000000000000000000" pitchFamily="2" charset="2"/>
              <a:buChar char="q"/>
            </a:pPr>
            <a:r>
              <a:rPr kumimoji="1" lang="zh-CN" altLang="en-US" dirty="0"/>
              <a:t>掌握</a:t>
            </a:r>
            <a:r>
              <a:rPr kumimoji="1" lang="en-US" altLang="zh-CN" dirty="0"/>
              <a:t>JPA/Hibernate</a:t>
            </a:r>
            <a:r>
              <a:rPr kumimoji="1" lang="zh-CN" altLang="en-US" dirty="0"/>
              <a:t>开发的相关知识</a:t>
            </a:r>
          </a:p>
          <a:p>
            <a:pPr lvl="1">
              <a:spcBef>
                <a:spcPct val="50000"/>
              </a:spcBef>
              <a:spcAft>
                <a:spcPct val="0"/>
              </a:spcAft>
              <a:buClrTx/>
              <a:buFont typeface="Wingdings" panose="05000000000000000000" pitchFamily="2" charset="2"/>
              <a:buChar char="q"/>
            </a:pPr>
            <a:r>
              <a:rPr kumimoji="1" lang="zh-CN" altLang="en-US" dirty="0"/>
              <a:t>能使用</a:t>
            </a:r>
            <a:r>
              <a:rPr kumimoji="1" lang="en-US" altLang="zh-CN" dirty="0"/>
              <a:t>JPA</a:t>
            </a:r>
            <a:r>
              <a:rPr kumimoji="1" lang="zh-CN" altLang="en-US" dirty="0"/>
              <a:t>进行实际项目开发</a:t>
            </a:r>
            <a:endParaRPr kumimoji="1" lang="en-US" altLang="zh-CN" dirty="0"/>
          </a:p>
          <a:p>
            <a:pPr lvl="1">
              <a:spcBef>
                <a:spcPct val="50000"/>
              </a:spcBef>
              <a:spcAft>
                <a:spcPct val="0"/>
              </a:spcAft>
              <a:buClrTx/>
              <a:buFont typeface="Wingdings" panose="05000000000000000000" pitchFamily="2" charset="2"/>
              <a:buChar char="q"/>
            </a:pPr>
            <a:r>
              <a:rPr kumimoji="1" lang="en-US" altLang="zh-CN" dirty="0"/>
              <a:t>Spring</a:t>
            </a:r>
            <a:r>
              <a:rPr kumimoji="1" lang="zh-CN" altLang="en-US" dirty="0"/>
              <a:t>与</a:t>
            </a:r>
            <a:r>
              <a:rPr kumimoji="1" lang="en-US" altLang="zh-CN" dirty="0"/>
              <a:t>JPA</a:t>
            </a:r>
            <a:r>
              <a:rPr kumimoji="1" lang="zh-CN" altLang="en-US" dirty="0"/>
              <a:t>整合开发</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1B21B16-90ED-47C4-B40C-0A830C572D04}"/>
              </a:ext>
            </a:extLst>
          </p:cNvPr>
          <p:cNvPicPr>
            <a:picLocks noChangeAspect="1"/>
          </p:cNvPicPr>
          <p:nvPr/>
        </p:nvPicPr>
        <p:blipFill>
          <a:blip r:embed="rId2"/>
          <a:stretch>
            <a:fillRect/>
          </a:stretch>
        </p:blipFill>
        <p:spPr>
          <a:xfrm>
            <a:off x="0" y="228600"/>
            <a:ext cx="9144000" cy="6400800"/>
          </a:xfrm>
          <a:prstGeom prst="rect">
            <a:avLst/>
          </a:prstGeom>
        </p:spPr>
      </p:pic>
    </p:spTree>
    <p:extLst>
      <p:ext uri="{BB962C8B-B14F-4D97-AF65-F5344CB8AC3E}">
        <p14:creationId xmlns:p14="http://schemas.microsoft.com/office/powerpoint/2010/main" val="196621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A2A67-2BD5-47E2-99D4-68B1CF2DB3BE}"/>
              </a:ext>
            </a:extLst>
          </p:cNvPr>
          <p:cNvSpPr>
            <a:spLocks noGrp="1"/>
          </p:cNvSpPr>
          <p:nvPr>
            <p:ph type="title"/>
          </p:nvPr>
        </p:nvSpPr>
        <p:spPr/>
        <p:txBody>
          <a:bodyPr/>
          <a:lstStyle/>
          <a:p>
            <a:r>
              <a:rPr lang="zh-CN" altLang="en-US" dirty="0"/>
              <a:t>绑定</a:t>
            </a:r>
            <a:r>
              <a:rPr lang="en-US" altLang="zh-CN" dirty="0" err="1"/>
              <a:t>datasource</a:t>
            </a:r>
            <a:endParaRPr lang="zh-CN" altLang="en-US" dirty="0"/>
          </a:p>
        </p:txBody>
      </p:sp>
      <p:sp>
        <p:nvSpPr>
          <p:cNvPr id="3" name="内容占位符 2">
            <a:extLst>
              <a:ext uri="{FF2B5EF4-FFF2-40B4-BE49-F238E27FC236}">
                <a16:creationId xmlns:a16="http://schemas.microsoft.com/office/drawing/2014/main" id="{98A2523B-D7EC-4120-9E69-AFCAB017F663}"/>
              </a:ext>
            </a:extLst>
          </p:cNvPr>
          <p:cNvSpPr>
            <a:spLocks noGrp="1"/>
          </p:cNvSpPr>
          <p:nvPr>
            <p:ph sz="quarter" idx="1"/>
          </p:nvPr>
        </p:nvSpPr>
        <p:spPr/>
        <p:txBody>
          <a:bodyPr/>
          <a:lstStyle/>
          <a:p>
            <a:endParaRPr lang="zh-CN" altLang="en-US"/>
          </a:p>
        </p:txBody>
      </p:sp>
      <p:pic>
        <p:nvPicPr>
          <p:cNvPr id="4" name="图片 3">
            <a:extLst>
              <a:ext uri="{FF2B5EF4-FFF2-40B4-BE49-F238E27FC236}">
                <a16:creationId xmlns:a16="http://schemas.microsoft.com/office/drawing/2014/main" id="{CEB03F5A-2713-4149-B90A-29B36DE66657}"/>
              </a:ext>
            </a:extLst>
          </p:cNvPr>
          <p:cNvPicPr>
            <a:picLocks noChangeAspect="1"/>
          </p:cNvPicPr>
          <p:nvPr/>
        </p:nvPicPr>
        <p:blipFill>
          <a:blip r:embed="rId2"/>
          <a:stretch>
            <a:fillRect/>
          </a:stretch>
        </p:blipFill>
        <p:spPr>
          <a:xfrm>
            <a:off x="914400" y="1527967"/>
            <a:ext cx="6780952" cy="5342857"/>
          </a:xfrm>
          <a:prstGeom prst="rect">
            <a:avLst/>
          </a:prstGeom>
        </p:spPr>
      </p:pic>
    </p:spTree>
    <p:extLst>
      <p:ext uri="{BB962C8B-B14F-4D97-AF65-F5344CB8AC3E}">
        <p14:creationId xmlns:p14="http://schemas.microsoft.com/office/powerpoint/2010/main" val="339339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dirty="0"/>
              <a:t>创建持久化类 </a:t>
            </a:r>
            <a:r>
              <a:rPr lang="en-US" altLang="zh-CN" dirty="0"/>
              <a:t>User.java</a:t>
            </a:r>
          </a:p>
        </p:txBody>
      </p:sp>
      <p:sp>
        <p:nvSpPr>
          <p:cNvPr id="2" name="Rectangle 1">
            <a:extLst>
              <a:ext uri="{FF2B5EF4-FFF2-40B4-BE49-F238E27FC236}">
                <a16:creationId xmlns:a16="http://schemas.microsoft.com/office/drawing/2014/main" id="{8C848B57-0C76-4817-9AE2-8A7458FF58E1}"/>
              </a:ext>
            </a:extLst>
          </p:cNvPr>
          <p:cNvSpPr>
            <a:spLocks noGrp="1" noChangeArrowheads="1"/>
          </p:cNvSpPr>
          <p:nvPr>
            <p:ph type="body" idx="1"/>
          </p:nvPr>
        </p:nvSpPr>
        <p:spPr bwMode="auto">
          <a:xfrm>
            <a:off x="914400" y="1333144"/>
            <a:ext cx="7772400"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javax.persistence.*</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@Entity</a:t>
            </a:r>
            <a:b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@Table</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D0D0FF"/>
                </a:solidFill>
                <a:effectLst/>
                <a:latin typeface="宋体" panose="02010600030101010101" pitchFamily="2" charset="-122"/>
                <a:ea typeface="宋体" panose="02010600030101010101" pitchFamily="2" charset="-122"/>
              </a:rPr>
              <a:t>name</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"user"</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UserEntity {</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@Id</a:t>
            </a:r>
            <a:b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    @GeneratedValue</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D0D0FF"/>
                </a:solidFill>
                <a:effectLst/>
                <a:latin typeface="宋体" panose="02010600030101010101" pitchFamily="2" charset="-122"/>
                <a:ea typeface="宋体" panose="02010600030101010101" pitchFamily="2" charset="-122"/>
              </a:rPr>
              <a:t>strategy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GenerationType.</a:t>
            </a:r>
            <a:r>
              <a:rPr kumimoji="0" lang="zh-CN" altLang="zh-CN" sz="1800" b="0" i="1" u="none" strike="noStrike" cap="none" normalizeH="0" baseline="0" dirty="0">
                <a:ln>
                  <a:noFill/>
                </a:ln>
                <a:solidFill>
                  <a:srgbClr val="9876AA"/>
                </a:solidFill>
                <a:effectLst/>
                <a:latin typeface="宋体" panose="02010600030101010101" pitchFamily="2" charset="-122"/>
                <a:ea typeface="宋体" panose="02010600030101010101" pitchFamily="2" charset="-122"/>
              </a:rPr>
              <a:t>IDENTITY</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@Column</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D0D0FF"/>
                </a:solidFill>
                <a:effectLst/>
                <a:latin typeface="宋体" panose="02010600030101010101" pitchFamily="2" charset="-122"/>
                <a:ea typeface="宋体" panose="02010600030101010101" pitchFamily="2" charset="-122"/>
              </a:rPr>
              <a:t>name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"id"</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private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Integer </a:t>
            </a:r>
            <a:r>
              <a:rPr kumimoji="0" lang="zh-CN" altLang="zh-CN" sz="1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id</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@Column</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D0D0FF"/>
                </a:solidFill>
                <a:effectLst/>
                <a:latin typeface="宋体" panose="02010600030101010101" pitchFamily="2" charset="-122"/>
                <a:ea typeface="宋体" panose="02010600030101010101" pitchFamily="2" charset="-122"/>
              </a:rPr>
              <a:t>name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"username"</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private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name</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b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@Column</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a:ln>
                  <a:noFill/>
                </a:ln>
                <a:solidFill>
                  <a:srgbClr val="D0D0FF"/>
                </a:solidFill>
                <a:effectLst/>
                <a:latin typeface="宋体" panose="02010600030101010101" pitchFamily="2" charset="-122"/>
                <a:ea typeface="宋体" panose="02010600030101010101" pitchFamily="2" charset="-122"/>
              </a:rPr>
              <a:t>name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"password"</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private </a:t>
            </a:r>
            <a:r>
              <a:rPr kumimoji="0" lang="zh-CN" altLang="zh-CN" sz="1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password</a:t>
            </a:r>
            <a:r>
              <a:rPr kumimoji="0" lang="zh-CN"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//getter</a:t>
            </a:r>
            <a:r>
              <a:rPr kumimoji="0" lang="zh-CN" altLang="en-US"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和</a:t>
            </a:r>
            <a:r>
              <a:rPr kumimoji="0" lang="en-US"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setter</a:t>
            </a:r>
            <a:r>
              <a:rPr kumimoji="0" lang="zh-CN" altLang="en-US"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方法被省略，自己添加</a:t>
            </a:r>
            <a:endParaRPr kumimoji="0" lang="en-US" altLang="zh-CN" sz="1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800" dirty="0">
                <a:solidFill>
                  <a:srgbClr val="CC7832"/>
                </a:solidFill>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dirty="0"/>
              <a:t>注意点</a:t>
            </a:r>
            <a:endParaRPr lang="en-US" altLang="zh-CN" dirty="0"/>
          </a:p>
        </p:txBody>
      </p:sp>
      <p:sp>
        <p:nvSpPr>
          <p:cNvPr id="155651" name="Rectangle 3"/>
          <p:cNvSpPr>
            <a:spLocks noGrp="1" noChangeArrowheads="1"/>
          </p:cNvSpPr>
          <p:nvPr>
            <p:ph type="body" idx="1"/>
          </p:nvPr>
        </p:nvSpPr>
        <p:spPr/>
        <p:txBody>
          <a:bodyPr/>
          <a:lstStyle/>
          <a:p>
            <a:r>
              <a:rPr lang="en-US" altLang="zh-CN" sz="2800" dirty="0"/>
              <a:t>persistence.xml</a:t>
            </a:r>
            <a:r>
              <a:rPr lang="zh-CN" altLang="en-US" sz="2800" dirty="0"/>
              <a:t>中为持久化配置取的名字“</a:t>
            </a:r>
            <a:r>
              <a:rPr lang="en-US" altLang="zh-CN" sz="2800" dirty="0" err="1"/>
              <a:t>jpa</a:t>
            </a:r>
            <a:r>
              <a:rPr lang="zh-CN" altLang="en-US" sz="2800" dirty="0"/>
              <a:t>”用户程序中会用到</a:t>
            </a:r>
            <a:endParaRPr lang="en-US" altLang="zh-CN" sz="2800" dirty="0"/>
          </a:p>
          <a:p>
            <a:r>
              <a:rPr lang="en-US" altLang="zh-CN" sz="2800" dirty="0" err="1"/>
              <a:t>packagesToScan</a:t>
            </a:r>
            <a:r>
              <a:rPr lang="zh-CN" altLang="en-US" sz="2800" dirty="0"/>
              <a:t>属性的值</a:t>
            </a:r>
            <a:r>
              <a:rPr lang="en-US" altLang="zh-CN" sz="2800" dirty="0" err="1"/>
              <a:t>ssh.test.entity</a:t>
            </a:r>
            <a:r>
              <a:rPr lang="zh-CN" altLang="en-US" sz="2800" dirty="0"/>
              <a:t>对应实体类所在的包，该包中所有的实体类将被扫描配置。</a:t>
            </a:r>
            <a:endParaRPr lang="en-US" altLang="zh-CN" sz="2800" dirty="0"/>
          </a:p>
          <a:p>
            <a:r>
              <a:rPr lang="zh-CN" altLang="en-US" sz="2800" dirty="0"/>
              <a:t>根据自己项目配置</a:t>
            </a:r>
            <a:r>
              <a:rPr lang="en-US" altLang="zh-CN" sz="2800" dirty="0"/>
              <a:t>jdbc.url</a:t>
            </a:r>
            <a:r>
              <a:rPr lang="zh-CN" altLang="en-US" sz="2800" dirty="0"/>
              <a:t>、</a:t>
            </a:r>
            <a:r>
              <a:rPr lang="en-US" altLang="zh-CN" sz="2800" dirty="0" err="1"/>
              <a:t>jdbc.user</a:t>
            </a:r>
            <a:r>
              <a:rPr lang="zh-CN" altLang="en-US" sz="2800" dirty="0"/>
              <a:t>、</a:t>
            </a:r>
            <a:r>
              <a:rPr lang="en-US" altLang="zh-CN" sz="2800" dirty="0" err="1"/>
              <a:t>jdbc.password</a:t>
            </a:r>
            <a:endParaRPr lang="en-US" altLang="zh-C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r>
              <a:rPr lang="en-US" altLang="zh-CN" dirty="0"/>
              <a:t>JPA</a:t>
            </a:r>
            <a:r>
              <a:rPr lang="zh-CN" altLang="en-US" dirty="0"/>
              <a:t>应用程序</a:t>
            </a:r>
            <a:endParaRPr lang="en-US" altLang="zh-CN" dirty="0"/>
          </a:p>
        </p:txBody>
      </p:sp>
      <p:sp>
        <p:nvSpPr>
          <p:cNvPr id="3" name="内容占位符 2">
            <a:extLst>
              <a:ext uri="{FF2B5EF4-FFF2-40B4-BE49-F238E27FC236}">
                <a16:creationId xmlns:a16="http://schemas.microsoft.com/office/drawing/2014/main" id="{DA0F06B5-89E9-4A60-8E5D-EAD308F1A31D}"/>
              </a:ext>
            </a:extLst>
          </p:cNvPr>
          <p:cNvSpPr>
            <a:spLocks noGrp="1"/>
          </p:cNvSpPr>
          <p:nvPr>
            <p:ph sz="quarter" idx="1"/>
          </p:nvPr>
        </p:nvSpPr>
        <p:spPr/>
        <p:txBody>
          <a:bodyPr/>
          <a:lstStyle/>
          <a:p>
            <a:r>
              <a:rPr lang="zh-CN" altLang="en-US" dirty="0"/>
              <a:t>利用</a:t>
            </a:r>
            <a:r>
              <a:rPr lang="en-US" altLang="zh-CN" dirty="0" err="1"/>
              <a:t>jpa</a:t>
            </a:r>
            <a:r>
              <a:rPr lang="zh-CN" altLang="en-US" dirty="0"/>
              <a:t>配置创建</a:t>
            </a:r>
            <a:r>
              <a:rPr lang="en-US" altLang="zh-CN" dirty="0" err="1"/>
              <a:t>entityManager</a:t>
            </a:r>
            <a:endParaRPr lang="en-US" altLang="zh-CN" dirty="0"/>
          </a:p>
          <a:p>
            <a:r>
              <a:rPr lang="zh-CN" altLang="en-US" dirty="0"/>
              <a:t>利用</a:t>
            </a:r>
            <a:r>
              <a:rPr lang="en-US" altLang="zh-CN" dirty="0" err="1"/>
              <a:t>entityManager</a:t>
            </a:r>
            <a:r>
              <a:rPr lang="zh-CN" altLang="en-US" dirty="0"/>
              <a:t>的接口方法操作数据库</a:t>
            </a:r>
          </a:p>
        </p:txBody>
      </p:sp>
      <p:pic>
        <p:nvPicPr>
          <p:cNvPr id="6" name="图片 5">
            <a:extLst>
              <a:ext uri="{FF2B5EF4-FFF2-40B4-BE49-F238E27FC236}">
                <a16:creationId xmlns:a16="http://schemas.microsoft.com/office/drawing/2014/main" id="{53820EE4-67D2-4C83-8C89-9B167F6B37BE}"/>
              </a:ext>
            </a:extLst>
          </p:cNvPr>
          <p:cNvPicPr>
            <a:picLocks noChangeAspect="1"/>
          </p:cNvPicPr>
          <p:nvPr/>
        </p:nvPicPr>
        <p:blipFill>
          <a:blip r:embed="rId2"/>
          <a:stretch>
            <a:fillRect/>
          </a:stretch>
        </p:blipFill>
        <p:spPr>
          <a:xfrm>
            <a:off x="81524" y="3284984"/>
            <a:ext cx="8980952" cy="320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31FFE-B27B-4EBB-81FE-09B03FB33E66}"/>
              </a:ext>
            </a:extLst>
          </p:cNvPr>
          <p:cNvSpPr>
            <a:spLocks noGrp="1"/>
          </p:cNvSpPr>
          <p:nvPr>
            <p:ph type="title"/>
          </p:nvPr>
        </p:nvSpPr>
        <p:spPr/>
        <p:txBody>
          <a:bodyPr/>
          <a:lstStyle/>
          <a:p>
            <a:r>
              <a:rPr lang="zh-CN" altLang="en-US" dirty="0"/>
              <a:t>运行结果</a:t>
            </a:r>
          </a:p>
        </p:txBody>
      </p:sp>
      <p:pic>
        <p:nvPicPr>
          <p:cNvPr id="4" name="图片 3">
            <a:extLst>
              <a:ext uri="{FF2B5EF4-FFF2-40B4-BE49-F238E27FC236}">
                <a16:creationId xmlns:a16="http://schemas.microsoft.com/office/drawing/2014/main" id="{95CFE9F1-9503-4493-A811-E819D7008699}"/>
              </a:ext>
            </a:extLst>
          </p:cNvPr>
          <p:cNvPicPr>
            <a:picLocks noChangeAspect="1"/>
          </p:cNvPicPr>
          <p:nvPr/>
        </p:nvPicPr>
        <p:blipFill>
          <a:blip r:embed="rId2"/>
          <a:stretch>
            <a:fillRect/>
          </a:stretch>
        </p:blipFill>
        <p:spPr>
          <a:xfrm>
            <a:off x="0" y="1844824"/>
            <a:ext cx="9144000" cy="4548359"/>
          </a:xfrm>
          <a:prstGeom prst="rect">
            <a:avLst/>
          </a:prstGeom>
        </p:spPr>
      </p:pic>
    </p:spTree>
    <p:extLst>
      <p:ext uri="{BB962C8B-B14F-4D97-AF65-F5344CB8AC3E}">
        <p14:creationId xmlns:p14="http://schemas.microsoft.com/office/powerpoint/2010/main" val="81738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JPA</a:t>
            </a:r>
            <a:r>
              <a:rPr lang="zh-CN" altLang="en-US" dirty="0"/>
              <a:t>开发步骤</a:t>
            </a:r>
          </a:p>
        </p:txBody>
      </p:sp>
      <p:sp>
        <p:nvSpPr>
          <p:cNvPr id="3" name="内容占位符 2"/>
          <p:cNvSpPr>
            <a:spLocks noGrp="1"/>
          </p:cNvSpPr>
          <p:nvPr>
            <p:ph sz="quarter" idx="1"/>
          </p:nvPr>
        </p:nvSpPr>
        <p:spPr>
          <a:xfrm>
            <a:off x="467544" y="1412776"/>
            <a:ext cx="8219256" cy="5293568"/>
          </a:xfrm>
        </p:spPr>
        <p:txBody>
          <a:bodyPr>
            <a:normAutofit fontScale="92500" lnSpcReduction="10000"/>
          </a:bodyPr>
          <a:lstStyle/>
          <a:p>
            <a:r>
              <a:rPr lang="zh-CN" altLang="en-US" dirty="0"/>
              <a:t>创建</a:t>
            </a:r>
            <a:r>
              <a:rPr lang="en-US" altLang="zh-CN" dirty="0"/>
              <a:t>maven</a:t>
            </a:r>
            <a:r>
              <a:rPr lang="zh-CN" altLang="en-US" dirty="0"/>
              <a:t>项目</a:t>
            </a:r>
            <a:endParaRPr lang="en-US" altLang="zh-CN" dirty="0"/>
          </a:p>
          <a:p>
            <a:r>
              <a:rPr lang="zh-CN" altLang="en-US" dirty="0"/>
              <a:t>加入</a:t>
            </a:r>
            <a:r>
              <a:rPr lang="en-US" altLang="zh-CN" dirty="0"/>
              <a:t>hibernate-</a:t>
            </a:r>
            <a:r>
              <a:rPr lang="en-US" altLang="zh-CN" dirty="0" err="1"/>
              <a:t>entitymanager</a:t>
            </a:r>
            <a:r>
              <a:rPr lang="zh-CN" altLang="en-US" dirty="0"/>
              <a:t>依赖包</a:t>
            </a:r>
            <a:endParaRPr lang="en-US" altLang="zh-CN" dirty="0"/>
          </a:p>
          <a:p>
            <a:r>
              <a:rPr lang="zh-CN" altLang="en-US" dirty="0"/>
              <a:t>加入数据库</a:t>
            </a:r>
            <a:r>
              <a:rPr lang="en-US" altLang="zh-CN" dirty="0" err="1"/>
              <a:t>mysql</a:t>
            </a:r>
            <a:r>
              <a:rPr lang="en-US" altLang="zh-CN" dirty="0"/>
              <a:t>-connector-java</a:t>
            </a:r>
            <a:r>
              <a:rPr lang="zh-CN" altLang="en-US" dirty="0"/>
              <a:t>依赖包</a:t>
            </a:r>
            <a:endParaRPr lang="en-US" altLang="zh-CN" dirty="0"/>
          </a:p>
          <a:p>
            <a:r>
              <a:rPr lang="zh-CN" altLang="en-US" dirty="0"/>
              <a:t>在</a:t>
            </a:r>
            <a:r>
              <a:rPr lang="en-US" altLang="zh-CN" dirty="0"/>
              <a:t>resources/META-INF</a:t>
            </a:r>
            <a:r>
              <a:rPr lang="zh-CN" altLang="en-US" dirty="0"/>
              <a:t>中添加</a:t>
            </a:r>
            <a:r>
              <a:rPr lang="en-US" altLang="zh-CN" dirty="0"/>
              <a:t>persistence.xml</a:t>
            </a:r>
            <a:r>
              <a:rPr lang="zh-CN" altLang="en-US" dirty="0"/>
              <a:t>配置</a:t>
            </a:r>
            <a:r>
              <a:rPr lang="en-US" altLang="zh-CN" dirty="0"/>
              <a:t>JPA</a:t>
            </a:r>
            <a:r>
              <a:rPr lang="zh-CN" altLang="en-US" dirty="0"/>
              <a:t>，配好实体类的包扫描</a:t>
            </a:r>
            <a:endParaRPr lang="en-US" altLang="zh-CN" dirty="0"/>
          </a:p>
          <a:p>
            <a:r>
              <a:rPr lang="zh-CN" altLang="en-US" dirty="0"/>
              <a:t>在实体类包中为每张表对应建立一个实体类</a:t>
            </a:r>
            <a:r>
              <a:rPr lang="en-US" altLang="zh-CN" dirty="0"/>
              <a:t>JavaBean</a:t>
            </a:r>
          </a:p>
          <a:p>
            <a:pPr lvl="1"/>
            <a:r>
              <a:rPr lang="zh-CN" altLang="en-US" b="1" dirty="0">
                <a:solidFill>
                  <a:srgbClr val="FF0000"/>
                </a:solidFill>
              </a:rPr>
              <a:t>创建</a:t>
            </a:r>
            <a:r>
              <a:rPr lang="en-US" altLang="zh-CN" b="1" dirty="0" err="1">
                <a:solidFill>
                  <a:srgbClr val="FF0000"/>
                </a:solidFill>
              </a:rPr>
              <a:t>javabean</a:t>
            </a:r>
            <a:endParaRPr lang="en-US" altLang="zh-CN" b="1" dirty="0">
              <a:solidFill>
                <a:srgbClr val="FF0000"/>
              </a:solidFill>
            </a:endParaRPr>
          </a:p>
          <a:p>
            <a:pPr lvl="1"/>
            <a:r>
              <a:rPr lang="zh-CN" altLang="en-US" dirty="0"/>
              <a:t>为数据库字段添加对应属性</a:t>
            </a:r>
            <a:endParaRPr lang="en-US" altLang="zh-CN" dirty="0"/>
          </a:p>
          <a:p>
            <a:pPr lvl="1"/>
            <a:r>
              <a:rPr lang="zh-CN" altLang="en-US" b="1" dirty="0">
                <a:solidFill>
                  <a:srgbClr val="FF0000"/>
                </a:solidFill>
              </a:rPr>
              <a:t>在类前面添加</a:t>
            </a:r>
            <a:r>
              <a:rPr lang="en-US" altLang="zh-CN" b="1" dirty="0">
                <a:solidFill>
                  <a:srgbClr val="FF0000"/>
                </a:solidFill>
              </a:rPr>
              <a:t>@Entity</a:t>
            </a:r>
            <a:r>
              <a:rPr lang="zh-CN" altLang="en-US" b="1" dirty="0">
                <a:solidFill>
                  <a:srgbClr val="FF0000"/>
                </a:solidFill>
              </a:rPr>
              <a:t>和</a:t>
            </a:r>
            <a:r>
              <a:rPr lang="en-US" altLang="zh-CN" b="1" dirty="0">
                <a:solidFill>
                  <a:srgbClr val="FF0000"/>
                </a:solidFill>
              </a:rPr>
              <a:t>@Table(“”)</a:t>
            </a:r>
            <a:r>
              <a:rPr lang="zh-CN" altLang="en-US" b="1" dirty="0">
                <a:solidFill>
                  <a:srgbClr val="FF0000"/>
                </a:solidFill>
              </a:rPr>
              <a:t>注解属性</a:t>
            </a:r>
            <a:endParaRPr lang="en-US" altLang="zh-CN" b="1" dirty="0">
              <a:solidFill>
                <a:srgbClr val="FF0000"/>
              </a:solidFill>
            </a:endParaRPr>
          </a:p>
          <a:p>
            <a:pPr lvl="1"/>
            <a:r>
              <a:rPr lang="zh-CN" altLang="en-US" b="1" dirty="0">
                <a:solidFill>
                  <a:srgbClr val="FF0000"/>
                </a:solidFill>
              </a:rPr>
              <a:t>在属性前添加相应注解</a:t>
            </a:r>
            <a:endParaRPr lang="en-US" altLang="zh-CN" dirty="0"/>
          </a:p>
          <a:p>
            <a:r>
              <a:rPr lang="en-US" altLang="zh-CN" dirty="0"/>
              <a:t>JPA</a:t>
            </a:r>
            <a:r>
              <a:rPr lang="zh-CN" altLang="en-US" dirty="0"/>
              <a:t>操作数据库</a:t>
            </a:r>
            <a:endParaRPr lang="en-US" altLang="zh-CN" dirty="0"/>
          </a:p>
          <a:p>
            <a:pPr lvl="1"/>
            <a:r>
              <a:rPr lang="zh-CN" altLang="en-US" dirty="0"/>
              <a:t>利用</a:t>
            </a:r>
            <a:r>
              <a:rPr lang="en-US" altLang="zh-CN" dirty="0" err="1"/>
              <a:t>jpa</a:t>
            </a:r>
            <a:r>
              <a:rPr lang="zh-CN" altLang="en-US" dirty="0"/>
              <a:t>配置创建</a:t>
            </a:r>
            <a:r>
              <a:rPr lang="en-US" altLang="zh-CN" dirty="0" err="1"/>
              <a:t>entityManager</a:t>
            </a:r>
            <a:endParaRPr lang="en-US" altLang="zh-CN" dirty="0"/>
          </a:p>
          <a:p>
            <a:pPr lvl="1"/>
            <a:r>
              <a:rPr lang="zh-CN" altLang="en-US" dirty="0"/>
              <a:t>利用</a:t>
            </a:r>
            <a:r>
              <a:rPr lang="en-US" altLang="zh-CN" dirty="0" err="1"/>
              <a:t>entityManager</a:t>
            </a:r>
            <a:r>
              <a:rPr lang="zh-CN" altLang="en-US" dirty="0"/>
              <a:t>的接口方法</a:t>
            </a:r>
            <a:r>
              <a:rPr lang="zh-CN" altLang="en-US"/>
              <a:t>操作数据库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目录</a:t>
            </a:r>
          </a:p>
        </p:txBody>
      </p:sp>
      <p:sp>
        <p:nvSpPr>
          <p:cNvPr id="142339" name="Rectangle 3"/>
          <p:cNvSpPr>
            <a:spLocks noGrp="1" noChangeArrowheads="1"/>
          </p:cNvSpPr>
          <p:nvPr>
            <p:ph type="body" idx="1"/>
          </p:nvPr>
        </p:nvSpPr>
        <p:spPr/>
        <p:txBody>
          <a:bodyPr/>
          <a:lstStyle/>
          <a:p>
            <a:r>
              <a:rPr lang="en-US" altLang="zh-CN" dirty="0"/>
              <a:t>ORM</a:t>
            </a:r>
            <a:r>
              <a:rPr lang="zh-CN" altLang="en-US" dirty="0"/>
              <a:t>概述</a:t>
            </a:r>
            <a:endParaRPr lang="en-US" altLang="zh-CN" dirty="0"/>
          </a:p>
          <a:p>
            <a:r>
              <a:rPr lang="zh-CN" altLang="en-US" dirty="0"/>
              <a:t>数据库应用开发讨论</a:t>
            </a:r>
            <a:endParaRPr lang="en-US" altLang="zh-CN" dirty="0"/>
          </a:p>
          <a:p>
            <a:r>
              <a:rPr lang="en-US" altLang="zh-CN" dirty="0"/>
              <a:t>JPA/Hibernate</a:t>
            </a:r>
            <a:r>
              <a:rPr lang="zh-CN" altLang="en-US" dirty="0"/>
              <a:t>的开发步骤</a:t>
            </a:r>
          </a:p>
          <a:p>
            <a:r>
              <a:rPr lang="zh-CN" altLang="en-US" dirty="0"/>
              <a:t>认识</a:t>
            </a:r>
            <a:r>
              <a:rPr lang="en-US" altLang="zh-CN" dirty="0"/>
              <a:t>JPA/Hibernate</a:t>
            </a:r>
            <a:r>
              <a:rPr lang="zh-CN" altLang="en-US" dirty="0"/>
              <a:t>基本核心接口</a:t>
            </a:r>
            <a:endParaRPr lang="en-US" altLang="zh-CN" dirty="0"/>
          </a:p>
          <a:p>
            <a:r>
              <a:rPr lang="en-US" altLang="zh-CN" dirty="0"/>
              <a:t>JPA/Hibernate</a:t>
            </a:r>
            <a:r>
              <a:rPr lang="zh-CN" altLang="en-US" dirty="0"/>
              <a:t>程序开发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t>ORM</a:t>
            </a:r>
            <a:r>
              <a:rPr lang="zh-CN" altLang="en-US" dirty="0"/>
              <a:t>概述</a:t>
            </a:r>
          </a:p>
        </p:txBody>
      </p:sp>
      <p:sp>
        <p:nvSpPr>
          <p:cNvPr id="143363" name="Rectangle 3"/>
          <p:cNvSpPr>
            <a:spLocks noGrp="1" noChangeArrowheads="1"/>
          </p:cNvSpPr>
          <p:nvPr>
            <p:ph type="body" idx="1"/>
          </p:nvPr>
        </p:nvSpPr>
        <p:spPr/>
        <p:txBody>
          <a:bodyPr>
            <a:normAutofit/>
          </a:bodyPr>
          <a:lstStyle/>
          <a:p>
            <a:r>
              <a:rPr lang="zh-CN" altLang="en-US" dirty="0"/>
              <a:t>数据持久化</a:t>
            </a:r>
            <a:endParaRPr lang="en-US" altLang="zh-CN" dirty="0"/>
          </a:p>
          <a:p>
            <a:r>
              <a:rPr lang="zh-CN" altLang="en-US" dirty="0"/>
              <a:t>直接使用</a:t>
            </a:r>
            <a:r>
              <a:rPr lang="en-US" altLang="zh-CN" dirty="0"/>
              <a:t>JDBC</a:t>
            </a:r>
            <a:r>
              <a:rPr lang="zh-CN" altLang="en-US" dirty="0"/>
              <a:t>操作数据库的步骤很繁琐</a:t>
            </a:r>
            <a:endParaRPr lang="en-US" altLang="zh-CN" dirty="0"/>
          </a:p>
          <a:p>
            <a:r>
              <a:rPr lang="en-US" altLang="zh-CN" dirty="0"/>
              <a:t>JDBC</a:t>
            </a:r>
            <a:r>
              <a:rPr lang="zh-CN" altLang="en-US" dirty="0"/>
              <a:t>操作的是关系型数据库</a:t>
            </a:r>
            <a:endParaRPr lang="en-US" altLang="zh-CN" dirty="0"/>
          </a:p>
          <a:p>
            <a:r>
              <a:rPr lang="en-US" altLang="zh-CN" dirty="0"/>
              <a:t>JAVA</a:t>
            </a:r>
            <a:r>
              <a:rPr lang="zh-CN" altLang="en-US" dirty="0"/>
              <a:t>语言是面向对象的思想</a:t>
            </a:r>
            <a:endParaRPr lang="en-US" altLang="zh-CN" dirty="0"/>
          </a:p>
          <a:p>
            <a:r>
              <a:rPr lang="en-US" altLang="zh-CN" dirty="0"/>
              <a:t>ORM</a:t>
            </a:r>
            <a:r>
              <a:rPr lang="zh-CN" altLang="en-US" dirty="0"/>
              <a:t>正是在这两种不同的模型之间建立关联，</a:t>
            </a:r>
            <a:r>
              <a:rPr lang="en-US" altLang="zh-CN" dirty="0"/>
              <a:t>ORM</a:t>
            </a:r>
            <a:r>
              <a:rPr lang="zh-CN" altLang="en-US" dirty="0"/>
              <a:t>给我们提供了利用面向对象的思想来操作关系型数据的接口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63">
                                            <p:bg/>
                                          </p:spTgt>
                                        </p:tgtEl>
                                        <p:attrNameLst>
                                          <p:attrName>style.visibility</p:attrName>
                                        </p:attrNameLst>
                                      </p:cBhvr>
                                      <p:to>
                                        <p:strVal val="visible"/>
                                      </p:to>
                                    </p:set>
                                    <p:animEffect transition="in" filter="barn(inVertical)">
                                      <p:cBhvr>
                                        <p:cTn id="7" dur="500"/>
                                        <p:tgtEl>
                                          <p:spTgt spid="14336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Effect transition="in" filter="barn(inVertical)">
                                      <p:cBhvr>
                                        <p:cTn id="12" dur="500"/>
                                        <p:tgtEl>
                                          <p:spTgt spid="143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3363">
                                            <p:txEl>
                                              <p:pRg st="1" end="1"/>
                                            </p:txEl>
                                          </p:spTgt>
                                        </p:tgtEl>
                                        <p:attrNameLst>
                                          <p:attrName>style.visibility</p:attrName>
                                        </p:attrNameLst>
                                      </p:cBhvr>
                                      <p:to>
                                        <p:strVal val="visible"/>
                                      </p:to>
                                    </p:set>
                                    <p:animEffect transition="in" filter="barn(inVertical)">
                                      <p:cBhvr>
                                        <p:cTn id="17" dur="500"/>
                                        <p:tgtEl>
                                          <p:spTgt spid="143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3363">
                                            <p:txEl>
                                              <p:pRg st="2" end="2"/>
                                            </p:txEl>
                                          </p:spTgt>
                                        </p:tgtEl>
                                        <p:attrNameLst>
                                          <p:attrName>style.visibility</p:attrName>
                                        </p:attrNameLst>
                                      </p:cBhvr>
                                      <p:to>
                                        <p:strVal val="visible"/>
                                      </p:to>
                                    </p:set>
                                    <p:animEffect transition="in" filter="barn(inVertical)">
                                      <p:cBhvr>
                                        <p:cTn id="22" dur="500"/>
                                        <p:tgtEl>
                                          <p:spTgt spid="143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3363">
                                            <p:txEl>
                                              <p:pRg st="3" end="3"/>
                                            </p:txEl>
                                          </p:spTgt>
                                        </p:tgtEl>
                                        <p:attrNameLst>
                                          <p:attrName>style.visibility</p:attrName>
                                        </p:attrNameLst>
                                      </p:cBhvr>
                                      <p:to>
                                        <p:strVal val="visible"/>
                                      </p:to>
                                    </p:set>
                                    <p:animEffect transition="in" filter="barn(inVertical)">
                                      <p:cBhvr>
                                        <p:cTn id="27" dur="500"/>
                                        <p:tgtEl>
                                          <p:spTgt spid="1433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3363">
                                            <p:txEl>
                                              <p:pRg st="4" end="4"/>
                                            </p:txEl>
                                          </p:spTgt>
                                        </p:tgtEl>
                                        <p:attrNameLst>
                                          <p:attrName>style.visibility</p:attrName>
                                        </p:attrNameLst>
                                      </p:cBhvr>
                                      <p:to>
                                        <p:strVal val="visible"/>
                                      </p:to>
                                    </p:set>
                                    <p:animEffect transition="in" filter="barn(inVertical)">
                                      <p:cBhvr>
                                        <p:cTn id="32" dur="500"/>
                                        <p:tgtEl>
                                          <p:spTgt spid="14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a:bodyPr>
          <a:lstStyle/>
          <a:p>
            <a:r>
              <a:rPr lang="zh-CN" altLang="en-US" dirty="0"/>
              <a:t>关系模型（</a:t>
            </a:r>
            <a:r>
              <a:rPr lang="en-US" altLang="zh-CN" dirty="0"/>
              <a:t>Relational Model</a:t>
            </a:r>
            <a:r>
              <a:rPr lang="zh-CN" altLang="en-US" dirty="0"/>
              <a:t>）</a:t>
            </a:r>
          </a:p>
        </p:txBody>
      </p:sp>
      <p:sp>
        <p:nvSpPr>
          <p:cNvPr id="144387" name="Rectangle 3"/>
          <p:cNvSpPr>
            <a:spLocks noGrp="1" noChangeArrowheads="1"/>
          </p:cNvSpPr>
          <p:nvPr>
            <p:ph type="body" idx="1"/>
          </p:nvPr>
        </p:nvSpPr>
        <p:spPr>
          <a:xfrm>
            <a:off x="683568" y="1447800"/>
            <a:ext cx="8003232" cy="5077544"/>
          </a:xfrm>
        </p:spPr>
        <p:txBody>
          <a:bodyPr>
            <a:normAutofit fontScale="85000" lnSpcReduction="10000"/>
          </a:bodyPr>
          <a:lstStyle/>
          <a:p>
            <a:pPr>
              <a:lnSpc>
                <a:spcPct val="120000"/>
              </a:lnSpc>
              <a:spcBef>
                <a:spcPts val="600"/>
              </a:spcBef>
            </a:pPr>
            <a:r>
              <a:rPr lang="zh-CN" altLang="en-US" dirty="0"/>
              <a:t>关系模型把世界看作是由实体</a:t>
            </a:r>
            <a:r>
              <a:rPr lang="en-US" altLang="zh-CN" dirty="0"/>
              <a:t>(Entity)</a:t>
            </a:r>
            <a:r>
              <a:rPr lang="zh-CN" altLang="en-US" dirty="0"/>
              <a:t>和联系</a:t>
            </a:r>
            <a:r>
              <a:rPr lang="en-US" altLang="zh-CN" dirty="0"/>
              <a:t>(Relationship)</a:t>
            </a:r>
            <a:r>
              <a:rPr lang="zh-CN" altLang="en-US" dirty="0"/>
              <a:t>构成的。 </a:t>
            </a:r>
          </a:p>
          <a:p>
            <a:pPr>
              <a:lnSpc>
                <a:spcPct val="120000"/>
              </a:lnSpc>
              <a:spcBef>
                <a:spcPts val="600"/>
              </a:spcBef>
            </a:pPr>
            <a:r>
              <a:rPr lang="zh-CN" altLang="en-US" dirty="0"/>
              <a:t>实体：就是指现实世界中具有区分与其它事物的特征或属性并与其它实体有联系的对象。对应数据库表。 </a:t>
            </a:r>
            <a:endParaRPr lang="en-US" altLang="zh-CN" dirty="0"/>
          </a:p>
          <a:p>
            <a:pPr>
              <a:lnSpc>
                <a:spcPct val="120000"/>
              </a:lnSpc>
              <a:spcBef>
                <a:spcPts val="600"/>
              </a:spcBef>
            </a:pPr>
            <a:r>
              <a:rPr lang="zh-CN" altLang="en-US" dirty="0"/>
              <a:t>联系：就是指实体之间的关系，即实体之间的对应关系。 </a:t>
            </a:r>
          </a:p>
          <a:p>
            <a:pPr lvl="1">
              <a:lnSpc>
                <a:spcPct val="120000"/>
              </a:lnSpc>
              <a:spcBef>
                <a:spcPts val="600"/>
              </a:spcBef>
            </a:pPr>
            <a:r>
              <a:rPr lang="en-US" altLang="zh-CN" dirty="0"/>
              <a:t>1:1 </a:t>
            </a:r>
          </a:p>
          <a:p>
            <a:pPr lvl="1">
              <a:lnSpc>
                <a:spcPct val="120000"/>
              </a:lnSpc>
              <a:spcBef>
                <a:spcPts val="600"/>
              </a:spcBef>
            </a:pPr>
            <a:r>
              <a:rPr lang="en-US" altLang="zh-CN" dirty="0"/>
              <a:t>1:n</a:t>
            </a:r>
          </a:p>
          <a:p>
            <a:pPr lvl="1">
              <a:lnSpc>
                <a:spcPct val="120000"/>
              </a:lnSpc>
              <a:spcBef>
                <a:spcPts val="600"/>
              </a:spcBef>
            </a:pPr>
            <a:r>
              <a:rPr lang="en-US" altLang="zh-CN" dirty="0"/>
              <a:t>m:n </a:t>
            </a:r>
          </a:p>
          <a:p>
            <a:pPr>
              <a:lnSpc>
                <a:spcPct val="120000"/>
              </a:lnSpc>
              <a:spcBef>
                <a:spcPts val="600"/>
              </a:spcBef>
            </a:pPr>
            <a:r>
              <a:rPr lang="zh-CN" altLang="en-US" dirty="0"/>
              <a:t>关系数据库</a:t>
            </a:r>
          </a:p>
          <a:p>
            <a:pPr lvl="1">
              <a:lnSpc>
                <a:spcPct val="120000"/>
              </a:lnSpc>
              <a:spcBef>
                <a:spcPts val="600"/>
              </a:spcBef>
            </a:pPr>
            <a:r>
              <a:rPr lang="zh-CN" altLang="en-US" dirty="0"/>
              <a:t>表</a:t>
            </a:r>
          </a:p>
          <a:p>
            <a:pPr lvl="1">
              <a:lnSpc>
                <a:spcPct val="120000"/>
              </a:lnSpc>
              <a:spcBef>
                <a:spcPts val="600"/>
              </a:spcBef>
            </a:pPr>
            <a:r>
              <a:rPr lang="zh-CN" altLang="en-US" dirty="0"/>
              <a:t>字段</a:t>
            </a:r>
          </a:p>
          <a:p>
            <a:pPr lvl="1">
              <a:lnSpc>
                <a:spcPct val="120000"/>
              </a:lnSpc>
              <a:spcBef>
                <a:spcPts val="600"/>
              </a:spcBef>
            </a:pPr>
            <a:r>
              <a:rPr lang="zh-CN" altLang="en-US" dirty="0"/>
              <a:t>主键</a:t>
            </a:r>
          </a:p>
          <a:p>
            <a:pPr lvl="1">
              <a:lnSpc>
                <a:spcPct val="120000"/>
              </a:lnSpc>
              <a:spcBef>
                <a:spcPts val="600"/>
              </a:spcBef>
            </a:pPr>
            <a:r>
              <a:rPr lang="zh-CN" altLang="en-US" dirty="0"/>
              <a:t>外键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4387">
                                            <p:bg/>
                                          </p:spTgt>
                                        </p:tgtEl>
                                        <p:attrNameLst>
                                          <p:attrName>style.visibility</p:attrName>
                                        </p:attrNameLst>
                                      </p:cBhvr>
                                      <p:to>
                                        <p:strVal val="visible"/>
                                      </p:to>
                                    </p:set>
                                    <p:animEffect transition="in" filter="wipe(down)">
                                      <p:cBhvr>
                                        <p:cTn id="7" dur="500"/>
                                        <p:tgtEl>
                                          <p:spTgt spid="14438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4387">
                                            <p:txEl>
                                              <p:pRg st="0" end="0"/>
                                            </p:txEl>
                                          </p:spTgt>
                                        </p:tgtEl>
                                        <p:attrNameLst>
                                          <p:attrName>style.visibility</p:attrName>
                                        </p:attrNameLst>
                                      </p:cBhvr>
                                      <p:to>
                                        <p:strVal val="visible"/>
                                      </p:to>
                                    </p:set>
                                    <p:animEffect transition="in" filter="wipe(down)">
                                      <p:cBhvr>
                                        <p:cTn id="12" dur="500"/>
                                        <p:tgtEl>
                                          <p:spTgt spid="144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4387">
                                            <p:txEl>
                                              <p:pRg st="1" end="1"/>
                                            </p:txEl>
                                          </p:spTgt>
                                        </p:tgtEl>
                                        <p:attrNameLst>
                                          <p:attrName>style.visibility</p:attrName>
                                        </p:attrNameLst>
                                      </p:cBhvr>
                                      <p:to>
                                        <p:strVal val="visible"/>
                                      </p:to>
                                    </p:set>
                                    <p:animEffect transition="in" filter="wipe(down)">
                                      <p:cBhvr>
                                        <p:cTn id="17" dur="500"/>
                                        <p:tgtEl>
                                          <p:spTgt spid="144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4387">
                                            <p:txEl>
                                              <p:pRg st="2" end="2"/>
                                            </p:txEl>
                                          </p:spTgt>
                                        </p:tgtEl>
                                        <p:attrNameLst>
                                          <p:attrName>style.visibility</p:attrName>
                                        </p:attrNameLst>
                                      </p:cBhvr>
                                      <p:to>
                                        <p:strVal val="visible"/>
                                      </p:to>
                                    </p:set>
                                    <p:animEffect transition="in" filter="wipe(down)">
                                      <p:cBhvr>
                                        <p:cTn id="22" dur="500"/>
                                        <p:tgtEl>
                                          <p:spTgt spid="144387">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4387">
                                            <p:txEl>
                                              <p:pRg st="3" end="3"/>
                                            </p:txEl>
                                          </p:spTgt>
                                        </p:tgtEl>
                                        <p:attrNameLst>
                                          <p:attrName>style.visibility</p:attrName>
                                        </p:attrNameLst>
                                      </p:cBhvr>
                                      <p:to>
                                        <p:strVal val="visible"/>
                                      </p:to>
                                    </p:set>
                                    <p:animEffect transition="in" filter="wipe(down)">
                                      <p:cBhvr>
                                        <p:cTn id="25" dur="500"/>
                                        <p:tgtEl>
                                          <p:spTgt spid="144387">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4387">
                                            <p:txEl>
                                              <p:pRg st="4" end="4"/>
                                            </p:txEl>
                                          </p:spTgt>
                                        </p:tgtEl>
                                        <p:attrNameLst>
                                          <p:attrName>style.visibility</p:attrName>
                                        </p:attrNameLst>
                                      </p:cBhvr>
                                      <p:to>
                                        <p:strVal val="visible"/>
                                      </p:to>
                                    </p:set>
                                    <p:animEffect transition="in" filter="wipe(down)">
                                      <p:cBhvr>
                                        <p:cTn id="28" dur="500"/>
                                        <p:tgtEl>
                                          <p:spTgt spid="144387">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4387">
                                            <p:txEl>
                                              <p:pRg st="5" end="5"/>
                                            </p:txEl>
                                          </p:spTgt>
                                        </p:tgtEl>
                                        <p:attrNameLst>
                                          <p:attrName>style.visibility</p:attrName>
                                        </p:attrNameLst>
                                      </p:cBhvr>
                                      <p:to>
                                        <p:strVal val="visible"/>
                                      </p:to>
                                    </p:set>
                                    <p:animEffect transition="in" filter="wipe(down)">
                                      <p:cBhvr>
                                        <p:cTn id="31" dur="500"/>
                                        <p:tgtEl>
                                          <p:spTgt spid="14438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4387">
                                            <p:txEl>
                                              <p:pRg st="6" end="6"/>
                                            </p:txEl>
                                          </p:spTgt>
                                        </p:tgtEl>
                                        <p:attrNameLst>
                                          <p:attrName>style.visibility</p:attrName>
                                        </p:attrNameLst>
                                      </p:cBhvr>
                                      <p:to>
                                        <p:strVal val="visible"/>
                                      </p:to>
                                    </p:set>
                                    <p:animEffect transition="in" filter="wipe(down)">
                                      <p:cBhvr>
                                        <p:cTn id="36" dur="500"/>
                                        <p:tgtEl>
                                          <p:spTgt spid="144387">
                                            <p:txEl>
                                              <p:pRg st="6" end="6"/>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4387">
                                            <p:txEl>
                                              <p:pRg st="7" end="7"/>
                                            </p:txEl>
                                          </p:spTgt>
                                        </p:tgtEl>
                                        <p:attrNameLst>
                                          <p:attrName>style.visibility</p:attrName>
                                        </p:attrNameLst>
                                      </p:cBhvr>
                                      <p:to>
                                        <p:strVal val="visible"/>
                                      </p:to>
                                    </p:set>
                                    <p:animEffect transition="in" filter="wipe(down)">
                                      <p:cBhvr>
                                        <p:cTn id="39" dur="500"/>
                                        <p:tgtEl>
                                          <p:spTgt spid="144387">
                                            <p:txEl>
                                              <p:pRg st="7" end="7"/>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4387">
                                            <p:txEl>
                                              <p:pRg st="8" end="8"/>
                                            </p:txEl>
                                          </p:spTgt>
                                        </p:tgtEl>
                                        <p:attrNameLst>
                                          <p:attrName>style.visibility</p:attrName>
                                        </p:attrNameLst>
                                      </p:cBhvr>
                                      <p:to>
                                        <p:strVal val="visible"/>
                                      </p:to>
                                    </p:set>
                                    <p:animEffect transition="in" filter="wipe(down)">
                                      <p:cBhvr>
                                        <p:cTn id="42" dur="500"/>
                                        <p:tgtEl>
                                          <p:spTgt spid="144387">
                                            <p:txEl>
                                              <p:pRg st="8" end="8"/>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44387">
                                            <p:txEl>
                                              <p:pRg st="9" end="9"/>
                                            </p:txEl>
                                          </p:spTgt>
                                        </p:tgtEl>
                                        <p:attrNameLst>
                                          <p:attrName>style.visibility</p:attrName>
                                        </p:attrNameLst>
                                      </p:cBhvr>
                                      <p:to>
                                        <p:strVal val="visible"/>
                                      </p:to>
                                    </p:set>
                                    <p:animEffect transition="in" filter="wipe(down)">
                                      <p:cBhvr>
                                        <p:cTn id="45" dur="500"/>
                                        <p:tgtEl>
                                          <p:spTgt spid="144387">
                                            <p:txEl>
                                              <p:pRg st="9" end="9"/>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44387">
                                            <p:txEl>
                                              <p:pRg st="10" end="10"/>
                                            </p:txEl>
                                          </p:spTgt>
                                        </p:tgtEl>
                                        <p:attrNameLst>
                                          <p:attrName>style.visibility</p:attrName>
                                        </p:attrNameLst>
                                      </p:cBhvr>
                                      <p:to>
                                        <p:strVal val="visible"/>
                                      </p:to>
                                    </p:set>
                                    <p:animEffect transition="in" filter="wipe(down)">
                                      <p:cBhvr>
                                        <p:cTn id="48" dur="500"/>
                                        <p:tgtEl>
                                          <p:spTgt spid="144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对象模型（</a:t>
            </a:r>
            <a:r>
              <a:rPr lang="en-US" altLang="zh-CN" dirty="0"/>
              <a:t>Object Model</a:t>
            </a:r>
            <a:r>
              <a:rPr lang="zh-CN" altLang="en-US" dirty="0"/>
              <a:t>）</a:t>
            </a:r>
          </a:p>
        </p:txBody>
      </p:sp>
      <p:sp>
        <p:nvSpPr>
          <p:cNvPr id="145411" name="Rectangle 3"/>
          <p:cNvSpPr>
            <a:spLocks noGrp="1" noChangeArrowheads="1"/>
          </p:cNvSpPr>
          <p:nvPr>
            <p:ph type="body" idx="1"/>
          </p:nvPr>
        </p:nvSpPr>
        <p:spPr/>
        <p:txBody>
          <a:bodyPr>
            <a:normAutofit fontScale="92500" lnSpcReduction="20000"/>
          </a:bodyPr>
          <a:lstStyle/>
          <a:p>
            <a:r>
              <a:rPr lang="zh-CN" altLang="en-US" dirty="0"/>
              <a:t>面向对象三大特征：封装、继承（一般与特殊）、多态（覆盖与重载）</a:t>
            </a:r>
          </a:p>
          <a:p>
            <a:r>
              <a:rPr lang="zh-CN" altLang="en-US" dirty="0"/>
              <a:t>类</a:t>
            </a:r>
          </a:p>
          <a:p>
            <a:r>
              <a:rPr lang="zh-CN" altLang="en-US" dirty="0"/>
              <a:t>对象</a:t>
            </a:r>
          </a:p>
          <a:p>
            <a:r>
              <a:rPr lang="zh-CN" altLang="en-US" dirty="0"/>
              <a:t>属性</a:t>
            </a:r>
          </a:p>
          <a:p>
            <a:r>
              <a:rPr lang="zh-CN" altLang="en-US" dirty="0"/>
              <a:t>关系</a:t>
            </a:r>
          </a:p>
          <a:p>
            <a:pPr lvl="1"/>
            <a:r>
              <a:rPr lang="zh-CN" altLang="en-US" dirty="0"/>
              <a:t>继承（</a:t>
            </a:r>
            <a:r>
              <a:rPr lang="en-US" altLang="zh-CN" dirty="0"/>
              <a:t>is a</a:t>
            </a:r>
            <a:r>
              <a:rPr lang="zh-CN" altLang="en-US" dirty="0"/>
              <a:t>）</a:t>
            </a:r>
            <a:endParaRPr lang="en-US" altLang="zh-CN" dirty="0"/>
          </a:p>
          <a:p>
            <a:pPr lvl="1"/>
            <a:r>
              <a:rPr lang="zh-CN" altLang="en-US" dirty="0"/>
              <a:t>组成（</a:t>
            </a:r>
            <a:r>
              <a:rPr lang="en-US" altLang="zh-CN" dirty="0"/>
              <a:t>has a</a:t>
            </a:r>
            <a:r>
              <a:rPr lang="zh-CN" altLang="en-US" dirty="0"/>
              <a:t>）</a:t>
            </a:r>
          </a:p>
          <a:p>
            <a:pPr lvl="1"/>
            <a:r>
              <a:rPr lang="zh-CN" altLang="en-US" dirty="0"/>
              <a:t>关联及其多重性</a:t>
            </a:r>
          </a:p>
          <a:p>
            <a:pPr lvl="2"/>
            <a:r>
              <a:rPr lang="en-US" altLang="zh-CN" dirty="0"/>
              <a:t>1:1</a:t>
            </a:r>
          </a:p>
          <a:p>
            <a:pPr lvl="2"/>
            <a:r>
              <a:rPr lang="en-US" altLang="zh-CN" dirty="0"/>
              <a:t>1:n</a:t>
            </a:r>
          </a:p>
          <a:p>
            <a:pPr lvl="2"/>
            <a:r>
              <a:rPr lang="en-US" altLang="zh-CN" dirty="0"/>
              <a:t>m:n</a:t>
            </a:r>
          </a:p>
          <a:p>
            <a:pPr lvl="1"/>
            <a:r>
              <a:rPr lang="zh-CN" altLang="en-US" dirty="0"/>
              <a:t>双向关联与单向关联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5411">
                                            <p:bg/>
                                          </p:spTgt>
                                        </p:tgtEl>
                                        <p:attrNameLst>
                                          <p:attrName>style.visibility</p:attrName>
                                        </p:attrNameLst>
                                      </p:cBhvr>
                                      <p:to>
                                        <p:strVal val="visible"/>
                                      </p:to>
                                    </p:set>
                                    <p:animEffect transition="in" filter="wheel(1)">
                                      <p:cBhvr>
                                        <p:cTn id="7" dur="2000"/>
                                        <p:tgtEl>
                                          <p:spTgt spid="145411">
                                            <p:bg/>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wheel(1)">
                                      <p:cBhvr>
                                        <p:cTn id="12" dur="2000"/>
                                        <p:tgtEl>
                                          <p:spTgt spid="145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45411">
                                            <p:txEl>
                                              <p:pRg st="1" end="1"/>
                                            </p:txEl>
                                          </p:spTgt>
                                        </p:tgtEl>
                                        <p:attrNameLst>
                                          <p:attrName>style.visibility</p:attrName>
                                        </p:attrNameLst>
                                      </p:cBhvr>
                                      <p:to>
                                        <p:strVal val="visible"/>
                                      </p:to>
                                    </p:set>
                                    <p:animEffect transition="in" filter="wheel(1)">
                                      <p:cBhvr>
                                        <p:cTn id="17" dur="2000"/>
                                        <p:tgtEl>
                                          <p:spTgt spid="145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45411">
                                            <p:txEl>
                                              <p:pRg st="2" end="2"/>
                                            </p:txEl>
                                          </p:spTgt>
                                        </p:tgtEl>
                                        <p:attrNameLst>
                                          <p:attrName>style.visibility</p:attrName>
                                        </p:attrNameLst>
                                      </p:cBhvr>
                                      <p:to>
                                        <p:strVal val="visible"/>
                                      </p:to>
                                    </p:set>
                                    <p:animEffect transition="in" filter="wheel(1)">
                                      <p:cBhvr>
                                        <p:cTn id="22" dur="2000"/>
                                        <p:tgtEl>
                                          <p:spTgt spid="145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45411">
                                            <p:txEl>
                                              <p:pRg st="3" end="3"/>
                                            </p:txEl>
                                          </p:spTgt>
                                        </p:tgtEl>
                                        <p:attrNameLst>
                                          <p:attrName>style.visibility</p:attrName>
                                        </p:attrNameLst>
                                      </p:cBhvr>
                                      <p:to>
                                        <p:strVal val="visible"/>
                                      </p:to>
                                    </p:set>
                                    <p:animEffect transition="in" filter="wheel(1)">
                                      <p:cBhvr>
                                        <p:cTn id="27" dur="2000"/>
                                        <p:tgtEl>
                                          <p:spTgt spid="145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45411">
                                            <p:txEl>
                                              <p:pRg st="4" end="4"/>
                                            </p:txEl>
                                          </p:spTgt>
                                        </p:tgtEl>
                                        <p:attrNameLst>
                                          <p:attrName>style.visibility</p:attrName>
                                        </p:attrNameLst>
                                      </p:cBhvr>
                                      <p:to>
                                        <p:strVal val="visible"/>
                                      </p:to>
                                    </p:set>
                                    <p:animEffect transition="in" filter="wheel(1)">
                                      <p:cBhvr>
                                        <p:cTn id="32" dur="2000"/>
                                        <p:tgtEl>
                                          <p:spTgt spid="145411">
                                            <p:txEl>
                                              <p:pRg st="4" end="4"/>
                                            </p:txEl>
                                          </p:spTgt>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45411">
                                            <p:txEl>
                                              <p:pRg st="5" end="5"/>
                                            </p:txEl>
                                          </p:spTgt>
                                        </p:tgtEl>
                                        <p:attrNameLst>
                                          <p:attrName>style.visibility</p:attrName>
                                        </p:attrNameLst>
                                      </p:cBhvr>
                                      <p:to>
                                        <p:strVal val="visible"/>
                                      </p:to>
                                    </p:set>
                                    <p:animEffect transition="in" filter="wheel(1)">
                                      <p:cBhvr>
                                        <p:cTn id="35" dur="2000"/>
                                        <p:tgtEl>
                                          <p:spTgt spid="145411">
                                            <p:txEl>
                                              <p:pRg st="5" end="5"/>
                                            </p:txEl>
                                          </p:spTgt>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45411">
                                            <p:txEl>
                                              <p:pRg st="6" end="6"/>
                                            </p:txEl>
                                          </p:spTgt>
                                        </p:tgtEl>
                                        <p:attrNameLst>
                                          <p:attrName>style.visibility</p:attrName>
                                        </p:attrNameLst>
                                      </p:cBhvr>
                                      <p:to>
                                        <p:strVal val="visible"/>
                                      </p:to>
                                    </p:set>
                                    <p:animEffect transition="in" filter="wheel(1)">
                                      <p:cBhvr>
                                        <p:cTn id="38" dur="2000"/>
                                        <p:tgtEl>
                                          <p:spTgt spid="145411">
                                            <p:txEl>
                                              <p:pRg st="6" end="6"/>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45411">
                                            <p:txEl>
                                              <p:pRg st="7" end="7"/>
                                            </p:txEl>
                                          </p:spTgt>
                                        </p:tgtEl>
                                        <p:attrNameLst>
                                          <p:attrName>style.visibility</p:attrName>
                                        </p:attrNameLst>
                                      </p:cBhvr>
                                      <p:to>
                                        <p:strVal val="visible"/>
                                      </p:to>
                                    </p:set>
                                    <p:animEffect transition="in" filter="wheel(1)">
                                      <p:cBhvr>
                                        <p:cTn id="41" dur="2000"/>
                                        <p:tgtEl>
                                          <p:spTgt spid="145411">
                                            <p:txEl>
                                              <p:pRg st="7" end="7"/>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45411">
                                            <p:txEl>
                                              <p:pRg st="8" end="8"/>
                                            </p:txEl>
                                          </p:spTgt>
                                        </p:tgtEl>
                                        <p:attrNameLst>
                                          <p:attrName>style.visibility</p:attrName>
                                        </p:attrNameLst>
                                      </p:cBhvr>
                                      <p:to>
                                        <p:strVal val="visible"/>
                                      </p:to>
                                    </p:set>
                                    <p:animEffect transition="in" filter="wheel(1)">
                                      <p:cBhvr>
                                        <p:cTn id="44" dur="2000"/>
                                        <p:tgtEl>
                                          <p:spTgt spid="145411">
                                            <p:txEl>
                                              <p:pRg st="8" end="8"/>
                                            </p:txEl>
                                          </p:spTgt>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45411">
                                            <p:txEl>
                                              <p:pRg st="9" end="9"/>
                                            </p:txEl>
                                          </p:spTgt>
                                        </p:tgtEl>
                                        <p:attrNameLst>
                                          <p:attrName>style.visibility</p:attrName>
                                        </p:attrNameLst>
                                      </p:cBhvr>
                                      <p:to>
                                        <p:strVal val="visible"/>
                                      </p:to>
                                    </p:set>
                                    <p:animEffect transition="in" filter="wheel(1)">
                                      <p:cBhvr>
                                        <p:cTn id="47" dur="2000"/>
                                        <p:tgtEl>
                                          <p:spTgt spid="145411">
                                            <p:txEl>
                                              <p:pRg st="9" end="9"/>
                                            </p:txEl>
                                          </p:spTgt>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45411">
                                            <p:txEl>
                                              <p:pRg st="10" end="10"/>
                                            </p:txEl>
                                          </p:spTgt>
                                        </p:tgtEl>
                                        <p:attrNameLst>
                                          <p:attrName>style.visibility</p:attrName>
                                        </p:attrNameLst>
                                      </p:cBhvr>
                                      <p:to>
                                        <p:strVal val="visible"/>
                                      </p:to>
                                    </p:set>
                                    <p:animEffect transition="in" filter="wheel(1)">
                                      <p:cBhvr>
                                        <p:cTn id="50" dur="2000"/>
                                        <p:tgtEl>
                                          <p:spTgt spid="145411">
                                            <p:txEl>
                                              <p:pRg st="10" end="10"/>
                                            </p:txEl>
                                          </p:spTgt>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145411">
                                            <p:txEl>
                                              <p:pRg st="11" end="11"/>
                                            </p:txEl>
                                          </p:spTgt>
                                        </p:tgtEl>
                                        <p:attrNameLst>
                                          <p:attrName>style.visibility</p:attrName>
                                        </p:attrNameLst>
                                      </p:cBhvr>
                                      <p:to>
                                        <p:strVal val="visible"/>
                                      </p:to>
                                    </p:set>
                                    <p:animEffect transition="in" filter="wheel(1)">
                                      <p:cBhvr>
                                        <p:cTn id="53" dur="2000"/>
                                        <p:tgtEl>
                                          <p:spTgt spid="1454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zh-CN" altLang="en-US" dirty="0">
                <a:solidFill>
                  <a:schemeClr val="tx1"/>
                </a:solidFill>
              </a:rPr>
              <a:t>对象关系映射（</a:t>
            </a:r>
            <a:r>
              <a:rPr lang="en-US" altLang="zh-CN" dirty="0">
                <a:solidFill>
                  <a:schemeClr val="tx1"/>
                </a:solidFill>
              </a:rPr>
              <a:t>ORM</a:t>
            </a:r>
            <a:r>
              <a:rPr lang="zh-CN" altLang="en-US" dirty="0">
                <a:solidFill>
                  <a:schemeClr val="tx1"/>
                </a:solidFill>
              </a:rPr>
              <a:t>） </a:t>
            </a:r>
            <a:endParaRPr lang="en-US" altLang="zh-CN" dirty="0">
              <a:solidFill>
                <a:schemeClr val="tx1"/>
              </a:solidFill>
            </a:endParaRPr>
          </a:p>
        </p:txBody>
      </p:sp>
      <p:sp>
        <p:nvSpPr>
          <p:cNvPr id="146435" name="Rectangle 3"/>
          <p:cNvSpPr>
            <a:spLocks noGrp="1" noChangeArrowheads="1"/>
          </p:cNvSpPr>
          <p:nvPr>
            <p:ph type="body" idx="1"/>
          </p:nvPr>
        </p:nvSpPr>
        <p:spPr>
          <a:xfrm>
            <a:off x="914400" y="1447800"/>
            <a:ext cx="7772400" cy="5077544"/>
          </a:xfrm>
        </p:spPr>
        <p:txBody>
          <a:bodyPr>
            <a:normAutofit fontScale="85000" lnSpcReduction="10000"/>
          </a:bodyPr>
          <a:lstStyle/>
          <a:p>
            <a:pPr>
              <a:lnSpc>
                <a:spcPct val="90000"/>
              </a:lnSpc>
            </a:pPr>
            <a:r>
              <a:rPr lang="en-US" altLang="zh-CN" dirty="0"/>
              <a:t>ORM</a:t>
            </a:r>
            <a:r>
              <a:rPr lang="zh-CN" altLang="en-US" dirty="0"/>
              <a:t>是一种为了解决</a:t>
            </a:r>
            <a:r>
              <a:rPr lang="zh-CN" altLang="en-US" dirty="0">
                <a:hlinkClick r:id="rId2"/>
              </a:rPr>
              <a:t>面向对象</a:t>
            </a:r>
            <a:r>
              <a:rPr lang="zh-CN" altLang="en-US" dirty="0"/>
              <a:t>与关系</a:t>
            </a:r>
            <a:r>
              <a:rPr lang="zh-CN" altLang="en-US" dirty="0">
                <a:hlinkClick r:id="rId3"/>
              </a:rPr>
              <a:t>数据库</a:t>
            </a:r>
            <a:r>
              <a:rPr lang="zh-CN" altLang="en-US" dirty="0"/>
              <a:t>存在的互不匹配的现象的技术。简单的说，</a:t>
            </a:r>
            <a:r>
              <a:rPr lang="en-US" altLang="zh-CN" dirty="0"/>
              <a:t>ORM</a:t>
            </a:r>
            <a:r>
              <a:rPr lang="zh-CN" altLang="en-US" dirty="0"/>
              <a:t>是通过使用描述</a:t>
            </a:r>
            <a:r>
              <a:rPr lang="zh-CN" altLang="en-US" dirty="0">
                <a:hlinkClick r:id="rId4"/>
              </a:rPr>
              <a:t>对象</a:t>
            </a:r>
            <a:r>
              <a:rPr lang="zh-CN" altLang="en-US" dirty="0"/>
              <a:t>和数据库之间映射的</a:t>
            </a:r>
            <a:r>
              <a:rPr lang="zh-CN" altLang="en-US" dirty="0">
                <a:hlinkClick r:id="rId5"/>
              </a:rPr>
              <a:t>元数据</a:t>
            </a:r>
            <a:r>
              <a:rPr lang="zh-CN" altLang="en-US" dirty="0"/>
              <a:t>，将</a:t>
            </a:r>
            <a:r>
              <a:rPr lang="en-US" altLang="zh-CN" dirty="0"/>
              <a:t>java</a:t>
            </a:r>
            <a:r>
              <a:rPr lang="zh-CN" altLang="en-US" dirty="0">
                <a:hlinkClick r:id="rId6"/>
              </a:rPr>
              <a:t>程序</a:t>
            </a:r>
            <a:r>
              <a:rPr lang="zh-CN" altLang="en-US" dirty="0"/>
              <a:t>中的对象自动持久化到关系数据库中。本质上就是将数据从一种形式转换到另外一种形式。 </a:t>
            </a:r>
          </a:p>
          <a:p>
            <a:pPr>
              <a:lnSpc>
                <a:spcPct val="90000"/>
              </a:lnSpc>
            </a:pPr>
            <a:r>
              <a:rPr lang="en-US" altLang="zh-CN" dirty="0"/>
              <a:t>Why ORM</a:t>
            </a:r>
            <a:r>
              <a:rPr lang="zh-CN" altLang="en-US" dirty="0"/>
              <a:t>？</a:t>
            </a:r>
          </a:p>
          <a:p>
            <a:pPr lvl="1">
              <a:lnSpc>
                <a:spcPct val="90000"/>
              </a:lnSpc>
            </a:pPr>
            <a:r>
              <a:rPr lang="zh-CN" altLang="en-US" dirty="0"/>
              <a:t>面向对象的开发方法是当今企业级应用开发环境中的主流开发方法 </a:t>
            </a:r>
          </a:p>
          <a:p>
            <a:pPr lvl="1">
              <a:lnSpc>
                <a:spcPct val="90000"/>
              </a:lnSpc>
            </a:pPr>
            <a:r>
              <a:rPr lang="zh-CN" altLang="en-US" dirty="0"/>
              <a:t>关系数据库是企业级应用环境中永久存放数据的主流数据存储系统 </a:t>
            </a:r>
          </a:p>
          <a:p>
            <a:pPr>
              <a:lnSpc>
                <a:spcPct val="90000"/>
              </a:lnSpc>
            </a:pPr>
            <a:r>
              <a:rPr lang="en-US" altLang="zh-CN" dirty="0"/>
              <a:t>O——Object</a:t>
            </a:r>
            <a:r>
              <a:rPr lang="zh-CN" altLang="en-US" dirty="0"/>
              <a:t>，</a:t>
            </a:r>
            <a:r>
              <a:rPr lang="en-US" altLang="zh-CN" dirty="0"/>
              <a:t>R——Relation</a:t>
            </a:r>
            <a:r>
              <a:rPr lang="zh-CN" altLang="en-US" dirty="0"/>
              <a:t>，</a:t>
            </a:r>
            <a:r>
              <a:rPr lang="en-US" altLang="zh-CN" dirty="0"/>
              <a:t>M——Mapping</a:t>
            </a:r>
            <a:r>
              <a:rPr lang="zh-CN" altLang="en-US" dirty="0"/>
              <a:t>；几乎所有的程序里面，都存在对象和关系数据库。在业务逻辑层和呈现层中，我们是面向对象的。当对象信息发生变化的时候，我们需要把对象的信息保存在关系数据库中。 </a:t>
            </a:r>
          </a:p>
          <a:p>
            <a:pPr>
              <a:lnSpc>
                <a:spcPct val="90000"/>
              </a:lnSpc>
            </a:pPr>
            <a:r>
              <a:rPr lang="zh-CN" altLang="en-US" dirty="0"/>
              <a:t>当你开发一个应用程序的时候</a:t>
            </a:r>
            <a:r>
              <a:rPr lang="en-US" altLang="zh-CN" dirty="0"/>
              <a:t>(</a:t>
            </a:r>
            <a:r>
              <a:rPr lang="zh-CN" altLang="en-US" dirty="0"/>
              <a:t>不使用</a:t>
            </a:r>
            <a:r>
              <a:rPr lang="en-US" altLang="zh-CN" dirty="0"/>
              <a:t>O/R Mapping),</a:t>
            </a:r>
            <a:r>
              <a:rPr lang="zh-CN" altLang="en-US" dirty="0"/>
              <a:t>你可能会写不少数据访问层的代码，用来从数据库保存，删除，读取对象信息，等等。而这些代码写起来总是重复的。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6435">
                                            <p:bg/>
                                          </p:spTgt>
                                        </p:tgtEl>
                                        <p:attrNameLst>
                                          <p:attrName>style.visibility</p:attrName>
                                        </p:attrNameLst>
                                      </p:cBhvr>
                                      <p:to>
                                        <p:strVal val="visible"/>
                                      </p:to>
                                    </p:set>
                                    <p:animEffect transition="in" filter="randombar(horizontal)">
                                      <p:cBhvr>
                                        <p:cTn id="7" dur="500"/>
                                        <p:tgtEl>
                                          <p:spTgt spid="146435">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Effect transition="in" filter="randombar(horizontal)">
                                      <p:cBhvr>
                                        <p:cTn id="12" dur="500"/>
                                        <p:tgtEl>
                                          <p:spTgt spid="146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6435">
                                            <p:txEl>
                                              <p:pRg st="1" end="1"/>
                                            </p:txEl>
                                          </p:spTgt>
                                        </p:tgtEl>
                                        <p:attrNameLst>
                                          <p:attrName>style.visibility</p:attrName>
                                        </p:attrNameLst>
                                      </p:cBhvr>
                                      <p:to>
                                        <p:strVal val="visible"/>
                                      </p:to>
                                    </p:set>
                                    <p:animEffect transition="in" filter="randombar(horizontal)">
                                      <p:cBhvr>
                                        <p:cTn id="17" dur="500"/>
                                        <p:tgtEl>
                                          <p:spTgt spid="146435">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6435">
                                            <p:txEl>
                                              <p:pRg st="2" end="2"/>
                                            </p:txEl>
                                          </p:spTgt>
                                        </p:tgtEl>
                                        <p:attrNameLst>
                                          <p:attrName>style.visibility</p:attrName>
                                        </p:attrNameLst>
                                      </p:cBhvr>
                                      <p:to>
                                        <p:strVal val="visible"/>
                                      </p:to>
                                    </p:set>
                                    <p:animEffect transition="in" filter="randombar(horizontal)">
                                      <p:cBhvr>
                                        <p:cTn id="20" dur="500"/>
                                        <p:tgtEl>
                                          <p:spTgt spid="146435">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46435">
                                            <p:txEl>
                                              <p:pRg st="3" end="3"/>
                                            </p:txEl>
                                          </p:spTgt>
                                        </p:tgtEl>
                                        <p:attrNameLst>
                                          <p:attrName>style.visibility</p:attrName>
                                        </p:attrNameLst>
                                      </p:cBhvr>
                                      <p:to>
                                        <p:strVal val="visible"/>
                                      </p:to>
                                    </p:set>
                                    <p:animEffect transition="in" filter="randombar(horizontal)">
                                      <p:cBhvr>
                                        <p:cTn id="23" dur="500"/>
                                        <p:tgtEl>
                                          <p:spTgt spid="1464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46435">
                                            <p:txEl>
                                              <p:pRg st="4" end="4"/>
                                            </p:txEl>
                                          </p:spTgt>
                                        </p:tgtEl>
                                        <p:attrNameLst>
                                          <p:attrName>style.visibility</p:attrName>
                                        </p:attrNameLst>
                                      </p:cBhvr>
                                      <p:to>
                                        <p:strVal val="visible"/>
                                      </p:to>
                                    </p:set>
                                    <p:animEffect transition="in" filter="randombar(horizontal)">
                                      <p:cBhvr>
                                        <p:cTn id="28" dur="500"/>
                                        <p:tgtEl>
                                          <p:spTgt spid="14643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46435">
                                            <p:txEl>
                                              <p:pRg st="5" end="5"/>
                                            </p:txEl>
                                          </p:spTgt>
                                        </p:tgtEl>
                                        <p:attrNameLst>
                                          <p:attrName>style.visibility</p:attrName>
                                        </p:attrNameLst>
                                      </p:cBhvr>
                                      <p:to>
                                        <p:strVal val="visible"/>
                                      </p:to>
                                    </p:set>
                                    <p:animEffect transition="in" filter="randombar(horizontal)">
                                      <p:cBhvr>
                                        <p:cTn id="33" dur="5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a:t>对象－关系映射模式</a:t>
            </a:r>
          </a:p>
        </p:txBody>
      </p:sp>
      <p:sp>
        <p:nvSpPr>
          <p:cNvPr id="147459" name="Rectangle 3"/>
          <p:cNvSpPr>
            <a:spLocks noGrp="1" noChangeArrowheads="1"/>
          </p:cNvSpPr>
          <p:nvPr>
            <p:ph type="body" idx="1"/>
          </p:nvPr>
        </p:nvSpPr>
        <p:spPr/>
        <p:txBody>
          <a:bodyPr/>
          <a:lstStyle/>
          <a:p>
            <a:r>
              <a:rPr lang="zh-CN" altLang="en-US" dirty="0"/>
              <a:t>属性映射</a:t>
            </a:r>
          </a:p>
          <a:p>
            <a:r>
              <a:rPr lang="zh-CN" altLang="en-US" dirty="0"/>
              <a:t>类映射</a:t>
            </a:r>
          </a:p>
          <a:p>
            <a:r>
              <a:rPr lang="zh-CN" altLang="en-US" dirty="0"/>
              <a:t>关联映射</a:t>
            </a:r>
          </a:p>
          <a:p>
            <a:pPr lvl="1"/>
            <a:r>
              <a:rPr lang="zh-CN" altLang="en-US" dirty="0"/>
              <a:t>一对一</a:t>
            </a:r>
          </a:p>
          <a:p>
            <a:pPr lvl="1"/>
            <a:r>
              <a:rPr lang="zh-CN" altLang="en-US" dirty="0"/>
              <a:t>一对多</a:t>
            </a:r>
          </a:p>
          <a:p>
            <a:pPr lvl="1"/>
            <a:r>
              <a:rPr lang="zh-CN" altLang="en-US" dirty="0"/>
              <a:t>多对多</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dirty="0"/>
              <a:t>JPA</a:t>
            </a:r>
            <a:r>
              <a:rPr lang="zh-CN" altLang="en-US" dirty="0"/>
              <a:t>和</a:t>
            </a:r>
            <a:r>
              <a:rPr lang="en-US" altLang="zh-CN" dirty="0"/>
              <a:t>Hibernate</a:t>
            </a:r>
            <a:endParaRPr lang="zh-CN" altLang="en-US" dirty="0"/>
          </a:p>
        </p:txBody>
      </p:sp>
      <p:sp>
        <p:nvSpPr>
          <p:cNvPr id="148483" name="Rectangle 3"/>
          <p:cNvSpPr>
            <a:spLocks noGrp="1" noChangeArrowheads="1"/>
          </p:cNvSpPr>
          <p:nvPr>
            <p:ph type="body" idx="1"/>
          </p:nvPr>
        </p:nvSpPr>
        <p:spPr>
          <a:xfrm>
            <a:off x="914400" y="1447800"/>
            <a:ext cx="7772400" cy="4861520"/>
          </a:xfrm>
        </p:spPr>
        <p:txBody>
          <a:bodyPr>
            <a:normAutofit fontScale="85000" lnSpcReduction="10000"/>
          </a:bodyPr>
          <a:lstStyle/>
          <a:p>
            <a:r>
              <a:rPr lang="en-US" altLang="zh-CN" dirty="0"/>
              <a:t>Java Persistence API</a:t>
            </a:r>
            <a:r>
              <a:rPr lang="zh-CN" altLang="en-US" dirty="0"/>
              <a:t>：</a:t>
            </a:r>
            <a:r>
              <a:rPr lang="en-US" altLang="zh-CN" dirty="0"/>
              <a:t>Java</a:t>
            </a:r>
            <a:r>
              <a:rPr lang="zh-CN" altLang="en-US" dirty="0"/>
              <a:t>持久化</a:t>
            </a:r>
            <a:r>
              <a:rPr lang="en-US" altLang="zh-CN" dirty="0"/>
              <a:t>API</a:t>
            </a:r>
            <a:r>
              <a:rPr lang="zh-CN" altLang="en-US" dirty="0"/>
              <a:t>，是一种</a:t>
            </a:r>
            <a:r>
              <a:rPr lang="en-US" altLang="zh-CN" dirty="0"/>
              <a:t>Java</a:t>
            </a:r>
            <a:r>
              <a:rPr lang="zh-CN" altLang="en-US" dirty="0"/>
              <a:t>规范（</a:t>
            </a:r>
            <a:r>
              <a:rPr lang="en-US" altLang="zh-CN" dirty="0"/>
              <a:t>JSR220</a:t>
            </a:r>
            <a:r>
              <a:rPr lang="zh-CN" altLang="en-US" dirty="0"/>
              <a:t>），</a:t>
            </a:r>
            <a:endParaRPr lang="en-US" altLang="zh-CN" dirty="0"/>
          </a:p>
          <a:p>
            <a:r>
              <a:rPr lang="zh-CN" altLang="en-US" dirty="0"/>
              <a:t> </a:t>
            </a:r>
            <a:r>
              <a:rPr lang="en-US" altLang="zh-CN" dirty="0"/>
              <a:t>Hibernate </a:t>
            </a:r>
            <a:r>
              <a:rPr lang="zh-CN" altLang="en-US" dirty="0"/>
              <a:t>提供了对</a:t>
            </a:r>
            <a:r>
              <a:rPr lang="en-US" altLang="zh-CN" dirty="0"/>
              <a:t>JPA</a:t>
            </a:r>
            <a:r>
              <a:rPr lang="zh-CN" altLang="en-US" dirty="0"/>
              <a:t>的一种实现</a:t>
            </a:r>
            <a:endParaRPr lang="en-US" altLang="zh-CN" dirty="0"/>
          </a:p>
          <a:p>
            <a:r>
              <a:rPr lang="zh-CN" altLang="en-US" dirty="0"/>
              <a:t>对象</a:t>
            </a:r>
            <a:r>
              <a:rPr lang="en-US" altLang="zh-CN" dirty="0"/>
              <a:t>/</a:t>
            </a:r>
            <a:r>
              <a:rPr lang="zh-CN" altLang="en-US" dirty="0"/>
              <a:t>关系映射一直都是数据库技术中的难点，尽管人们提出了许多方案解决这个问题，但都不能完全做到即便利又高效。</a:t>
            </a:r>
            <a:endParaRPr lang="en-US" altLang="zh-CN" dirty="0"/>
          </a:p>
          <a:p>
            <a:r>
              <a:rPr lang="en-US" altLang="zh-CN" dirty="0"/>
              <a:t>EJB</a:t>
            </a:r>
            <a:r>
              <a:rPr lang="zh-CN" altLang="en-US" dirty="0"/>
              <a:t>的推出让人们看到了希望，但实践证明实体</a:t>
            </a:r>
            <a:r>
              <a:rPr lang="en-US" altLang="zh-CN" dirty="0"/>
              <a:t>Bean</a:t>
            </a:r>
            <a:r>
              <a:rPr lang="zh-CN" altLang="en-US" dirty="0"/>
              <a:t>的效率并不高，并且还十分难于为初学者理解，太重。</a:t>
            </a:r>
            <a:endParaRPr lang="en-US" altLang="zh-CN" dirty="0"/>
          </a:p>
          <a:p>
            <a:r>
              <a:rPr lang="zh-CN" altLang="en-US" dirty="0"/>
              <a:t>由</a:t>
            </a:r>
            <a:r>
              <a:rPr lang="en-US" altLang="zh-CN" dirty="0"/>
              <a:t>Gavin King</a:t>
            </a:r>
            <a:r>
              <a:rPr lang="zh-CN" altLang="en-US" dirty="0"/>
              <a:t>创建的</a:t>
            </a:r>
            <a:r>
              <a:rPr lang="en-US" altLang="zh-CN" dirty="0"/>
              <a:t>Hibernate</a:t>
            </a:r>
            <a:r>
              <a:rPr lang="zh-CN" altLang="en-US" dirty="0"/>
              <a:t>框架，已经发布立即得到越来越多</a:t>
            </a:r>
            <a:r>
              <a:rPr lang="en-US" altLang="zh-CN" dirty="0"/>
              <a:t>IT</a:t>
            </a:r>
            <a:r>
              <a:rPr lang="zh-CN" altLang="en-US" dirty="0"/>
              <a:t>从业人员的认可，一度成为</a:t>
            </a:r>
            <a:r>
              <a:rPr lang="en-US" altLang="zh-CN" dirty="0" err="1"/>
              <a:t>JavaORM</a:t>
            </a:r>
            <a:r>
              <a:rPr lang="zh-CN" altLang="en-US" dirty="0"/>
              <a:t>最流行的框架。</a:t>
            </a:r>
            <a:endParaRPr lang="en-US" altLang="zh-CN" dirty="0"/>
          </a:p>
          <a:p>
            <a:r>
              <a:rPr lang="en-US" altLang="zh-CN" dirty="0"/>
              <a:t>Hibernate</a:t>
            </a:r>
            <a:r>
              <a:rPr lang="zh-CN" altLang="en-US" dirty="0"/>
              <a:t>由于投注了更多的精力在提升效率上，使用起来又十分方便，新版的</a:t>
            </a:r>
            <a:r>
              <a:rPr lang="en-US" altLang="zh-CN" dirty="0"/>
              <a:t>EJB3</a:t>
            </a:r>
            <a:r>
              <a:rPr lang="zh-CN" altLang="en-US" dirty="0"/>
              <a:t>规范正是在吸取了</a:t>
            </a:r>
            <a:r>
              <a:rPr lang="en-US" altLang="zh-CN" dirty="0"/>
              <a:t>Hibernate</a:t>
            </a:r>
            <a:r>
              <a:rPr lang="zh-CN" altLang="en-US" dirty="0"/>
              <a:t>等诸多</a:t>
            </a:r>
            <a:r>
              <a:rPr lang="en-US" altLang="zh-CN" dirty="0"/>
              <a:t>ORM</a:t>
            </a:r>
            <a:r>
              <a:rPr lang="zh-CN" altLang="en-US" dirty="0"/>
              <a:t>框架优点的基础上形成了</a:t>
            </a:r>
            <a:r>
              <a:rPr lang="en-US" altLang="zh-CN" dirty="0"/>
              <a:t>JPA</a:t>
            </a:r>
            <a:r>
              <a:rPr lang="zh-CN" altLang="en-US" dirty="0"/>
              <a:t>。</a:t>
            </a:r>
            <a:endParaRPr lang="en-US" altLang="zh-CN" dirty="0"/>
          </a:p>
          <a:p>
            <a:r>
              <a:rPr lang="en-US" altLang="zh-CN" dirty="0"/>
              <a:t>JPA/Hibernate</a:t>
            </a:r>
            <a:r>
              <a:rPr lang="zh-CN" altLang="en-US" dirty="0"/>
              <a:t>已经成为</a:t>
            </a:r>
            <a:r>
              <a:rPr lang="en-US" altLang="zh-CN" dirty="0"/>
              <a:t>Java</a:t>
            </a:r>
            <a:r>
              <a:rPr lang="zh-CN" altLang="en-US" dirty="0"/>
              <a:t>程序员必须掌握的技术之一。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8483">
                                            <p:bg/>
                                          </p:spTgt>
                                        </p:tgtEl>
                                        <p:attrNameLst>
                                          <p:attrName>style.visibility</p:attrName>
                                        </p:attrNameLst>
                                      </p:cBhvr>
                                      <p:to>
                                        <p:strVal val="visible"/>
                                      </p:to>
                                    </p:set>
                                    <p:animEffect transition="in" filter="barn(inVertical)">
                                      <p:cBhvr>
                                        <p:cTn id="7" dur="500"/>
                                        <p:tgtEl>
                                          <p:spTgt spid="14848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8483">
                                            <p:txEl>
                                              <p:pRg st="0" end="0"/>
                                            </p:txEl>
                                          </p:spTgt>
                                        </p:tgtEl>
                                        <p:attrNameLst>
                                          <p:attrName>style.visibility</p:attrName>
                                        </p:attrNameLst>
                                      </p:cBhvr>
                                      <p:to>
                                        <p:strVal val="visible"/>
                                      </p:to>
                                    </p:set>
                                    <p:animEffect transition="in" filter="barn(inVertical)">
                                      <p:cBhvr>
                                        <p:cTn id="12" dur="500"/>
                                        <p:tgtEl>
                                          <p:spTgt spid="148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8483">
                                            <p:txEl>
                                              <p:pRg st="1" end="1"/>
                                            </p:txEl>
                                          </p:spTgt>
                                        </p:tgtEl>
                                        <p:attrNameLst>
                                          <p:attrName>style.visibility</p:attrName>
                                        </p:attrNameLst>
                                      </p:cBhvr>
                                      <p:to>
                                        <p:strVal val="visible"/>
                                      </p:to>
                                    </p:set>
                                    <p:animEffect transition="in" filter="barn(inVertical)">
                                      <p:cBhvr>
                                        <p:cTn id="17" dur="500"/>
                                        <p:tgtEl>
                                          <p:spTgt spid="1484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8483">
                                            <p:txEl>
                                              <p:pRg st="2" end="2"/>
                                            </p:txEl>
                                          </p:spTgt>
                                        </p:tgtEl>
                                        <p:attrNameLst>
                                          <p:attrName>style.visibility</p:attrName>
                                        </p:attrNameLst>
                                      </p:cBhvr>
                                      <p:to>
                                        <p:strVal val="visible"/>
                                      </p:to>
                                    </p:set>
                                    <p:animEffect transition="in" filter="barn(inVertical)">
                                      <p:cBhvr>
                                        <p:cTn id="22" dur="500"/>
                                        <p:tgtEl>
                                          <p:spTgt spid="1484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8483">
                                            <p:txEl>
                                              <p:pRg st="3" end="3"/>
                                            </p:txEl>
                                          </p:spTgt>
                                        </p:tgtEl>
                                        <p:attrNameLst>
                                          <p:attrName>style.visibility</p:attrName>
                                        </p:attrNameLst>
                                      </p:cBhvr>
                                      <p:to>
                                        <p:strVal val="visible"/>
                                      </p:to>
                                    </p:set>
                                    <p:animEffect transition="in" filter="barn(inVertical)">
                                      <p:cBhvr>
                                        <p:cTn id="27" dur="500"/>
                                        <p:tgtEl>
                                          <p:spTgt spid="1484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8483">
                                            <p:txEl>
                                              <p:pRg st="4" end="4"/>
                                            </p:txEl>
                                          </p:spTgt>
                                        </p:tgtEl>
                                        <p:attrNameLst>
                                          <p:attrName>style.visibility</p:attrName>
                                        </p:attrNameLst>
                                      </p:cBhvr>
                                      <p:to>
                                        <p:strVal val="visible"/>
                                      </p:to>
                                    </p:set>
                                    <p:animEffect transition="in" filter="barn(inVertical)">
                                      <p:cBhvr>
                                        <p:cTn id="32" dur="500"/>
                                        <p:tgtEl>
                                          <p:spTgt spid="1484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Effect transition="in" filter="barn(inVertical)">
                                      <p:cBhvr>
                                        <p:cTn id="37" dur="500"/>
                                        <p:tgtEl>
                                          <p:spTgt spid="1484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8483">
                                            <p:txEl>
                                              <p:pRg st="6" end="6"/>
                                            </p:txEl>
                                          </p:spTgt>
                                        </p:tgtEl>
                                        <p:attrNameLst>
                                          <p:attrName>style.visibility</p:attrName>
                                        </p:attrNameLst>
                                      </p:cBhvr>
                                      <p:to>
                                        <p:strVal val="visible"/>
                                      </p:to>
                                    </p:set>
                                    <p:animEffect transition="in" filter="barn(inVertical)">
                                      <p:cBhvr>
                                        <p:cTn id="42" dur="500"/>
                                        <p:tgtEl>
                                          <p:spTgt spid="148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1155</TotalTime>
  <Words>1217</Words>
  <Application>Microsoft Office PowerPoint</Application>
  <PresentationFormat>全屏显示(4:3)</PresentationFormat>
  <Paragraphs>140</Paragraphs>
  <Slides>26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宋体</vt:lpstr>
      <vt:lpstr>微软雅黑</vt:lpstr>
      <vt:lpstr>Arial</vt:lpstr>
      <vt:lpstr>Calibri</vt:lpstr>
      <vt:lpstr>Franklin Gothic Book</vt:lpstr>
      <vt:lpstr>Perpetua</vt:lpstr>
      <vt:lpstr>Wingdings</vt:lpstr>
      <vt:lpstr>Wingdings 2</vt:lpstr>
      <vt:lpstr>平衡</vt:lpstr>
      <vt:lpstr>ORM/JPA</vt:lpstr>
      <vt:lpstr>课程目标</vt:lpstr>
      <vt:lpstr>目录</vt:lpstr>
      <vt:lpstr>ORM概述</vt:lpstr>
      <vt:lpstr>关系模型（Relational Model）</vt:lpstr>
      <vt:lpstr>对象模型（Object Model）</vt:lpstr>
      <vt:lpstr>对象关系映射（ORM） </vt:lpstr>
      <vt:lpstr>对象－关系映射模式</vt:lpstr>
      <vt:lpstr>JPA和Hibernate</vt:lpstr>
      <vt:lpstr>讨论：数据库应用开发</vt:lpstr>
      <vt:lpstr>讨论：数据库应用开发</vt:lpstr>
      <vt:lpstr>讨论：数据库应用开发</vt:lpstr>
      <vt:lpstr>JPA/Hibernate能做什么？</vt:lpstr>
      <vt:lpstr>JAP/Hibernate开发模型</vt:lpstr>
      <vt:lpstr>快速体验JPA/Hibernate开发</vt:lpstr>
      <vt:lpstr>PowerPoint 演示文稿</vt:lpstr>
      <vt:lpstr>创建JPA配置文件</vt:lpstr>
      <vt:lpstr>创建Datasource</vt:lpstr>
      <vt:lpstr>添加JPA、绑定Datasource</vt:lpstr>
      <vt:lpstr>PowerPoint 演示文稿</vt:lpstr>
      <vt:lpstr>绑定datasource</vt:lpstr>
      <vt:lpstr>创建持久化类 User.java</vt:lpstr>
      <vt:lpstr>注意点</vt:lpstr>
      <vt:lpstr>JPA应用程序</vt:lpstr>
      <vt:lpstr>运行结果</vt:lpstr>
      <vt:lpstr>总结：JPA开发步骤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chengzg</dc:creator>
  <cp:lastModifiedBy>程 志刚</cp:lastModifiedBy>
  <cp:revision>110</cp:revision>
  <dcterms:created xsi:type="dcterms:W3CDTF">2012-02-10T04:31:00Z</dcterms:created>
  <dcterms:modified xsi:type="dcterms:W3CDTF">2021-11-01T15:58:14Z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