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314" r:id="rId3"/>
    <p:sldId id="294" r:id="rId4"/>
    <p:sldId id="267" r:id="rId5"/>
    <p:sldId id="257" r:id="rId6"/>
    <p:sldId id="359" r:id="rId7"/>
    <p:sldId id="360" r:id="rId8"/>
    <p:sldId id="361" r:id="rId9"/>
    <p:sldId id="362" r:id="rId10"/>
    <p:sldId id="364" r:id="rId11"/>
    <p:sldId id="265" r:id="rId12"/>
    <p:sldId id="281" r:id="rId13"/>
    <p:sldId id="282" r:id="rId14"/>
    <p:sldId id="286" r:id="rId15"/>
    <p:sldId id="287" r:id="rId16"/>
    <p:sldId id="365" r:id="rId17"/>
    <p:sldId id="291" r:id="rId18"/>
    <p:sldId id="290" r:id="rId19"/>
    <p:sldId id="299" r:id="rId20"/>
    <p:sldId id="319" r:id="rId21"/>
    <p:sldId id="366" r:id="rId22"/>
    <p:sldId id="367" r:id="rId23"/>
    <p:sldId id="368" r:id="rId24"/>
    <p:sldId id="308" r:id="rId25"/>
    <p:sldId id="309" r:id="rId26"/>
    <p:sldId id="357" r:id="rId27"/>
    <p:sldId id="358" r:id="rId28"/>
    <p:sldId id="293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18" autoAdjust="0"/>
  </p:normalViewPr>
  <p:slideViewPr>
    <p:cSldViewPr>
      <p:cViewPr varScale="1">
        <p:scale>
          <a:sx n="81" d="100"/>
          <a:sy n="81" d="100"/>
        </p:scale>
        <p:origin x="10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EE0E0-7182-4CEA-B7D2-D2B55FEEDA59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8A895-0A41-49D1-9199-C4066B709D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8A895-0A41-49D1-9199-C4066B709DD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89F76-99D9-4B98-8CB1-924129A751F7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8A895-0A41-49D1-9199-C4066B709DD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005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35022" y="2934060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>
            <a:normAutofit/>
          </a:bodyPr>
          <a:lstStyle>
            <a:lvl1pPr algn="ctr">
              <a:defRPr lang="en-US" sz="4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JPA</a:t>
            </a:r>
            <a:r>
              <a:rPr lang="zh-CN" altLang="en-US" dirty="0"/>
              <a:t>注解配置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F6584-5E93-458A-8230-61B42145E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@Getter @Setter</a:t>
            </a:r>
            <a:r>
              <a:rPr lang="zh-CN" altLang="en-US" dirty="0"/>
              <a:t>代替</a:t>
            </a:r>
            <a:r>
              <a:rPr lang="en-US" altLang="zh-CN" dirty="0"/>
              <a:t>@Data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EC0EA2-0736-49DE-A48A-3E79C26AF27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5440360"/>
            <a:ext cx="7772400" cy="579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https://blog.csdn.net/u013202238/article/details/80370868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0B953F-EA33-481E-B750-9B268D6C7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381" y="1500428"/>
            <a:ext cx="7095238" cy="3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10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JPA</a:t>
            </a:r>
            <a:r>
              <a:rPr lang="zh-CN" altLang="en-US" dirty="0"/>
              <a:t>关联映射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49552"/>
          </a:xfrm>
        </p:spPr>
        <p:txBody>
          <a:bodyPr>
            <a:normAutofit/>
          </a:bodyPr>
          <a:lstStyle/>
          <a:p>
            <a:r>
              <a:rPr lang="zh-CN" altLang="en-US" b="1" dirty="0"/>
              <a:t>关联</a:t>
            </a:r>
            <a:r>
              <a:rPr lang="zh-CN" altLang="en-US" dirty="0"/>
              <a:t>在数据库中表现为</a:t>
            </a:r>
            <a:r>
              <a:rPr lang="zh-CN" altLang="en-US" b="1" dirty="0">
                <a:solidFill>
                  <a:srgbClr val="FF0000"/>
                </a:solidFill>
              </a:rPr>
              <a:t>表的外键</a:t>
            </a:r>
            <a:r>
              <a:rPr lang="zh-CN" altLang="en-US" dirty="0"/>
              <a:t>，在</a:t>
            </a:r>
            <a:r>
              <a:rPr lang="en-US" altLang="zh-CN" dirty="0"/>
              <a:t>java</a:t>
            </a:r>
            <a:r>
              <a:rPr lang="zh-CN" altLang="en-US" dirty="0"/>
              <a:t>对象中表现为</a:t>
            </a:r>
            <a:r>
              <a:rPr lang="zh-CN" altLang="en-US" b="1" dirty="0">
                <a:solidFill>
                  <a:srgbClr val="FF0000"/>
                </a:solidFill>
              </a:rPr>
              <a:t>对象的属性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单向映射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1-1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1-N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N-1</a:t>
            </a:r>
          </a:p>
          <a:p>
            <a:pPr lvl="1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N-N</a:t>
            </a:r>
          </a:p>
          <a:p>
            <a:r>
              <a:rPr lang="zh-CN" altLang="en-US" dirty="0"/>
              <a:t>双向映射</a:t>
            </a:r>
            <a:endParaRPr lang="en-US" altLang="zh-CN" dirty="0"/>
          </a:p>
          <a:p>
            <a:pPr lvl="1"/>
            <a:r>
              <a:rPr lang="en-US" altLang="zh-CN" b="1" dirty="0"/>
              <a:t>1-1</a:t>
            </a:r>
          </a:p>
          <a:p>
            <a:pPr lvl="1"/>
            <a:r>
              <a:rPr lang="en-US" altLang="zh-CN" b="1" dirty="0"/>
              <a:t>1-N</a:t>
            </a:r>
          </a:p>
          <a:p>
            <a:pPr lvl="1"/>
            <a:r>
              <a:rPr lang="en-US" altLang="zh-CN" b="1" dirty="0"/>
              <a:t>M-N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双向</a:t>
            </a:r>
            <a:r>
              <a:rPr lang="en-US" altLang="zh-CN" dirty="0"/>
              <a:t>1-N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端持久化类中增加</a:t>
            </a:r>
            <a:r>
              <a:rPr lang="en-US" altLang="zh-CN" dirty="0"/>
              <a:t>N</a:t>
            </a:r>
            <a:r>
              <a:rPr lang="zh-CN" altLang="en-US" dirty="0"/>
              <a:t>端持久化类的集合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端持久化类中增加</a:t>
            </a:r>
            <a:r>
              <a:rPr lang="en-US" altLang="zh-CN" dirty="0"/>
              <a:t>1</a:t>
            </a:r>
            <a:r>
              <a:rPr lang="zh-CN" altLang="en-US" dirty="0"/>
              <a:t>端持久化对象的引用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24944"/>
            <a:ext cx="6568685" cy="260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AFCCB8C-3D8E-4929-8340-C26FC121C53B}"/>
              </a:ext>
            </a:extLst>
          </p:cNvPr>
          <p:cNvSpPr/>
          <p:nvPr/>
        </p:nvSpPr>
        <p:spPr>
          <a:xfrm>
            <a:off x="1835696" y="4653136"/>
            <a:ext cx="1584176" cy="360040"/>
          </a:xfrm>
          <a:prstGeom prst="rect">
            <a:avLst/>
          </a:prstGeom>
          <a:solidFill>
            <a:srgbClr val="D34817">
              <a:alpha val="25098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31007" y="3482517"/>
            <a:ext cx="7772400" cy="613048"/>
          </a:xfrm>
        </p:spPr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端（</a:t>
            </a:r>
            <a:r>
              <a:rPr lang="en-US" altLang="zh-CN" dirty="0" err="1"/>
              <a:t>TcreditCard</a:t>
            </a:r>
            <a:r>
              <a:rPr lang="zh-CN" altLang="en-US" dirty="0"/>
              <a:t>）</a:t>
            </a:r>
          </a:p>
        </p:txBody>
      </p:sp>
      <p:sp>
        <p:nvSpPr>
          <p:cNvPr id="9" name="内容占位符 2"/>
          <p:cNvSpPr txBox="1"/>
          <p:nvPr/>
        </p:nvSpPr>
        <p:spPr>
          <a:xfrm>
            <a:off x="683568" y="1375792"/>
            <a:ext cx="7772400" cy="6130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</a:t>
            </a:r>
            <a:r>
              <a:rPr lang="zh-CN" altLang="en-US" dirty="0"/>
              <a:t>端（</a:t>
            </a:r>
            <a:r>
              <a:rPr lang="en-US" altLang="zh-CN" dirty="0" err="1"/>
              <a:t>Tuser</a:t>
            </a:r>
            <a:r>
              <a:rPr lang="zh-CN" altLang="en-US" dirty="0"/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1A955E-6147-4A92-B34C-AA8B5947787C}"/>
              </a:ext>
            </a:extLst>
          </p:cNvPr>
          <p:cNvSpPr txBox="1"/>
          <p:nvPr/>
        </p:nvSpPr>
        <p:spPr>
          <a:xfrm>
            <a:off x="1101786" y="2607295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private Set&lt;</a:t>
            </a:r>
            <a:r>
              <a:rPr lang="en-US" altLang="zh-CN" sz="2400" dirty="0" err="1">
                <a:solidFill>
                  <a:srgbClr val="FF0000"/>
                </a:solidFill>
              </a:rPr>
              <a:t>TcreditCard</a:t>
            </a:r>
            <a:r>
              <a:rPr lang="en-US" altLang="zh-CN" sz="2400" dirty="0"/>
              <a:t>&gt; </a:t>
            </a:r>
            <a:r>
              <a:rPr lang="en-US" altLang="zh-CN" sz="2400" dirty="0" err="1"/>
              <a:t>tcreditCards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FBEDB0B2-4FFD-4DDE-A832-7C35F72C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1-N</a:t>
            </a:r>
            <a:r>
              <a:rPr lang="zh-CN" altLang="en-US" dirty="0"/>
              <a:t>关联注解配置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B261F4-330F-492B-87E0-9E3B629EFED9}"/>
              </a:ext>
            </a:extLst>
          </p:cNvPr>
          <p:cNvSpPr txBox="1"/>
          <p:nvPr/>
        </p:nvSpPr>
        <p:spPr>
          <a:xfrm>
            <a:off x="1101786" y="1753796"/>
            <a:ext cx="640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D34817"/>
                </a:solidFill>
              </a:rPr>
              <a:t>@</a:t>
            </a:r>
            <a:r>
              <a:rPr lang="en-US" altLang="zh-CN" sz="2400" dirty="0" err="1">
                <a:solidFill>
                  <a:srgbClr val="D34817"/>
                </a:solidFill>
              </a:rPr>
              <a:t>OneToMany</a:t>
            </a:r>
            <a:r>
              <a:rPr lang="en-US" altLang="zh-CN" sz="2400" dirty="0">
                <a:solidFill>
                  <a:srgbClr val="D34817"/>
                </a:solidFill>
              </a:rPr>
              <a:t>(cascade = </a:t>
            </a:r>
            <a:r>
              <a:rPr lang="en-US" altLang="zh-CN" sz="2400" dirty="0" err="1">
                <a:solidFill>
                  <a:srgbClr val="D34817"/>
                </a:solidFill>
              </a:rPr>
              <a:t>CascadeType.ALL,fetch</a:t>
            </a:r>
            <a:r>
              <a:rPr lang="en-US" altLang="zh-CN" sz="2400" dirty="0">
                <a:solidFill>
                  <a:srgbClr val="D34817"/>
                </a:solidFill>
              </a:rPr>
              <a:t> =</a:t>
            </a:r>
            <a:r>
              <a:rPr lang="en-US" altLang="zh-CN" sz="2400" dirty="0" err="1">
                <a:solidFill>
                  <a:srgbClr val="D34817"/>
                </a:solidFill>
              </a:rPr>
              <a:t>FetchType.LAZY,mappedBy</a:t>
            </a:r>
            <a:r>
              <a:rPr lang="en-US" altLang="zh-CN" sz="2400" dirty="0">
                <a:solidFill>
                  <a:srgbClr val="D34817"/>
                </a:solidFill>
              </a:rPr>
              <a:t> = "</a:t>
            </a:r>
            <a:r>
              <a:rPr lang="en-US" altLang="zh-CN" sz="2400" b="1" dirty="0" err="1">
                <a:solidFill>
                  <a:srgbClr val="D34817"/>
                </a:solidFill>
              </a:rPr>
              <a:t>tuser</a:t>
            </a:r>
            <a:r>
              <a:rPr lang="en-US" altLang="zh-CN" sz="2400" dirty="0">
                <a:solidFill>
                  <a:srgbClr val="D34817"/>
                </a:solidFill>
              </a:rPr>
              <a:t>")</a:t>
            </a:r>
            <a:endParaRPr lang="zh-CN" altLang="en-US" sz="2400" dirty="0">
              <a:solidFill>
                <a:srgbClr val="D34817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B0ACE26-5A94-4C80-A662-2AA1F7213CC4}"/>
              </a:ext>
            </a:extLst>
          </p:cNvPr>
          <p:cNvSpPr txBox="1"/>
          <p:nvPr/>
        </p:nvSpPr>
        <p:spPr>
          <a:xfrm>
            <a:off x="914400" y="4947122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private </a:t>
            </a:r>
            <a:r>
              <a:rPr lang="en-US" altLang="zh-CN" sz="2400" dirty="0" err="1">
                <a:solidFill>
                  <a:srgbClr val="FF0000"/>
                </a:solidFill>
              </a:rPr>
              <a:t>Tuser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tuser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BB261F0-7D58-4AE0-958C-DF4973CC1713}"/>
              </a:ext>
            </a:extLst>
          </p:cNvPr>
          <p:cNvSpPr txBox="1"/>
          <p:nvPr/>
        </p:nvSpPr>
        <p:spPr>
          <a:xfrm>
            <a:off x="914400" y="4093623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D34817"/>
                </a:solidFill>
              </a:rPr>
              <a:t>@</a:t>
            </a:r>
            <a:r>
              <a:rPr lang="en-US" altLang="zh-CN" sz="2400" dirty="0" err="1">
                <a:solidFill>
                  <a:srgbClr val="D34817"/>
                </a:solidFill>
              </a:rPr>
              <a:t>ManyToOne</a:t>
            </a:r>
            <a:r>
              <a:rPr lang="en-US" altLang="zh-CN" sz="2400" dirty="0">
                <a:solidFill>
                  <a:srgbClr val="D34817"/>
                </a:solidFill>
              </a:rPr>
              <a:t>(fetch = </a:t>
            </a:r>
            <a:r>
              <a:rPr lang="en-US" altLang="zh-CN" sz="2400" dirty="0" err="1">
                <a:solidFill>
                  <a:srgbClr val="D34817"/>
                </a:solidFill>
              </a:rPr>
              <a:t>FetchType.LAZY</a:t>
            </a:r>
            <a:r>
              <a:rPr lang="en-US" altLang="zh-CN" sz="2400" dirty="0">
                <a:solidFill>
                  <a:srgbClr val="D34817"/>
                </a:solidFill>
              </a:rPr>
              <a:t>)</a:t>
            </a:r>
          </a:p>
          <a:p>
            <a:r>
              <a:rPr lang="en-US" altLang="zh-CN" sz="2400" dirty="0">
                <a:solidFill>
                  <a:srgbClr val="D34817"/>
                </a:solidFill>
              </a:rPr>
              <a:t>@</a:t>
            </a:r>
            <a:r>
              <a:rPr lang="en-US" altLang="zh-CN" sz="2400" dirty="0" err="1">
                <a:solidFill>
                  <a:srgbClr val="D34817"/>
                </a:solidFill>
              </a:rPr>
              <a:t>JoinColumn</a:t>
            </a:r>
            <a:r>
              <a:rPr lang="en-US" altLang="zh-CN" sz="2400" dirty="0">
                <a:solidFill>
                  <a:srgbClr val="D34817"/>
                </a:solidFill>
              </a:rPr>
              <a:t>(name="</a:t>
            </a:r>
            <a:r>
              <a:rPr lang="en-US" altLang="zh-CN" sz="2400" b="1" dirty="0" err="1">
                <a:solidFill>
                  <a:srgbClr val="D34817"/>
                </a:solidFill>
              </a:rPr>
              <a:t>user_id</a:t>
            </a:r>
            <a:r>
              <a:rPr lang="en-US" altLang="zh-CN" sz="2400" dirty="0" err="1">
                <a:solidFill>
                  <a:srgbClr val="D34817"/>
                </a:solidFill>
              </a:rPr>
              <a:t>",insertable</a:t>
            </a:r>
            <a:r>
              <a:rPr lang="en-US" altLang="zh-CN" sz="2400" dirty="0">
                <a:solidFill>
                  <a:srgbClr val="D34817"/>
                </a:solidFill>
              </a:rPr>
              <a:t> = </a:t>
            </a:r>
            <a:r>
              <a:rPr lang="en-US" altLang="zh-CN" sz="2400" dirty="0" err="1">
                <a:solidFill>
                  <a:srgbClr val="D34817"/>
                </a:solidFill>
              </a:rPr>
              <a:t>false,updatable</a:t>
            </a:r>
            <a:r>
              <a:rPr lang="en-US" altLang="zh-CN" sz="2400" dirty="0">
                <a:solidFill>
                  <a:srgbClr val="D34817"/>
                </a:solidFill>
              </a:rPr>
              <a:t> = false)</a:t>
            </a:r>
            <a:endParaRPr lang="zh-CN" altLang="en-US" sz="2400" dirty="0">
              <a:solidFill>
                <a:srgbClr val="D34817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EDBE3B5-A7EE-46FA-BCA8-8DE07E852C57}"/>
              </a:ext>
            </a:extLst>
          </p:cNvPr>
          <p:cNvSpPr/>
          <p:nvPr/>
        </p:nvSpPr>
        <p:spPr>
          <a:xfrm>
            <a:off x="4788024" y="2145630"/>
            <a:ext cx="961256" cy="439163"/>
          </a:xfrm>
          <a:prstGeom prst="rect">
            <a:avLst/>
          </a:prstGeom>
          <a:solidFill>
            <a:srgbClr val="D34817">
              <a:alpha val="2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59259E-6 L -0.2573 0.4175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65" y="2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3" grpId="0"/>
      <p:bldP spid="14" grpId="0"/>
      <p:bldP spid="15" grpId="0" animBg="1"/>
      <p:bldP spid="1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双向</a:t>
            </a:r>
            <a:r>
              <a:rPr lang="en-US" altLang="zh-CN" dirty="0"/>
              <a:t>M-N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017640" cy="4572000"/>
          </a:xfrm>
        </p:spPr>
        <p:txBody>
          <a:bodyPr>
            <a:normAutofit/>
          </a:bodyPr>
          <a:lstStyle/>
          <a:p>
            <a:r>
              <a:rPr lang="zh-CN" altLang="en-US" dirty="0"/>
              <a:t>必须要用关联表</a:t>
            </a:r>
            <a:endParaRPr lang="en-US" altLang="zh-CN" dirty="0"/>
          </a:p>
          <a:p>
            <a:r>
              <a:rPr lang="zh-CN" altLang="en-US" dirty="0"/>
              <a:t>两端持久化类均增加另一端持久化类的集合</a:t>
            </a:r>
            <a:endParaRPr lang="en-US" altLang="zh-C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04664"/>
            <a:ext cx="3088321" cy="644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1143000"/>
          </a:xfrm>
        </p:spPr>
        <p:txBody>
          <a:bodyPr/>
          <a:lstStyle/>
          <a:p>
            <a:r>
              <a:rPr lang="en-US" altLang="zh-CN" dirty="0"/>
              <a:t>M-N</a:t>
            </a:r>
            <a:r>
              <a:rPr lang="zh-CN" altLang="en-US" dirty="0"/>
              <a:t>关联注解配置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quarter" idx="1"/>
          </p:nvPr>
        </p:nvSpPr>
        <p:spPr>
          <a:xfrm>
            <a:off x="660665" y="4653136"/>
            <a:ext cx="7772400" cy="613048"/>
          </a:xfrm>
        </p:spPr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端（</a:t>
            </a:r>
            <a:r>
              <a:rPr lang="en-US" altLang="zh-CN" dirty="0" err="1"/>
              <a:t>Tgroup</a:t>
            </a:r>
            <a:r>
              <a:rPr lang="zh-CN" altLang="en-US" dirty="0"/>
              <a:t>）</a:t>
            </a:r>
          </a:p>
        </p:txBody>
      </p:sp>
      <p:sp>
        <p:nvSpPr>
          <p:cNvPr id="9" name="内容占位符 2"/>
          <p:cNvSpPr txBox="1"/>
          <p:nvPr/>
        </p:nvSpPr>
        <p:spPr>
          <a:xfrm>
            <a:off x="683568" y="1502271"/>
            <a:ext cx="7772400" cy="6130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</a:t>
            </a:r>
            <a:r>
              <a:rPr lang="zh-CN" altLang="en-US" dirty="0"/>
              <a:t>端（</a:t>
            </a:r>
            <a:r>
              <a:rPr lang="en-US" altLang="zh-CN" dirty="0" err="1"/>
              <a:t>Tuser</a:t>
            </a:r>
            <a:r>
              <a:rPr lang="zh-CN" altLang="en-US" dirty="0"/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FCFCD2-DB1E-4739-83A1-F1485D1F4F93}"/>
              </a:ext>
            </a:extLst>
          </p:cNvPr>
          <p:cNvSpPr txBox="1"/>
          <p:nvPr/>
        </p:nvSpPr>
        <p:spPr>
          <a:xfrm>
            <a:off x="899592" y="3933056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private Set&lt;</a:t>
            </a:r>
            <a:r>
              <a:rPr lang="en-US" altLang="zh-CN" sz="2400" dirty="0" err="1">
                <a:solidFill>
                  <a:srgbClr val="FF0000"/>
                </a:solidFill>
              </a:rPr>
              <a:t>Tgroup</a:t>
            </a:r>
            <a:r>
              <a:rPr lang="en-US" altLang="zh-CN" sz="2400" dirty="0"/>
              <a:t>&gt;  </a:t>
            </a:r>
            <a:r>
              <a:rPr lang="en-US" altLang="zh-CN" sz="2400" b="1" dirty="0" err="1">
                <a:solidFill>
                  <a:srgbClr val="FF0000"/>
                </a:solidFill>
              </a:rPr>
              <a:t>tgroups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E35D6E6-E562-47DA-BCF4-9F0CA91F3158}"/>
              </a:ext>
            </a:extLst>
          </p:cNvPr>
          <p:cNvSpPr txBox="1"/>
          <p:nvPr/>
        </p:nvSpPr>
        <p:spPr>
          <a:xfrm>
            <a:off x="827584" y="2060848"/>
            <a:ext cx="797808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7030A0"/>
                </a:solidFill>
              </a:rPr>
              <a:t>@</a:t>
            </a:r>
            <a:r>
              <a:rPr lang="en-US" altLang="zh-CN" sz="2200" dirty="0" err="1">
                <a:solidFill>
                  <a:srgbClr val="7030A0"/>
                </a:solidFill>
              </a:rPr>
              <a:t>ManyToMany</a:t>
            </a:r>
            <a:r>
              <a:rPr lang="en-US" altLang="zh-CN" sz="2200" dirty="0">
                <a:solidFill>
                  <a:srgbClr val="7030A0"/>
                </a:solidFill>
              </a:rPr>
              <a:t>(cascade = </a:t>
            </a:r>
            <a:r>
              <a:rPr lang="en-US" altLang="zh-CN" sz="2200" dirty="0" err="1">
                <a:solidFill>
                  <a:srgbClr val="7030A0"/>
                </a:solidFill>
              </a:rPr>
              <a:t>CascadeType.ALL,fetch</a:t>
            </a:r>
            <a:r>
              <a:rPr lang="en-US" altLang="zh-CN" sz="2200" dirty="0">
                <a:solidFill>
                  <a:srgbClr val="7030A0"/>
                </a:solidFill>
              </a:rPr>
              <a:t> = </a:t>
            </a:r>
            <a:r>
              <a:rPr lang="en-US" altLang="zh-CN" sz="2200" dirty="0" err="1">
                <a:solidFill>
                  <a:srgbClr val="7030A0"/>
                </a:solidFill>
              </a:rPr>
              <a:t>FetchType.LAZY</a:t>
            </a:r>
            <a:r>
              <a:rPr lang="en-US" altLang="zh-CN" sz="2200" dirty="0">
                <a:solidFill>
                  <a:srgbClr val="7030A0"/>
                </a:solidFill>
              </a:rPr>
              <a:t>)</a:t>
            </a:r>
          </a:p>
          <a:p>
            <a:r>
              <a:rPr lang="en-US" altLang="zh-CN" sz="2200" dirty="0">
                <a:solidFill>
                  <a:srgbClr val="7030A0"/>
                </a:solidFill>
              </a:rPr>
              <a:t>    @</a:t>
            </a:r>
            <a:r>
              <a:rPr lang="en-US" altLang="zh-CN" sz="2200" dirty="0" err="1">
                <a:solidFill>
                  <a:srgbClr val="7030A0"/>
                </a:solidFill>
              </a:rPr>
              <a:t>JoinTable</a:t>
            </a:r>
            <a:r>
              <a:rPr lang="en-US" altLang="zh-CN" sz="2200" dirty="0">
                <a:solidFill>
                  <a:srgbClr val="7030A0"/>
                </a:solidFill>
              </a:rPr>
              <a:t>(name = "</a:t>
            </a:r>
            <a:r>
              <a:rPr lang="en-US" altLang="zh-CN" sz="2200" b="1" dirty="0">
                <a:solidFill>
                  <a:srgbClr val="7030A0"/>
                </a:solidFill>
              </a:rPr>
              <a:t>tgroup_member</a:t>
            </a:r>
            <a:r>
              <a:rPr lang="en-US" altLang="zh-CN" sz="2200" dirty="0">
                <a:solidFill>
                  <a:srgbClr val="7030A0"/>
                </a:solidFill>
              </a:rPr>
              <a:t>",</a:t>
            </a:r>
            <a:r>
              <a:rPr lang="en-US" altLang="zh-CN" sz="2200" dirty="0" err="1">
                <a:solidFill>
                  <a:srgbClr val="7030A0"/>
                </a:solidFill>
              </a:rPr>
              <a:t>joinColumns</a:t>
            </a:r>
            <a:r>
              <a:rPr lang="en-US" altLang="zh-CN" sz="2200" dirty="0">
                <a:solidFill>
                  <a:srgbClr val="7030A0"/>
                </a:solidFill>
              </a:rPr>
              <a:t> = @</a:t>
            </a:r>
            <a:r>
              <a:rPr lang="en-US" altLang="zh-CN" sz="2200" dirty="0" err="1">
                <a:solidFill>
                  <a:srgbClr val="7030A0"/>
                </a:solidFill>
              </a:rPr>
              <a:t>JoinColumn</a:t>
            </a:r>
            <a:r>
              <a:rPr lang="en-US" altLang="zh-CN" sz="2200" dirty="0">
                <a:solidFill>
                  <a:srgbClr val="7030A0"/>
                </a:solidFill>
              </a:rPr>
              <a:t>(name="</a:t>
            </a:r>
            <a:r>
              <a:rPr lang="en-US" altLang="zh-CN" sz="2200" b="1" dirty="0">
                <a:solidFill>
                  <a:srgbClr val="7030A0"/>
                </a:solidFill>
              </a:rPr>
              <a:t>member_id</a:t>
            </a:r>
            <a:r>
              <a:rPr lang="en-US" altLang="zh-CN" sz="2200" dirty="0">
                <a:solidFill>
                  <a:srgbClr val="7030A0"/>
                </a:solidFill>
              </a:rPr>
              <a:t>",</a:t>
            </a:r>
            <a:r>
              <a:rPr lang="en-US" altLang="zh-CN" sz="2200" dirty="0" err="1">
                <a:solidFill>
                  <a:srgbClr val="7030A0"/>
                </a:solidFill>
              </a:rPr>
              <a:t>referencedColumnName</a:t>
            </a:r>
            <a:r>
              <a:rPr lang="en-US" altLang="zh-CN" sz="2200" dirty="0">
                <a:solidFill>
                  <a:srgbClr val="7030A0"/>
                </a:solidFill>
              </a:rPr>
              <a:t> = "id"),</a:t>
            </a:r>
            <a:r>
              <a:rPr lang="en-US" altLang="zh-CN" sz="2200" dirty="0" err="1">
                <a:solidFill>
                  <a:srgbClr val="7030A0"/>
                </a:solidFill>
              </a:rPr>
              <a:t>inverseJoinColumns</a:t>
            </a:r>
            <a:r>
              <a:rPr lang="en-US" altLang="zh-CN" sz="2200" dirty="0">
                <a:solidFill>
                  <a:srgbClr val="7030A0"/>
                </a:solidFill>
              </a:rPr>
              <a:t> = @</a:t>
            </a:r>
            <a:r>
              <a:rPr lang="en-US" altLang="zh-CN" sz="2200" dirty="0" err="1">
                <a:solidFill>
                  <a:srgbClr val="7030A0"/>
                </a:solidFill>
              </a:rPr>
              <a:t>JoinColumn</a:t>
            </a:r>
            <a:r>
              <a:rPr lang="en-US" altLang="zh-CN" sz="2200" dirty="0">
                <a:solidFill>
                  <a:srgbClr val="7030A0"/>
                </a:solidFill>
              </a:rPr>
              <a:t>(name = "</a:t>
            </a:r>
            <a:r>
              <a:rPr lang="en-US" altLang="zh-CN" sz="2200" b="1" dirty="0">
                <a:solidFill>
                  <a:srgbClr val="7030A0"/>
                </a:solidFill>
              </a:rPr>
              <a:t>group_id</a:t>
            </a:r>
            <a:r>
              <a:rPr lang="en-US" altLang="zh-CN" sz="2200" dirty="0">
                <a:solidFill>
                  <a:srgbClr val="7030A0"/>
                </a:solidFill>
              </a:rPr>
              <a:t>",</a:t>
            </a:r>
            <a:r>
              <a:rPr lang="en-US" altLang="zh-CN" sz="2200" dirty="0" err="1">
                <a:solidFill>
                  <a:srgbClr val="7030A0"/>
                </a:solidFill>
              </a:rPr>
              <a:t>referencedColumnName</a:t>
            </a:r>
            <a:r>
              <a:rPr lang="en-US" altLang="zh-CN" sz="2200" dirty="0">
                <a:solidFill>
                  <a:srgbClr val="7030A0"/>
                </a:solidFill>
              </a:rPr>
              <a:t> = "id"))</a:t>
            </a:r>
            <a:endParaRPr lang="zh-CN" altLang="en-US" sz="2200" dirty="0">
              <a:solidFill>
                <a:srgbClr val="7030A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11B88D2-FFE7-4694-B643-12A2AA6555F6}"/>
              </a:ext>
            </a:extLst>
          </p:cNvPr>
          <p:cNvSpPr txBox="1"/>
          <p:nvPr/>
        </p:nvSpPr>
        <p:spPr>
          <a:xfrm>
            <a:off x="914400" y="5733256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private  Set&lt;</a:t>
            </a:r>
            <a:r>
              <a:rPr lang="en-US" altLang="zh-CN" sz="2400" dirty="0" err="1">
                <a:solidFill>
                  <a:srgbClr val="FF0000"/>
                </a:solidFill>
              </a:rPr>
              <a:t>Tuser</a:t>
            </a:r>
            <a:r>
              <a:rPr lang="en-US" altLang="zh-CN" sz="2400" dirty="0"/>
              <a:t>&gt;  </a:t>
            </a:r>
            <a:r>
              <a:rPr lang="en-US" altLang="zh-CN" sz="2400" dirty="0" err="1"/>
              <a:t>tusers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6169DD-E58F-4650-8E5E-2E5F9A7B4BF6}"/>
              </a:ext>
            </a:extLst>
          </p:cNvPr>
          <p:cNvSpPr txBox="1"/>
          <p:nvPr/>
        </p:nvSpPr>
        <p:spPr>
          <a:xfrm>
            <a:off x="827584" y="5229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@</a:t>
            </a:r>
            <a:r>
              <a:rPr lang="en-US" altLang="zh-CN" sz="2400" dirty="0" err="1">
                <a:solidFill>
                  <a:srgbClr val="7030A0"/>
                </a:solidFill>
              </a:rPr>
              <a:t>ManyToMany</a:t>
            </a:r>
            <a:r>
              <a:rPr lang="en-US" altLang="zh-CN" sz="2400" dirty="0">
                <a:solidFill>
                  <a:srgbClr val="7030A0"/>
                </a:solidFill>
              </a:rPr>
              <a:t>(</a:t>
            </a:r>
            <a:r>
              <a:rPr lang="en-US" altLang="zh-CN" sz="2400" dirty="0" err="1">
                <a:solidFill>
                  <a:srgbClr val="7030A0"/>
                </a:solidFill>
              </a:rPr>
              <a:t>mappedBy</a:t>
            </a:r>
            <a:r>
              <a:rPr lang="en-US" altLang="zh-CN" sz="2400" dirty="0">
                <a:solidFill>
                  <a:srgbClr val="7030A0"/>
                </a:solidFill>
              </a:rPr>
              <a:t> = "</a:t>
            </a:r>
            <a:r>
              <a:rPr lang="en-US" altLang="zh-CN" sz="2400" b="1" dirty="0" err="1">
                <a:solidFill>
                  <a:srgbClr val="7030A0"/>
                </a:solidFill>
              </a:rPr>
              <a:t>tgroups</a:t>
            </a:r>
            <a:r>
              <a:rPr lang="en-US" altLang="zh-CN" sz="2400" dirty="0">
                <a:solidFill>
                  <a:srgbClr val="7030A0"/>
                </a:solidFill>
              </a:rPr>
              <a:t>")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4F58AA6-6F2C-4D6D-9B83-A433CA5E9DA7}"/>
              </a:ext>
            </a:extLst>
          </p:cNvPr>
          <p:cNvSpPr/>
          <p:nvPr/>
        </p:nvSpPr>
        <p:spPr>
          <a:xfrm>
            <a:off x="4319972" y="5258944"/>
            <a:ext cx="1260140" cy="431922"/>
          </a:xfrm>
          <a:prstGeom prst="rect">
            <a:avLst/>
          </a:prstGeom>
          <a:solidFill>
            <a:srgbClr val="D34817">
              <a:alpha val="2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48148E-6 L -0.10434 -0.1932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-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 animBg="1"/>
      <p:bldP spid="1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BE289-B171-42F1-A3D6-9B8FFB2D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练习：两种方式的差别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80484C-5A90-45B3-9C1D-6AB0D38C69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84F990-73CE-42E7-ADB9-4345F5177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16832"/>
            <a:ext cx="4302327" cy="38884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A4DFD35-05CC-49B5-8A5E-0DA6A5D10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916832"/>
            <a:ext cx="4195991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72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双向</a:t>
            </a:r>
            <a:r>
              <a:rPr lang="en-US" altLang="zh-CN" dirty="0"/>
              <a:t>1-1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两端持久化类均增加另一端持久化类的属性</a:t>
            </a:r>
            <a:endParaRPr lang="en-US" altLang="zh-CN" dirty="0"/>
          </a:p>
          <a:p>
            <a:endParaRPr lang="zh-CN" altLang="en-US" sz="24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92896"/>
            <a:ext cx="6346158" cy="2702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1143000"/>
          </a:xfrm>
        </p:spPr>
        <p:txBody>
          <a:bodyPr/>
          <a:lstStyle/>
          <a:p>
            <a:r>
              <a:rPr lang="zh-CN" altLang="en-US" dirty="0"/>
              <a:t>类的属性</a:t>
            </a:r>
          </a:p>
        </p:txBody>
      </p:sp>
      <p:sp>
        <p:nvSpPr>
          <p:cNvPr id="6" name="内容占位符 2"/>
          <p:cNvSpPr>
            <a:spLocks noGrp="1"/>
          </p:cNvSpPr>
          <p:nvPr>
            <p:ph sz="quarter" idx="1"/>
          </p:nvPr>
        </p:nvSpPr>
        <p:spPr>
          <a:xfrm>
            <a:off x="539552" y="3789040"/>
            <a:ext cx="7772400" cy="613048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端（</a:t>
            </a:r>
            <a:r>
              <a:rPr lang="en-US" altLang="zh-CN" dirty="0" err="1"/>
              <a:t>idCard</a:t>
            </a:r>
            <a:r>
              <a:rPr lang="zh-CN" altLang="en-US" dirty="0"/>
              <a:t>）</a:t>
            </a:r>
          </a:p>
        </p:txBody>
      </p:sp>
      <p:sp>
        <p:nvSpPr>
          <p:cNvPr id="7" name="内容占位符 2"/>
          <p:cNvSpPr txBox="1"/>
          <p:nvPr/>
        </p:nvSpPr>
        <p:spPr>
          <a:xfrm>
            <a:off x="683568" y="1440710"/>
            <a:ext cx="7772400" cy="6130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</a:t>
            </a:r>
            <a:r>
              <a:rPr lang="zh-CN" altLang="en-US" dirty="0"/>
              <a:t>端（</a:t>
            </a:r>
            <a:r>
              <a:rPr lang="en-US" altLang="zh-CN" dirty="0"/>
              <a:t>user</a:t>
            </a:r>
            <a:r>
              <a:rPr lang="zh-CN" altLang="en-US" dirty="0"/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6E6ED4A-9D32-412F-977A-E136CDCB441D}"/>
              </a:ext>
            </a:extLst>
          </p:cNvPr>
          <p:cNvSpPr txBox="1"/>
          <p:nvPr/>
        </p:nvSpPr>
        <p:spPr>
          <a:xfrm>
            <a:off x="755576" y="2895327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private </a:t>
            </a:r>
            <a:r>
              <a:rPr lang="en-US" altLang="zh-CN" sz="2400" dirty="0" err="1"/>
              <a:t>TidCard</a:t>
            </a:r>
            <a:r>
              <a:rPr lang="en-US" altLang="zh-CN" sz="2400" dirty="0"/>
              <a:t> </a:t>
            </a:r>
            <a:r>
              <a:rPr lang="en-US" altLang="zh-CN" sz="2400" b="1" dirty="0" err="1">
                <a:solidFill>
                  <a:srgbClr val="FF0000"/>
                </a:solidFill>
              </a:rPr>
              <a:t>tidCard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B48DDE-357F-4FC0-B718-4492D5EBCE25}"/>
              </a:ext>
            </a:extLst>
          </p:cNvPr>
          <p:cNvSpPr txBox="1"/>
          <p:nvPr/>
        </p:nvSpPr>
        <p:spPr>
          <a:xfrm>
            <a:off x="755576" y="2041828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400" dirty="0">
                <a:solidFill>
                  <a:srgbClr val="00B050"/>
                </a:solidFill>
              </a:rPr>
              <a:t>@OneToOne(optional = true, cascade = CascadeType.ALL)</a:t>
            </a:r>
          </a:p>
          <a:p>
            <a:r>
              <a:rPr lang="it-IT" altLang="zh-CN" sz="2400" dirty="0">
                <a:solidFill>
                  <a:srgbClr val="00B050"/>
                </a:solidFill>
              </a:rPr>
              <a:t>@JoinColumn(name="id_card_id")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BB447F2-281C-43F6-888B-BB4CD758679E}"/>
              </a:ext>
            </a:extLst>
          </p:cNvPr>
          <p:cNvSpPr txBox="1"/>
          <p:nvPr/>
        </p:nvSpPr>
        <p:spPr>
          <a:xfrm>
            <a:off x="971600" y="4911551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private </a:t>
            </a:r>
            <a:r>
              <a:rPr lang="en-US" altLang="zh-CN" sz="2400" dirty="0" err="1"/>
              <a:t>Tuser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tuser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1A274BA-BC89-4BAB-ACC8-36FD06CF4E03}"/>
              </a:ext>
            </a:extLst>
          </p:cNvPr>
          <p:cNvSpPr txBox="1"/>
          <p:nvPr/>
        </p:nvSpPr>
        <p:spPr>
          <a:xfrm>
            <a:off x="914400" y="4420989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2400" dirty="0">
                <a:solidFill>
                  <a:srgbClr val="00B050"/>
                </a:solidFill>
              </a:rPr>
              <a:t>@OneToOne(cascade = CascadeType.ALL, mappedBy = "</a:t>
            </a:r>
            <a:r>
              <a:rPr lang="it-IT" altLang="zh-CN" sz="2400" b="1" dirty="0">
                <a:solidFill>
                  <a:srgbClr val="FF0000"/>
                </a:solidFill>
              </a:rPr>
              <a:t>tidCard</a:t>
            </a:r>
            <a:r>
              <a:rPr lang="it-IT" altLang="zh-CN" sz="2400" dirty="0">
                <a:solidFill>
                  <a:srgbClr val="00B050"/>
                </a:solidFill>
              </a:rPr>
              <a:t>")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F215B4F-9A6E-4145-A32D-E1ED597A1C2C}"/>
              </a:ext>
            </a:extLst>
          </p:cNvPr>
          <p:cNvSpPr/>
          <p:nvPr/>
        </p:nvSpPr>
        <p:spPr>
          <a:xfrm>
            <a:off x="7403665" y="4435860"/>
            <a:ext cx="1260140" cy="431922"/>
          </a:xfrm>
          <a:prstGeom prst="rect">
            <a:avLst/>
          </a:prstGeom>
          <a:solidFill>
            <a:srgbClr val="D34817">
              <a:alpha val="2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22222E-6 L -0.53612 -0.2224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71" y="-1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 animBg="1"/>
      <p:bldP spid="1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CascadeType</a:t>
            </a:r>
            <a:endParaRPr lang="en-US" altLang="zh-CN" dirty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447800"/>
            <a:ext cx="8280920" cy="4572000"/>
          </a:xfrm>
        </p:spPr>
        <p:txBody>
          <a:bodyPr>
            <a:normAutofit/>
          </a:bodyPr>
          <a:lstStyle/>
          <a:p>
            <a:r>
              <a:rPr lang="zh-CN" altLang="en-US" dirty="0"/>
              <a:t>重要属性 － </a:t>
            </a:r>
            <a:r>
              <a:rPr lang="en-US" altLang="zh-CN" dirty="0"/>
              <a:t>cascade</a:t>
            </a:r>
            <a:r>
              <a:rPr lang="zh-CN" altLang="en-US" dirty="0"/>
              <a:t>（级联）</a:t>
            </a:r>
          </a:p>
          <a:p>
            <a:pPr lvl="1"/>
            <a:r>
              <a:rPr lang="zh-CN" altLang="en-US" dirty="0"/>
              <a:t>级联的意思是指定两个对象之间的操作联动关系，对一个对象执行了操作之后，对其指定的级联对象也需要执行相同的操作</a:t>
            </a:r>
          </a:p>
          <a:p>
            <a:pPr lvl="1"/>
            <a:r>
              <a:rPr lang="en-US" altLang="zh-CN" dirty="0" err="1"/>
              <a:t>CascadeType</a:t>
            </a:r>
            <a:r>
              <a:rPr lang="en-US" altLang="zh-CN" dirty="0"/>
              <a:t>. PERSIST </a:t>
            </a:r>
            <a:r>
              <a:rPr lang="zh-CN" altLang="en-US" dirty="0"/>
              <a:t>级联持久化 </a:t>
            </a:r>
            <a:r>
              <a:rPr lang="en-US" altLang="zh-CN" dirty="0"/>
              <a:t>( </a:t>
            </a:r>
            <a:r>
              <a:rPr lang="zh-CN" altLang="en-US" dirty="0"/>
              <a:t>保存 </a:t>
            </a:r>
            <a:r>
              <a:rPr lang="en-US" altLang="zh-CN" dirty="0"/>
              <a:t>) </a:t>
            </a:r>
            <a:r>
              <a:rPr lang="zh-CN" altLang="en-US" dirty="0"/>
              <a:t>操作</a:t>
            </a:r>
          </a:p>
          <a:p>
            <a:pPr lvl="1"/>
            <a:r>
              <a:rPr lang="en-US" altLang="zh-CN" dirty="0" err="1"/>
              <a:t>CascadeType</a:t>
            </a:r>
            <a:r>
              <a:rPr lang="en-US" altLang="zh-CN" dirty="0"/>
              <a:t>. MERGE </a:t>
            </a:r>
            <a:r>
              <a:rPr lang="zh-CN" altLang="en-US" dirty="0"/>
              <a:t>级联更新 </a:t>
            </a:r>
            <a:r>
              <a:rPr lang="en-US" altLang="zh-CN" dirty="0"/>
              <a:t>( </a:t>
            </a:r>
            <a:r>
              <a:rPr lang="zh-CN" altLang="en-US" dirty="0"/>
              <a:t>合并 </a:t>
            </a:r>
            <a:r>
              <a:rPr lang="en-US" altLang="zh-CN" dirty="0"/>
              <a:t>) </a:t>
            </a:r>
            <a:r>
              <a:rPr lang="zh-CN" altLang="en-US" dirty="0"/>
              <a:t>操作</a:t>
            </a:r>
          </a:p>
          <a:p>
            <a:pPr lvl="1"/>
            <a:r>
              <a:rPr lang="en-US" altLang="zh-CN" dirty="0" err="1"/>
              <a:t>CascadeType</a:t>
            </a:r>
            <a:r>
              <a:rPr lang="en-US" altLang="zh-CN" dirty="0"/>
              <a:t>. REFRESH </a:t>
            </a:r>
            <a:r>
              <a:rPr lang="zh-CN" altLang="en-US" dirty="0"/>
              <a:t>级联刷新操作，只会查询获取操作</a:t>
            </a:r>
          </a:p>
          <a:p>
            <a:pPr lvl="1"/>
            <a:r>
              <a:rPr lang="en-US" altLang="zh-CN" dirty="0" err="1"/>
              <a:t>CascadeType</a:t>
            </a:r>
            <a:r>
              <a:rPr lang="en-US" altLang="zh-CN" dirty="0"/>
              <a:t>. REMOVE </a:t>
            </a:r>
            <a:r>
              <a:rPr lang="zh-CN" altLang="en-US" dirty="0"/>
              <a:t>级联删除操作</a:t>
            </a:r>
          </a:p>
          <a:p>
            <a:pPr lvl="1"/>
            <a:r>
              <a:rPr lang="en-US" altLang="zh-CN" dirty="0" err="1"/>
              <a:t>CascadeType</a:t>
            </a:r>
            <a:r>
              <a:rPr lang="en-US" altLang="zh-CN" dirty="0"/>
              <a:t>. ALL </a:t>
            </a:r>
            <a:r>
              <a:rPr lang="zh-CN" altLang="en-US" dirty="0"/>
              <a:t>级联以上全部操作 </a:t>
            </a:r>
            <a:endParaRPr lang="en-US" altLang="zh-CN" dirty="0"/>
          </a:p>
          <a:p>
            <a:pPr marL="320040" lvl="1" indent="0">
              <a:buNone/>
            </a:pPr>
            <a:endParaRPr lang="en-US" altLang="zh-CN" dirty="0"/>
          </a:p>
          <a:p>
            <a:pPr marL="320040" lvl="1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https://www.jianshu.com/p/e8caafce5445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" y="990600"/>
            <a:ext cx="887476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IDEA</a:t>
            </a:r>
            <a:r>
              <a:rPr lang="zh-CN" altLang="en-US" dirty="0"/>
              <a:t>自动生成</a:t>
            </a:r>
            <a:r>
              <a:rPr lang="en-US" altLang="zh-CN" dirty="0"/>
              <a:t>JPA</a:t>
            </a:r>
            <a:r>
              <a:rPr lang="zh-CN" altLang="en-US" dirty="0"/>
              <a:t>映射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7BB6A1-32BF-4FD1-B72F-826686864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265" y="1340768"/>
            <a:ext cx="5144244" cy="53795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8EF2676-2287-40DA-9A9B-A28AF2F0D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72" y="1772816"/>
            <a:ext cx="3592555" cy="46805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C96B2-D790-47A9-9FD0-AB87688A2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B6068-3881-4886-991A-A90C40D1516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78EA6E-3B8F-4C1F-9A4C-6E90BEDB9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0"/>
            <a:ext cx="6207997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7AB7D5D-1C2F-4292-A1ED-7AA5AF8EB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773" y="2060848"/>
            <a:ext cx="2714593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9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2956E-1AF9-4B3F-ADD0-23A1EBDA5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274638"/>
            <a:ext cx="7772400" cy="1143000"/>
          </a:xfrm>
        </p:spPr>
        <p:txBody>
          <a:bodyPr/>
          <a:lstStyle/>
          <a:p>
            <a:r>
              <a:rPr lang="en-US" altLang="zh-CN" dirty="0"/>
              <a:t>JPA</a:t>
            </a:r>
            <a:r>
              <a:rPr lang="zh-CN" altLang="en-US" dirty="0"/>
              <a:t>结构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C15750F-B0A7-42AB-AE73-6F4BE9B51FB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79" y="1844824"/>
            <a:ext cx="7062242" cy="4176464"/>
          </a:xfrm>
        </p:spPr>
      </p:pic>
    </p:spTree>
    <p:extLst>
      <p:ext uri="{BB962C8B-B14F-4D97-AF65-F5344CB8AC3E}">
        <p14:creationId xmlns:p14="http://schemas.microsoft.com/office/powerpoint/2010/main" val="1855727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5B75C-6393-45D5-B958-C3F1CDD57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JPA</a:t>
            </a:r>
            <a:r>
              <a:rPr lang="zh-CN" altLang="en-US" dirty="0"/>
              <a:t>结构功能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DD1D56E-77C0-430B-9E9A-407138EDD50F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50075683"/>
              </p:ext>
            </p:extLst>
          </p:nvPr>
        </p:nvGraphicFramePr>
        <p:xfrm>
          <a:off x="539552" y="1502842"/>
          <a:ext cx="7992888" cy="5094510"/>
        </p:xfrm>
        <a:graphic>
          <a:graphicData uri="http://schemas.openxmlformats.org/drawingml/2006/table">
            <a:tbl>
              <a:tblPr/>
              <a:tblGrid>
                <a:gridCol w="2387685">
                  <a:extLst>
                    <a:ext uri="{9D8B030D-6E8A-4147-A177-3AD203B41FA5}">
                      <a16:colId xmlns:a16="http://schemas.microsoft.com/office/drawing/2014/main" val="584315783"/>
                    </a:ext>
                  </a:extLst>
                </a:gridCol>
                <a:gridCol w="5605203">
                  <a:extLst>
                    <a:ext uri="{9D8B030D-6E8A-4147-A177-3AD203B41FA5}">
                      <a16:colId xmlns:a16="http://schemas.microsoft.com/office/drawing/2014/main" val="298375111"/>
                    </a:ext>
                  </a:extLst>
                </a:gridCol>
              </a:tblGrid>
              <a:tr h="395739">
                <a:tc>
                  <a:txBody>
                    <a:bodyPr/>
                    <a:lstStyle/>
                    <a:p>
                      <a:r>
                        <a:rPr lang="zh-CN" altLang="en-US" sz="2000"/>
                        <a:t>单元</a:t>
                      </a:r>
                    </a:p>
                  </a:txBody>
                  <a:tcPr marL="71437" marR="71437" marT="35719" marB="357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/>
                        <a:t>描述</a:t>
                      </a:r>
                    </a:p>
                  </a:txBody>
                  <a:tcPr marL="71437" marR="71437" marT="35719" marB="357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032384"/>
                  </a:ext>
                </a:extLst>
              </a:tr>
              <a:tr h="751403">
                <a:tc>
                  <a:txBody>
                    <a:bodyPr/>
                    <a:lstStyle/>
                    <a:p>
                      <a:r>
                        <a:rPr lang="en-US" sz="2000"/>
                        <a:t>EntityManagerFactory</a:t>
                      </a:r>
                    </a:p>
                  </a:txBody>
                  <a:tcPr marL="71437" marR="71437" marT="35719" marB="357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/>
                        <a:t>这是一个</a:t>
                      </a:r>
                      <a:r>
                        <a:rPr lang="en-US" sz="2000"/>
                        <a:t>EntityManager</a:t>
                      </a:r>
                      <a:r>
                        <a:rPr lang="zh-CN" altLang="en-US" sz="2000"/>
                        <a:t>的工厂类。它创建并管理多个</a:t>
                      </a:r>
                      <a:r>
                        <a:rPr lang="en-US" sz="2000"/>
                        <a:t>EntityManager</a:t>
                      </a:r>
                      <a:r>
                        <a:rPr lang="zh-CN" altLang="en-US" sz="2000"/>
                        <a:t>实例。</a:t>
                      </a:r>
                    </a:p>
                  </a:txBody>
                  <a:tcPr marL="71437" marR="71437" marT="35719" marB="357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953594"/>
                  </a:ext>
                </a:extLst>
              </a:tr>
              <a:tr h="976823">
                <a:tc>
                  <a:txBody>
                    <a:bodyPr/>
                    <a:lstStyle/>
                    <a:p>
                      <a:r>
                        <a:rPr lang="en-US" sz="2000"/>
                        <a:t>EntityManager</a:t>
                      </a:r>
                    </a:p>
                  </a:txBody>
                  <a:tcPr marL="71437" marR="71437" marT="35719" marB="357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/>
                        <a:t>这是一个接口，它管理的持久化操作的对象。它的工作原理类似工厂的查询实例。</a:t>
                      </a:r>
                    </a:p>
                  </a:txBody>
                  <a:tcPr marL="71437" marR="71437" marT="35719" marB="357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409466"/>
                  </a:ext>
                </a:extLst>
              </a:tr>
              <a:tr h="525981">
                <a:tc>
                  <a:txBody>
                    <a:bodyPr/>
                    <a:lstStyle/>
                    <a:p>
                      <a:r>
                        <a:rPr lang="en-US" sz="2000" dirty="0"/>
                        <a:t>Entity</a:t>
                      </a:r>
                    </a:p>
                  </a:txBody>
                  <a:tcPr marL="71437" marR="71437" marT="35719" marB="357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/>
                        <a:t>实体是持久性对象</a:t>
                      </a:r>
                      <a:r>
                        <a:rPr lang="zh-CN" altLang="en-US" sz="2000">
                          <a:effectLst/>
                        </a:rPr>
                        <a:t>是存储在数据库中的记录。</a:t>
                      </a:r>
                      <a:endParaRPr lang="zh-CN" altLang="en-US" sz="2000"/>
                    </a:p>
                  </a:txBody>
                  <a:tcPr marL="71437" marR="71437" marT="35719" marB="357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902903"/>
                  </a:ext>
                </a:extLst>
              </a:tr>
              <a:tr h="976823">
                <a:tc>
                  <a:txBody>
                    <a:bodyPr/>
                    <a:lstStyle/>
                    <a:p>
                      <a:r>
                        <a:rPr lang="en-US" sz="2000"/>
                        <a:t>EntityTransaction</a:t>
                      </a:r>
                    </a:p>
                  </a:txBody>
                  <a:tcPr marL="71437" marR="71437" marT="35719" marB="357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/>
                        <a:t>它与</a:t>
                      </a:r>
                      <a:r>
                        <a:rPr lang="en-US" sz="2000"/>
                        <a:t>EntityManager</a:t>
                      </a:r>
                      <a:r>
                        <a:rPr lang="zh-CN" altLang="en-US" sz="2000"/>
                        <a:t>是一对一的关系。对于每一个</a:t>
                      </a:r>
                      <a:r>
                        <a:rPr lang="en-US" sz="2000"/>
                        <a:t>EntityManager，</a:t>
                      </a:r>
                      <a:r>
                        <a:rPr lang="zh-CN" altLang="en-US" sz="2000"/>
                        <a:t>操作是由</a:t>
                      </a:r>
                      <a:r>
                        <a:rPr lang="en-US" sz="2000"/>
                        <a:t>EntityTransaction</a:t>
                      </a:r>
                      <a:r>
                        <a:rPr lang="zh-CN" altLang="en-US" sz="2000"/>
                        <a:t>类维护。</a:t>
                      </a:r>
                    </a:p>
                  </a:txBody>
                  <a:tcPr marL="71437" marR="71437" marT="35719" marB="357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288492"/>
                  </a:ext>
                </a:extLst>
              </a:tr>
              <a:tr h="716338">
                <a:tc>
                  <a:txBody>
                    <a:bodyPr/>
                    <a:lstStyle/>
                    <a:p>
                      <a:r>
                        <a:rPr lang="en-US" sz="2000"/>
                        <a:t>Persistence</a:t>
                      </a:r>
                    </a:p>
                  </a:txBody>
                  <a:tcPr marL="71437" marR="71437" marT="35719" marB="357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/>
                        <a:t>这个类包含静态方法来获取</a:t>
                      </a:r>
                      <a:r>
                        <a:rPr lang="en-US" altLang="zh-CN" sz="2000"/>
                        <a:t>EntityManagerFactory</a:t>
                      </a:r>
                      <a:r>
                        <a:rPr lang="zh-CN" altLang="en-US" sz="2000"/>
                        <a:t>实例。</a:t>
                      </a:r>
                    </a:p>
                  </a:txBody>
                  <a:tcPr marL="71437" marR="71437" marT="35719" marB="357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824806"/>
                  </a:ext>
                </a:extLst>
              </a:tr>
              <a:tr h="751403">
                <a:tc>
                  <a:txBody>
                    <a:bodyPr/>
                    <a:lstStyle/>
                    <a:p>
                      <a:r>
                        <a:rPr lang="en-US" sz="2000"/>
                        <a:t>Query</a:t>
                      </a:r>
                    </a:p>
                  </a:txBody>
                  <a:tcPr marL="71437" marR="71437" marT="35719" marB="357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该接口由每个</a:t>
                      </a:r>
                      <a:r>
                        <a:rPr lang="en-US" altLang="zh-CN" sz="2000" dirty="0"/>
                        <a:t>JPA</a:t>
                      </a:r>
                      <a:r>
                        <a:rPr lang="zh-CN" altLang="en-US" sz="2000" dirty="0"/>
                        <a:t>供应商，能够获得符合标准的关系对象。</a:t>
                      </a:r>
                    </a:p>
                  </a:txBody>
                  <a:tcPr marL="71437" marR="71437" marT="35719" marB="357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3001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208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Transaction</a:t>
            </a:r>
            <a:r>
              <a:rPr lang="zh-CN" altLang="en-US"/>
              <a:t>（事务）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概述：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   它将应用代码从底层的事务实现中抽象出来——这可能是一个</a:t>
            </a:r>
            <a:r>
              <a:rPr lang="en-US" altLang="zh-CN" dirty="0"/>
              <a:t>JDBC</a:t>
            </a:r>
            <a:r>
              <a:rPr lang="zh-CN" altLang="en-US" dirty="0"/>
              <a:t>事务，一个</a:t>
            </a:r>
            <a:r>
              <a:rPr lang="en-US" altLang="zh-CN" dirty="0"/>
              <a:t>JTA</a:t>
            </a:r>
            <a:r>
              <a:rPr lang="zh-CN" altLang="en-US" dirty="0"/>
              <a:t>用户事务或者甚至是一个公共对象请求代理结构（</a:t>
            </a:r>
            <a:r>
              <a:rPr lang="en-US" altLang="zh-CN" dirty="0"/>
              <a:t>CORBA）——</a:t>
            </a:r>
            <a:r>
              <a:rPr lang="zh-CN" altLang="en-US" dirty="0"/>
              <a:t>允许应用通过一组一致的</a:t>
            </a:r>
            <a:r>
              <a:rPr lang="en-US" altLang="zh-CN" dirty="0"/>
              <a:t>API</a:t>
            </a:r>
            <a:r>
              <a:rPr lang="zh-CN" altLang="en-US" dirty="0"/>
              <a:t>控制事务边界。这有助于保持</a:t>
            </a:r>
            <a:r>
              <a:rPr lang="en-US" altLang="zh-CN" dirty="0"/>
              <a:t>JPA</a:t>
            </a:r>
            <a:r>
              <a:rPr lang="zh-CN" altLang="en-US" dirty="0"/>
              <a:t>应用在不同类型的执行环境或容器中的可移植性。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dirty="0"/>
              <a:t>调用代码：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  Transaction </a:t>
            </a:r>
            <a:r>
              <a:rPr lang="en-US" altLang="zh-CN" dirty="0" err="1"/>
              <a:t>tx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chemeClr val="folHlink"/>
                </a:solidFill>
              </a:rPr>
              <a:t>session</a:t>
            </a:r>
            <a:r>
              <a:rPr lang="en-US" altLang="zh-CN" dirty="0"/>
              <a:t>. </a:t>
            </a:r>
            <a:r>
              <a:rPr lang="en-US" altLang="zh-CN" dirty="0" err="1"/>
              <a:t>getTransaction</a:t>
            </a:r>
            <a:r>
              <a:rPr lang="en-US" altLang="zh-CN" dirty="0"/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tx.commit</a:t>
            </a:r>
            <a:r>
              <a:rPr lang="en-US" altLang="zh-CN" dirty="0"/>
              <a:t>();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增加、修改、删除操作必须放到事务中，否则无效</a:t>
            </a:r>
            <a:endParaRPr lang="en-US" altLang="zh-CN" dirty="0"/>
          </a:p>
          <a:p>
            <a:pPr>
              <a:buFont typeface="Wingdings 2" panose="05020102010507070707" pitchFamily="18" charset="2"/>
              <a:buNone/>
            </a:pPr>
            <a:endParaRPr lang="zh-CN" alt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zh-CN" altLang="en-US" sz="2400" b="1" dirty="0"/>
              <a:t>注：</a:t>
            </a:r>
            <a:r>
              <a:rPr lang="zh-CN" altLang="en-US" dirty="0"/>
              <a:t>使用</a:t>
            </a:r>
            <a:r>
              <a:rPr lang="en-US" altLang="zh-CN" dirty="0"/>
              <a:t>JPA</a:t>
            </a:r>
            <a:r>
              <a:rPr lang="zh-CN" altLang="en-US" dirty="0"/>
              <a:t>进行操作时必须显式的调用</a:t>
            </a:r>
            <a:r>
              <a:rPr lang="en-US" altLang="zh-CN" dirty="0"/>
              <a:t>Transaction（</a:t>
            </a:r>
            <a:r>
              <a:rPr lang="zh-CN" altLang="en-US" dirty="0"/>
              <a:t>默认：</a:t>
            </a:r>
            <a:r>
              <a:rPr lang="en-US" altLang="zh-CN" dirty="0" err="1"/>
              <a:t>autoCommit</a:t>
            </a:r>
            <a:r>
              <a:rPr lang="en-US" altLang="zh-CN" dirty="0"/>
              <a:t>=false</a:t>
            </a:r>
            <a:r>
              <a:rPr lang="zh-CN" altLang="en-US" dirty="0"/>
              <a:t>）。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13792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从代码中体会</a:t>
            </a:r>
            <a:r>
              <a:rPr lang="en-US" altLang="zh-CN" dirty="0" err="1"/>
              <a:t>EntityManager</a:t>
            </a:r>
            <a:r>
              <a:rPr lang="zh-CN" altLang="en-US" dirty="0"/>
              <a:t>和</a:t>
            </a:r>
            <a:r>
              <a:rPr lang="en-US" altLang="zh-CN" dirty="0"/>
              <a:t>Transaction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0808"/>
            <a:ext cx="7772400" cy="4176464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EntityManagerFactory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entityManagerFactory</a:t>
            </a:r>
            <a:r>
              <a:rPr lang="en-US" altLang="zh-CN" sz="2400" dirty="0"/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EntityManager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entityManager</a:t>
            </a:r>
            <a:r>
              <a:rPr lang="en-US" altLang="zh-CN" sz="2400" dirty="0"/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entityManagerFactory</a:t>
            </a:r>
            <a:r>
              <a:rPr lang="en-US" altLang="zh-CN" sz="2400" dirty="0"/>
              <a:t> =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/>
              <a:t>                </a:t>
            </a:r>
            <a:r>
              <a:rPr lang="en-US" altLang="zh-CN" sz="2400" dirty="0" err="1"/>
              <a:t>Persistence.createEntityManagerFactory</a:t>
            </a:r>
            <a:r>
              <a:rPr lang="en-US" altLang="zh-CN" sz="2400" dirty="0"/>
              <a:t>("</a:t>
            </a:r>
            <a:r>
              <a:rPr lang="en-US" altLang="zh-CN" sz="2400" dirty="0" err="1"/>
              <a:t>jpa</a:t>
            </a:r>
            <a:r>
              <a:rPr lang="en-US" altLang="zh-CN" sz="2400" dirty="0"/>
              <a:t>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entityManager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entityManagerFactory.createEntityManager</a:t>
            </a:r>
            <a:r>
              <a:rPr lang="en-US" altLang="zh-CN" sz="2400" dirty="0"/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>
                <a:solidFill>
                  <a:srgbClr val="00B050"/>
                </a:solidFill>
              </a:rPr>
              <a:t>entityManager.getTransaction</a:t>
            </a:r>
            <a:r>
              <a:rPr lang="en-US" altLang="zh-CN" sz="2400" dirty="0">
                <a:solidFill>
                  <a:srgbClr val="00B050"/>
                </a:solidFill>
              </a:rPr>
              <a:t>().begin();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/>
              <a:t>         </a:t>
            </a:r>
            <a:r>
              <a:rPr lang="en-US" altLang="zh-CN" sz="2400" b="1" dirty="0">
                <a:solidFill>
                  <a:srgbClr val="FF0000"/>
                </a:solidFill>
              </a:rPr>
              <a:t> //</a:t>
            </a:r>
            <a:r>
              <a:rPr lang="zh-CN" altLang="en-US" sz="2400" b="1" dirty="0">
                <a:solidFill>
                  <a:srgbClr val="FF0000"/>
                </a:solidFill>
              </a:rPr>
              <a:t>数据操作代码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>
                <a:solidFill>
                  <a:srgbClr val="00B050"/>
                </a:solidFill>
              </a:rPr>
              <a:t>entityManager.getTransaction</a:t>
            </a:r>
            <a:r>
              <a:rPr lang="en-US" altLang="zh-CN" sz="2400" dirty="0">
                <a:solidFill>
                  <a:srgbClr val="00B050"/>
                </a:solidFill>
              </a:rPr>
              <a:t>().commit();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entityManager.close</a:t>
            </a:r>
            <a:r>
              <a:rPr lang="en-US" altLang="zh-CN" sz="2400" dirty="0"/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entityManagerFactory.close</a:t>
            </a:r>
            <a:r>
              <a:rPr lang="en-US" altLang="zh-CN" sz="2400" dirty="0"/>
              <a:t>();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持久化对象的状态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dirty="0"/>
              <a:t>瞬时对象(</a:t>
            </a:r>
            <a:r>
              <a:rPr lang="en-US" altLang="zh-CN" sz="2400" b="1" dirty="0"/>
              <a:t>New Objects)</a:t>
            </a:r>
            <a:r>
              <a:rPr lang="zh-CN" altLang="en-US" sz="2400" b="1" dirty="0"/>
              <a:t>：</a:t>
            </a:r>
            <a:r>
              <a:rPr lang="zh-CN" altLang="en-US" dirty="0">
                <a:latin typeface="宋体" panose="02010600030101010101" pitchFamily="2" charset="-122"/>
              </a:rPr>
              <a:t>使用</a:t>
            </a:r>
            <a:r>
              <a:rPr lang="en-US" altLang="zh-CN" dirty="0"/>
              <a:t>new </a:t>
            </a:r>
            <a:r>
              <a:rPr lang="zh-CN" altLang="en-US" dirty="0">
                <a:latin typeface="宋体" panose="02010600030101010101" pitchFamily="2" charset="-122"/>
              </a:rPr>
              <a:t>操作符初始化的对象不是立刻就持久的。它们的状态是瞬时的，也就是说它们没有任何跟数据库表相关联的行为，只要应用不再引用这些对象（不再被任何其它对象所引用），它们的状态将会丢失，并由垃圾回收机制回收。</a:t>
            </a:r>
            <a:r>
              <a:rPr lang="zh-CN" alt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托管对象(</a:t>
            </a:r>
            <a:r>
              <a:rPr lang="en-US" altLang="zh-CN" sz="2400" b="1" dirty="0"/>
              <a:t>Manage Objects)</a:t>
            </a:r>
            <a:r>
              <a:rPr lang="zh-CN" altLang="en-US" sz="2400" b="1" dirty="0"/>
              <a:t>：</a:t>
            </a:r>
            <a:r>
              <a:rPr lang="zh-CN" altLang="en-US" dirty="0"/>
              <a:t>持久实例是任何具有数据库标识的实例。它有持久化管理器</a:t>
            </a:r>
            <a:r>
              <a:rPr lang="en-US" altLang="zh-CN" sz="2800" dirty="0" err="1"/>
              <a:t>EntityManager</a:t>
            </a:r>
            <a:r>
              <a:rPr lang="zh-CN" altLang="en-US" dirty="0"/>
              <a:t>统一管理，持久实例是在事务中进行操作的——它们的状态在事务结束时同数据库进行同步。当事务提交时，通过执行</a:t>
            </a:r>
            <a:r>
              <a:rPr lang="en-US" altLang="zh-CN" dirty="0"/>
              <a:t>SQL</a:t>
            </a:r>
            <a:r>
              <a:rPr lang="zh-CN" altLang="en-US" dirty="0"/>
              <a:t>的</a:t>
            </a:r>
            <a:r>
              <a:rPr lang="en-US" altLang="zh-CN" dirty="0"/>
              <a:t>INSERT、UPDATE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r>
              <a:rPr lang="zh-CN" altLang="en-US" dirty="0"/>
              <a:t>语句把内存中的状态同步到数据库中。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离线对象(</a:t>
            </a:r>
            <a:r>
              <a:rPr lang="en-US" altLang="zh-CN" sz="2800" b="1" dirty="0"/>
              <a:t>Detached Objects</a:t>
            </a:r>
            <a:r>
              <a:rPr lang="zh-CN" altLang="en-US" sz="2800" b="1" dirty="0"/>
              <a:t>)：</a:t>
            </a:r>
            <a:r>
              <a:rPr lang="en-US" altLang="zh-CN" dirty="0"/>
              <a:t> </a:t>
            </a:r>
            <a:r>
              <a:rPr lang="en-US" altLang="zh-CN" sz="2800" dirty="0" err="1"/>
              <a:t>EntityManager</a:t>
            </a:r>
            <a:r>
              <a:rPr lang="zh-CN" altLang="en-US" dirty="0"/>
              <a:t>关闭之后，持久化对象就变为离线对象。离线表示这个对象不能再与数据库保持同步，它们不再受</a:t>
            </a:r>
            <a:r>
              <a:rPr lang="en-US" altLang="zh-CN" dirty="0"/>
              <a:t>JPA</a:t>
            </a:r>
            <a:r>
              <a:rPr lang="zh-CN" altLang="en-US" dirty="0"/>
              <a:t>管理。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持久化对象的生命周期（</a:t>
            </a:r>
            <a:r>
              <a:rPr lang="en-US" altLang="zh-CN"/>
              <a:t>lifecycle</a:t>
            </a:r>
            <a:r>
              <a:rPr lang="zh-CN" altLang="en-US"/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6BDF48-7835-4A62-B7EC-F19386E47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48" y="1412776"/>
            <a:ext cx="7916508" cy="528366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837FD03-4247-42CB-A375-C61AC1A9B5A3}"/>
              </a:ext>
            </a:extLst>
          </p:cNvPr>
          <p:cNvSpPr/>
          <p:nvPr/>
        </p:nvSpPr>
        <p:spPr>
          <a:xfrm>
            <a:off x="588132" y="2924944"/>
            <a:ext cx="8424936" cy="2520280"/>
          </a:xfrm>
          <a:prstGeom prst="rect">
            <a:avLst/>
          </a:prstGeom>
          <a:solidFill>
            <a:srgbClr val="D34817">
              <a:alpha val="2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274638"/>
            <a:ext cx="7772400" cy="4572000"/>
          </a:xfrm>
        </p:spPr>
        <p:txBody>
          <a:bodyPr/>
          <a:lstStyle/>
          <a:p>
            <a:r>
              <a:rPr lang="zh-CN" altLang="en-US" dirty="0"/>
              <a:t>练习：可以针对下面的两个数据库，练习</a:t>
            </a:r>
            <a:r>
              <a:rPr lang="en-US" altLang="zh-CN" dirty="0"/>
              <a:t>JPA</a:t>
            </a:r>
            <a:r>
              <a:rPr lang="zh-CN" altLang="en-US" dirty="0"/>
              <a:t>映射</a:t>
            </a:r>
            <a:endParaRPr lang="en-US" altLang="zh-C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ED7BFFD-3BD6-43C1-872A-6D9A3127C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67698"/>
            <a:ext cx="2727739" cy="457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F2DB449-86EF-42CE-8149-EF8DD10F0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185" y="942950"/>
            <a:ext cx="5584215" cy="49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3200" dirty="0"/>
              <a:t>JPA</a:t>
            </a:r>
            <a:r>
              <a:rPr lang="zh-CN" altLang="en-US" sz="3200" dirty="0"/>
              <a:t>应用的关键点</a:t>
            </a:r>
            <a:endParaRPr lang="en-US" altLang="zh-CN" sz="3200" dirty="0"/>
          </a:p>
          <a:p>
            <a:pPr lvl="1"/>
            <a:r>
              <a:rPr lang="en-US" altLang="zh-CN" sz="3000" dirty="0"/>
              <a:t>java</a:t>
            </a:r>
            <a:r>
              <a:rPr lang="zh-CN" altLang="en-US" sz="3000" dirty="0"/>
              <a:t>对象与</a:t>
            </a:r>
            <a:r>
              <a:rPr lang="en-US" altLang="zh-CN" sz="3000" dirty="0" err="1"/>
              <a:t>db</a:t>
            </a:r>
            <a:r>
              <a:rPr lang="zh-CN" altLang="en-US" sz="3000" dirty="0"/>
              <a:t>表的映射</a:t>
            </a:r>
            <a:endParaRPr lang="en-US" altLang="zh-CN" sz="3000" dirty="0"/>
          </a:p>
          <a:p>
            <a:r>
              <a:rPr lang="zh-CN" altLang="en-US" sz="3200" dirty="0"/>
              <a:t>单表映射配置</a:t>
            </a:r>
            <a:endParaRPr lang="en-US" altLang="zh-CN" sz="3200" dirty="0"/>
          </a:p>
          <a:p>
            <a:r>
              <a:rPr lang="zh-CN" altLang="en-US" sz="3200" dirty="0"/>
              <a:t>关联映射配置</a:t>
            </a:r>
            <a:endParaRPr lang="en-US" altLang="zh-CN" sz="32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单表映射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表注解映射</a:t>
            </a:r>
            <a:endParaRPr lang="en-US" altLang="zh-CN" dirty="0"/>
          </a:p>
          <a:p>
            <a:r>
              <a:rPr lang="zh-CN" altLang="en-US" dirty="0"/>
              <a:t>主键注解映射</a:t>
            </a:r>
            <a:endParaRPr lang="en-US" altLang="zh-CN" dirty="0"/>
          </a:p>
          <a:p>
            <a:r>
              <a:rPr lang="zh-CN" altLang="en-US" dirty="0"/>
              <a:t>普通属性注解映射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JPA</a:t>
            </a:r>
            <a:r>
              <a:rPr lang="zh-CN" altLang="en-US" dirty="0"/>
              <a:t>单表注解配置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7754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表注解</a:t>
            </a:r>
            <a:r>
              <a:rPr lang="zh-CN" altLang="en-US" dirty="0"/>
              <a:t>：在实体类定义语句前注解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@Entity</a:t>
            </a:r>
          </a:p>
          <a:p>
            <a:pPr marL="0" indent="0">
              <a:buNone/>
            </a:pPr>
            <a:r>
              <a:rPr lang="en-US" altLang="zh-CN" dirty="0"/>
              <a:t>@Table(name="</a:t>
            </a:r>
            <a:r>
              <a:rPr lang="en-US" altLang="zh-CN" dirty="0" err="1"/>
              <a:t>tableName</a:t>
            </a:r>
            <a:r>
              <a:rPr lang="en-US" altLang="zh-CN" dirty="0"/>
              <a:t>")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主键</a:t>
            </a:r>
            <a:r>
              <a:rPr lang="zh-CN" altLang="en-US" dirty="0"/>
              <a:t>：在主键对应属性的</a:t>
            </a:r>
            <a:r>
              <a:rPr lang="en-US" altLang="zh-CN" dirty="0"/>
              <a:t>getter</a:t>
            </a:r>
            <a:r>
              <a:rPr lang="zh-CN" altLang="en-US" dirty="0"/>
              <a:t>方法前注解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@Id</a:t>
            </a:r>
          </a:p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GeneratedValue</a:t>
            </a:r>
            <a:r>
              <a:rPr lang="en-US" altLang="zh-CN" dirty="0"/>
              <a:t>(strategy=</a:t>
            </a:r>
            <a:r>
              <a:rPr lang="en-US" altLang="zh-CN" dirty="0" err="1"/>
              <a:t>GenerationType.IDENTITY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@Column(name = “</a:t>
            </a:r>
            <a:r>
              <a:rPr lang="en-US" altLang="zh-CN" dirty="0" err="1"/>
              <a:t>keyName</a:t>
            </a:r>
            <a:r>
              <a:rPr lang="en-US" altLang="zh-CN" dirty="0"/>
              <a:t>")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普通属性</a:t>
            </a:r>
            <a:r>
              <a:rPr lang="zh-CN" altLang="en-US" dirty="0"/>
              <a:t>：在对应属性的</a:t>
            </a:r>
            <a:r>
              <a:rPr lang="en-US" altLang="zh-CN" dirty="0"/>
              <a:t>getter</a:t>
            </a:r>
            <a:r>
              <a:rPr lang="zh-CN" altLang="en-US" dirty="0"/>
              <a:t>方法前注解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@Column(name = “</a:t>
            </a:r>
            <a:r>
              <a:rPr lang="en-US" altLang="zh-CN" dirty="0" err="1"/>
              <a:t>propName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dirty="0"/>
              <a:t>@Basic(fetch=</a:t>
            </a:r>
            <a:r>
              <a:rPr lang="en-US" altLang="zh-CN" dirty="0" err="1"/>
              <a:t>FetchType.LAZY|EAGER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LAZY</a:t>
            </a:r>
            <a:r>
              <a:rPr lang="zh-CN" altLang="en-US" dirty="0"/>
              <a:t>：懒加载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EAGER</a:t>
            </a:r>
            <a:r>
              <a:rPr lang="zh-CN" altLang="en-US" dirty="0"/>
              <a:t>：立即加载，默认值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230D00F-9C12-4D56-8F2A-C485D1A2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619" y="1700808"/>
            <a:ext cx="3657479" cy="35283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329881D-1BD9-45EA-9E77-EC79C253E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5802"/>
            <a:ext cx="8229599" cy="658639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9FE415B-46D1-4F01-8041-F6C31E7CA0C1}"/>
              </a:ext>
            </a:extLst>
          </p:cNvPr>
          <p:cNvSpPr/>
          <p:nvPr/>
        </p:nvSpPr>
        <p:spPr>
          <a:xfrm>
            <a:off x="2599996" y="2531862"/>
            <a:ext cx="3472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(strategy=</a:t>
            </a:r>
            <a:r>
              <a:rPr lang="en-US" altLang="zh-CN" dirty="0" err="1">
                <a:solidFill>
                  <a:srgbClr val="FFC000"/>
                </a:solidFill>
              </a:rPr>
              <a:t>GenerationType.IDENTITY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20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50028-2868-4DB2-A459-A91D9D86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试试看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173453-CBAC-493D-B610-5C7CD35BA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16832"/>
            <a:ext cx="2833091" cy="23714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8A03C1-AA5C-4575-9CE5-18719F126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904" y="1916832"/>
            <a:ext cx="3207359" cy="22993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7FA5C9B-7F46-475B-8429-536F240DB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840" y="2200002"/>
            <a:ext cx="2916958" cy="166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2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DE598-141C-4DD1-B70F-FD6CFAEF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lombok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B19B8-CC63-425E-9CC4-407F5DFAAE5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3556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无聊的实体类属性的</a:t>
            </a:r>
            <a:r>
              <a:rPr lang="en-US" altLang="zh-CN" dirty="0"/>
              <a:t>getter/setter</a:t>
            </a:r>
          </a:p>
          <a:p>
            <a:r>
              <a:rPr lang="en-US" altLang="zh-CN" dirty="0" err="1"/>
              <a:t>lombok</a:t>
            </a:r>
            <a:r>
              <a:rPr lang="zh-CN" altLang="en-US" dirty="0"/>
              <a:t>：</a:t>
            </a:r>
            <a:r>
              <a:rPr lang="en-US" altLang="zh-CN" dirty="0"/>
              <a:t>@Data</a:t>
            </a:r>
            <a:r>
              <a:rPr lang="zh-CN" altLang="en-US" dirty="0"/>
              <a:t>注解自动生成</a:t>
            </a:r>
            <a:endParaRPr lang="en-US" altLang="zh-CN" dirty="0"/>
          </a:p>
          <a:p>
            <a:r>
              <a:rPr lang="zh-CN" altLang="en-US" dirty="0"/>
              <a:t>添加</a:t>
            </a:r>
            <a:r>
              <a:rPr lang="en-US" altLang="zh-CN" dirty="0" err="1"/>
              <a:t>lombok</a:t>
            </a:r>
            <a:r>
              <a:rPr lang="zh-CN" altLang="en-US" dirty="0"/>
              <a:t>依赖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安装</a:t>
            </a:r>
            <a:r>
              <a:rPr lang="en-US" altLang="zh-CN" dirty="0" err="1"/>
              <a:t>lombok</a:t>
            </a:r>
            <a:r>
              <a:rPr lang="zh-CN" altLang="en-US" dirty="0"/>
              <a:t>插件后重启</a:t>
            </a:r>
            <a:r>
              <a:rPr lang="en-US" altLang="zh-CN" dirty="0"/>
              <a:t>IDEA</a:t>
            </a:r>
          </a:p>
          <a:p>
            <a:pPr lvl="1"/>
            <a:r>
              <a:rPr lang="en-US" altLang="zh-CN" dirty="0" err="1"/>
              <a:t>File</a:t>
            </a:r>
            <a:r>
              <a:rPr lang="en-US" altLang="zh-CN" dirty="0" err="1">
                <a:sym typeface="Wingdings" panose="05000000000000000000" pitchFamily="2" charset="2"/>
              </a:rPr>
              <a:t>Settings</a:t>
            </a:r>
            <a:r>
              <a:rPr lang="zh-CN" altLang="en-US" dirty="0">
                <a:sym typeface="Wingdings" panose="05000000000000000000" pitchFamily="2" charset="2"/>
              </a:rPr>
              <a:t>，选择</a:t>
            </a:r>
            <a:r>
              <a:rPr lang="en-US" altLang="zh-CN" dirty="0">
                <a:sym typeface="Wingdings" panose="05000000000000000000" pitchFamily="2" charset="2"/>
              </a:rPr>
              <a:t>plugins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0D823F-110E-4600-A137-A3E70A953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996952"/>
            <a:ext cx="5329678" cy="204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39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2474248-A85D-4687-8899-51DD286C3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6" y="188640"/>
            <a:ext cx="9144000" cy="44198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2FC7C15-8C21-4466-B43B-F01AE95C3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980728"/>
            <a:ext cx="4002069" cy="423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9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7005</TotalTime>
  <Words>1147</Words>
  <Application>Microsoft Office PowerPoint</Application>
  <PresentationFormat>全屏显示(4:3)</PresentationFormat>
  <Paragraphs>139</Paragraphs>
  <Slides>28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宋体</vt:lpstr>
      <vt:lpstr>微软雅黑</vt:lpstr>
      <vt:lpstr>Calibri</vt:lpstr>
      <vt:lpstr>Franklin Gothic Book</vt:lpstr>
      <vt:lpstr>Perpetua</vt:lpstr>
      <vt:lpstr>Wingdings</vt:lpstr>
      <vt:lpstr>Wingdings 2</vt:lpstr>
      <vt:lpstr>平衡</vt:lpstr>
      <vt:lpstr>JPA注解配置</vt:lpstr>
      <vt:lpstr>PowerPoint 演示文稿</vt:lpstr>
      <vt:lpstr>PowerPoint 演示文稿</vt:lpstr>
      <vt:lpstr>单表映射</vt:lpstr>
      <vt:lpstr>JPA单表注解配置</vt:lpstr>
      <vt:lpstr>PowerPoint 演示文稿</vt:lpstr>
      <vt:lpstr>试试看</vt:lpstr>
      <vt:lpstr>lombok</vt:lpstr>
      <vt:lpstr>PowerPoint 演示文稿</vt:lpstr>
      <vt:lpstr>@Getter @Setter代替@Data</vt:lpstr>
      <vt:lpstr>JPA关联映射</vt:lpstr>
      <vt:lpstr>双向1-N</vt:lpstr>
      <vt:lpstr>1-N关联注解配置</vt:lpstr>
      <vt:lpstr>双向M-N</vt:lpstr>
      <vt:lpstr>M-N关联注解配置</vt:lpstr>
      <vt:lpstr>练习：两种方式的差别</vt:lpstr>
      <vt:lpstr>双向1-1</vt:lpstr>
      <vt:lpstr>类的属性</vt:lpstr>
      <vt:lpstr>CascadeType</vt:lpstr>
      <vt:lpstr>IDEA自动生成JPA映射</vt:lpstr>
      <vt:lpstr>PowerPoint 演示文稿</vt:lpstr>
      <vt:lpstr>JPA结构</vt:lpstr>
      <vt:lpstr>JPA结构功能</vt:lpstr>
      <vt:lpstr>Transaction（事务）</vt:lpstr>
      <vt:lpstr>从代码中体会EntityManager和Transaction</vt:lpstr>
      <vt:lpstr>持久化对象的状态</vt:lpstr>
      <vt:lpstr>持久化对象的生命周期（lifecycle）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Hibernate的对象关系映射</dc:title>
  <dc:creator>chengzg</dc:creator>
  <cp:lastModifiedBy>程 志刚</cp:lastModifiedBy>
  <cp:revision>191</cp:revision>
  <dcterms:created xsi:type="dcterms:W3CDTF">2012-02-10T04:31:00Z</dcterms:created>
  <dcterms:modified xsi:type="dcterms:W3CDTF">2021-01-24T07:10:47Z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