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4" r:id="rId13"/>
    <p:sldId id="272" r:id="rId14"/>
    <p:sldId id="273" r:id="rId15"/>
    <p:sldId id="276" r:id="rId16"/>
    <p:sldId id="277" r:id="rId17"/>
    <p:sldId id="27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36" autoAdjust="0"/>
  </p:normalViewPr>
  <p:slideViewPr>
    <p:cSldViewPr>
      <p:cViewPr varScale="1">
        <p:scale>
          <a:sx n="81" d="100"/>
          <a:sy n="81" d="100"/>
        </p:scale>
        <p:origin x="10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42490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标准化对象查询</a:t>
            </a:r>
            <a:r>
              <a:rPr lang="en-US" altLang="zh-CN" dirty="0"/>
              <a:t>(Criteria Query)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标准化查询的三个基础类</a:t>
            </a:r>
            <a:endParaRPr lang="en-US" altLang="zh-CN" dirty="0"/>
          </a:p>
          <a:p>
            <a:pPr lvl="1"/>
            <a:r>
              <a:rPr lang="en-US" altLang="zh-CN" dirty="0"/>
              <a:t>Criteria</a:t>
            </a:r>
            <a:r>
              <a:rPr lang="zh-CN" altLang="en-US" dirty="0"/>
              <a:t>：代表一次查询</a:t>
            </a:r>
            <a:endParaRPr lang="en-US" altLang="zh-CN" dirty="0"/>
          </a:p>
          <a:p>
            <a:pPr lvl="1"/>
            <a:r>
              <a:rPr lang="en-US" altLang="zh-CN" dirty="0"/>
              <a:t>Criterion</a:t>
            </a:r>
            <a:r>
              <a:rPr lang="zh-CN" altLang="en-US" dirty="0"/>
              <a:t>：代表一个查询条件</a:t>
            </a:r>
            <a:endParaRPr lang="en-US" altLang="zh-CN" dirty="0"/>
          </a:p>
          <a:p>
            <a:pPr lvl="1"/>
            <a:r>
              <a:rPr lang="en-US" altLang="zh-CN" dirty="0"/>
              <a:t>Restrictions</a:t>
            </a:r>
            <a:r>
              <a:rPr lang="zh-CN" altLang="en-US" dirty="0"/>
              <a:t>：产生查询条件的工具类</a:t>
            </a:r>
            <a:endParaRPr lang="en-US" altLang="zh-CN" dirty="0"/>
          </a:p>
          <a:p>
            <a:r>
              <a:rPr lang="zh-CN" altLang="en-US" dirty="0"/>
              <a:t>更具面向对象特色</a:t>
            </a:r>
          </a:p>
        </p:txBody>
      </p:sp>
    </p:spTree>
    <p:extLst>
      <p:ext uri="{BB962C8B-B14F-4D97-AF65-F5344CB8AC3E}">
        <p14:creationId xmlns:p14="http://schemas.microsoft.com/office/powerpoint/2010/main" val="351626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</a:t>
            </a:r>
            <a:r>
              <a:rPr lang="en-US" altLang="zh-CN" dirty="0"/>
              <a:t>SQL</a:t>
            </a:r>
            <a:r>
              <a:rPr lang="zh-CN" altLang="en-US" dirty="0"/>
              <a:t>语句查询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可以利用数据库本身特性</a:t>
            </a:r>
            <a:endParaRPr lang="en-US" altLang="zh-CN" dirty="0"/>
          </a:p>
          <a:p>
            <a:r>
              <a:rPr lang="zh-CN" altLang="en-US" dirty="0"/>
              <a:t>原</a:t>
            </a:r>
            <a:r>
              <a:rPr lang="en-US" altLang="zh-CN" dirty="0"/>
              <a:t>JDBC</a:t>
            </a:r>
            <a:r>
              <a:rPr lang="zh-CN" altLang="en-US" dirty="0"/>
              <a:t>业务迁移 </a:t>
            </a:r>
            <a:endParaRPr lang="en-US" altLang="zh-CN" dirty="0"/>
          </a:p>
          <a:p>
            <a:r>
              <a:rPr lang="zh-CN" altLang="en-US" dirty="0"/>
              <a:t>逻辑复杂的</a:t>
            </a:r>
            <a:r>
              <a:rPr lang="en-US" altLang="zh-CN" dirty="0"/>
              <a:t>SQL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createNativeQuery</a:t>
            </a:r>
            <a:r>
              <a:rPr lang="zh-CN" altLang="en-US" dirty="0"/>
              <a:t>方法执行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Query q=</a:t>
            </a:r>
            <a:r>
              <a:rPr lang="en-US" altLang="zh-CN" dirty="0" err="1">
                <a:solidFill>
                  <a:srgbClr val="00B050"/>
                </a:solidFill>
              </a:rPr>
              <a:t>entityManager.createNativeQuery</a:t>
            </a:r>
            <a:r>
              <a:rPr lang="en-US" altLang="zh-CN" dirty="0">
                <a:solidFill>
                  <a:srgbClr val="00B050"/>
                </a:solidFill>
              </a:rPr>
              <a:t>("select * from  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           </a:t>
            </a:r>
            <a:r>
              <a:rPr lang="en-US" altLang="zh-CN" dirty="0" err="1">
                <a:solidFill>
                  <a:srgbClr val="00B050"/>
                </a:solidFill>
              </a:rPr>
              <a:t>tgroup</a:t>
            </a:r>
            <a:r>
              <a:rPr lang="en-US" altLang="zh-CN" dirty="0">
                <a:solidFill>
                  <a:srgbClr val="00B050"/>
                </a:solidFill>
              </a:rPr>
              <a:t> where name like '%</a:t>
            </a:r>
            <a:r>
              <a:rPr lang="zh-CN" altLang="en-US" dirty="0">
                <a:solidFill>
                  <a:srgbClr val="00B050"/>
                </a:solidFill>
              </a:rPr>
              <a:t>组</a:t>
            </a:r>
            <a:r>
              <a:rPr lang="en-US" altLang="zh-CN" dirty="0">
                <a:solidFill>
                  <a:srgbClr val="00B050"/>
                </a:solidFill>
              </a:rPr>
              <a:t>%'",</a:t>
            </a:r>
            <a:r>
              <a:rPr lang="en-US" altLang="zh-CN" dirty="0" err="1">
                <a:solidFill>
                  <a:srgbClr val="00B050"/>
                </a:solidFill>
              </a:rPr>
              <a:t>Tgroup.class</a:t>
            </a:r>
            <a:r>
              <a:rPr lang="en-US" altLang="zh-CN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List&lt;</a:t>
            </a:r>
            <a:r>
              <a:rPr lang="en-US" altLang="zh-CN" dirty="0" err="1">
                <a:solidFill>
                  <a:srgbClr val="00B050"/>
                </a:solidFill>
              </a:rPr>
              <a:t>Tgroup</a:t>
            </a:r>
            <a:r>
              <a:rPr lang="en-US" altLang="zh-CN" dirty="0">
                <a:solidFill>
                  <a:srgbClr val="00B050"/>
                </a:solidFill>
              </a:rPr>
              <a:t>&gt; groups=</a:t>
            </a:r>
            <a:r>
              <a:rPr lang="en-US" altLang="zh-CN" dirty="0" err="1">
                <a:solidFill>
                  <a:srgbClr val="00B050"/>
                </a:solidFill>
              </a:rPr>
              <a:t>q.getResultList</a:t>
            </a:r>
            <a:r>
              <a:rPr lang="en-US" altLang="zh-CN" dirty="0">
                <a:solidFill>
                  <a:srgbClr val="00B050"/>
                </a:solidFill>
              </a:rPr>
              <a:t>();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F8F04C-386D-4FC7-A204-16EE042A2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整合</a:t>
            </a:r>
            <a:r>
              <a:rPr lang="en-US" altLang="zh-CN" dirty="0"/>
              <a:t>JPA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74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828D8-D2C3-416A-9F3A-807FD3AD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整合</a:t>
            </a:r>
            <a:r>
              <a:rPr lang="en-US" altLang="zh-CN" dirty="0"/>
              <a:t>JPA——</a:t>
            </a:r>
            <a:r>
              <a:rPr lang="zh-CN" altLang="en-US" dirty="0"/>
              <a:t>依赖包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CD3354-F13D-48DE-A4C0-A68DCAC6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19514"/>
            <a:ext cx="4175620" cy="4100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89A40-48B7-4A58-A9E3-1716DCA86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28" y="1919514"/>
            <a:ext cx="4663488" cy="38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7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E03F-D31D-40DC-AC38-4DE5A10C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整合</a:t>
            </a:r>
            <a:r>
              <a:rPr lang="en-US" altLang="zh-CN" dirty="0"/>
              <a:t>JPA——Spring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A52CF-9F33-4CCF-878C-791CF29B12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数据源（</a:t>
            </a:r>
            <a:r>
              <a:rPr lang="en-US" altLang="zh-CN" dirty="0"/>
              <a:t>Druid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F72895-66D8-40B6-88E9-98B63990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6" y="2060848"/>
            <a:ext cx="8666667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6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E03F-D31D-40DC-AC38-4DE5A10C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整合</a:t>
            </a:r>
            <a:r>
              <a:rPr lang="en-US" altLang="zh-CN" dirty="0"/>
              <a:t>JPA——Spring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A52CF-9F33-4CCF-878C-791CF29B12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entityManagerFactory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050771-7DFB-4A7A-8F23-28253F5A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6" y="2276872"/>
            <a:ext cx="899110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4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E03F-D31D-40DC-AC38-4DE5A10C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整合</a:t>
            </a:r>
            <a:r>
              <a:rPr lang="en-US" altLang="zh-CN" dirty="0"/>
              <a:t>JPA——Spring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A52CF-9F33-4CCF-878C-791CF29B12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事务配置</a:t>
            </a:r>
            <a:endParaRPr lang="en-US" altLang="zh-CN" dirty="0"/>
          </a:p>
          <a:p>
            <a:r>
              <a:rPr lang="zh-CN" altLang="en-US" dirty="0"/>
              <a:t>基于注解配置事务</a:t>
            </a:r>
            <a:r>
              <a:rPr lang="en-US" altLang="zh-CN" dirty="0"/>
              <a:t>@Transactional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A8A5A8-04D9-4F2E-B61A-79C95756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2597738"/>
            <a:ext cx="8892480" cy="13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1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B28F2-DE46-4BB0-93A2-F6412DA9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整合</a:t>
            </a:r>
            <a:r>
              <a:rPr lang="en-US" altLang="zh-CN" dirty="0"/>
              <a:t>JPA——DAO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9DA4C-0F05-46A1-91BD-ACB999BE0DC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altLang="zh-CN" dirty="0"/>
              <a:t>DAO</a:t>
            </a:r>
            <a:r>
              <a:rPr lang="zh-CN" altLang="en-US" dirty="0"/>
              <a:t>模式：所有的数据访问代码全部放到</a:t>
            </a:r>
            <a:r>
              <a:rPr lang="en-US" altLang="zh-CN" dirty="0"/>
              <a:t>DAO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@</a:t>
            </a:r>
            <a:r>
              <a:rPr lang="en-US" altLang="zh-CN" dirty="0" err="1"/>
              <a:t>PersistenceContext</a:t>
            </a:r>
            <a:r>
              <a:rPr lang="zh-CN" altLang="en-US" dirty="0"/>
              <a:t>注入</a:t>
            </a:r>
            <a:r>
              <a:rPr lang="en-US" altLang="zh-CN" dirty="0" err="1"/>
              <a:t>EntityManager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@Repository</a:t>
            </a:r>
            <a:r>
              <a:rPr lang="zh-CN" altLang="en-US" dirty="0"/>
              <a:t>将</a:t>
            </a:r>
            <a:r>
              <a:rPr lang="en-US" altLang="zh-CN" dirty="0"/>
              <a:t>DAO</a:t>
            </a:r>
            <a:r>
              <a:rPr lang="zh-CN" altLang="en-US" dirty="0"/>
              <a:t>加入</a:t>
            </a:r>
            <a:r>
              <a:rPr lang="en-US" altLang="zh-CN" dirty="0"/>
              <a:t>spring</a:t>
            </a:r>
            <a:r>
              <a:rPr lang="zh-CN" altLang="en-US" dirty="0"/>
              <a:t>容器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C08C55-ECD0-4367-AF8D-6FF01405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88" y="2924944"/>
            <a:ext cx="4761355" cy="24852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7C7E23-EFC9-4BF2-B8B5-072488DE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5588755"/>
            <a:ext cx="9073007" cy="8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8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JPA/Hibernate</a:t>
            </a:r>
            <a:r>
              <a:rPr lang="zh-CN" altLang="en-US" dirty="0"/>
              <a:t>查询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/>
              <a:t>概述：</a:t>
            </a:r>
            <a:r>
              <a:rPr lang="zh-CN" altLang="en-US" dirty="0"/>
              <a:t>数据查询与检索是</a:t>
            </a:r>
            <a:r>
              <a:rPr lang="en-US" altLang="zh-CN" dirty="0"/>
              <a:t>JPA/Hibernate</a:t>
            </a:r>
            <a:r>
              <a:rPr lang="zh-CN" altLang="en-US" dirty="0"/>
              <a:t>中的一个亮点。相对其他</a:t>
            </a:r>
            <a:r>
              <a:rPr lang="en-US" altLang="zh-CN" dirty="0"/>
              <a:t>ORM</a:t>
            </a:r>
            <a:r>
              <a:rPr lang="zh-CN" altLang="en-US" dirty="0"/>
              <a:t>实现而言，</a:t>
            </a:r>
            <a:r>
              <a:rPr lang="en-US" altLang="zh-CN" dirty="0"/>
              <a:t>JPA/Hibernate</a:t>
            </a:r>
            <a:r>
              <a:rPr lang="zh-CN" altLang="en-US" dirty="0"/>
              <a:t>提供了灵活多样的查询机制。</a:t>
            </a:r>
          </a:p>
          <a:p>
            <a:pPr>
              <a:buFont typeface="Wingdings" pitchFamily="2" charset="2"/>
              <a:buChar char="q"/>
            </a:pPr>
            <a:r>
              <a:rPr lang="zh-CN" altLang="en-US" b="1" dirty="0"/>
              <a:t>标准化对象查询(</a:t>
            </a:r>
            <a:r>
              <a:rPr lang="en-US" altLang="zh-CN" b="1" dirty="0"/>
              <a:t>Criteria Query)</a:t>
            </a:r>
            <a:r>
              <a:rPr lang="en-US" altLang="zh-CN" dirty="0"/>
              <a:t>：</a:t>
            </a:r>
            <a:r>
              <a:rPr lang="zh-CN" altLang="en-US" dirty="0"/>
              <a:t>以对象的方式进行查询，将查询语句封装为对象操作。优点：可读性好，符合</a:t>
            </a:r>
            <a:r>
              <a:rPr lang="en-US" altLang="zh-CN" dirty="0"/>
              <a:t>Java </a:t>
            </a:r>
            <a:r>
              <a:rPr lang="zh-CN" altLang="en-US" dirty="0"/>
              <a:t>程序员的编码习惯。缺点：不够成熟，不支持投影（</a:t>
            </a:r>
            <a:r>
              <a:rPr lang="en-US" altLang="zh-CN" dirty="0"/>
              <a:t>projection）</a:t>
            </a:r>
            <a:r>
              <a:rPr lang="zh-CN" altLang="en-US" dirty="0"/>
              <a:t>或统计函数（</a:t>
            </a:r>
            <a:r>
              <a:rPr lang="en-US" altLang="zh-CN" dirty="0"/>
              <a:t>aggregation）</a:t>
            </a:r>
            <a:endParaRPr lang="zh-CN" altLang="en-US" dirty="0"/>
          </a:p>
          <a:p>
            <a:pPr>
              <a:buFont typeface="Wingdings" pitchFamily="2" charset="2"/>
              <a:buChar char="q"/>
            </a:pPr>
            <a:r>
              <a:rPr lang="en-US" altLang="zh-CN" b="1" dirty="0"/>
              <a:t>JPA/Hibernate</a:t>
            </a:r>
            <a:r>
              <a:rPr lang="zh-CN" altLang="en-US" b="1" dirty="0"/>
              <a:t>语言查询</a:t>
            </a:r>
            <a:r>
              <a:rPr lang="zh-CN" altLang="en-US" dirty="0"/>
              <a:t>（</a:t>
            </a:r>
            <a:r>
              <a:rPr lang="en-US" altLang="zh-CN" dirty="0"/>
              <a:t>JPA/Hibernate QL）：</a:t>
            </a:r>
            <a:r>
              <a:rPr lang="zh-CN" altLang="en-US" dirty="0"/>
              <a:t>它是</a:t>
            </a:r>
            <a:r>
              <a:rPr lang="zh-CN" altLang="en-US" dirty="0">
                <a:latin typeface="宋体" charset="-122"/>
              </a:rPr>
              <a:t>完全面向对象的查询语句，查询功能非常强大，具备多态、关联等特性</a:t>
            </a:r>
            <a:r>
              <a:rPr lang="zh-CN" altLang="en-US" dirty="0"/>
              <a:t> 。</a:t>
            </a:r>
          </a:p>
          <a:p>
            <a:pPr>
              <a:buFont typeface="Wingdings" pitchFamily="2" charset="2"/>
              <a:buChar char="q"/>
            </a:pPr>
            <a:r>
              <a:rPr lang="en-US" altLang="zh-CN" b="1" dirty="0"/>
              <a:t>Native SQL Queries（</a:t>
            </a:r>
            <a:r>
              <a:rPr lang="zh-CN" altLang="en-US" b="1" dirty="0"/>
              <a:t>原生</a:t>
            </a:r>
            <a:r>
              <a:rPr lang="en-US" altLang="zh-CN" b="1" dirty="0"/>
              <a:t>SQL</a:t>
            </a:r>
            <a:r>
              <a:rPr lang="zh-CN" altLang="en-US" b="1" dirty="0"/>
              <a:t>查询）</a:t>
            </a:r>
            <a:r>
              <a:rPr lang="zh-CN" altLang="en-US" dirty="0"/>
              <a:t>：直接使用标准</a:t>
            </a:r>
            <a:r>
              <a:rPr lang="en-US" altLang="zh-CN" dirty="0"/>
              <a:t>SQL</a:t>
            </a:r>
            <a:r>
              <a:rPr lang="zh-CN" altLang="en-US" dirty="0"/>
              <a:t>语言或跟特定数据库相关的</a:t>
            </a:r>
            <a:r>
              <a:rPr lang="en-US" altLang="zh-CN" dirty="0"/>
              <a:t>SQL</a:t>
            </a:r>
            <a:r>
              <a:rPr lang="zh-CN" altLang="en-US" dirty="0"/>
              <a:t>进行查询。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8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dirty="0"/>
              <a:t>JPA/Hibernate</a:t>
            </a:r>
            <a:r>
              <a:rPr lang="zh-CN" altLang="en-US" dirty="0"/>
              <a:t>查询语言（</a:t>
            </a:r>
            <a:r>
              <a:rPr lang="en-US" altLang="zh-CN" dirty="0"/>
              <a:t>HQL</a:t>
            </a:r>
            <a:r>
              <a:rPr lang="zh-CN" altLang="en-US" dirty="0"/>
              <a:t>）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b="1" dirty="0"/>
              <a:t>HQL</a:t>
            </a:r>
            <a:r>
              <a:rPr lang="zh-CN" altLang="en-US" sz="2400" b="1" dirty="0"/>
              <a:t>用面向对象的方式生成</a:t>
            </a:r>
            <a:r>
              <a:rPr lang="en-US" altLang="zh-CN" sz="2400" b="1" dirty="0"/>
              <a:t>SQL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dirty="0"/>
              <a:t>以类和属性来代替表和数据列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dirty="0"/>
              <a:t>支持多态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dirty="0"/>
              <a:t>支持各种关联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dirty="0"/>
              <a:t>减少了</a:t>
            </a:r>
            <a:r>
              <a:rPr lang="en-US" altLang="zh-CN" dirty="0"/>
              <a:t>SQL</a:t>
            </a:r>
            <a:r>
              <a:rPr lang="zh-CN" altLang="en-US" dirty="0"/>
              <a:t>的冗余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b="1" dirty="0"/>
              <a:t>HQL</a:t>
            </a:r>
            <a:r>
              <a:rPr lang="zh-CN" altLang="en-US" sz="2400" b="1" dirty="0"/>
              <a:t>支持所有的关系数据库操作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dirty="0"/>
              <a:t>连接（</a:t>
            </a:r>
            <a:r>
              <a:rPr lang="en-US" altLang="zh-CN" dirty="0"/>
              <a:t>joins,</a:t>
            </a:r>
            <a:r>
              <a:rPr lang="zh-CN" altLang="en-US" dirty="0"/>
              <a:t>包括</a:t>
            </a:r>
            <a:r>
              <a:rPr lang="en-US" altLang="zh-CN" dirty="0"/>
              <a:t>Inner/outer/full joins</a:t>
            </a:r>
            <a:r>
              <a:rPr lang="zh-CN" altLang="en-US" dirty="0"/>
              <a:t>），笛卡尔积(</a:t>
            </a:r>
            <a:r>
              <a:rPr lang="en-US" altLang="zh-CN" dirty="0" err="1"/>
              <a:t>cartesian</a:t>
            </a:r>
            <a:r>
              <a:rPr lang="en-US" altLang="zh-CN" dirty="0"/>
              <a:t> products)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dirty="0"/>
              <a:t>投影（</a:t>
            </a:r>
            <a:r>
              <a:rPr lang="en-US" altLang="zh-CN" dirty="0"/>
              <a:t>projection）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dirty="0"/>
              <a:t>聚合（</a:t>
            </a:r>
            <a:r>
              <a:rPr lang="en-US" altLang="zh-CN" dirty="0" err="1"/>
              <a:t>Aggregation，max</a:t>
            </a:r>
            <a:r>
              <a:rPr lang="en-US" altLang="zh-CN" dirty="0"/>
              <a:t>, </a:t>
            </a:r>
            <a:r>
              <a:rPr lang="en-US" altLang="zh-CN" dirty="0" err="1"/>
              <a:t>avg</a:t>
            </a:r>
            <a:r>
              <a:rPr lang="zh-CN" altLang="en-US" dirty="0"/>
              <a:t>）和分组（</a:t>
            </a:r>
            <a:r>
              <a:rPr lang="en-US" altLang="zh-CN" dirty="0"/>
              <a:t>group）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dirty="0"/>
              <a:t>排序（</a:t>
            </a:r>
            <a:r>
              <a:rPr lang="en-US" altLang="zh-CN" dirty="0"/>
              <a:t>Ordering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dirty="0"/>
              <a:t>子查询（</a:t>
            </a:r>
            <a:r>
              <a:rPr lang="en-US" altLang="zh-CN" dirty="0" err="1"/>
              <a:t>Subqueries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/>
              <a:t>SQL</a:t>
            </a:r>
            <a:r>
              <a:rPr lang="zh-CN" altLang="en-US" dirty="0"/>
              <a:t>函数（</a:t>
            </a:r>
            <a:r>
              <a:rPr lang="en-US" altLang="zh-CN" dirty="0"/>
              <a:t>SQL function calls</a:t>
            </a:r>
            <a:r>
              <a:rPr lang="zh-CN" altLang="en-US" dirty="0"/>
              <a:t>）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dirty="0"/>
              <a:t>例子： </a:t>
            </a:r>
            <a:r>
              <a:rPr lang="en-US" altLang="zh-CN" dirty="0"/>
              <a:t>HQL</a:t>
            </a:r>
            <a:r>
              <a:rPr lang="zh-CN" altLang="en-US" dirty="0"/>
              <a:t>查询语言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b="1" dirty="0"/>
              <a:t>简单例子：</a:t>
            </a:r>
            <a:r>
              <a:rPr lang="zh-CN" altLang="en-US" dirty="0"/>
              <a:t>查询用户名以“</a:t>
            </a:r>
            <a:r>
              <a:rPr lang="en-US" altLang="zh-CN" dirty="0"/>
              <a:t>J”</a:t>
            </a:r>
            <a:r>
              <a:rPr lang="zh-CN" altLang="en-US" dirty="0"/>
              <a:t>开头的所有用户。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	Query </a:t>
            </a:r>
            <a:r>
              <a:rPr lang="en-US" altLang="zh-CN" dirty="0" err="1"/>
              <a:t>query</a:t>
            </a:r>
            <a:r>
              <a:rPr lang="en-US" altLang="zh-CN" dirty="0"/>
              <a:t> = </a:t>
            </a:r>
            <a:r>
              <a:rPr lang="en-US" altLang="zh-CN" dirty="0" err="1"/>
              <a:t>entityManager.createQuery</a:t>
            </a:r>
            <a:r>
              <a:rPr lang="en-US" altLang="zh-CN" dirty="0"/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			"from </a:t>
            </a:r>
            <a:r>
              <a:rPr lang="en-US" altLang="zh-CN" dirty="0">
                <a:solidFill>
                  <a:srgbClr val="FF0000"/>
                </a:solidFill>
              </a:rPr>
              <a:t>User </a:t>
            </a:r>
            <a:r>
              <a:rPr lang="en-US" altLang="zh-CN" dirty="0" err="1">
                <a:solidFill>
                  <a:srgbClr val="FF0000"/>
                </a:solidFill>
              </a:rPr>
              <a:t>user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where </a:t>
            </a:r>
            <a:r>
              <a:rPr lang="en-US" altLang="zh-CN" dirty="0">
                <a:solidFill>
                  <a:srgbClr val="FF0000"/>
                </a:solidFill>
              </a:rPr>
              <a:t>user.name</a:t>
            </a:r>
            <a:r>
              <a:rPr lang="en-US" altLang="zh-CN" dirty="0"/>
              <a:t> like 'J%'");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     List&lt;User&gt; users = query. </a:t>
            </a:r>
            <a:r>
              <a:rPr lang="en-US" altLang="zh-CN" dirty="0" err="1"/>
              <a:t>getResultList</a:t>
            </a:r>
            <a:r>
              <a:rPr lang="en-US" altLang="zh-CN" dirty="0"/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b="1" dirty="0"/>
              <a:t>复杂例子：</a:t>
            </a:r>
            <a:r>
              <a:rPr lang="zh-CN" altLang="en-US" dirty="0"/>
              <a:t>从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Group</a:t>
            </a:r>
            <a:r>
              <a:rPr lang="zh-CN" altLang="en-US" dirty="0"/>
              <a:t>中查找属于“</a:t>
            </a:r>
            <a:r>
              <a:rPr lang="en-US" altLang="zh-CN" dirty="0"/>
              <a:t>admin”</a:t>
            </a:r>
            <a:r>
              <a:rPr lang="zh-CN" altLang="en-US" dirty="0"/>
              <a:t>组的所有用户。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	Query </a:t>
            </a:r>
            <a:r>
              <a:rPr lang="en-US" altLang="zh-CN" dirty="0" err="1"/>
              <a:t>query</a:t>
            </a:r>
            <a:r>
              <a:rPr lang="en-US" altLang="zh-CN" dirty="0"/>
              <a:t> = </a:t>
            </a:r>
            <a:r>
              <a:rPr lang="en-US" altLang="zh-CN" dirty="0" err="1"/>
              <a:t>entityManager.createQuery</a:t>
            </a:r>
            <a:r>
              <a:rPr lang="en-US" altLang="zh-CN" dirty="0"/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			“from </a:t>
            </a:r>
            <a:r>
              <a:rPr lang="en-US" altLang="zh-CN" dirty="0">
                <a:solidFill>
                  <a:srgbClr val="FF0000"/>
                </a:solidFill>
              </a:rPr>
              <a:t>User</a:t>
            </a:r>
            <a:r>
              <a:rPr lang="en-US" altLang="zh-CN" dirty="0"/>
              <a:t> </a:t>
            </a:r>
            <a:r>
              <a:rPr lang="en-US" altLang="zh-CN" dirty="0" err="1"/>
              <a:t>user</a:t>
            </a:r>
            <a:r>
              <a:rPr lang="en-US" altLang="zh-CN" dirty="0"/>
              <a:t> where 						</a:t>
            </a:r>
            <a:r>
              <a:rPr lang="en-US" altLang="zh-CN" dirty="0">
                <a:solidFill>
                  <a:srgbClr val="FF0000"/>
                </a:solidFill>
              </a:rPr>
              <a:t>user.group.name</a:t>
            </a:r>
            <a:r>
              <a:rPr lang="en-US" altLang="zh-CN" dirty="0"/>
              <a:t>=‘admin</a:t>
            </a:r>
            <a:r>
              <a:rPr lang="zh-CN" altLang="en-US" dirty="0"/>
              <a:t>’”);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如果用传统的</a:t>
            </a:r>
            <a:r>
              <a:rPr lang="en-US" altLang="zh-CN" dirty="0"/>
              <a:t>SQL</a:t>
            </a:r>
            <a:r>
              <a:rPr lang="zh-CN" altLang="en-US" dirty="0"/>
              <a:t>则查询语句如下：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user.userId</a:t>
            </a:r>
            <a:r>
              <a:rPr lang="en-US" altLang="zh-CN" dirty="0"/>
              <a:t> as </a:t>
            </a:r>
            <a:r>
              <a:rPr lang="en-US" altLang="zh-CN" dirty="0" err="1"/>
              <a:t>userId</a:t>
            </a:r>
            <a:r>
              <a:rPr lang="en-US" altLang="zh-CN" dirty="0"/>
              <a:t>, user.name as name, </a:t>
            </a:r>
            <a:r>
              <a:rPr lang="en-US" altLang="zh-CN" dirty="0" err="1"/>
              <a:t>user.groupId</a:t>
            </a:r>
            <a:r>
              <a:rPr lang="en-US" altLang="zh-CN" dirty="0"/>
              <a:t> as </a:t>
            </a:r>
            <a:r>
              <a:rPr lang="en-US" altLang="zh-CN" dirty="0" err="1"/>
              <a:t>groupId</a:t>
            </a:r>
            <a:r>
              <a:rPr lang="en-US" altLang="zh-CN" dirty="0"/>
              <a:t>, </a:t>
            </a:r>
            <a:r>
              <a:rPr lang="en-US" altLang="zh-CN" dirty="0" err="1"/>
              <a:t>user.idCardId</a:t>
            </a:r>
            <a:r>
              <a:rPr lang="en-US" altLang="zh-CN" dirty="0"/>
              <a:t> as </a:t>
            </a:r>
            <a:r>
              <a:rPr lang="en-US" altLang="zh-CN" dirty="0" err="1"/>
              <a:t>idCardId</a:t>
            </a:r>
            <a:r>
              <a:rPr lang="en-US" altLang="zh-CN" dirty="0"/>
              <a:t>  from TBL_USER user, TBL_GROUP group where (</a:t>
            </a:r>
            <a:r>
              <a:rPr lang="en-US" altLang="zh-CN" dirty="0" err="1"/>
              <a:t>group.groupName</a:t>
            </a:r>
            <a:r>
              <a:rPr lang="en-US" altLang="zh-CN" dirty="0"/>
              <a:t>='admin'  and </a:t>
            </a:r>
            <a:r>
              <a:rPr lang="en-US" altLang="zh-CN" dirty="0" err="1"/>
              <a:t>user.groupId</a:t>
            </a:r>
            <a:r>
              <a:rPr lang="en-US" altLang="zh-CN" dirty="0"/>
              <a:t>=</a:t>
            </a:r>
            <a:r>
              <a:rPr lang="en-US" altLang="zh-CN" dirty="0" err="1"/>
              <a:t>group.groupId</a:t>
            </a:r>
            <a:r>
              <a:rPr lang="en-US" altLang="zh-CN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84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7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37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37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查询步骤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JPA</a:t>
            </a:r>
            <a:r>
              <a:rPr lang="zh-CN" altLang="en-US" dirty="0"/>
              <a:t>的</a:t>
            </a:r>
            <a:r>
              <a:rPr lang="en-US" altLang="zh-CN" dirty="0" err="1"/>
              <a:t>entityManager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HQL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 err="1"/>
              <a:t>entityManager.createQuery</a:t>
            </a:r>
            <a:r>
              <a:rPr lang="en-US" altLang="zh-CN" dirty="0"/>
              <a:t>(HQL)</a:t>
            </a:r>
            <a:r>
              <a:rPr lang="zh-CN" altLang="en-US" dirty="0"/>
              <a:t>创建</a:t>
            </a:r>
            <a:r>
              <a:rPr lang="en-US" altLang="zh-CN" dirty="0"/>
              <a:t>Query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 err="1"/>
              <a:t>query.setXXX</a:t>
            </a:r>
            <a:r>
              <a:rPr lang="zh-CN" altLang="en-US" dirty="0"/>
              <a:t>设置查询参数</a:t>
            </a:r>
            <a:endParaRPr lang="en-US" altLang="zh-CN" dirty="0"/>
          </a:p>
          <a:p>
            <a:r>
              <a:rPr lang="en-US" altLang="zh-CN" dirty="0"/>
              <a:t>query. </a:t>
            </a:r>
            <a:r>
              <a:rPr lang="en-US" altLang="zh-CN" dirty="0" err="1"/>
              <a:t>getResultList</a:t>
            </a:r>
            <a:r>
              <a:rPr lang="en-US" altLang="zh-CN" dirty="0"/>
              <a:t>()</a:t>
            </a:r>
            <a:r>
              <a:rPr lang="zh-CN" altLang="en-US" dirty="0"/>
              <a:t>得到查询结果（持久化实体集）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HQL</a:t>
            </a:r>
            <a:r>
              <a:rPr lang="zh-CN" altLang="en-US" dirty="0"/>
              <a:t>最终转换成</a:t>
            </a:r>
            <a:r>
              <a:rPr lang="en-US" altLang="zh-CN" dirty="0"/>
              <a:t>SQL</a:t>
            </a:r>
            <a:r>
              <a:rPr lang="zh-CN" altLang="en-US" dirty="0"/>
              <a:t>到数据库执行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38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查询参数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62056" cy="4572000"/>
          </a:xfrm>
        </p:spPr>
        <p:txBody>
          <a:bodyPr/>
          <a:lstStyle/>
          <a:p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 err="1"/>
              <a:t>entityManager.createQuery</a:t>
            </a:r>
            <a:r>
              <a:rPr lang="en-US" altLang="zh-CN" dirty="0"/>
              <a:t>(“from User where id=?”).</a:t>
            </a:r>
            <a:r>
              <a:rPr lang="en-US" altLang="zh-CN" u="sng" dirty="0"/>
              <a:t> </a:t>
            </a:r>
            <a:r>
              <a:rPr lang="en-US" altLang="zh-CN" dirty="0" err="1"/>
              <a:t>setInteger</a:t>
            </a:r>
            <a:r>
              <a:rPr lang="en-US" altLang="zh-CN" dirty="0"/>
              <a:t>(0,1)</a:t>
            </a:r>
          </a:p>
          <a:p>
            <a:r>
              <a:rPr lang="en-US" altLang="zh-CN" dirty="0"/>
              <a:t>:</a:t>
            </a:r>
            <a:r>
              <a:rPr lang="zh-CN" altLang="en-US" dirty="0"/>
              <a:t>参数名</a:t>
            </a:r>
            <a:endParaRPr lang="en-US" altLang="zh-CN" dirty="0"/>
          </a:p>
          <a:p>
            <a:pPr lvl="1"/>
            <a:r>
              <a:rPr lang="en-US" altLang="zh-CN" dirty="0" err="1"/>
              <a:t>entityManager.createQuery</a:t>
            </a:r>
            <a:r>
              <a:rPr lang="en-US" altLang="zh-CN" dirty="0"/>
              <a:t>(“from User where id=:</a:t>
            </a:r>
            <a:r>
              <a:rPr lang="en-US" altLang="zh-CN" dirty="0" err="1"/>
              <a:t>userid</a:t>
            </a:r>
            <a:r>
              <a:rPr lang="en-US" altLang="zh-CN" dirty="0"/>
              <a:t>”).</a:t>
            </a:r>
            <a:r>
              <a:rPr lang="en-US" altLang="zh-CN" u="sng" dirty="0"/>
              <a:t> </a:t>
            </a:r>
            <a:r>
              <a:rPr lang="en-US" altLang="zh-CN" dirty="0" err="1"/>
              <a:t>setInteger</a:t>
            </a:r>
            <a:r>
              <a:rPr lang="en-US" altLang="zh-CN" dirty="0"/>
              <a:t>(“userid”,1)</a:t>
            </a:r>
          </a:p>
          <a:p>
            <a:r>
              <a:rPr lang="zh-CN" altLang="en-US" dirty="0"/>
              <a:t>分页控制</a:t>
            </a:r>
            <a:endParaRPr lang="en-US" altLang="zh-CN" dirty="0"/>
          </a:p>
          <a:p>
            <a:pPr lvl="1"/>
            <a:r>
              <a:rPr lang="en-US" altLang="zh-CN" dirty="0" err="1"/>
              <a:t>setFirstResult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firstResult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setMaxResults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maxResults</a:t>
            </a:r>
            <a:r>
              <a:rPr lang="en-US" altLang="zh-CN" dirty="0"/>
              <a:t>);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2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</a:t>
            </a:r>
            <a:r>
              <a:rPr lang="zh-CN" altLang="en-US" dirty="0"/>
              <a:t>子句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子句</a:t>
            </a:r>
            <a:endParaRPr lang="en-US" altLang="zh-CN" dirty="0"/>
          </a:p>
          <a:p>
            <a:pPr lvl="1"/>
            <a:r>
              <a:rPr lang="en-US" altLang="zh-CN" dirty="0"/>
              <a:t>from 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zh-CN" altLang="en-US" b="1" dirty="0">
                <a:solidFill>
                  <a:srgbClr val="FF0000"/>
                </a:solidFill>
              </a:rPr>
              <a:t>持久化类名</a:t>
            </a:r>
            <a:r>
              <a:rPr lang="en-US" altLang="zh-CN" b="1" dirty="0">
                <a:solidFill>
                  <a:srgbClr val="FF0000"/>
                </a:solidFill>
              </a:rPr>
              <a:t>&gt;  [as 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en-US" altLang="zh-CN" b="1" dirty="0">
                <a:solidFill>
                  <a:srgbClr val="FF0000"/>
                </a:solidFill>
              </a:rPr>
              <a:t>] where …..</a:t>
            </a:r>
          </a:p>
          <a:p>
            <a:pPr lvl="1"/>
            <a:r>
              <a:rPr lang="zh-CN" altLang="en-US" dirty="0"/>
              <a:t>结果为持久化类的对象集合</a:t>
            </a:r>
            <a:endParaRPr lang="en-US" altLang="zh-CN" dirty="0"/>
          </a:p>
          <a:p>
            <a:r>
              <a:rPr lang="zh-CN" altLang="en-US" dirty="0"/>
              <a:t>关联和连接</a:t>
            </a:r>
            <a:endParaRPr lang="en-US" altLang="zh-CN" dirty="0"/>
          </a:p>
          <a:p>
            <a:pPr lvl="1"/>
            <a:r>
              <a:rPr lang="zh-CN" altLang="en-US" dirty="0"/>
              <a:t>隐式连接：</a:t>
            </a:r>
            <a:endParaRPr lang="en-US" altLang="zh-CN" dirty="0"/>
          </a:p>
          <a:p>
            <a:pPr lvl="2"/>
            <a:r>
              <a:rPr lang="en-US" altLang="zh-CN" dirty="0"/>
              <a:t>from User u where u.group.id=2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返回</a:t>
            </a:r>
            <a:r>
              <a:rPr lang="en-US" altLang="zh-CN" dirty="0"/>
              <a:t>User</a:t>
            </a:r>
            <a:r>
              <a:rPr lang="zh-CN" altLang="en-US" dirty="0"/>
              <a:t>对象的集合</a:t>
            </a:r>
            <a:endParaRPr lang="en-US" altLang="zh-CN" dirty="0"/>
          </a:p>
          <a:p>
            <a:pPr lvl="1"/>
            <a:r>
              <a:rPr lang="zh-CN" altLang="en-US" dirty="0"/>
              <a:t>显式连接：</a:t>
            </a:r>
            <a:endParaRPr lang="en-US" altLang="zh-CN" dirty="0"/>
          </a:p>
          <a:p>
            <a:pPr lvl="2"/>
            <a:r>
              <a:rPr lang="en-US" altLang="zh-CN" dirty="0"/>
              <a:t>from User  u inner join </a:t>
            </a:r>
            <a:r>
              <a:rPr lang="en-US" altLang="zh-CN" dirty="0" err="1"/>
              <a:t>u.group</a:t>
            </a:r>
            <a:r>
              <a:rPr lang="en-US" altLang="zh-CN" dirty="0"/>
              <a:t> g with u.group.id=g.id where g.id=2</a:t>
            </a:r>
          </a:p>
          <a:p>
            <a:pPr lvl="2"/>
            <a:r>
              <a:rPr lang="zh-CN" altLang="en-US" dirty="0"/>
              <a:t>返回以</a:t>
            </a:r>
            <a:r>
              <a:rPr lang="en-US" altLang="zh-CN" dirty="0"/>
              <a:t>User</a:t>
            </a:r>
            <a:r>
              <a:rPr lang="zh-CN" altLang="en-US" dirty="0"/>
              <a:t>对象和</a:t>
            </a:r>
            <a:r>
              <a:rPr lang="en-US" altLang="zh-CN" dirty="0"/>
              <a:t>Group </a:t>
            </a:r>
            <a:r>
              <a:rPr lang="zh-CN" altLang="en-US" dirty="0"/>
              <a:t>对象组成的数据为元素的集合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564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子句</a:t>
            </a:r>
            <a:endParaRPr lang="en-US" altLang="zh-CN" dirty="0"/>
          </a:p>
          <a:p>
            <a:pPr lvl="1"/>
            <a:r>
              <a:rPr lang="zh-CN" altLang="en-US" dirty="0"/>
              <a:t>选择指定属性或某个实体</a:t>
            </a:r>
            <a:endParaRPr lang="en-US" altLang="zh-CN" dirty="0"/>
          </a:p>
          <a:p>
            <a:pPr lvl="1"/>
            <a:r>
              <a:rPr lang="en-US" altLang="zh-CN" dirty="0"/>
              <a:t>select u.name from User as u</a:t>
            </a:r>
          </a:p>
          <a:p>
            <a:pPr lvl="1"/>
            <a:r>
              <a:rPr lang="en-US" altLang="zh-CN" dirty="0"/>
              <a:t>select </a:t>
            </a:r>
            <a:r>
              <a:rPr lang="en-US" altLang="zh-CN" dirty="0" err="1"/>
              <a:t>u.group</a:t>
            </a:r>
            <a:r>
              <a:rPr lang="en-US" altLang="zh-CN" dirty="0"/>
              <a:t> from User as u</a:t>
            </a:r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List</a:t>
            </a:r>
          </a:p>
          <a:p>
            <a:pPr lvl="2"/>
            <a:r>
              <a:rPr lang="en-US" altLang="zh-CN" dirty="0"/>
              <a:t>select new list(</a:t>
            </a:r>
            <a:r>
              <a:rPr lang="en-US" altLang="zh-CN" dirty="0" err="1"/>
              <a:t>u.id,u.name</a:t>
            </a:r>
            <a:r>
              <a:rPr lang="en-US" altLang="zh-CN" dirty="0"/>
              <a:t>) from User as u;</a:t>
            </a:r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java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en-US" altLang="zh-CN" dirty="0"/>
              <a:t>select new </a:t>
            </a:r>
            <a:r>
              <a:rPr lang="en-US" altLang="zh-CN" dirty="0" err="1"/>
              <a:t>MyClass</a:t>
            </a:r>
            <a:r>
              <a:rPr lang="en-US" altLang="zh-CN" dirty="0"/>
              <a:t>(</a:t>
            </a:r>
            <a:r>
              <a:rPr lang="en-US" altLang="zh-CN" dirty="0" err="1"/>
              <a:t>u.id,u.name</a:t>
            </a:r>
            <a:r>
              <a:rPr lang="en-US" altLang="zh-CN" dirty="0"/>
              <a:t>) from User as u</a:t>
            </a:r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Map</a:t>
            </a:r>
          </a:p>
          <a:p>
            <a:pPr lvl="2"/>
            <a:r>
              <a:rPr lang="en-US" altLang="zh-CN" dirty="0"/>
              <a:t>select new map(</a:t>
            </a:r>
            <a:r>
              <a:rPr lang="en-US" altLang="zh-CN" dirty="0" err="1"/>
              <a:t>u.id,u.name</a:t>
            </a:r>
            <a:r>
              <a:rPr lang="en-US" altLang="zh-CN" dirty="0"/>
              <a:t>) from User as 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43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r>
              <a:rPr lang="zh-CN" altLang="en-US" dirty="0"/>
              <a:t>聚合函数</a:t>
            </a:r>
            <a:endParaRPr lang="en-US" altLang="zh-CN" dirty="0"/>
          </a:p>
          <a:p>
            <a:pPr lvl="1"/>
            <a:r>
              <a:rPr lang="zh-CN" altLang="en-US" dirty="0"/>
              <a:t>同</a:t>
            </a:r>
            <a:r>
              <a:rPr lang="en-US" altLang="zh-CN" dirty="0"/>
              <a:t>SQL</a:t>
            </a:r>
            <a:r>
              <a:rPr lang="zh-CN" altLang="en-US" dirty="0"/>
              <a:t>的聚合函数</a:t>
            </a:r>
            <a:endParaRPr lang="en-US" altLang="zh-CN" dirty="0"/>
          </a:p>
          <a:p>
            <a:r>
              <a:rPr lang="en-US" altLang="zh-CN" dirty="0"/>
              <a:t>where</a:t>
            </a:r>
            <a:r>
              <a:rPr lang="zh-CN" altLang="en-US" dirty="0"/>
              <a:t>子句</a:t>
            </a:r>
            <a:endParaRPr lang="en-US" altLang="zh-CN" dirty="0"/>
          </a:p>
          <a:p>
            <a:pPr lvl="1"/>
            <a:r>
              <a:rPr lang="zh-CN" altLang="en-US" dirty="0"/>
              <a:t>筛选结果，一般使用隐式连接查询</a:t>
            </a:r>
            <a:endParaRPr lang="en-US" altLang="zh-CN" dirty="0"/>
          </a:p>
          <a:p>
            <a:pPr lvl="1"/>
            <a:r>
              <a:rPr lang="en-US" altLang="zh-CN" dirty="0"/>
              <a:t>from User as u where </a:t>
            </a:r>
            <a:r>
              <a:rPr lang="en-US" altLang="zh-CN" dirty="0" err="1"/>
              <a:t>u.group.region.city</a:t>
            </a:r>
            <a:r>
              <a:rPr lang="en-US" altLang="zh-CN" dirty="0"/>
              <a:t>=‘</a:t>
            </a:r>
            <a:r>
              <a:rPr lang="en-US" altLang="zh-CN" dirty="0" err="1"/>
              <a:t>hz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子查询</a:t>
            </a:r>
            <a:endParaRPr lang="en-US" altLang="zh-CN" dirty="0"/>
          </a:p>
          <a:p>
            <a:pPr lvl="1"/>
            <a:r>
              <a:rPr lang="en-US" altLang="zh-CN" dirty="0"/>
              <a:t>HQL</a:t>
            </a:r>
            <a:r>
              <a:rPr lang="zh-CN" altLang="en-US" dirty="0"/>
              <a:t>子查询只可以出现在</a:t>
            </a:r>
            <a:r>
              <a:rPr lang="en-US" altLang="zh-CN" dirty="0"/>
              <a:t>select</a:t>
            </a:r>
            <a:r>
              <a:rPr lang="zh-CN" altLang="en-US" dirty="0"/>
              <a:t>子句或</a:t>
            </a:r>
            <a:r>
              <a:rPr lang="en-US" altLang="zh-CN" dirty="0"/>
              <a:t>where</a:t>
            </a:r>
            <a:r>
              <a:rPr lang="zh-CN" altLang="en-US" dirty="0"/>
              <a:t>子句中</a:t>
            </a:r>
            <a:endParaRPr lang="en-US" altLang="zh-CN" dirty="0"/>
          </a:p>
          <a:p>
            <a:r>
              <a:rPr lang="zh-CN" altLang="en-US" dirty="0"/>
              <a:t>命名查询</a:t>
            </a:r>
            <a:endParaRPr lang="en-US" altLang="zh-CN" dirty="0"/>
          </a:p>
          <a:p>
            <a:pPr lvl="1"/>
            <a:r>
              <a:rPr lang="zh-CN" altLang="en-US" dirty="0"/>
              <a:t>在实体类前注解</a:t>
            </a:r>
            <a:r>
              <a:rPr lang="en-US" altLang="zh-CN" dirty="0"/>
              <a:t>@</a:t>
            </a:r>
            <a:r>
              <a:rPr lang="en-US" altLang="zh-CN" dirty="0" err="1"/>
              <a:t>NamedQuery</a:t>
            </a:r>
            <a:r>
              <a:rPr lang="en-US" altLang="zh-CN" dirty="0"/>
              <a:t>(name="",query="")</a:t>
            </a:r>
          </a:p>
          <a:p>
            <a:pPr lvl="1"/>
            <a:r>
              <a:rPr lang="zh-CN" altLang="en-US" dirty="0"/>
              <a:t>在程序中通过</a:t>
            </a:r>
            <a:r>
              <a:rPr lang="en-US" altLang="zh-CN" dirty="0" err="1"/>
              <a:t>session.getNamedQuery</a:t>
            </a:r>
            <a:r>
              <a:rPr lang="en-US" altLang="zh-CN" dirty="0"/>
              <a:t>(“</a:t>
            </a:r>
            <a:r>
              <a:rPr lang="en-US" altLang="zh-CN" dirty="0" err="1"/>
              <a:t>queryName</a:t>
            </a:r>
            <a:r>
              <a:rPr lang="en-US" altLang="zh-CN" dirty="0"/>
              <a:t>”)</a:t>
            </a:r>
            <a:r>
              <a:rPr lang="zh-CN" altLang="en-US" dirty="0"/>
              <a:t>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4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1966</TotalTime>
  <Words>761</Words>
  <Application>Microsoft Office PowerPoint</Application>
  <PresentationFormat>全屏显示(4:3)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Franklin Gothic Book</vt:lpstr>
      <vt:lpstr>Perpetua</vt:lpstr>
      <vt:lpstr>Wingdings</vt:lpstr>
      <vt:lpstr>Wingdings 2</vt:lpstr>
      <vt:lpstr>平衡</vt:lpstr>
      <vt:lpstr>Hibernate查询</vt:lpstr>
      <vt:lpstr>JPA/Hibernate查询</vt:lpstr>
      <vt:lpstr>JPA/Hibernate查询语言（HQL）</vt:lpstr>
      <vt:lpstr>例子： HQL查询语言</vt:lpstr>
      <vt:lpstr>HQL查询步骤</vt:lpstr>
      <vt:lpstr>HQL查询参数</vt:lpstr>
      <vt:lpstr>HQL子句</vt:lpstr>
      <vt:lpstr>PowerPoint 演示文稿</vt:lpstr>
      <vt:lpstr>PowerPoint 演示文稿</vt:lpstr>
      <vt:lpstr>标准化对象查询(Criteria Query)</vt:lpstr>
      <vt:lpstr>原生SQL语句查询</vt:lpstr>
      <vt:lpstr>Spring整合JPA</vt:lpstr>
      <vt:lpstr>Spring整合JPA——依赖包</vt:lpstr>
      <vt:lpstr>Spring整合JPA——Spring配置</vt:lpstr>
      <vt:lpstr>Spring整合JPA——Spring配置</vt:lpstr>
      <vt:lpstr>Spring整合JPA——Spring配置</vt:lpstr>
      <vt:lpstr>Spring整合JPA——DAO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chengzg</dc:creator>
  <cp:lastModifiedBy>程 志刚</cp:lastModifiedBy>
  <cp:revision>115</cp:revision>
  <dcterms:created xsi:type="dcterms:W3CDTF">2012-02-10T04:31:50Z</dcterms:created>
  <dcterms:modified xsi:type="dcterms:W3CDTF">2019-10-27T13:52:52Z</dcterms:modified>
</cp:coreProperties>
</file>