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3"/>
    <p:sldId id="404" r:id="rId4"/>
    <p:sldId id="408" r:id="rId5"/>
    <p:sldId id="354" r:id="rId6"/>
    <p:sldId id="472" r:id="rId7"/>
    <p:sldId id="474" r:id="rId8"/>
    <p:sldId id="475" r:id="rId9"/>
    <p:sldId id="476" r:id="rId10"/>
    <p:sldId id="409" r:id="rId11"/>
    <p:sldId id="377" r:id="rId12"/>
    <p:sldId id="477" r:id="rId13"/>
    <p:sldId id="379" r:id="rId14"/>
    <p:sldId id="410" r:id="rId15"/>
    <p:sldId id="376" r:id="rId16"/>
    <p:sldId id="430" r:id="rId17"/>
    <p:sldId id="454" r:id="rId18"/>
    <p:sldId id="431" r:id="rId19"/>
    <p:sldId id="425" r:id="rId20"/>
    <p:sldId id="426" r:id="rId21"/>
    <p:sldId id="427" r:id="rId22"/>
    <p:sldId id="428" r:id="rId23"/>
    <p:sldId id="452" r:id="rId24"/>
    <p:sldId id="433" r:id="rId25"/>
    <p:sldId id="434" r:id="rId26"/>
    <p:sldId id="435" r:id="rId27"/>
    <p:sldId id="436" r:id="rId28"/>
    <p:sldId id="437" r:id="rId29"/>
    <p:sldId id="444" r:id="rId30"/>
    <p:sldId id="445" r:id="rId31"/>
    <p:sldId id="438" r:id="rId32"/>
    <p:sldId id="439" r:id="rId33"/>
    <p:sldId id="440" r:id="rId34"/>
    <p:sldId id="411" r:id="rId35"/>
    <p:sldId id="455" r:id="rId36"/>
    <p:sldId id="356" r:id="rId37"/>
    <p:sldId id="453" r:id="rId38"/>
    <p:sldId id="412" r:id="rId39"/>
    <p:sldId id="456" r:id="rId40"/>
    <p:sldId id="357" r:id="rId41"/>
    <p:sldId id="457" r:id="rId42"/>
    <p:sldId id="458" r:id="rId43"/>
    <p:sldId id="459" r:id="rId44"/>
    <p:sldId id="460" r:id="rId45"/>
    <p:sldId id="461" r:id="rId46"/>
    <p:sldId id="413" r:id="rId47"/>
    <p:sldId id="462" r:id="rId48"/>
    <p:sldId id="358" r:id="rId49"/>
    <p:sldId id="464" r:id="rId50"/>
    <p:sldId id="463" r:id="rId51"/>
    <p:sldId id="442" r:id="rId52"/>
    <p:sldId id="441" r:id="rId53"/>
    <p:sldId id="443" r:id="rId54"/>
    <p:sldId id="467" r:id="rId55"/>
    <p:sldId id="468" r:id="rId56"/>
    <p:sldId id="471" r:id="rId57"/>
    <p:sldId id="470" r:id="rId58"/>
    <p:sldId id="469" r:id="rId59"/>
    <p:sldId id="465" r:id="rId60"/>
    <p:sldId id="466" r:id="rId61"/>
    <p:sldId id="418" r:id="rId62"/>
    <p:sldId id="385" r:id="rId63"/>
    <p:sldId id="419" r:id="rId64"/>
    <p:sldId id="387" r:id="rId65"/>
    <p:sldId id="478" r:id="rId66"/>
    <p:sldId id="386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824" autoAdjust="0"/>
    <p:restoredTop sz="66298" autoAdjust="0"/>
  </p:normalViewPr>
  <p:slideViewPr>
    <p:cSldViewPr>
      <p:cViewPr varScale="1">
        <p:scale>
          <a:sx n="67" d="100"/>
          <a:sy n="67" d="100"/>
        </p:scale>
        <p:origin x="-15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72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72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25" y="879475"/>
            <a:ext cx="8748713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74625" y="1673225"/>
            <a:ext cx="8748713" cy="4460875"/>
          </a:xfrm>
        </p:spPr>
        <p:txBody>
          <a:bodyPr/>
          <a:lstStyle/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单击图标添加表格</a:t>
            </a:r>
            <a:endParaRPr lang="zh-CN" altLang="en-US" noProof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4438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4438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anose="020B0604020202020204" pitchFamily="34" charset="0"/>
              </a:rPr>
              <a:t>单击图标添加图片</a:t>
            </a:r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035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黑体" panose="02010609060101010101" pitchFamily="49" charset="-122"/>
              </a:rPr>
              <a:t>单击此处编辑母版标题样式</a:t>
            </a:r>
            <a:endParaRPr lang="zh-CN" altLang="zh-CN" smtClean="0">
              <a:sym typeface="黑体" panose="02010609060101010101" pitchFamily="49" charset="-122"/>
            </a:endParaRP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4438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  <a:endParaRPr lang="zh-CN" altLang="zh-CN" smtClean="0">
              <a:sym typeface="Arial" panose="020B0604020202020204" pitchFamily="34" charset="0"/>
            </a:endParaRP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  <a:endParaRPr lang="zh-CN" altLang="zh-CN" smtClean="0">
              <a:sym typeface="Arial" panose="020B0604020202020204" pitchFamily="34" charset="0"/>
            </a:endParaRP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  <a:endParaRPr lang="zh-CN" altLang="zh-CN" smtClean="0">
              <a:sym typeface="Arial" panose="020B0604020202020204" pitchFamily="34" charset="0"/>
            </a:endParaRP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0" y="63579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黑体" panose="02010609060101010101" pitchFamily="49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sym typeface="黑体" panose="02010609060101010101" pitchFamily="49" charset="-122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Wingdings 2" panose="05020102010507070707" pitchFamily="18" charset="2"/>
        <a:buChar char="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Wingdings 2" panose="05020102010507070707" pitchFamily="18" charset="2"/>
        <a:buChar char="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7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568952" cy="1470025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ln w="18415" cmpd="sng">
                  <a:solidFill>
                    <a:srgbClr val="FFFFFF"/>
                  </a:solidFill>
                  <a:prstDash val="solid"/>
                </a:ln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88" y="3789040"/>
            <a:ext cx="1728192" cy="21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78628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搭建环境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16024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同时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下载 </a:t>
            </a: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Commons 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JPA 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两个发布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包：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Commons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的基础包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zh-CN" altLang="en-US" sz="24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然后配置</a:t>
            </a:r>
            <a:r>
              <a:rPr lang="en-US" altLang="zh-CN" sz="2400" b="1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applicationContext.xml</a:t>
            </a:r>
            <a:endParaRPr lang="en-US" altLang="zh-CN" sz="2400" b="1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3429000"/>
            <a:ext cx="7128792" cy="262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78628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搭建环境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0" y="1340768"/>
            <a:ext cx="5328592" cy="164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42900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查询策略的配置可以在配置</a:t>
            </a:r>
            <a:r>
              <a:rPr lang="en-US" altLang="zh-CN" sz="1600" dirty="0" smtClean="0"/>
              <a:t>query-lookup-strategy</a:t>
            </a:r>
            <a:endParaRPr lang="en-US" altLang="zh-CN" sz="1600" dirty="0" smtClean="0"/>
          </a:p>
          <a:p>
            <a:r>
              <a:rPr lang="zh-CN" altLang="en-US" sz="1600" dirty="0" smtClean="0"/>
              <a:t>它有三种值可以配置</a:t>
            </a:r>
            <a:endParaRPr lang="zh-CN" altLang="en-US" sz="1600" dirty="0" smtClean="0"/>
          </a:p>
          <a:p>
            <a:r>
              <a:rPr lang="en-US" altLang="zh-CN" sz="1600" dirty="0" smtClean="0"/>
              <a:t>1.create-if-not-found(</a:t>
            </a:r>
            <a:r>
              <a:rPr lang="zh-CN" altLang="en-US" sz="1600" dirty="0" smtClean="0"/>
              <a:t>默认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：如果通过 </a:t>
            </a:r>
            <a:r>
              <a:rPr lang="en-US" altLang="zh-CN" sz="1600" dirty="0" smtClean="0"/>
              <a:t>@Query</a:t>
            </a:r>
            <a:r>
              <a:rPr lang="zh-CN" altLang="en-US" sz="1600" dirty="0" smtClean="0"/>
              <a:t>指定查询语句，则执行该语句，如果没有，则看看有没有</a:t>
            </a:r>
            <a:r>
              <a:rPr lang="en-US" altLang="zh-CN" sz="1600" dirty="0" smtClean="0"/>
              <a:t>@NameQuery</a:t>
            </a:r>
            <a:r>
              <a:rPr lang="zh-CN" altLang="en-US" sz="1600" dirty="0" smtClean="0"/>
              <a:t>指定的查询语句，如果还没有，则通过解析方法名进行查询</a:t>
            </a:r>
            <a:endParaRPr lang="zh-CN" altLang="en-US" sz="1600" dirty="0" smtClean="0"/>
          </a:p>
          <a:p>
            <a:r>
              <a:rPr lang="en-US" altLang="zh-CN" sz="1600" dirty="0" smtClean="0"/>
              <a:t>2.create</a:t>
            </a:r>
            <a:r>
              <a:rPr lang="zh-CN" altLang="en-US" sz="1600" dirty="0" smtClean="0"/>
              <a:t>：通过解析方法名字来创建查询。即使有 </a:t>
            </a:r>
            <a:r>
              <a:rPr lang="en-US" altLang="zh-CN" sz="1600" dirty="0" smtClean="0"/>
              <a:t>@Query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@NameQuery</a:t>
            </a:r>
            <a:r>
              <a:rPr lang="zh-CN" altLang="en-US" sz="1600" dirty="0" smtClean="0"/>
              <a:t>都会忽略</a:t>
            </a:r>
            <a:endParaRPr lang="zh-CN" altLang="en-US" sz="1600" dirty="0" smtClean="0"/>
          </a:p>
          <a:p>
            <a:r>
              <a:rPr lang="en-US" altLang="zh-CN" sz="1600" dirty="0" smtClean="0"/>
              <a:t>3.use-declared-query</a:t>
            </a:r>
            <a:r>
              <a:rPr lang="zh-CN" altLang="en-US" sz="1600" dirty="0" smtClean="0"/>
              <a:t>：通过执行</a:t>
            </a:r>
            <a:r>
              <a:rPr lang="en-US" altLang="zh-CN" sz="1600" dirty="0" smtClean="0"/>
              <a:t>@Query</a:t>
            </a:r>
            <a:r>
              <a:rPr lang="zh-CN" altLang="en-US" sz="1600" dirty="0" smtClean="0"/>
              <a:t>定义的语句来执行查询，如果没有，则看看有没有通过执行</a:t>
            </a:r>
            <a:r>
              <a:rPr lang="en-US" altLang="zh-CN" sz="1600" dirty="0" smtClean="0"/>
              <a:t>@NameQuery</a:t>
            </a:r>
            <a:r>
              <a:rPr lang="zh-CN" altLang="en-US" sz="1600" dirty="0" smtClean="0"/>
              <a:t>来执行查询，还没有则抛出异常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0092"/>
            <a:ext cx="8229600" cy="750636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示例代码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484784"/>
            <a:ext cx="867736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70" y="188640"/>
            <a:ext cx="8229600" cy="85496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接口概述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3924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接口是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的一个核心接口，它不提供任何方法，开发者需要在自己定义的接口中声明需要的方法 </a:t>
            </a:r>
            <a:endParaRPr lang="en-US" altLang="zh-CN" sz="22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public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interface Repository&lt;T, ID 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extends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Serializable&gt; { }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</a:t>
            </a:r>
            <a:endParaRPr lang="en-US" altLang="zh-CN" sz="2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Data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可以让我们只定义接口，只要遵循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</a:t>
            </a:r>
            <a:r>
              <a:rPr lang="zh-CN" altLang="en-US" sz="22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的规范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，就无需写实现类。  </a:t>
            </a:r>
            <a:endParaRPr lang="en-US" altLang="zh-CN" sz="2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继承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等价的一种方式，就是在持久层接口上使用 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2200" b="1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RepositoryDefinition</a:t>
            </a:r>
            <a:r>
              <a:rPr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注解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，并为其指定 </a:t>
            </a:r>
            <a:r>
              <a:rPr lang="en-US" altLang="zh-CN" sz="22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domainClass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 </a:t>
            </a:r>
            <a:r>
              <a:rPr lang="en-US" altLang="zh-CN" sz="22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idClass</a:t>
            </a:r>
            <a:r>
              <a:rPr lang="en-US" altLang="zh-CN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属性。如下两种方式是完全等价的</a:t>
            </a:r>
            <a:endParaRPr lang="zh-CN" altLang="en-US" sz="22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41521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子接口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46805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基础的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了最基本的数据访问功能，其几个子接口则扩展了一些功能。它们的继承关系如下： 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仅仅是一个标识，表明任何继承它的均为仓库接口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CrudRepository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继承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，实现了一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组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CRUD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相关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的方法 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PagingAndSortingRepository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继承 </a:t>
            </a: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CrudRepository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，实现了一组分页排序相关的方法 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继承 </a:t>
            </a: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PagingAndSortingRepository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，实现一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组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规范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相关的方法 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自定义的 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XxxxRepository</a:t>
            </a:r>
            <a:r>
              <a:rPr lang="en-US" altLang="zh-CN" sz="18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需要继承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，这样的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XxxxRepository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接口就具备了通用的数据访问控制层的能力。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JpaSpecificationExecutor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体系，实现一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组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 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Criteria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询相关的方法 </a:t>
            </a:r>
            <a:endParaRPr lang="en-US" altLang="zh-CN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Repository 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接口继承关系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3" y="1052736"/>
            <a:ext cx="6070761" cy="571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5148064" y="2708920"/>
            <a:ext cx="3456384" cy="1008112"/>
          </a:xfrm>
          <a:prstGeom prst="wedgeRoundRectCallout">
            <a:avLst>
              <a:gd name="adj1" fmla="val -15736"/>
              <a:gd name="adj2" fmla="val -89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JpaSpecificationExecutor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体系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788024" y="4941168"/>
            <a:ext cx="3456384" cy="1656184"/>
          </a:xfrm>
          <a:prstGeom prst="wedgeRoundRectCallout">
            <a:avLst>
              <a:gd name="adj1" fmla="val -66422"/>
              <a:gd name="adj2" fmla="val 243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从图中可以看出接口的功能随着继承关系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的延伸变得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越来越强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接口已经基本上具备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了通用的数据访问控制层的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能力。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SpringData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方法定义规范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简单条件查询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0405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简单条件查询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某一个实体类或者集合 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按照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ata 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的规范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查询方法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以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 | read | get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开头，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</a:t>
            </a:r>
            <a:b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涉及条件查询时，条件的属性用条件关键字连接，要注意的是：条件属性以首字母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大写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例如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：定义一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Entity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实体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 </a:t>
            </a:r>
            <a:b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class User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｛ </a:t>
            </a:r>
            <a:br>
              <a:rPr lang="en-US" altLang="zh-CN" sz="200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en-US" altLang="zh-CN" sz="200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  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private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String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firstName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 </a:t>
            </a:r>
            <a:b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en-US" altLang="zh-CN" sz="200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	      private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String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lastName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 </a:t>
            </a:r>
            <a:b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｝ </a:t>
            </a:r>
            <a:b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条件连接时，应这样写： </a:t>
            </a:r>
            <a:b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findByLastName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FirstName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lastName,String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firstName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 </a:t>
            </a:r>
            <a:b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条件的属性名称与个数要与参数的位置与个数一一对应 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支持的关键字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9647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直接在接口中定义查询方法，如果是符合规范的，可以不用写实现，目前支持的关键字写法如下：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79251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SpringData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概述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8944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支持的关键字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0684" y="1268760"/>
            <a:ext cx="8229600" cy="9647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直接在接口中定义查询方法，如果是符合规范的，可以不用写实现，目前支持的关键字写法如下：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4204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查询方法解析流程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4896544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假如创建如下的查询：</a:t>
            </a: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UserDepUuid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，框架在解析该方法时，首先剔除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，然后对剩下的属性进行解析，假设查询实体为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Doc</a:t>
            </a:r>
            <a:endParaRPr lang="en-US" altLang="zh-CN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先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判断 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userDepUuid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（根据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POJO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规范，首字母变为小写）是否为查询实体的一个属性，如果是，则表示根据该属性进行查询；如果没有该属性，继续第二步；</a:t>
            </a:r>
            <a:endParaRPr lang="zh-CN" altLang="en-US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右往左截取第一个大写字母开头的</a:t>
            </a:r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字符串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此处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Uuid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然后检查剩下的字符串是否为查询实体的一个属性，如果是，则表示根据该属性进行查询；如果没有该属性，则重复第二步，继续从右往左截取；最后</a:t>
            </a:r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假设 </a:t>
            </a:r>
            <a:r>
              <a:rPr lang="en-US" altLang="zh-CN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 </a:t>
            </a:r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查询实体的一个属性；</a:t>
            </a:r>
            <a:endParaRPr lang="zh-CN" altLang="en-US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接着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处理剩下部分（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DepUuid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），先判断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所对应的类型是否有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depUuid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属性，如果有，则表示该方法最终是根据 “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Doc.user.depUuid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”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的取值进行查询；否则继续按照步骤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的规则从右往左截取，最终表示根据 “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Doc.user.dep.uuid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”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的值进行查询。</a:t>
            </a:r>
            <a:endParaRPr lang="zh-CN" altLang="en-US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可能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会存在一种特殊情况，比如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Doc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包含一个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的属性，也有一个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userDep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属性，此时会存在</a:t>
            </a:r>
            <a:r>
              <a:rPr lang="zh-CN" altLang="en-US" sz="160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混淆</a:t>
            </a:r>
            <a:r>
              <a:rPr lang="zh-CN" altLang="en-US" sz="160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zh-CN" altLang="en-US" sz="1600" b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级联属性</a:t>
            </a:r>
            <a:r>
              <a:rPr lang="zh-CN" altLang="en-US" sz="1600" b="1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明确在属性之间加上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"_"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以显式表达意图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，比如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findByUser_DepUuid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()"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或者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findByUserDep_uuid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()"</a:t>
            </a:r>
            <a:endParaRPr lang="en-US" altLang="zh-CN" sz="1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特殊的参数： 还可以直接在方法的参数上加入分页或排序的参数，比如：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Page&lt;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findByName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name,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Pageable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pageable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findByName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name, Sort sort);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查询方法示例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97813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 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自定义查询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187220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这种查询可以声明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中，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摆脱像命名查询那样的约束，将查询直接在相应的接口方法中声明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，结构更为清晰，这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特有实现。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32" y="3465004"/>
            <a:ext cx="9190332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8120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索引参数与命名参数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索引参数如下所示，索引值从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开始，查询中 ”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?X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”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个数需要与方法定义的参数个数相一致，并且顺序也要一致 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命名参数（推荐使用这种方式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）：可以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定义好参数名，赋值时采用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Param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("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参数名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")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，而不用管顺序。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381960"/>
            <a:ext cx="8891803" cy="106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" y="2554998"/>
            <a:ext cx="8967023" cy="87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索引参数与命名参数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17632" cy="4525963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中有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LIKE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关键字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后面的参数需要前面或者后面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加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，这样在传递参数值的时候就可以不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加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@Query("select o from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o where o.name like ?1%")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public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findByUuidOrAge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name);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Query("select o from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o where o.name like %?1")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public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findByUuidOrAge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name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@Query("select o from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o where o.name like %?1%")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public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findByUuidOrAge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name);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097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来指定本地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525963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还可以使用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来指定本地查询，只要设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置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images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比如：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Query(value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="select * from tbl_user where name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like %?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1" ,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nativeQuery=true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public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UserModel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findByUuidOrAge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(String name);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+mj-ea"/>
                <a:ea typeface="+mj-ea"/>
              </a:rPr>
              <a:t>JPA</a:t>
            </a:r>
            <a:r>
              <a:rPr lang="zh-CN" altLang="en-US" sz="1800" dirty="0" smtClean="0">
                <a:latin typeface="+mj-ea"/>
                <a:ea typeface="+mj-ea"/>
              </a:rPr>
              <a:t>支持本地查询，所谓本地查询，就是使用</a:t>
            </a:r>
            <a:r>
              <a:rPr lang="zh-CN" altLang="en-US" sz="1800" b="1" dirty="0" smtClean="0">
                <a:solidFill>
                  <a:srgbClr val="C00000"/>
                </a:solidFill>
                <a:latin typeface="+mj-ea"/>
                <a:ea typeface="+mj-ea"/>
              </a:rPr>
              <a:t>原生的</a:t>
            </a:r>
            <a:r>
              <a:rPr lang="en-US" sz="1800" b="1" dirty="0" smtClean="0">
                <a:solidFill>
                  <a:srgbClr val="C00000"/>
                </a:solidFill>
                <a:latin typeface="+mj-ea"/>
                <a:ea typeface="+mj-ea"/>
              </a:rPr>
              <a:t>sql</a:t>
            </a:r>
            <a:r>
              <a:rPr lang="zh-CN" altLang="en-US" sz="1800" b="1" dirty="0" smtClean="0">
                <a:solidFill>
                  <a:srgbClr val="C00000"/>
                </a:solidFill>
                <a:latin typeface="+mj-ea"/>
                <a:ea typeface="+mj-ea"/>
              </a:rPr>
              <a:t>语句</a:t>
            </a:r>
            <a:r>
              <a:rPr lang="zh-CN" altLang="en-US" sz="1800" dirty="0" smtClean="0">
                <a:latin typeface="+mj-ea"/>
                <a:ea typeface="+mj-ea"/>
              </a:rPr>
              <a:t>（根据数据库的不同，在</a:t>
            </a:r>
            <a:r>
              <a:rPr lang="en-US" sz="1800" dirty="0" smtClean="0">
                <a:latin typeface="+mj-ea"/>
                <a:ea typeface="+mj-ea"/>
              </a:rPr>
              <a:t>sql</a:t>
            </a:r>
            <a:r>
              <a:rPr lang="zh-CN" altLang="en-US" sz="1800" dirty="0" smtClean="0">
                <a:latin typeface="+mj-ea"/>
                <a:ea typeface="+mj-ea"/>
              </a:rPr>
              <a:t>的语法或结构方面可能有所区别）进行查询数据库的操作</a:t>
            </a:r>
            <a:endParaRPr lang="zh-CN" altLang="en-US" sz="1800" dirty="0">
              <a:latin typeface="+mj-ea"/>
              <a:ea typeface="+mj-ea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注解示例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" y="1387042"/>
            <a:ext cx="9034211" cy="3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@Query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注解示例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060848"/>
            <a:ext cx="886428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64082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概述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Spring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的一个子项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目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。用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于简化数据库访问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，支持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NoSQL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关系数据存储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其主要目标是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使数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据库的访问变得方便快捷。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SpringData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项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目所支持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NoSQL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存储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MongoDB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（文档数据库）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Neo4j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（图形数据库）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Redis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（键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/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值存储）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Hbase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（列族数据库）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SpringData</a:t>
            </a:r>
            <a:r>
              <a:rPr lang="en-US" altLang="zh-CN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项目所支持的</a:t>
            </a:r>
            <a:r>
              <a:rPr lang="zh-CN" altLang="en-US" sz="22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关系数据存储技术</a:t>
            </a:r>
            <a:r>
              <a:rPr lang="zh-CN" altLang="en-US" sz="2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22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JDBC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</a:t>
            </a:r>
            <a:endParaRPr lang="en-US" altLang="zh-CN" sz="1800" b="1" dirty="0" smtClean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69976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@Modifying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注解和事务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7862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3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Query </a:t>
            </a:r>
            <a:r>
              <a:rPr lang="zh-CN" altLang="en-US" sz="3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 </a:t>
            </a:r>
            <a:r>
              <a:rPr lang="en-US" altLang="zh-CN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@Modifying </a:t>
            </a:r>
            <a:r>
              <a:rPr lang="zh-CN" altLang="en-US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执行更新操作</a:t>
            </a:r>
            <a:endParaRPr lang="zh-CN" altLang="en-US" sz="3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@Query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Modifying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两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annotation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一起声明，可定义个性化更新操作，例如只涉及某些字段更新时最为常用，示例如下：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注意：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的返回值应该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是 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，表示更新语句所影响的行数</a:t>
            </a:r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调用的地方必须加事务，没有事务不能正常执行</a:t>
            </a:r>
            <a:endParaRPr lang="zh-CN" altLang="en-US" sz="2000" b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9410"/>
            <a:ext cx="8628407" cy="105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2264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charset="-122"/>
              </a:rPr>
              <a:t>事务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52596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Data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默认的事务处理方式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，即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所有的查询均声明为</a:t>
            </a:r>
            <a:r>
              <a:rPr lang="zh-CN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只读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事务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对于自定义的方法，如需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改变 </a:t>
            </a: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pring Data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的事务默认方式，可以在方法上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注解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@Transactional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 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进行多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 </a:t>
            </a:r>
            <a:r>
              <a:rPr lang="en-US" altLang="zh-CN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操作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时，也应该使它们在同一个事务中处理，按照分层架构的思想，这部分属于业务逻辑层，因此，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需要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Service 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层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实现对多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个 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调用，并在相应的方法上声明事务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 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CrudRepository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Repository 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接口继承关系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3" y="1052736"/>
            <a:ext cx="6070761" cy="571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5148064" y="2708920"/>
            <a:ext cx="3456384" cy="1008112"/>
          </a:xfrm>
          <a:prstGeom prst="wedgeRoundRectCallout">
            <a:avLst>
              <a:gd name="adj1" fmla="val -15736"/>
              <a:gd name="adj2" fmla="val -89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JpaSpecificationExecutor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体系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788024" y="4941168"/>
            <a:ext cx="3456384" cy="1656184"/>
          </a:xfrm>
          <a:prstGeom prst="wedgeRoundRectCallout">
            <a:avLst>
              <a:gd name="adj1" fmla="val -66422"/>
              <a:gd name="adj2" fmla="val 243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从图中可以看出接口的功能随着继承关系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的延伸变得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越来越强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接口已经基本上具备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了通用的数据访问控制层的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能力。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187624" y="2436274"/>
            <a:ext cx="3394597" cy="144016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CrudRepository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98650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CrudRepository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提供了最基本的对实体类的添删改查操作 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save(T entity);//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保存单个</a:t>
            </a:r>
            <a:r>
              <a:rPr lang="zh-CN" altLang="en-US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实体 </a:t>
            </a:r>
            <a:endParaRPr lang="en-US" altLang="zh-CN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&lt;T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save(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&lt;? extends T&gt; entities</a:t>
            </a:r>
            <a:r>
              <a:rPr lang="en-US" altLang="zh-CN" sz="180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);//</a:t>
            </a:r>
            <a:r>
              <a:rPr lang="zh-CN" altLang="en-US" sz="180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保存集合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findOne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(ID id);//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根据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查找实体 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boolean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exists(ID id);//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根据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判断实体是否存在 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&lt;T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findAll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查询所有实体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不用或慎用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! 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long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count();//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查询实体数量 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delete(ID id);//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根据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删除实体 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delete(T entity);//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删除一个实体 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delete(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&lt;? extends T&gt; entities);//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删除一个实体的集合         </a:t>
            </a:r>
            <a:endParaRPr lang="en-US" altLang="zh-CN" sz="1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deleteAll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();//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删除所有实体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不用或慎用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! </a:t>
            </a:r>
            <a:endParaRPr lang="zh-CN" altLang="en-US" sz="1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方法完成批量添加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541260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7961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PagingAndSortingRepository</a:t>
            </a:r>
            <a:br>
              <a:rPr lang="en-US" altLang="zh-CN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lang="zh-CN" altLang="en-US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Repository 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接口继承关系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3" y="1052736"/>
            <a:ext cx="6070761" cy="571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5148064" y="2708920"/>
            <a:ext cx="3456384" cy="1008112"/>
          </a:xfrm>
          <a:prstGeom prst="wedgeRoundRectCallout">
            <a:avLst>
              <a:gd name="adj1" fmla="val -15736"/>
              <a:gd name="adj2" fmla="val -89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JpaSpecificationExecutor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体系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788024" y="4941168"/>
            <a:ext cx="3456384" cy="1656184"/>
          </a:xfrm>
          <a:prstGeom prst="wedgeRoundRectCallout">
            <a:avLst>
              <a:gd name="adj1" fmla="val -66422"/>
              <a:gd name="adj2" fmla="val 243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从图中可以看出接口的功能随着继承关系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的延伸变得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越来越强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接口已经基本上具备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了通用的数据访问控制层的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能力。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153054" y="3876434"/>
            <a:ext cx="3394597" cy="144016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PagingAndSortingRepository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19147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该</a:t>
            </a:r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提供了分页与排序功能 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&lt;T&gt;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findAll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(Sort sort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 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排序 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Page&lt;T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findAll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Pageable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pageable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 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分页查询（含排序功能） 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64083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 Spring Data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概述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 Spring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Data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致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力于减少数据访问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层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(DAO)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开发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量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开发者唯一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要做的，就只是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声明持久层的接口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，其他都交给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JPA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来帮你完成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！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框架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怎么可能代替开发者实现业务逻辑呢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？比如：当有一个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UserDao.findUserById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这样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一个方法声明，大致应该能判断出这是根据给定条件的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ID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查询出满足条件的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User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。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JPA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做的便是规范方法的名字，根据符合规范的名字来确定方法需要实现什么样的逻辑。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>
                <a:latin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Spring Data 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的分页接口：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package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org.springframework.data.domain;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interface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Pageable {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2420">
              <a:spcAft>
                <a:spcPts val="0"/>
              </a:spcAft>
            </a:pP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getPageNumber();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2420">
              <a:spcAft>
                <a:spcPts val="0"/>
              </a:spcAft>
            </a:pP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getPageSize();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2420">
              <a:spcAft>
                <a:spcPts val="0"/>
              </a:spcAft>
            </a:pP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getOffset();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7500"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/>
              </a:rPr>
              <a:t>Sort getSort();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7500"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/>
              </a:rPr>
              <a:t>Pageable next();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7500"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/>
              </a:rPr>
              <a:t>Pageable previousOrFirst();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7500"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/>
              </a:rPr>
              <a:t>Pageable first();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312420">
              <a:spcAft>
                <a:spcPts val="0"/>
              </a:spcAft>
            </a:pPr>
            <a:r>
              <a:rPr lang="en-US" altLang="zh-CN" sz="2400" b="1">
                <a:solidFill>
                  <a:srgbClr val="7F0055"/>
                </a:solidFill>
                <a:latin typeface="Consolas" panose="020B0609020204030204"/>
              </a:rPr>
              <a:t>boolean</a:t>
            </a:r>
            <a:r>
              <a:rPr lang="en-US" altLang="zh-CN" sz="2400" b="1">
                <a:solidFill>
                  <a:srgbClr val="000000"/>
                </a:solidFill>
                <a:latin typeface="Consolas" panose="020B0609020204030204"/>
              </a:rPr>
              <a:t> hasPrevious();</a:t>
            </a:r>
            <a:endParaRPr lang="zh-CN" altLang="zh-CN" sz="3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zh-CN" altLang="zh-CN" sz="3600">
              <a:effectLst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PageRequest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PageRequest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接口的实现类，其父类是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AbstractPageRequest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0" y="2176751"/>
            <a:ext cx="9173875" cy="471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zh-CN" altLang="en-US" sz="3600" smtClean="0">
                <a:latin typeface="Consolas" panose="020B0609020204030204" pitchFamily="49" charset="0"/>
                <a:cs typeface="Consolas" panose="020B0609020204030204" pitchFamily="49" charset="0"/>
              </a:rPr>
              <a:t>类、</a:t>
            </a:r>
            <a:r>
              <a:rPr lang="en-US" altLang="zh-CN" sz="3600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zh-CN" altLang="en-US" sz="3600" smtClean="0">
                <a:latin typeface="Consolas" panose="020B0609020204030204" pitchFamily="49" charset="0"/>
                <a:cs typeface="Consolas" panose="020B0609020204030204" pitchFamily="49" charset="0"/>
              </a:rPr>
              <a:t>类及</a:t>
            </a:r>
            <a:r>
              <a:rPr lang="en-US" altLang="zh-CN" sz="3600" smtClean="0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zh-CN" altLang="en-US" sz="3600" smtClean="0">
                <a:latin typeface="Consolas" panose="020B0609020204030204" pitchFamily="49" charset="0"/>
                <a:cs typeface="Consolas" panose="020B0609020204030204" pitchFamily="49" charset="0"/>
              </a:rPr>
              <a:t>枚举类</a:t>
            </a:r>
            <a:endParaRPr lang="zh-CN" altLang="en-US" sz="3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类用于实现查询条件中的排序功能。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排序的语句具体排序要求细节是由一个一个的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组成的，每个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负责封装一个排序条件。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类指定排序条件的过程中需要指定是升序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还是降序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，升降序指定需要靠枚举类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Direction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三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者关系的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UML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图见下一页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PPT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1" y="0"/>
            <a:ext cx="86346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实现分页和排序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42071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056773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Repository 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接口继承关系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3" y="1052736"/>
            <a:ext cx="6070761" cy="571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5148064" y="2708920"/>
            <a:ext cx="3456384" cy="1008112"/>
          </a:xfrm>
          <a:prstGeom prst="wedgeRoundRectCallout">
            <a:avLst>
              <a:gd name="adj1" fmla="val -15736"/>
              <a:gd name="adj2" fmla="val -894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</a:t>
            </a:r>
            <a:r>
              <a:rPr lang="en-US" altLang="zh-CN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JpaSpecificationExecutor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体系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153054" y="5373216"/>
            <a:ext cx="3394597" cy="144016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4788024" y="4941168"/>
            <a:ext cx="3456384" cy="1656184"/>
          </a:xfrm>
          <a:prstGeom prst="wedgeRoundRectCallout">
            <a:avLst>
              <a:gd name="adj1" fmla="val -66422"/>
              <a:gd name="adj2" fmla="val 243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从图中可以看出接口的功能随着继承关系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的延伸变得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越来越强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接口已经基本上具备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了通用的数据访问控制层的</a:t>
            </a:r>
            <a:r>
              <a:rPr lang="zh-CN" altLang="en-US" smtClean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能力。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518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435280" cy="3733875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该接口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提供了</a:t>
            </a:r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</a:t>
            </a:r>
            <a:r>
              <a:rPr lang="zh-CN" altLang="en-US" sz="28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的相关功能 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List&lt;T&gt;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findAll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(); 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查找所有实体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findAll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(Sort sort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); //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排序、查找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所有实体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List&lt;T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&gt; save(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&lt;? extends T&gt; entities);//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保存集合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flush();//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执行缓存与数据库同步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saveAndFlush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(T entity);//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强制执行持久化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deleteInBatch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Iterable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&lt;T&gt; entities);//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删除一个实体集合 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6518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104456" cy="460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测试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saveAndFlush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36904" cy="355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jpa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6761" y="1343313"/>
            <a:ext cx="7990477" cy="4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JpaSpecificationExecutor</a:t>
            </a:r>
            <a:b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296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JpaSpecificationExecutor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4249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属于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体系，实现一组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Criteria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查询相关的方法 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Specification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：封装  </a:t>
            </a:r>
            <a:r>
              <a:rPr lang="en-US" altLang="zh-CN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 Criteria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查询条件。通常使用匿名内部类的方式来创建该接口的对象</a:t>
            </a:r>
            <a:endParaRPr lang="en-US" altLang="zh-CN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endParaRPr lang="zh-CN" altLang="en-US" sz="4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916832"/>
            <a:ext cx="31337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791288"/>
            <a:ext cx="360040" cy="5256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5551" y="6300028"/>
            <a:ext cx="1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实体类：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275134">
            <a:off x="3601460" y="3484094"/>
            <a:ext cx="2907561" cy="231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8381" y="28795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1828000"/>
            <a:ext cx="216024" cy="12647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4128" y="14686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属性的属性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56785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350100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ontact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8379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Specification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Specification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封装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了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JPA Criteria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查询的查询条件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21812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365104"/>
            <a:ext cx="843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Predicate 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类型代表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一个查询条件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988840"/>
            <a:ext cx="547019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Root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root</a:t>
            </a:r>
            <a:r>
              <a:rPr lang="zh-CN" altLang="en-US" smtClean="0"/>
              <a:t>对象代表</a:t>
            </a:r>
            <a:r>
              <a:rPr lang="zh-CN" altLang="en-US"/>
              <a:t>查询的实体类</a:t>
            </a:r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2204864"/>
            <a:ext cx="3744416" cy="67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CriteriaQuery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可以从中可到 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即告知 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JPA Criteria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查询要查询哪一个实体类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还可以来添加查询条件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还可以结合 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EntityManager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对象得到最终查询的 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TypedQuery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zh-CN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6" y="2996952"/>
            <a:ext cx="4692562" cy="384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CriteriaBuilder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接口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4042792" cy="4857750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CriteriaBuilder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用于创建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Criteria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相关对象的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工厂当然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可以从中获取到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Predicate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8220"/>
            <a:ext cx="42386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目标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实现带查询条件的分页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. id &gt; 5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条件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调用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JpaSpecificationExecutor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Page&lt;T&gt; findAll(Specification&lt;T&gt; spec, Pageable pageable</a:t>
            </a:r>
            <a:r>
              <a:rPr lang="en-US" altLang="zh-CN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Specification: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封装了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JPA Criteria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查询的</a:t>
            </a:r>
            <a:r>
              <a:rPr lang="zh-CN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查询条件</a:t>
            </a:r>
            <a:endParaRPr lang="en-US" altLang="zh-CN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Pageable: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封装了请求分页的信息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例如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pageNo, pageSize, Sort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1"/>
            <a:ext cx="8424936" cy="689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jpa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1124744"/>
            <a:ext cx="8256587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自定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义 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110" y="414908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某一个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b="1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上添加自定义方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法</a:t>
            </a:r>
            <a:endParaRPr lang="en-US" altLang="zh-CN" b="1" dirty="0" smtClean="0">
              <a:solidFill>
                <a:srgbClr val="0000FF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zh-CN" altLang="en-US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所有的 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都添加自实现的方法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78296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为某一个 </a:t>
            </a:r>
            <a:r>
              <a:rPr lang="en-US" altLang="zh-CN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上添加</a:t>
            </a:r>
            <a:r>
              <a:rPr lang="zh-CN" altLang="en-US" sz="3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</a:t>
            </a:r>
            <a:r>
              <a:rPr lang="zh-CN" altLang="en-US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</a:t>
            </a:r>
            <a:r>
              <a:rPr lang="zh-CN" altLang="en-US" sz="36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zh-CN" altLang="en-US" sz="36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步骤：</a:t>
            </a:r>
            <a:endParaRPr lang="en-US" altLang="zh-CN" sz="28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一个接口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声明要添加的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并自实现的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提供该接口的实现类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类名需在要声明的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后添加 </a:t>
            </a:r>
            <a:r>
              <a:rPr lang="en-US" altLang="zh-CN" sz="24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Impl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并实现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并继承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1)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声明的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注意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默认情况下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Spring Data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会在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base-package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中查找 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接口名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Impl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 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作为实现类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也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可以通过　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repository-</a:t>
            </a:r>
            <a:r>
              <a:rPr lang="en-US" altLang="zh-CN" sz="24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impl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-postfix</a:t>
            </a:r>
            <a:r>
              <a:rPr lang="zh-CN" altLang="en-US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　声明后缀</a:t>
            </a:r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84" y="1340768"/>
            <a:ext cx="5184576" cy="340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5652120" y="4365104"/>
            <a:ext cx="0" cy="15841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915816" y="5949280"/>
            <a:ext cx="27363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15816" y="4365104"/>
            <a:ext cx="0" cy="15841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9832" y="4653136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实际上在使用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PersonRepository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400" b="1" dirty="0" smtClean="0"/>
              <a:t>的 </a:t>
            </a:r>
            <a:r>
              <a:rPr lang="en-US" altLang="zh-CN" sz="1400" b="1" dirty="0" smtClean="0"/>
              <a:t>test </a:t>
            </a:r>
            <a:r>
              <a:rPr lang="zh-CN" altLang="en-US" sz="1400" b="1" dirty="0" smtClean="0"/>
              <a:t>方法时，会调用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PersonRepository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Impl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1400" b="1" dirty="0" smtClean="0"/>
              <a:t>中 </a:t>
            </a:r>
            <a:r>
              <a:rPr lang="en-US" altLang="zh-CN" sz="1400" b="1" dirty="0" smtClean="0"/>
              <a:t>test </a:t>
            </a:r>
            <a:r>
              <a:rPr lang="zh-CN" altLang="en-US" sz="1400" b="1" dirty="0" smtClean="0"/>
              <a:t>方法的实现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56984" cy="72008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为某一个 </a:t>
            </a:r>
            <a:r>
              <a:rPr lang="en-US" altLang="zh-CN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36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上添加自定义方法</a:t>
            </a:r>
            <a:endParaRPr lang="zh-CN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68760"/>
            <a:ext cx="3476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165719"/>
            <a:ext cx="5181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87259"/>
            <a:ext cx="6753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自定义实现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0" y="2571744"/>
            <a:ext cx="764383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500062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11049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为所有的 </a:t>
            </a:r>
            <a:r>
              <a:rPr lang="en-US" altLang="zh-CN" sz="3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 </a:t>
            </a:r>
            <a:r>
              <a:rPr lang="zh-CN" altLang="en-US" sz="32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都添加自实现的方</a:t>
            </a:r>
            <a:r>
              <a:rPr lang="zh-CN" altLang="en-US" sz="32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法</a:t>
            </a:r>
            <a:endParaRPr lang="zh-CN" altLang="en-US" sz="32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步骤：</a:t>
            </a:r>
            <a:endParaRPr lang="en-US" altLang="zh-CN" sz="24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声明一个接口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在该接口中声明需要自定义的方法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且该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接口需要继承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提供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1)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所声明的接口的实现类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.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且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继承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SimpleJpaRepository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并提供方法的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实现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 </a:t>
            </a:r>
            <a:r>
              <a:rPr lang="en-US" altLang="zh-CN" sz="200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JpaRepositoryFactoryBean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的实现类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使其生成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1)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定义的接口实现类的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修改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jpa:repositories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/&gt;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节点的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factory-class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属性指向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3)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的全类名</a:t>
            </a:r>
            <a:endParaRPr lang="en-US" altLang="zh-CN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注意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全局的扩展实现类不要用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Imp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作为后缀名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或为全局扩展接口添加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@</a:t>
            </a:r>
            <a:r>
              <a:rPr lang="en-US" altLang="zh-CN" sz="2000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NoRepositoryBean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注解告知 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 Data: Spring Data </a:t>
            </a:r>
            <a:r>
              <a:rPr lang="zh-CN" altLang="en-US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不把其作为 </a:t>
            </a:r>
            <a:r>
              <a:rPr lang="en-US" altLang="zh-CN" sz="20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Repository</a:t>
            </a:r>
            <a:endParaRPr lang="zh-CN" altLang="en-US" sz="2000" dirty="0" smtClean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1"/>
            <a:endParaRPr lang="zh-CN" altLang="en-US" sz="2000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jpa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700808"/>
            <a:ext cx="8640960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jpa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你是否已经受够了重复的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层编码</a:t>
            </a:r>
            <a:r>
              <a:rPr lang="en-US" altLang="zh-CN" smtClean="0"/>
              <a:t>?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79712" y="2348880"/>
            <a:ext cx="4032448" cy="366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SpringData</a:t>
            </a:r>
            <a:r>
              <a:rPr lang="en-US" altLang="zh-CN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JPA </a:t>
            </a:r>
            <a:r>
              <a:rPr lang="en-US" altLang="zh-CN" dirty="0" err="1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HelloWorld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黑体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7498</Words>
  <Application>WPS 演示</Application>
  <PresentationFormat>全屏显示(4:3)</PresentationFormat>
  <Paragraphs>334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Arial</vt:lpstr>
      <vt:lpstr>宋体</vt:lpstr>
      <vt:lpstr>Wingdings</vt:lpstr>
      <vt:lpstr>黑体</vt:lpstr>
      <vt:lpstr>Wingdings 2</vt:lpstr>
      <vt:lpstr>Consolas</vt:lpstr>
      <vt:lpstr>微软雅黑</vt:lpstr>
      <vt:lpstr>Arial Unicode MS</vt:lpstr>
      <vt:lpstr>Calibri</vt:lpstr>
      <vt:lpstr>Consolas</vt:lpstr>
      <vt:lpstr>主题1</vt:lpstr>
      <vt:lpstr>Spring Data</vt:lpstr>
      <vt:lpstr>SpringData 概述</vt:lpstr>
      <vt:lpstr>Spring Data 概述</vt:lpstr>
      <vt:lpstr>JPA Spring Data 概述</vt:lpstr>
      <vt:lpstr>为什么要用jpa</vt:lpstr>
      <vt:lpstr>为什么要用jpa</vt:lpstr>
      <vt:lpstr>为什么要用jpa</vt:lpstr>
      <vt:lpstr>为什么要用jpa</vt:lpstr>
      <vt:lpstr>SpringData JPA HelloWorld</vt:lpstr>
      <vt:lpstr>搭建环境</vt:lpstr>
      <vt:lpstr>搭建环境</vt:lpstr>
      <vt:lpstr>示例代码</vt:lpstr>
      <vt:lpstr>Repository 接口</vt:lpstr>
      <vt:lpstr>Repository 接口概述</vt:lpstr>
      <vt:lpstr>Repository 的子接口</vt:lpstr>
      <vt:lpstr>Repository 接口继承关系</vt:lpstr>
      <vt:lpstr>SpringData 方法定义规范</vt:lpstr>
      <vt:lpstr>简单条件查询</vt:lpstr>
      <vt:lpstr>支持的关键字</vt:lpstr>
      <vt:lpstr>支持的关键字</vt:lpstr>
      <vt:lpstr>查询方法解析流程</vt:lpstr>
      <vt:lpstr>查询方法示例</vt:lpstr>
      <vt:lpstr>使用 @Query 注解</vt:lpstr>
      <vt:lpstr>使用@Query自定义查询</vt:lpstr>
      <vt:lpstr>索引参数与命名参数</vt:lpstr>
      <vt:lpstr>索引参数与命名参数</vt:lpstr>
      <vt:lpstr>用@Query来指定本地查询</vt:lpstr>
      <vt:lpstr>@Query注解示例</vt:lpstr>
      <vt:lpstr>@Query注解示例</vt:lpstr>
      <vt:lpstr>@Modifying 注解和事务</vt:lpstr>
      <vt:lpstr>@Query 与 @Modifying 执行更新操作</vt:lpstr>
      <vt:lpstr>事务</vt:lpstr>
      <vt:lpstr>CrudRepository 接口</vt:lpstr>
      <vt:lpstr>Repository 接口继承关系</vt:lpstr>
      <vt:lpstr>CrudRepository</vt:lpstr>
      <vt:lpstr>使用save方法完成批量添加</vt:lpstr>
      <vt:lpstr>PagingAndSortingRepository 接口</vt:lpstr>
      <vt:lpstr>Repository 接口继承关系</vt:lpstr>
      <vt:lpstr>PagingAndSortingRepository</vt:lpstr>
      <vt:lpstr>Pageable接口</vt:lpstr>
      <vt:lpstr>PageRequest</vt:lpstr>
      <vt:lpstr>Sort类、Order类及Direction枚举类</vt:lpstr>
      <vt:lpstr>PowerPoint 演示文稿</vt:lpstr>
      <vt:lpstr>实现分页和排序</vt:lpstr>
      <vt:lpstr>JpaRepository接口</vt:lpstr>
      <vt:lpstr>Repository 接口继承关系</vt:lpstr>
      <vt:lpstr>JpaRepository</vt:lpstr>
      <vt:lpstr>JpaRepository</vt:lpstr>
      <vt:lpstr>测试saveAndFlush方法</vt:lpstr>
      <vt:lpstr>JpaSpecificationExecutor 接口</vt:lpstr>
      <vt:lpstr>JpaSpecificationExecutor</vt:lpstr>
      <vt:lpstr>PowerPoint 演示文稿</vt:lpstr>
      <vt:lpstr>Specification接口</vt:lpstr>
      <vt:lpstr>Predicate接口</vt:lpstr>
      <vt:lpstr>Root接口</vt:lpstr>
      <vt:lpstr>CriteriaQuery接口</vt:lpstr>
      <vt:lpstr>CriteriaBuilder接口</vt:lpstr>
      <vt:lpstr>实例</vt:lpstr>
      <vt:lpstr>PowerPoint 演示文稿</vt:lpstr>
      <vt:lpstr>自定义 Repository 方法</vt:lpstr>
      <vt:lpstr>为某一个 Repository 上添加自定义方法</vt:lpstr>
      <vt:lpstr>PowerPoint 演示文稿</vt:lpstr>
      <vt:lpstr>为某一个 Repository 上添加自定义方法</vt:lpstr>
      <vt:lpstr>Dao自定义实现</vt:lpstr>
      <vt:lpstr>为所有的 Repository 都添加自实现的方法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Need Sport</cp:lastModifiedBy>
  <cp:revision>585</cp:revision>
  <dcterms:created xsi:type="dcterms:W3CDTF">2013-03-04T07:19:00Z</dcterms:created>
  <dcterms:modified xsi:type="dcterms:W3CDTF">2018-10-29T03:26:14Z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