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7" r:id="rId13"/>
    <p:sldId id="281" r:id="rId15"/>
    <p:sldId id="266" r:id="rId16"/>
    <p:sldId id="268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65" r:id="rId26"/>
    <p:sldId id="279" r:id="rId27"/>
    <p:sldId id="27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61CE-E5C2-4F56-9A23-D4CA49334E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1C46E-34FF-4F6F-AF21-EEAB006D38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3fc616250100f43m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http://blog.sina.com.cn/s/blog_3fc616250100f43m.html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C46E-34FF-4F6F-AF21-EEAB006D38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https://www.jianshu.com/p/3c15e9ebbe6f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C46E-34FF-4F6F-AF21-EEAB006D38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后端只负责数据，前端负责其余工作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C46E-34FF-4F6F-AF21-EEAB006D38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3608-1F25-4A73-9563-8B125579A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660EB4-E251-40FF-9BEA-D83B8F80B8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yun.itheima.com/course/642.html" TargetMode="External"/><Relationship Id="rId3" Type="http://schemas.openxmlformats.org/officeDocument/2006/relationships/hyperlink" Target="http://www.imooc.com/learn/1008/" TargetMode="External"/><Relationship Id="rId2" Type="http://schemas.openxmlformats.org/officeDocument/2006/relationships/hyperlink" Target="https://github.com/bz51/SpringBoot-Dubbo-Docker-Jenkins" TargetMode="External"/><Relationship Id="rId1" Type="http://schemas.openxmlformats.org/officeDocument/2006/relationships/hyperlink" Target="https://www.imooc.com/learn/9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系统集成与优化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4904600"/>
            <a:ext cx="8915399" cy="1126283"/>
          </a:xfrm>
        </p:spPr>
        <p:txBody>
          <a:bodyPr/>
          <a:lstStyle/>
          <a:p>
            <a:r>
              <a:rPr lang="zh-CN" altLang="en-US" dirty="0"/>
              <a:t>程志刚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系统集成</a:t>
            </a:r>
            <a:r>
              <a:rPr lang="en-US" altLang="zh-CN" sz="2400" dirty="0"/>
              <a:t>( system integration)</a:t>
            </a:r>
            <a:r>
              <a:rPr lang="zh-CN" altLang="en-US" sz="2400" dirty="0"/>
              <a:t>：</a:t>
            </a:r>
            <a:r>
              <a:rPr lang="zh-CN" altLang="zh-CN" sz="2400" dirty="0"/>
              <a:t>通常是指将软件、硬件与通信技术组合起来为用户解决信息处理问题的业务，集成的各个分离部分原本就是一个个独立的系统，集成后的整体的各部分之间能彼此有机地和协调地工作，以发挥整体效益，达到整体优化的目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7358"/>
          </a:xfrm>
        </p:spPr>
        <p:txBody>
          <a:bodyPr/>
          <a:lstStyle/>
          <a:p>
            <a:r>
              <a:rPr lang="en-US" altLang="zh-CN" dirty="0"/>
              <a:t>EAI</a:t>
            </a:r>
            <a:r>
              <a:rPr lang="zh-CN" altLang="en-US" dirty="0"/>
              <a:t>：</a:t>
            </a:r>
            <a:r>
              <a:rPr lang="en-US" altLang="zh-CN" dirty="0"/>
              <a:t>(Enterprise Application Integration</a:t>
            </a:r>
            <a:r>
              <a:rPr lang="zh-CN" altLang="en-US" dirty="0"/>
              <a:t>，企业应用整合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Hub/spoke </a:t>
            </a:r>
            <a:r>
              <a:rPr lang="zh-CN" altLang="en-US" dirty="0"/>
              <a:t>（星型</a:t>
            </a:r>
            <a:r>
              <a:rPr lang="en-US" altLang="zh-CN" dirty="0"/>
              <a:t>/</a:t>
            </a:r>
            <a:r>
              <a:rPr lang="zh-CN" altLang="en-US" dirty="0"/>
              <a:t>集线器架构）</a:t>
            </a:r>
            <a:endParaRPr lang="en-US" altLang="zh-CN" dirty="0"/>
          </a:p>
          <a:p>
            <a:pPr lvl="1"/>
            <a:r>
              <a:rPr lang="en-US" altLang="zh-CN" dirty="0"/>
              <a:t>BUS</a:t>
            </a:r>
            <a:r>
              <a:rPr lang="zh-CN" altLang="en-US" dirty="0"/>
              <a:t>（总线架构）</a:t>
            </a:r>
            <a:endParaRPr lang="en-US" altLang="zh-CN" dirty="0"/>
          </a:p>
          <a:p>
            <a:r>
              <a:rPr lang="en-US" altLang="zh-CN" dirty="0"/>
              <a:t>SOA</a:t>
            </a:r>
            <a:r>
              <a:rPr lang="zh-CN" altLang="en-US" dirty="0"/>
              <a:t>：</a:t>
            </a:r>
            <a:r>
              <a:rPr lang="en-US" altLang="zh-CN" dirty="0"/>
              <a:t> (service-oriented architecture</a:t>
            </a:r>
            <a:r>
              <a:rPr lang="zh-CN" altLang="en-US" dirty="0"/>
              <a:t>，面向服务的体系结构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ESB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微服务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软件系统架构</a:t>
            </a:r>
            <a:endParaRPr lang="en-US" altLang="zh-CN" dirty="0"/>
          </a:p>
          <a:p>
            <a:pPr lvl="1"/>
            <a:r>
              <a:rPr lang="en-US" altLang="zh-CN" dirty="0"/>
              <a:t>SOA</a:t>
            </a:r>
            <a:r>
              <a:rPr lang="zh-CN" altLang="en-US" dirty="0"/>
              <a:t>的演进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137" y="189977"/>
            <a:ext cx="4405619" cy="33758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35" y="189978"/>
            <a:ext cx="4889165" cy="33758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37" y="3952862"/>
            <a:ext cx="4405619" cy="23320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97" y="3824908"/>
            <a:ext cx="5977679" cy="26216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60108" y="307271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传统</a:t>
            </a:r>
            <a:r>
              <a:rPr lang="en-US" altLang="zh-CN" b="1" dirty="0">
                <a:solidFill>
                  <a:srgbClr val="0070C0"/>
                </a:solidFill>
              </a:rPr>
              <a:t>EAI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8460" y="307271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Hub-spoke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78244" y="628486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Bus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93892" y="643838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SOA/ESB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微服务前传</a:t>
            </a:r>
            <a:r>
              <a:rPr lang="en-US" altLang="zh-CN" b="1" dirty="0"/>
              <a:t>——</a:t>
            </a:r>
            <a:r>
              <a:rPr lang="zh-CN" altLang="en-US" b="1" dirty="0"/>
              <a:t>单体应用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64" y="3108057"/>
            <a:ext cx="7667625" cy="1924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78364" y="1827167"/>
            <a:ext cx="94337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经典单体</a:t>
            </a:r>
            <a:r>
              <a:rPr lang="zh-CN" altLang="en-US" sz="2800" dirty="0"/>
              <a:t>：一个软件应用，往往会将应用所有功能都开发和打包在一起，那时候的一个</a:t>
            </a:r>
            <a:r>
              <a:rPr lang="en-US" altLang="zh-CN" sz="2800" dirty="0"/>
              <a:t>B/S</a:t>
            </a:r>
            <a:r>
              <a:rPr lang="zh-CN" altLang="en-US" sz="2800" dirty="0"/>
              <a:t>应用架构往往是这样的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负载均衡：</a:t>
            </a:r>
            <a:r>
              <a:rPr lang="zh-CN" altLang="en-US" dirty="0"/>
              <a:t>当用户访问量变大导致一台服务器无法支撑时怎么办呢？加服务器加负载均衡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02" y="2548897"/>
            <a:ext cx="8410575" cy="33623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/>
              <a:t>微服务前传</a:t>
            </a:r>
            <a:r>
              <a:rPr lang="en-US" altLang="zh-CN" b="1" dirty="0"/>
              <a:t>——</a:t>
            </a:r>
            <a:r>
              <a:rPr lang="zh-CN" altLang="en-US" b="1" dirty="0"/>
              <a:t>单体应用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CDN</a:t>
            </a:r>
            <a:r>
              <a:rPr lang="zh-CN" altLang="en-US" b="1" dirty="0"/>
              <a:t>加速</a:t>
            </a:r>
            <a:r>
              <a:rPr lang="zh-CN" altLang="en-US" dirty="0"/>
              <a:t>：把静态文件独立出来，通过</a:t>
            </a:r>
            <a:r>
              <a:rPr lang="en-US" altLang="zh-CN" dirty="0"/>
              <a:t>CDN</a:t>
            </a:r>
            <a:r>
              <a:rPr lang="zh-CN" altLang="en-US" dirty="0"/>
              <a:t>等手段进行加速，可以提升应用的整体相应，单体应用的架构就变成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7" y="2542674"/>
            <a:ext cx="8626391" cy="444333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/>
              <a:t>微服务前传</a:t>
            </a:r>
            <a:r>
              <a:rPr lang="en-US" altLang="zh-CN" b="1" dirty="0"/>
              <a:t>——</a:t>
            </a:r>
            <a:r>
              <a:rPr lang="zh-CN" altLang="en-US" b="1" dirty="0"/>
              <a:t>单体应用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微服务前传</a:t>
            </a:r>
            <a:r>
              <a:rPr lang="en-US" altLang="zh-CN" dirty="0"/>
              <a:t>——</a:t>
            </a:r>
            <a:r>
              <a:rPr lang="zh-CN" altLang="en-US" dirty="0"/>
              <a:t>前后端分离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" y="2376583"/>
            <a:ext cx="7620660" cy="25529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22" y="1564106"/>
            <a:ext cx="8845378" cy="4975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2959" y="1676400"/>
            <a:ext cx="8915400" cy="44356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单体应用的缺点</a:t>
            </a:r>
            <a:endParaRPr lang="en-US" altLang="zh-CN" sz="2800" b="1" dirty="0"/>
          </a:p>
          <a:p>
            <a:r>
              <a:rPr lang="zh-CN" altLang="en-US" sz="2000" dirty="0"/>
              <a:t>代码臃肿，应用启动时间长；（代码超过</a:t>
            </a:r>
            <a:r>
              <a:rPr lang="en-US" altLang="zh-CN" sz="2000" dirty="0"/>
              <a:t>1G</a:t>
            </a:r>
            <a:r>
              <a:rPr lang="zh-CN" altLang="en-US" sz="2000" dirty="0"/>
              <a:t>的项目都有！）</a:t>
            </a:r>
            <a:endParaRPr lang="zh-CN" altLang="en-US" sz="2000" dirty="0"/>
          </a:p>
          <a:p>
            <a:r>
              <a:rPr lang="zh-CN" altLang="en-US" sz="2000" dirty="0"/>
              <a:t>回归测试周期长，修复一个小小</a:t>
            </a:r>
            <a:r>
              <a:rPr lang="en-US" altLang="zh-CN" sz="2000" dirty="0"/>
              <a:t>bug</a:t>
            </a:r>
            <a:r>
              <a:rPr lang="zh-CN" altLang="en-US" sz="2000" dirty="0"/>
              <a:t>可能都需要对所有关键业务进行回归测试。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应用容错性差，某个小小功能的程序错误可能导致整个系统宕机；</a:t>
            </a:r>
            <a:endParaRPr lang="zh-CN" altLang="en-US" sz="2000" dirty="0"/>
          </a:p>
          <a:p>
            <a:r>
              <a:rPr lang="zh-CN" altLang="en-US" sz="2000" dirty="0"/>
              <a:t>伸缩困难，单体应用扩展性能时只能整个应用进行扩展，造成计算资源浪费。</a:t>
            </a:r>
            <a:endParaRPr lang="zh-CN" altLang="en-US" sz="2000" dirty="0"/>
          </a:p>
          <a:p>
            <a:r>
              <a:rPr lang="zh-CN" altLang="en-US" sz="2000" dirty="0"/>
              <a:t>开发协作困难，一个大型应用系统，可能几十个甚至上百个开发人员，大家都在维护一套代码的话，代码</a:t>
            </a:r>
            <a:r>
              <a:rPr lang="en-US" altLang="zh-CN" sz="2000" dirty="0"/>
              <a:t>merge</a:t>
            </a:r>
            <a:r>
              <a:rPr lang="zh-CN" altLang="en-US" sz="2000" dirty="0"/>
              <a:t>复杂度急剧增加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</a:rPr>
              <a:t>来源：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https://www.jianshu.com/p/7293b148028f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/>
              <a:t>微服务前传</a:t>
            </a:r>
            <a:r>
              <a:rPr lang="en-US" altLang="zh-CN" b="1" dirty="0"/>
              <a:t>——</a:t>
            </a:r>
            <a:r>
              <a:rPr lang="zh-CN" altLang="en-US" b="1" dirty="0"/>
              <a:t>单体应用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单体应用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微服务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8600156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功能分解</a:t>
            </a:r>
            <a:r>
              <a:rPr lang="zh-CN" altLang="en-US" sz="2400" dirty="0"/>
              <a:t>：将单体应用从功能上分解为多个独立的模块（微服务）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单一职责</a:t>
            </a:r>
            <a:r>
              <a:rPr lang="zh-CN" altLang="en-US" sz="2400" dirty="0"/>
              <a:t>：一个微服务应该都是单一职责的，这才是“微”的体现，一个微服务解决一个业务问题（注意是一个业务问题而不是一个接口）。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面向服务</a:t>
            </a:r>
            <a:r>
              <a:rPr lang="zh-CN" altLang="en-US" sz="2400" dirty="0"/>
              <a:t>：将自己的业务能力封装并对外提供服务，这是继承</a:t>
            </a:r>
            <a:r>
              <a:rPr lang="en-US" altLang="zh-CN" sz="2400" dirty="0"/>
              <a:t>SOA</a:t>
            </a:r>
            <a:r>
              <a:rPr lang="zh-CN" altLang="en-US" sz="2400" dirty="0"/>
              <a:t>的核心思想，一个微服务本身也可能使用到其它微服务的能力。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微服务架构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8107" y="1628274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服务治理</a:t>
            </a:r>
            <a:r>
              <a:rPr lang="zh-CN" altLang="en-US" sz="2400" dirty="0"/>
              <a:t>：服务发现、服务注册中心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7" y="1264555"/>
            <a:ext cx="9993380" cy="5729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Contact Me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5000"/>
              </a:lnSpc>
              <a:spcBef>
                <a:spcPct val="0"/>
              </a:spcBef>
              <a:buClrTx/>
            </a:pPr>
            <a:r>
              <a:rPr lang="zh-CN" altLang="en-US" sz="2400" dirty="0">
                <a:solidFill>
                  <a:srgbClr val="000000"/>
                </a:solidFill>
              </a:rPr>
              <a:t>程志刚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  <a:buClrTx/>
            </a:pPr>
            <a:r>
              <a:rPr lang="en-US" altLang="zh-CN" sz="2400" dirty="0">
                <a:solidFill>
                  <a:srgbClr val="000000"/>
                </a:solidFill>
              </a:rPr>
              <a:t>Email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31823675 @qq.com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  <a:buClrTx/>
            </a:pPr>
            <a:r>
              <a:rPr lang="en-US" altLang="zh-CN" sz="2400" dirty="0">
                <a:solidFill>
                  <a:srgbClr val="000000"/>
                </a:solidFill>
              </a:rPr>
              <a:t>M.P: 13588263721(659721)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ts val="5000"/>
              </a:lnSpc>
              <a:spcBef>
                <a:spcPct val="0"/>
              </a:spcBef>
              <a:buClrTx/>
            </a:pPr>
            <a:r>
              <a:rPr lang="en-US" altLang="zh-CN" sz="2400" dirty="0">
                <a:solidFill>
                  <a:srgbClr val="000000"/>
                </a:solidFill>
              </a:rPr>
              <a:t>QQ: 31823675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2170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配置管理：配置中心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/>
              <a:t>微服务架构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0189"/>
            <a:ext cx="717232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2012" y="1540189"/>
            <a:ext cx="8915400" cy="9744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服务网关：为微服务提供统一服务入口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/>
              <a:t>微服务架构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677226"/>
            <a:ext cx="6508834" cy="54945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微服务框架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0296" y="1636295"/>
            <a:ext cx="8915400" cy="429899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Dubbo</a:t>
            </a:r>
            <a:endParaRPr lang="en-US" altLang="zh-CN" sz="2400" dirty="0"/>
          </a:p>
          <a:p>
            <a:pPr lvl="1"/>
            <a:r>
              <a:rPr lang="zh-CN" altLang="en-US" sz="2400" dirty="0"/>
              <a:t>阿里开源</a:t>
            </a:r>
            <a:endParaRPr lang="en-US" altLang="zh-CN" sz="2400" dirty="0"/>
          </a:p>
          <a:p>
            <a:pPr lvl="1"/>
            <a:r>
              <a:rPr lang="zh-CN" altLang="en-US" sz="2400" dirty="0"/>
              <a:t>停更两年</a:t>
            </a:r>
            <a:endParaRPr lang="en-US" altLang="zh-CN" sz="2400" dirty="0"/>
          </a:p>
          <a:p>
            <a:pPr lvl="1"/>
            <a:r>
              <a:rPr lang="zh-CN" altLang="en-US" sz="2400" dirty="0"/>
              <a:t>重新捡起</a:t>
            </a:r>
            <a:endParaRPr lang="en-US" altLang="zh-CN" sz="2400" dirty="0"/>
          </a:p>
          <a:p>
            <a:pPr lvl="1"/>
            <a:r>
              <a:rPr lang="zh-CN" altLang="en-US" sz="2400" dirty="0"/>
              <a:t>捐献</a:t>
            </a:r>
            <a:r>
              <a:rPr lang="en-US" altLang="zh-CN" sz="2400" dirty="0"/>
              <a:t>Apache</a:t>
            </a:r>
            <a:endParaRPr lang="en-US" altLang="zh-CN" sz="2400" dirty="0"/>
          </a:p>
          <a:p>
            <a:pPr lvl="1"/>
            <a:r>
              <a:rPr lang="zh-CN" altLang="en-US" sz="2400" dirty="0"/>
              <a:t>正式毕业（</a:t>
            </a:r>
            <a:r>
              <a:rPr lang="en-US" altLang="zh-CN" sz="2400" dirty="0"/>
              <a:t>2019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Spring Cloud</a:t>
            </a:r>
            <a:endParaRPr lang="en-US" altLang="zh-CN" sz="2400" dirty="0"/>
          </a:p>
          <a:p>
            <a:pPr lvl="1"/>
            <a:r>
              <a:rPr lang="zh-CN" altLang="en-US" sz="2400" dirty="0"/>
              <a:t>系出名门（</a:t>
            </a:r>
            <a:r>
              <a:rPr lang="en-US" altLang="zh-CN" sz="2400" dirty="0"/>
              <a:t>Spring</a:t>
            </a:r>
            <a:r>
              <a:rPr lang="zh-CN" altLang="en-US" sz="2400" dirty="0"/>
              <a:t>家族）</a:t>
            </a:r>
            <a:endParaRPr lang="en-US" altLang="zh-CN" sz="2400" dirty="0"/>
          </a:p>
          <a:p>
            <a:pPr lvl="1"/>
            <a:r>
              <a:rPr lang="zh-CN" altLang="en-US" sz="2400" dirty="0"/>
              <a:t>组件完整，微服务全家桶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</a:t>
            </a:r>
            <a:r>
              <a:rPr lang="en-US" altLang="zh-CN" sz="2400" dirty="0"/>
              <a:t>SpringBoot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SpringBoot——</a:t>
            </a:r>
            <a:r>
              <a:rPr lang="zh-CN" altLang="en-US" b="1" dirty="0"/>
              <a:t>简化</a:t>
            </a:r>
            <a:r>
              <a:rPr lang="en-US" altLang="zh-CN" b="1" dirty="0"/>
              <a:t>Spring</a:t>
            </a:r>
            <a:r>
              <a:rPr lang="zh-CN" altLang="en-US" b="1" dirty="0"/>
              <a:t>开发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9273" y="1491912"/>
            <a:ext cx="9375023" cy="4896852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开发（</a:t>
            </a:r>
            <a:r>
              <a:rPr lang="en-US" altLang="zh-CN" sz="2000" dirty="0"/>
              <a:t> SSH/SSM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分层开发、结构清晰、职责明晰，大大简化复杂应用系统开发的复杂度，缩短系统开发时间。架构开放，可扩展性、可移植性强</a:t>
            </a:r>
            <a:endParaRPr lang="en-US" altLang="zh-CN" sz="2000" dirty="0"/>
          </a:p>
          <a:p>
            <a:pPr lvl="1"/>
            <a:r>
              <a:rPr lang="zh-CN" altLang="en-US" sz="2000" dirty="0"/>
              <a:t>各种配置</a:t>
            </a:r>
            <a:endParaRPr lang="en-US" altLang="zh-CN" sz="2000" dirty="0"/>
          </a:p>
          <a:p>
            <a:pPr lvl="2"/>
            <a:r>
              <a:rPr lang="zh-CN" altLang="en-US" sz="2200" dirty="0"/>
              <a:t>依赖配置（一堆，版本冲突）</a:t>
            </a:r>
            <a:endParaRPr lang="en-US" altLang="zh-CN" sz="2200" dirty="0"/>
          </a:p>
          <a:p>
            <a:pPr lvl="2"/>
            <a:r>
              <a:rPr lang="en-US" altLang="zh-CN" sz="2200" dirty="0"/>
              <a:t>Spring</a:t>
            </a:r>
            <a:r>
              <a:rPr lang="zh-CN" altLang="en-US" sz="2200" dirty="0"/>
              <a:t>配置</a:t>
            </a:r>
            <a:endParaRPr lang="en-US" altLang="zh-CN" sz="2200" dirty="0"/>
          </a:p>
          <a:p>
            <a:pPr lvl="2"/>
            <a:r>
              <a:rPr lang="en-US" altLang="zh-CN" sz="2200" dirty="0"/>
              <a:t>Hibernate</a:t>
            </a:r>
            <a:r>
              <a:rPr lang="zh-CN" altLang="en-US" sz="2200" dirty="0"/>
              <a:t>配置</a:t>
            </a:r>
            <a:endParaRPr lang="en-US" altLang="zh-CN" sz="2200" dirty="0"/>
          </a:p>
          <a:p>
            <a:pPr lvl="2"/>
            <a:r>
              <a:rPr lang="en-US" altLang="zh-CN" sz="2200" dirty="0" err="1"/>
              <a:t>SpringMVC</a:t>
            </a:r>
            <a:r>
              <a:rPr lang="zh-CN" altLang="en-US" sz="2200" dirty="0"/>
              <a:t>配置</a:t>
            </a:r>
            <a:endParaRPr lang="en-US" altLang="zh-CN" sz="2200" dirty="0"/>
          </a:p>
          <a:p>
            <a:pPr lvl="2"/>
            <a:r>
              <a:rPr lang="en-US" altLang="zh-CN" sz="2200" dirty="0"/>
              <a:t>Web</a:t>
            </a:r>
            <a:r>
              <a:rPr lang="zh-CN" altLang="en-US" sz="2200" dirty="0"/>
              <a:t>配置</a:t>
            </a:r>
            <a:endParaRPr lang="en-US" altLang="zh-CN" sz="2200" dirty="0"/>
          </a:p>
          <a:p>
            <a:pPr lvl="1"/>
            <a:r>
              <a:rPr lang="zh-CN" altLang="en-US" sz="2200" dirty="0"/>
              <a:t>需要</a:t>
            </a:r>
            <a:r>
              <a:rPr lang="en-US" altLang="zh-CN" sz="2200" dirty="0"/>
              <a:t>tomcat</a:t>
            </a:r>
            <a:r>
              <a:rPr lang="zh-CN" altLang="en-US" sz="2200" dirty="0"/>
              <a:t>部署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811" y="1748590"/>
            <a:ext cx="9988632" cy="4772526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SpringBoot</a:t>
            </a:r>
            <a:r>
              <a:rPr lang="zh-CN" altLang="en-US" sz="2800" b="1" dirty="0"/>
              <a:t>开发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开箱即用</a:t>
            </a:r>
            <a:r>
              <a:rPr lang="zh-CN" altLang="en-US" sz="2400" dirty="0"/>
              <a:t>的项目框架（</a:t>
            </a:r>
            <a:r>
              <a:rPr lang="en-US" altLang="zh-CN" sz="2400" dirty="0"/>
              <a:t>Spring Initializer/start.spring.io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约定大于配置</a:t>
            </a:r>
            <a:r>
              <a:rPr lang="zh-CN" altLang="en-US" sz="2400" dirty="0"/>
              <a:t>：零配置，无冗余代码生成和</a:t>
            </a:r>
            <a:r>
              <a:rPr lang="en-US" altLang="zh-CN" sz="2400" dirty="0"/>
              <a:t>XML </a:t>
            </a:r>
            <a:r>
              <a:rPr lang="zh-CN" altLang="en-US" sz="2400" dirty="0"/>
              <a:t>强制配置</a:t>
            </a:r>
            <a:endParaRPr lang="en-US" altLang="zh-CN" sz="2400" dirty="0"/>
          </a:p>
          <a:p>
            <a:pPr lvl="1"/>
            <a:r>
              <a:rPr lang="en-US" altLang="zh-CN" sz="2400" b="1" dirty="0"/>
              <a:t>Starter</a:t>
            </a:r>
            <a:r>
              <a:rPr lang="zh-CN" altLang="en-US" sz="2400" b="1" dirty="0"/>
              <a:t>：</a:t>
            </a:r>
            <a:r>
              <a:rPr lang="zh-CN" altLang="en-US" sz="2400" dirty="0"/>
              <a:t>按照功能模块的粒度把该功能所用到的依赖包都包含到项目中，减少依赖配置和版本冲突。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提供一系列大型项目常用的非功能性特征，如嵌入式服务器、安全性、度量、运行状况检查、外部化配置等。</a:t>
            </a:r>
            <a:endParaRPr lang="en-US" altLang="zh-CN" sz="2400" dirty="0"/>
          </a:p>
          <a:p>
            <a:pPr lvl="1"/>
            <a:r>
              <a:rPr lang="en-US" altLang="zh-CN" sz="2400" dirty="0"/>
              <a:t>Spring Boot </a:t>
            </a:r>
            <a:r>
              <a:rPr lang="zh-CN" altLang="en-US" sz="2400" dirty="0"/>
              <a:t>不是</a:t>
            </a:r>
            <a:r>
              <a:rPr lang="en-US" altLang="zh-CN" sz="2400" dirty="0"/>
              <a:t>Spring </a:t>
            </a:r>
            <a:r>
              <a:rPr lang="zh-CN" altLang="en-US" sz="2400" dirty="0"/>
              <a:t>的替代者，而是为使用 </a:t>
            </a:r>
            <a:r>
              <a:rPr lang="en-US" altLang="zh-CN" sz="2400" dirty="0"/>
              <a:t>Spring </a:t>
            </a:r>
            <a:r>
              <a:rPr lang="zh-CN" altLang="en-US" sz="2400" dirty="0"/>
              <a:t>做好各种产品级准备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b="1" dirty="0"/>
              <a:t>SpringBoot——</a:t>
            </a:r>
            <a:r>
              <a:rPr lang="zh-CN" altLang="en-US" b="1" dirty="0"/>
              <a:t>简化</a:t>
            </a:r>
            <a:r>
              <a:rPr lang="en-US" altLang="zh-CN" b="1" dirty="0"/>
              <a:t>Spring</a:t>
            </a:r>
            <a:r>
              <a:rPr lang="zh-CN" altLang="en-US" b="1" dirty="0"/>
              <a:t>开发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Spring Boot </a:t>
            </a:r>
            <a:r>
              <a:rPr lang="zh-CN" altLang="en-US" b="1" dirty="0"/>
              <a:t>的角色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7" y="1772650"/>
            <a:ext cx="10757371" cy="48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准备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851" y="1568114"/>
            <a:ext cx="8911687" cy="493154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开发环境</a:t>
            </a:r>
            <a:endParaRPr lang="en-US" altLang="zh-CN" sz="2800" dirty="0"/>
          </a:p>
          <a:p>
            <a:pPr lvl="1"/>
            <a:r>
              <a:rPr lang="en-US" altLang="zh-CN" sz="2600" dirty="0"/>
              <a:t>IDEA Ultimate</a:t>
            </a:r>
            <a:endParaRPr lang="en-US" altLang="zh-CN" sz="2600" dirty="0"/>
          </a:p>
          <a:p>
            <a:pPr lvl="1"/>
            <a:r>
              <a:rPr lang="en-US" altLang="zh-CN" sz="2600" dirty="0"/>
              <a:t>MySql5</a:t>
            </a:r>
            <a:endParaRPr lang="en-US" altLang="zh-CN" sz="2600" dirty="0"/>
          </a:p>
          <a:p>
            <a:pPr lvl="1"/>
            <a:r>
              <a:rPr lang="en-US" altLang="zh-CN" sz="2600" dirty="0"/>
              <a:t>Docker</a:t>
            </a:r>
            <a:endParaRPr lang="en-US" altLang="zh-CN" sz="2600" dirty="0"/>
          </a:p>
          <a:p>
            <a:r>
              <a:rPr lang="zh-CN" altLang="en-US" sz="2800" dirty="0"/>
              <a:t>课前必备</a:t>
            </a:r>
            <a:endParaRPr lang="en-US" altLang="zh-CN" sz="2800" dirty="0"/>
          </a:p>
          <a:p>
            <a:pPr lvl="1"/>
            <a:r>
              <a:rPr lang="zh-CN" altLang="en-US" sz="2800" dirty="0"/>
              <a:t>在线视频课程学习：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1"/>
              </a:rPr>
              <a:t>https://www.imooc.com/learn/956</a:t>
            </a:r>
            <a:endParaRPr lang="en-US" altLang="zh-CN" sz="2800" dirty="0"/>
          </a:p>
          <a:p>
            <a:pPr lvl="1"/>
            <a:r>
              <a:rPr lang="zh-CN" altLang="en-US" sz="2800" dirty="0"/>
              <a:t>开源项目研习：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https://github.com/bz51/SpringBoot-Dubbo-Docker-Jenkins</a:t>
            </a:r>
            <a:endParaRPr lang="en-US" altLang="zh-CN" sz="2800" dirty="0"/>
          </a:p>
          <a:p>
            <a:r>
              <a:rPr lang="zh-CN" altLang="en-US" sz="2800" dirty="0"/>
              <a:t>延申学习：</a:t>
            </a:r>
            <a:r>
              <a:rPr lang="en-US" altLang="zh-CN" sz="2800" dirty="0">
                <a:hlinkClick r:id="rId3"/>
              </a:rPr>
              <a:t>http://www.imooc.com/learn/1008/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		</a:t>
            </a:r>
            <a:r>
              <a:rPr lang="en-US" altLang="zh-CN" sz="2800" b="0" i="0" u="none" strike="noStrike" dirty="0">
                <a:solidFill>
                  <a:srgbClr val="0C5E9C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4"/>
              </a:rPr>
              <a:t> </a:t>
            </a:r>
            <a:r>
              <a:rPr lang="en-US" altLang="zh-CN" sz="2800" i="0" u="none" strike="noStrike" dirty="0">
                <a:solidFill>
                  <a:srgbClr val="0C5E9C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http://yun.itheima.com/course/642.html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JavaEE</a:t>
            </a:r>
            <a:r>
              <a:rPr lang="en-US" altLang="zh-CN" sz="2800" dirty="0"/>
              <a:t>/SSH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数据库应用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软件工程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Springboot</a:t>
            </a:r>
            <a:r>
              <a:rPr lang="zh-CN" altLang="en-US" sz="2400" dirty="0"/>
              <a:t>应用开发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Springcloud</a:t>
            </a:r>
            <a:r>
              <a:rPr lang="zh-CN" altLang="en-US" sz="2400" dirty="0"/>
              <a:t>微服务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Dubbo</a:t>
            </a:r>
            <a:r>
              <a:rPr lang="zh-CN" altLang="en-US" sz="2400" dirty="0"/>
              <a:t>微服务技术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Docker</a:t>
            </a:r>
            <a:r>
              <a:rPr lang="zh-CN" altLang="en-US" sz="2400" dirty="0"/>
              <a:t>容器技术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OpenAPI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WebService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68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技术，采用微服务架构设计开发具有较好一定实际应用价值的项目，实践</a:t>
            </a:r>
            <a:r>
              <a:rPr lang="en-US" altLang="zh-CN" sz="2400" dirty="0"/>
              <a:t>DevOps</a:t>
            </a:r>
            <a:r>
              <a:rPr lang="zh-CN" altLang="en-US" sz="2400" dirty="0"/>
              <a:t>的开发流程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Springboot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微服务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实际应用价值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开放平台资源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DevOps</a:t>
            </a:r>
            <a:r>
              <a:rPr lang="zh-CN" altLang="en-US" sz="2400" dirty="0"/>
              <a:t>开发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课程学习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挑战自我，全新尝试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快速学习，快速实践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优秀项目分析理解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3" y="2133599"/>
            <a:ext cx="8915400" cy="42912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平时考勤：</a:t>
            </a:r>
            <a:r>
              <a:rPr lang="en-US" altLang="zh-CN" sz="2000" dirty="0"/>
              <a:t>10%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练习</a:t>
            </a:r>
            <a:r>
              <a:rPr lang="en-US" altLang="zh-CN" sz="2000" dirty="0"/>
              <a:t>+</a:t>
            </a:r>
            <a:r>
              <a:rPr lang="zh-CN" altLang="en-US" sz="2000" dirty="0"/>
              <a:t>实验：</a:t>
            </a:r>
            <a:r>
              <a:rPr lang="en-US" altLang="zh-CN" sz="2000" dirty="0"/>
              <a:t>30%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实验为独立任务，每次实验须提交</a:t>
            </a:r>
            <a:endParaRPr lang="en-US" altLang="zh-CN" sz="20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/>
              <a:t>实验报告：功能截图及关键代码</a:t>
            </a:r>
            <a:endParaRPr lang="en-US" altLang="zh-CN" sz="20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/>
              <a:t>项目源码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期末考核：</a:t>
            </a:r>
            <a:r>
              <a:rPr lang="en-US" altLang="zh-CN" sz="2000" dirty="0"/>
              <a:t>60%</a:t>
            </a:r>
            <a:r>
              <a:rPr lang="zh-CN" altLang="en-US" sz="2000" dirty="0"/>
              <a:t>，由分组项目和试卷考试两部分组成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分组项目：占期末考核</a:t>
            </a:r>
            <a:r>
              <a:rPr lang="en-US" altLang="zh-CN" sz="2000" dirty="0"/>
              <a:t>50%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试卷考试：占期末考核</a:t>
            </a:r>
            <a:r>
              <a:rPr lang="en-US" altLang="zh-CN" sz="2000" dirty="0"/>
              <a:t>50%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3" y="479731"/>
            <a:ext cx="8911687" cy="1280890"/>
          </a:xfrm>
        </p:spPr>
        <p:txBody>
          <a:bodyPr/>
          <a:lstStyle/>
          <a:p>
            <a:r>
              <a:rPr lang="zh-CN" altLang="en-US" b="1" dirty="0"/>
              <a:t>期末项目</a:t>
            </a:r>
            <a:endParaRPr lang="zh-CN" altLang="en-US" b="1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3" y="1371600"/>
            <a:ext cx="8915400" cy="54864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000" b="1" dirty="0"/>
              <a:t>期末项目课题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目标：基于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技术，采用微服务架构设计开发具有较好一定实际应用价值的项目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形式：鼓励自选题，可以从参考选题中选择</a:t>
            </a:r>
            <a:endParaRPr lang="en-US" altLang="zh-CN" sz="2000" dirty="0"/>
          </a:p>
          <a:p>
            <a:pPr eaLnBrk="1" hangingPunct="1"/>
            <a:r>
              <a:rPr lang="zh-CN" altLang="en-US" sz="2000" b="1" dirty="0"/>
              <a:t>期末项目课题组队要求</a:t>
            </a:r>
            <a:endParaRPr lang="en-US" altLang="zh-CN" sz="2000" b="1" dirty="0"/>
          </a:p>
          <a:p>
            <a:pPr lvl="1" eaLnBrk="1" hangingPunct="1"/>
            <a:r>
              <a:rPr lang="en-US" altLang="zh-CN" sz="2000" dirty="0"/>
              <a:t>3~4</a:t>
            </a:r>
            <a:r>
              <a:rPr lang="zh-CN" altLang="en-US" sz="2000" dirty="0"/>
              <a:t>人一组，每组推荐一名组长。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组队时间：现在就可以开始，尽早完成组队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考核方式：项目答辩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提交内容：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项目报告（含任务分工）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答辩</a:t>
            </a:r>
            <a:r>
              <a:rPr lang="en-US" altLang="zh-CN" sz="2000" dirty="0"/>
              <a:t>PPT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项目源码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系统集成</a:t>
            </a:r>
            <a:r>
              <a:rPr lang="en-US" altLang="zh-CN" b="1" dirty="0"/>
              <a:t>——</a:t>
            </a:r>
            <a:r>
              <a:rPr lang="zh-CN" altLang="en-US" b="1" dirty="0"/>
              <a:t>信息孤岛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53" y="1450978"/>
            <a:ext cx="891540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2241</Words>
  <Application>WPS 演示</Application>
  <PresentationFormat>宽屏</PresentationFormat>
  <Paragraphs>186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Symbol</vt:lpstr>
      <vt:lpstr>Arial</vt:lpstr>
      <vt:lpstr>幼圆</vt:lpstr>
      <vt:lpstr>Century Gothic</vt:lpstr>
      <vt:lpstr>微软雅黑</vt:lpstr>
      <vt:lpstr>Arial Unicode MS</vt:lpstr>
      <vt:lpstr>等线</vt:lpstr>
      <vt:lpstr>丝状</vt:lpstr>
      <vt:lpstr>系统集成与优化</vt:lpstr>
      <vt:lpstr>Contact Me</vt:lpstr>
      <vt:lpstr>课程基础</vt:lpstr>
      <vt:lpstr>课程内容</vt:lpstr>
      <vt:lpstr>课程目标</vt:lpstr>
      <vt:lpstr>课程学习</vt:lpstr>
      <vt:lpstr>考核方式</vt:lpstr>
      <vt:lpstr>期末项目</vt:lpstr>
      <vt:lpstr>系统集成——信息孤岛</vt:lpstr>
      <vt:lpstr>系统集成——定义</vt:lpstr>
      <vt:lpstr>集成方案</vt:lpstr>
      <vt:lpstr>PowerPoint 演示文稿</vt:lpstr>
      <vt:lpstr>微服务前传——单体应用</vt:lpstr>
      <vt:lpstr>微服务前传——单体应用</vt:lpstr>
      <vt:lpstr>微服务前传——单体应用</vt:lpstr>
      <vt:lpstr>微服务前传——前后端分离</vt:lpstr>
      <vt:lpstr>微服务前传——单体应用</vt:lpstr>
      <vt:lpstr>单体应用微服务</vt:lpstr>
      <vt:lpstr>微服务架构</vt:lpstr>
      <vt:lpstr>微服务架构</vt:lpstr>
      <vt:lpstr>微服务架构</vt:lpstr>
      <vt:lpstr>微服务框架</vt:lpstr>
      <vt:lpstr>SpringBoot——简化Spring开发</vt:lpstr>
      <vt:lpstr>SpringBoot——简化Spring开发</vt:lpstr>
      <vt:lpstr>Spring Boot 的角色</vt:lpstr>
      <vt:lpstr>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系统集成与优化</dc:title>
  <dc:creator>程 志刚</dc:creator>
  <cp:lastModifiedBy>程志刚</cp:lastModifiedBy>
  <cp:revision>55</cp:revision>
  <dcterms:created xsi:type="dcterms:W3CDTF">2020-03-10T14:09:00Z</dcterms:created>
  <dcterms:modified xsi:type="dcterms:W3CDTF">2022-03-07T08:05:08Z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CE1AEE82540246A38EB9A838551D08A1</vt:lpwstr>
  </property>
  <property fmtid="{D5CDD505-2E9C-101B-9397-08002B2CF9AE}" pid="3" name="KSOProductBuildVer">
    <vt:lpwstr>2052-11.1.0.11365</vt:lpwstr>
  </property>
</Properties>
</file>