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sldIdLst>
    <p:sldId id="256" r:id="rId2"/>
    <p:sldId id="268" r:id="rId3"/>
    <p:sldId id="257" r:id="rId4"/>
    <p:sldId id="258" r:id="rId5"/>
    <p:sldId id="266" r:id="rId6"/>
    <p:sldId id="267" r:id="rId7"/>
    <p:sldId id="273" r:id="rId8"/>
    <p:sldId id="274" r:id="rId9"/>
    <p:sldId id="275" r:id="rId10"/>
    <p:sldId id="271" r:id="rId11"/>
    <p:sldId id="277" r:id="rId12"/>
    <p:sldId id="278" r:id="rId13"/>
    <p:sldId id="260" r:id="rId14"/>
    <p:sldId id="262" r:id="rId15"/>
    <p:sldId id="279" r:id="rId16"/>
    <p:sldId id="303" r:id="rId17"/>
    <p:sldId id="259" r:id="rId18"/>
    <p:sldId id="261" r:id="rId19"/>
    <p:sldId id="280" r:id="rId20"/>
    <p:sldId id="281" r:id="rId21"/>
    <p:sldId id="282" r:id="rId22"/>
    <p:sldId id="284" r:id="rId23"/>
    <p:sldId id="283" r:id="rId24"/>
    <p:sldId id="263" r:id="rId25"/>
    <p:sldId id="264" r:id="rId26"/>
    <p:sldId id="288" r:id="rId27"/>
    <p:sldId id="289" r:id="rId28"/>
    <p:sldId id="290" r:id="rId29"/>
    <p:sldId id="291" r:id="rId30"/>
    <p:sldId id="299" r:id="rId31"/>
    <p:sldId id="292" r:id="rId32"/>
    <p:sldId id="293" r:id="rId33"/>
    <p:sldId id="294" r:id="rId34"/>
    <p:sldId id="286" r:id="rId35"/>
    <p:sldId id="287" r:id="rId36"/>
    <p:sldId id="265" r:id="rId37"/>
    <p:sldId id="296" r:id="rId38"/>
    <p:sldId id="297" r:id="rId39"/>
    <p:sldId id="298" r:id="rId40"/>
    <p:sldId id="304" r:id="rId41"/>
    <p:sldId id="300" r:id="rId42"/>
    <p:sldId id="301" r:id="rId43"/>
    <p:sldId id="302" r:id="rId44"/>
    <p:sldId id="29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12" autoAdjust="0"/>
  </p:normalViewPr>
  <p:slideViewPr>
    <p:cSldViewPr snapToGrid="0">
      <p:cViewPr varScale="1">
        <p:scale>
          <a:sx n="112" d="100"/>
          <a:sy n="112" d="100"/>
        </p:scale>
        <p:origin x="5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88E03-623F-4BDE-BA9D-1B72D1D2DEBC}" type="datetimeFigureOut">
              <a:rPr lang="zh-CN" altLang="en-US" smtClean="0"/>
              <a:t>2022/5/9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9C7DF-048D-48B2-AF20-CC2E69AC1946}" type="slidenum">
              <a:rPr lang="zh-CN" altLang="en-US" smtClean="0"/>
              <a:t>‹#›</a:t>
            </a:fld>
            <a:endParaRPr lang="zh-CN" altLang="en-US"/>
          </a:p>
        </p:txBody>
      </p:sp>
    </p:spTree>
    <p:extLst>
      <p:ext uri="{BB962C8B-B14F-4D97-AF65-F5344CB8AC3E}">
        <p14:creationId xmlns:p14="http://schemas.microsoft.com/office/powerpoint/2010/main" val="142263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应用自身的技术栈：</a:t>
            </a:r>
            <a:r>
              <a:rPr lang="en-US" altLang="zh-CN" dirty="0"/>
              <a:t>Java</a:t>
            </a:r>
            <a:r>
              <a:rPr lang="zh-CN" altLang="en-US" dirty="0"/>
              <a:t>、</a:t>
            </a:r>
            <a:r>
              <a:rPr lang="en-US" altLang="zh-CN" dirty="0"/>
              <a:t>C#</a:t>
            </a:r>
            <a:r>
              <a:rPr lang="zh-CN" altLang="en-US" dirty="0"/>
              <a:t>、</a:t>
            </a:r>
            <a:r>
              <a:rPr lang="en-US" altLang="zh-CN" dirty="0"/>
              <a:t>node</a:t>
            </a:r>
            <a:r>
              <a:rPr lang="zh-CN" altLang="en-US" dirty="0"/>
              <a:t>、</a:t>
            </a:r>
            <a:r>
              <a:rPr lang="en-US" altLang="zh-CN" dirty="0"/>
              <a:t>go</a:t>
            </a:r>
            <a:r>
              <a:rPr lang="zh-CN" altLang="en-US" dirty="0"/>
              <a:t>、</a:t>
            </a:r>
            <a:r>
              <a:rPr lang="en-US" altLang="zh-CN" dirty="0"/>
              <a:t>python</a:t>
            </a:r>
            <a:r>
              <a:rPr lang="zh-CN" altLang="en-US" dirty="0"/>
              <a:t>、</a:t>
            </a:r>
            <a:r>
              <a:rPr lang="en-US" altLang="zh-CN" dirty="0"/>
              <a:t>PHP</a:t>
            </a:r>
            <a:r>
              <a:rPr lang="zh-CN" altLang="en-US" dirty="0"/>
              <a:t>、</a:t>
            </a:r>
            <a:r>
              <a:rPr lang="en-US" altLang="zh-CN" dirty="0"/>
              <a:t>ASP.NET</a:t>
            </a:r>
          </a:p>
          <a:p>
            <a:r>
              <a:rPr lang="zh-CN" altLang="en-US" dirty="0"/>
              <a:t>依赖的类型和版本：</a:t>
            </a:r>
            <a:r>
              <a:rPr lang="en-US" altLang="zh-CN" dirty="0" err="1"/>
              <a:t>mysql</a:t>
            </a:r>
            <a:r>
              <a:rPr lang="zh-CN" altLang="en-US" dirty="0"/>
              <a:t>版本、</a:t>
            </a:r>
            <a:r>
              <a:rPr lang="en-US" altLang="zh-CN" dirty="0" err="1"/>
              <a:t>jdk</a:t>
            </a:r>
            <a:r>
              <a:rPr lang="zh-CN" altLang="en-US" dirty="0"/>
              <a:t>版本、</a:t>
            </a:r>
            <a:r>
              <a:rPr lang="en-US" altLang="zh-CN" dirty="0"/>
              <a:t>tomcat</a:t>
            </a:r>
            <a:r>
              <a:rPr lang="zh-CN" altLang="en-US" dirty="0"/>
              <a:t>版本、</a:t>
            </a:r>
            <a:r>
              <a:rPr lang="en-US" altLang="zh-CN" dirty="0"/>
              <a:t>node</a:t>
            </a:r>
            <a:r>
              <a:rPr lang="zh-CN" altLang="en-US" dirty="0"/>
              <a:t>版本、</a:t>
            </a:r>
            <a:r>
              <a:rPr lang="en-US" altLang="zh-CN" dirty="0"/>
              <a:t>python</a:t>
            </a:r>
            <a:r>
              <a:rPr lang="zh-CN" altLang="en-US" dirty="0"/>
              <a:t>版本</a:t>
            </a:r>
            <a:endParaRPr lang="en-US" altLang="zh-CN" dirty="0"/>
          </a:p>
          <a:p>
            <a:r>
              <a:rPr lang="zh-CN" altLang="en-US" dirty="0"/>
              <a:t>物理机的操作系统只有一个</a:t>
            </a:r>
            <a:endParaRPr lang="en-US" altLang="zh-CN" dirty="0"/>
          </a:p>
        </p:txBody>
      </p:sp>
      <p:sp>
        <p:nvSpPr>
          <p:cNvPr id="4" name="灯片编号占位符 3"/>
          <p:cNvSpPr>
            <a:spLocks noGrp="1"/>
          </p:cNvSpPr>
          <p:nvPr>
            <p:ph type="sldNum" sz="quarter" idx="5"/>
          </p:nvPr>
        </p:nvSpPr>
        <p:spPr/>
        <p:txBody>
          <a:bodyPr/>
          <a:lstStyle/>
          <a:p>
            <a:fld id="{2939C7DF-048D-48B2-AF20-CC2E69AC1946}" type="slidenum">
              <a:rPr lang="zh-CN" altLang="en-US" smtClean="0"/>
              <a:t>3</a:t>
            </a:fld>
            <a:endParaRPr lang="zh-CN" altLang="en-US"/>
          </a:p>
        </p:txBody>
      </p:sp>
    </p:spTree>
    <p:extLst>
      <p:ext uri="{BB962C8B-B14F-4D97-AF65-F5344CB8AC3E}">
        <p14:creationId xmlns:p14="http://schemas.microsoft.com/office/powerpoint/2010/main" val="836062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https://www.jianshu.com/p/22a7032bb7bd</a:t>
            </a:r>
            <a:endParaRPr lang="zh-CN" altLang="en-US" dirty="0"/>
          </a:p>
        </p:txBody>
      </p:sp>
      <p:sp>
        <p:nvSpPr>
          <p:cNvPr id="4" name="灯片编号占位符 3"/>
          <p:cNvSpPr>
            <a:spLocks noGrp="1"/>
          </p:cNvSpPr>
          <p:nvPr>
            <p:ph type="sldNum" sz="quarter" idx="5"/>
          </p:nvPr>
        </p:nvSpPr>
        <p:spPr/>
        <p:txBody>
          <a:bodyPr/>
          <a:lstStyle/>
          <a:p>
            <a:fld id="{2939C7DF-048D-48B2-AF20-CC2E69AC1946}" type="slidenum">
              <a:rPr lang="zh-CN" altLang="en-US" smtClean="0"/>
              <a:t>25</a:t>
            </a:fld>
            <a:endParaRPr lang="zh-CN" altLang="en-US"/>
          </a:p>
        </p:txBody>
      </p:sp>
    </p:spTree>
    <p:extLst>
      <p:ext uri="{BB962C8B-B14F-4D97-AF65-F5344CB8AC3E}">
        <p14:creationId xmlns:p14="http://schemas.microsoft.com/office/powerpoint/2010/main" val="1522202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https://www.jianshu.com/p/658911a8cff3</a:t>
            </a:r>
            <a:endParaRPr lang="zh-CN" altLang="en-US" dirty="0"/>
          </a:p>
        </p:txBody>
      </p:sp>
      <p:sp>
        <p:nvSpPr>
          <p:cNvPr id="4" name="灯片编号占位符 3"/>
          <p:cNvSpPr>
            <a:spLocks noGrp="1"/>
          </p:cNvSpPr>
          <p:nvPr>
            <p:ph type="sldNum" sz="quarter" idx="5"/>
          </p:nvPr>
        </p:nvSpPr>
        <p:spPr/>
        <p:txBody>
          <a:bodyPr/>
          <a:lstStyle/>
          <a:p>
            <a:fld id="{2939C7DF-048D-48B2-AF20-CC2E69AC1946}" type="slidenum">
              <a:rPr lang="zh-CN" altLang="en-US" smtClean="0"/>
              <a:t>41</a:t>
            </a:fld>
            <a:endParaRPr lang="zh-CN" altLang="en-US"/>
          </a:p>
        </p:txBody>
      </p:sp>
    </p:spTree>
    <p:extLst>
      <p:ext uri="{BB962C8B-B14F-4D97-AF65-F5344CB8AC3E}">
        <p14:creationId xmlns:p14="http://schemas.microsoft.com/office/powerpoint/2010/main" val="3245201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https://www.jianshu.com/p/5fb854827660</a:t>
            </a:r>
            <a:endParaRPr lang="zh-CN" altLang="en-US" dirty="0"/>
          </a:p>
        </p:txBody>
      </p:sp>
      <p:sp>
        <p:nvSpPr>
          <p:cNvPr id="4" name="灯片编号占位符 3"/>
          <p:cNvSpPr>
            <a:spLocks noGrp="1"/>
          </p:cNvSpPr>
          <p:nvPr>
            <p:ph type="sldNum" sz="quarter" idx="5"/>
          </p:nvPr>
        </p:nvSpPr>
        <p:spPr/>
        <p:txBody>
          <a:bodyPr/>
          <a:lstStyle/>
          <a:p>
            <a:fld id="{2939C7DF-048D-48B2-AF20-CC2E69AC1946}" type="slidenum">
              <a:rPr lang="zh-CN" altLang="en-US" smtClean="0"/>
              <a:t>42</a:t>
            </a:fld>
            <a:endParaRPr lang="zh-CN" altLang="en-US"/>
          </a:p>
        </p:txBody>
      </p:sp>
    </p:spTree>
    <p:extLst>
      <p:ext uri="{BB962C8B-B14F-4D97-AF65-F5344CB8AC3E}">
        <p14:creationId xmlns:p14="http://schemas.microsoft.com/office/powerpoint/2010/main" val="573488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https://kubernetes.io/zh/</a:t>
            </a:r>
          </a:p>
          <a:p>
            <a:endParaRPr lang="zh-CN" altLang="en-US" dirty="0"/>
          </a:p>
        </p:txBody>
      </p:sp>
      <p:sp>
        <p:nvSpPr>
          <p:cNvPr id="4" name="灯片编号占位符 3"/>
          <p:cNvSpPr>
            <a:spLocks noGrp="1"/>
          </p:cNvSpPr>
          <p:nvPr>
            <p:ph type="sldNum" sz="quarter" idx="5"/>
          </p:nvPr>
        </p:nvSpPr>
        <p:spPr/>
        <p:txBody>
          <a:bodyPr/>
          <a:lstStyle/>
          <a:p>
            <a:fld id="{2939C7DF-048D-48B2-AF20-CC2E69AC1946}" type="slidenum">
              <a:rPr lang="zh-CN" altLang="en-US" smtClean="0"/>
              <a:t>43</a:t>
            </a:fld>
            <a:endParaRPr lang="zh-CN" altLang="en-US"/>
          </a:p>
        </p:txBody>
      </p:sp>
    </p:spTree>
    <p:extLst>
      <p:ext uri="{BB962C8B-B14F-4D97-AF65-F5344CB8AC3E}">
        <p14:creationId xmlns:p14="http://schemas.microsoft.com/office/powerpoint/2010/main" val="3682474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资源虚拟化，</a:t>
            </a:r>
            <a:r>
              <a:rPr lang="en-US" altLang="zh-CN" dirty="0"/>
              <a:t>VMWare/OpenStack/SDN</a:t>
            </a:r>
          </a:p>
          <a:p>
            <a:r>
              <a:rPr lang="zh-CN" altLang="en-US" dirty="0"/>
              <a:t>虚拟机的最大好处是能在你的硬件设施上运行各种配置不一样的平台</a:t>
            </a:r>
            <a:r>
              <a:rPr lang="en-US" altLang="zh-CN" dirty="0"/>
              <a:t>(</a:t>
            </a:r>
            <a:r>
              <a:rPr lang="zh-CN" altLang="en-US" dirty="0"/>
              <a:t>软件</a:t>
            </a:r>
            <a:r>
              <a:rPr lang="en-US" altLang="zh-CN" dirty="0"/>
              <a:t>, </a:t>
            </a:r>
            <a:r>
              <a:rPr lang="zh-CN" altLang="en-US" dirty="0"/>
              <a:t>系统</a:t>
            </a:r>
            <a:r>
              <a:rPr lang="en-US" altLang="zh-CN" dirty="0"/>
              <a:t>)</a:t>
            </a:r>
          </a:p>
          <a:p>
            <a:r>
              <a:rPr lang="zh-CN" altLang="en-US" dirty="0"/>
              <a:t>疫情初期：支援武汉医疗队，带饭带菜，带厨师、保安</a:t>
            </a:r>
            <a:endParaRPr lang="en-US" altLang="zh-CN" dirty="0"/>
          </a:p>
          <a:p>
            <a:r>
              <a:rPr lang="zh-CN" altLang="en-US" dirty="0"/>
              <a:t>太庞大</a:t>
            </a:r>
          </a:p>
        </p:txBody>
      </p:sp>
      <p:sp>
        <p:nvSpPr>
          <p:cNvPr id="4" name="灯片编号占位符 3"/>
          <p:cNvSpPr>
            <a:spLocks noGrp="1"/>
          </p:cNvSpPr>
          <p:nvPr>
            <p:ph type="sldNum" sz="quarter" idx="5"/>
          </p:nvPr>
        </p:nvSpPr>
        <p:spPr/>
        <p:txBody>
          <a:bodyPr/>
          <a:lstStyle/>
          <a:p>
            <a:fld id="{2939C7DF-048D-48B2-AF20-CC2E69AC1946}" type="slidenum">
              <a:rPr lang="zh-CN" altLang="en-US" smtClean="0"/>
              <a:t>4</a:t>
            </a:fld>
            <a:endParaRPr lang="zh-CN" altLang="en-US"/>
          </a:p>
        </p:txBody>
      </p:sp>
    </p:spTree>
    <p:extLst>
      <p:ext uri="{BB962C8B-B14F-4D97-AF65-F5344CB8AC3E}">
        <p14:creationId xmlns:p14="http://schemas.microsoft.com/office/powerpoint/2010/main" val="279376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共用操作系统资源，消耗更少的资源，完成同样的工作</a:t>
            </a:r>
          </a:p>
        </p:txBody>
      </p:sp>
      <p:sp>
        <p:nvSpPr>
          <p:cNvPr id="4" name="灯片编号占位符 3"/>
          <p:cNvSpPr>
            <a:spLocks noGrp="1"/>
          </p:cNvSpPr>
          <p:nvPr>
            <p:ph type="sldNum" sz="quarter" idx="5"/>
          </p:nvPr>
        </p:nvSpPr>
        <p:spPr/>
        <p:txBody>
          <a:bodyPr/>
          <a:lstStyle/>
          <a:p>
            <a:fld id="{2939C7DF-048D-48B2-AF20-CC2E69AC1946}" type="slidenum">
              <a:rPr lang="zh-CN" altLang="en-US" smtClean="0"/>
              <a:t>5</a:t>
            </a:fld>
            <a:endParaRPr lang="zh-CN" altLang="en-US"/>
          </a:p>
        </p:txBody>
      </p:sp>
    </p:spTree>
    <p:extLst>
      <p:ext uri="{BB962C8B-B14F-4D97-AF65-F5344CB8AC3E}">
        <p14:creationId xmlns:p14="http://schemas.microsoft.com/office/powerpoint/2010/main" val="2734452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开发环境：需要的各种环境申请直接通过</a:t>
            </a:r>
            <a:r>
              <a:rPr lang="en-US" altLang="zh-CN" dirty="0"/>
              <a:t>docker</a:t>
            </a:r>
            <a:endParaRPr lang="zh-CN" altLang="en-US" dirty="0"/>
          </a:p>
        </p:txBody>
      </p:sp>
      <p:sp>
        <p:nvSpPr>
          <p:cNvPr id="4" name="灯片编号占位符 3"/>
          <p:cNvSpPr>
            <a:spLocks noGrp="1"/>
          </p:cNvSpPr>
          <p:nvPr>
            <p:ph type="sldNum" sz="quarter" idx="5"/>
          </p:nvPr>
        </p:nvSpPr>
        <p:spPr/>
        <p:txBody>
          <a:bodyPr/>
          <a:lstStyle/>
          <a:p>
            <a:fld id="{2939C7DF-048D-48B2-AF20-CC2E69AC1946}" type="slidenum">
              <a:rPr lang="zh-CN" altLang="en-US" smtClean="0"/>
              <a:t>8</a:t>
            </a:fld>
            <a:endParaRPr lang="zh-CN" altLang="en-US"/>
          </a:p>
        </p:txBody>
      </p:sp>
    </p:spTree>
    <p:extLst>
      <p:ext uri="{BB962C8B-B14F-4D97-AF65-F5344CB8AC3E}">
        <p14:creationId xmlns:p14="http://schemas.microsoft.com/office/powerpoint/2010/main" val="194758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39C7DF-048D-48B2-AF20-CC2E69AC1946}" type="slidenum">
              <a:rPr lang="zh-CN" altLang="en-US" smtClean="0"/>
              <a:t>10</a:t>
            </a:fld>
            <a:endParaRPr lang="zh-CN" altLang="en-US"/>
          </a:p>
        </p:txBody>
      </p:sp>
    </p:spTree>
    <p:extLst>
      <p:ext uri="{BB962C8B-B14F-4D97-AF65-F5344CB8AC3E}">
        <p14:creationId xmlns:p14="http://schemas.microsoft.com/office/powerpoint/2010/main" val="1496658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镜像与容器：</a:t>
            </a:r>
            <a:r>
              <a:rPr lang="en-US" altLang="zh-CN" dirty="0"/>
              <a:t>http://dockone.io/article/783</a:t>
            </a:r>
            <a:endParaRPr lang="zh-CN" altLang="en-US" dirty="0"/>
          </a:p>
        </p:txBody>
      </p:sp>
      <p:sp>
        <p:nvSpPr>
          <p:cNvPr id="4" name="灯片编号占位符 3"/>
          <p:cNvSpPr>
            <a:spLocks noGrp="1"/>
          </p:cNvSpPr>
          <p:nvPr>
            <p:ph type="sldNum" sz="quarter" idx="5"/>
          </p:nvPr>
        </p:nvSpPr>
        <p:spPr/>
        <p:txBody>
          <a:bodyPr/>
          <a:lstStyle/>
          <a:p>
            <a:fld id="{2939C7DF-048D-48B2-AF20-CC2E69AC1946}" type="slidenum">
              <a:rPr lang="zh-CN" altLang="en-US" smtClean="0"/>
              <a:t>12</a:t>
            </a:fld>
            <a:endParaRPr lang="zh-CN" altLang="en-US"/>
          </a:p>
        </p:txBody>
      </p:sp>
    </p:spTree>
    <p:extLst>
      <p:ext uri="{BB962C8B-B14F-4D97-AF65-F5344CB8AC3E}">
        <p14:creationId xmlns:p14="http://schemas.microsoft.com/office/powerpoint/2010/main" val="3389124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Docker</a:t>
            </a:r>
            <a:r>
              <a:rPr lang="zh-CN" altLang="en-US" dirty="0"/>
              <a:t>命令大全</a:t>
            </a:r>
            <a:r>
              <a:rPr lang="en-US" altLang="zh-CN" dirty="0"/>
              <a:t>:https://www.runoob.com/docker/docker-command-manual.html</a:t>
            </a:r>
            <a:endParaRPr lang="zh-CN" altLang="en-US" dirty="0"/>
          </a:p>
        </p:txBody>
      </p:sp>
      <p:sp>
        <p:nvSpPr>
          <p:cNvPr id="4" name="灯片编号占位符 3"/>
          <p:cNvSpPr>
            <a:spLocks noGrp="1"/>
          </p:cNvSpPr>
          <p:nvPr>
            <p:ph type="sldNum" sz="quarter" idx="5"/>
          </p:nvPr>
        </p:nvSpPr>
        <p:spPr/>
        <p:txBody>
          <a:bodyPr/>
          <a:lstStyle/>
          <a:p>
            <a:fld id="{2939C7DF-048D-48B2-AF20-CC2E69AC1946}" type="slidenum">
              <a:rPr lang="zh-CN" altLang="en-US" smtClean="0"/>
              <a:t>19</a:t>
            </a:fld>
            <a:endParaRPr lang="zh-CN" altLang="en-US"/>
          </a:p>
        </p:txBody>
      </p:sp>
    </p:spTree>
    <p:extLst>
      <p:ext uri="{BB962C8B-B14F-4D97-AF65-F5344CB8AC3E}">
        <p14:creationId xmlns:p14="http://schemas.microsoft.com/office/powerpoint/2010/main" val="3026716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https://www.runoob.com/docker/docker-dockerfile.html</a:t>
            </a:r>
            <a:endParaRPr lang="zh-CN" altLang="en-US" dirty="0"/>
          </a:p>
        </p:txBody>
      </p:sp>
      <p:sp>
        <p:nvSpPr>
          <p:cNvPr id="4" name="灯片编号占位符 3"/>
          <p:cNvSpPr>
            <a:spLocks noGrp="1"/>
          </p:cNvSpPr>
          <p:nvPr>
            <p:ph type="sldNum" sz="quarter" idx="5"/>
          </p:nvPr>
        </p:nvSpPr>
        <p:spPr/>
        <p:txBody>
          <a:bodyPr/>
          <a:lstStyle/>
          <a:p>
            <a:fld id="{2939C7DF-048D-48B2-AF20-CC2E69AC1946}" type="slidenum">
              <a:rPr lang="zh-CN" altLang="en-US" smtClean="0"/>
              <a:t>21</a:t>
            </a:fld>
            <a:endParaRPr lang="zh-CN" altLang="en-US"/>
          </a:p>
        </p:txBody>
      </p:sp>
    </p:spTree>
    <p:extLst>
      <p:ext uri="{BB962C8B-B14F-4D97-AF65-F5344CB8AC3E}">
        <p14:creationId xmlns:p14="http://schemas.microsoft.com/office/powerpoint/2010/main" val="3810864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docker</a:t>
            </a:r>
            <a:r>
              <a:rPr lang="zh-CN" altLang="en-US" dirty="0"/>
              <a:t>数据卷与数据容器：</a:t>
            </a:r>
            <a:r>
              <a:rPr lang="en-US" altLang="zh-CN" dirty="0"/>
              <a:t>https://www.cnblogs.com/holly8/p/12171523.html</a:t>
            </a:r>
            <a:endParaRPr lang="zh-CN" altLang="en-US" dirty="0"/>
          </a:p>
        </p:txBody>
      </p:sp>
      <p:sp>
        <p:nvSpPr>
          <p:cNvPr id="4" name="灯片编号占位符 3"/>
          <p:cNvSpPr>
            <a:spLocks noGrp="1"/>
          </p:cNvSpPr>
          <p:nvPr>
            <p:ph type="sldNum" sz="quarter" idx="5"/>
          </p:nvPr>
        </p:nvSpPr>
        <p:spPr/>
        <p:txBody>
          <a:bodyPr/>
          <a:lstStyle/>
          <a:p>
            <a:fld id="{2939C7DF-048D-48B2-AF20-CC2E69AC1946}" type="slidenum">
              <a:rPr lang="zh-CN" altLang="en-US" smtClean="0"/>
              <a:t>24</a:t>
            </a:fld>
            <a:endParaRPr lang="zh-CN" altLang="en-US"/>
          </a:p>
        </p:txBody>
      </p:sp>
    </p:spTree>
    <p:extLst>
      <p:ext uri="{BB962C8B-B14F-4D97-AF65-F5344CB8AC3E}">
        <p14:creationId xmlns:p14="http://schemas.microsoft.com/office/powerpoint/2010/main" val="279138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3DB4F72-E829-4271-881E-72D7EE34F9B9}" type="datetimeFigureOut">
              <a:rPr lang="zh-CN" altLang="en-US" smtClean="0"/>
              <a:t>2022/5/9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12F8A9-7F6A-4C2E-B510-86409B341BE6}" type="slidenum">
              <a:rPr lang="zh-CN" altLang="en-US" smtClean="0"/>
              <a:t>‹#›</a:t>
            </a:fld>
            <a:endParaRPr lang="zh-CN" altLang="en-US"/>
          </a:p>
        </p:txBody>
      </p:sp>
    </p:spTree>
    <p:extLst>
      <p:ext uri="{BB962C8B-B14F-4D97-AF65-F5344CB8AC3E}">
        <p14:creationId xmlns:p14="http://schemas.microsoft.com/office/powerpoint/2010/main" val="11017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3DB4F72-E829-4271-881E-72D7EE34F9B9}" type="datetimeFigureOut">
              <a:rPr lang="zh-CN" altLang="en-US" smtClean="0"/>
              <a:t>2022/5/9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12F8A9-7F6A-4C2E-B510-86409B341BE6}" type="slidenum">
              <a:rPr lang="zh-CN" altLang="en-US" smtClean="0"/>
              <a:t>‹#›</a:t>
            </a:fld>
            <a:endParaRPr lang="zh-CN" altLang="en-US"/>
          </a:p>
        </p:txBody>
      </p:sp>
    </p:spTree>
    <p:extLst>
      <p:ext uri="{BB962C8B-B14F-4D97-AF65-F5344CB8AC3E}">
        <p14:creationId xmlns:p14="http://schemas.microsoft.com/office/powerpoint/2010/main" val="394249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3DB4F72-E829-4271-881E-72D7EE34F9B9}" type="datetimeFigureOut">
              <a:rPr lang="zh-CN" altLang="en-US" smtClean="0"/>
              <a:t>2022/5/9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12F8A9-7F6A-4C2E-B510-86409B341BE6}"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9257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3DB4F72-E829-4271-881E-72D7EE34F9B9}" type="datetimeFigureOut">
              <a:rPr lang="zh-CN" altLang="en-US" smtClean="0"/>
              <a:t>2022/5/9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12F8A9-7F6A-4C2E-B510-86409B341BE6}" type="slidenum">
              <a:rPr lang="zh-CN" altLang="en-US" smtClean="0"/>
              <a:t>‹#›</a:t>
            </a:fld>
            <a:endParaRPr lang="zh-CN" altLang="en-US"/>
          </a:p>
        </p:txBody>
      </p:sp>
    </p:spTree>
    <p:extLst>
      <p:ext uri="{BB962C8B-B14F-4D97-AF65-F5344CB8AC3E}">
        <p14:creationId xmlns:p14="http://schemas.microsoft.com/office/powerpoint/2010/main" val="3822636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3DB4F72-E829-4271-881E-72D7EE34F9B9}" type="datetimeFigureOut">
              <a:rPr lang="zh-CN" altLang="en-US" smtClean="0"/>
              <a:t>2022/5/9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12F8A9-7F6A-4C2E-B510-86409B341BE6}"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2018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3DB4F72-E829-4271-881E-72D7EE34F9B9}" type="datetimeFigureOut">
              <a:rPr lang="zh-CN" altLang="en-US" smtClean="0"/>
              <a:t>2022/5/9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12F8A9-7F6A-4C2E-B510-86409B341BE6}" type="slidenum">
              <a:rPr lang="zh-CN" altLang="en-US" smtClean="0"/>
              <a:t>‹#›</a:t>
            </a:fld>
            <a:endParaRPr lang="zh-CN" altLang="en-US"/>
          </a:p>
        </p:txBody>
      </p:sp>
    </p:spTree>
    <p:extLst>
      <p:ext uri="{BB962C8B-B14F-4D97-AF65-F5344CB8AC3E}">
        <p14:creationId xmlns:p14="http://schemas.microsoft.com/office/powerpoint/2010/main" val="238263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DB4F72-E829-4271-881E-72D7EE34F9B9}" type="datetimeFigureOut">
              <a:rPr lang="zh-CN" altLang="en-US" smtClean="0"/>
              <a:t>2022/5/9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12F8A9-7F6A-4C2E-B510-86409B341BE6}" type="slidenum">
              <a:rPr lang="zh-CN" altLang="en-US" smtClean="0"/>
              <a:t>‹#›</a:t>
            </a:fld>
            <a:endParaRPr lang="zh-CN" altLang="en-US"/>
          </a:p>
        </p:txBody>
      </p:sp>
    </p:spTree>
    <p:extLst>
      <p:ext uri="{BB962C8B-B14F-4D97-AF65-F5344CB8AC3E}">
        <p14:creationId xmlns:p14="http://schemas.microsoft.com/office/powerpoint/2010/main" val="2898043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DB4F72-E829-4271-881E-72D7EE34F9B9}" type="datetimeFigureOut">
              <a:rPr lang="zh-CN" altLang="en-US" smtClean="0"/>
              <a:t>2022/5/9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12F8A9-7F6A-4C2E-B510-86409B341BE6}" type="slidenum">
              <a:rPr lang="zh-CN" altLang="en-US" smtClean="0"/>
              <a:t>‹#›</a:t>
            </a:fld>
            <a:endParaRPr lang="zh-CN" altLang="en-US"/>
          </a:p>
        </p:txBody>
      </p:sp>
    </p:spTree>
    <p:extLst>
      <p:ext uri="{BB962C8B-B14F-4D97-AF65-F5344CB8AC3E}">
        <p14:creationId xmlns:p14="http://schemas.microsoft.com/office/powerpoint/2010/main" val="739952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DB4F72-E829-4271-881E-72D7EE34F9B9}" type="datetimeFigureOut">
              <a:rPr lang="zh-CN" altLang="en-US" smtClean="0"/>
              <a:t>2022/5/9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12F8A9-7F6A-4C2E-B510-86409B341BE6}" type="slidenum">
              <a:rPr lang="zh-CN" altLang="en-US" smtClean="0"/>
              <a:t>‹#›</a:t>
            </a:fld>
            <a:endParaRPr lang="zh-CN" altLang="en-US"/>
          </a:p>
        </p:txBody>
      </p:sp>
    </p:spTree>
    <p:extLst>
      <p:ext uri="{BB962C8B-B14F-4D97-AF65-F5344CB8AC3E}">
        <p14:creationId xmlns:p14="http://schemas.microsoft.com/office/powerpoint/2010/main" val="329645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3DB4F72-E829-4271-881E-72D7EE34F9B9}" type="datetimeFigureOut">
              <a:rPr lang="zh-CN" altLang="en-US" smtClean="0"/>
              <a:t>2022/5/9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12F8A9-7F6A-4C2E-B510-86409B341BE6}" type="slidenum">
              <a:rPr lang="zh-CN" altLang="en-US" smtClean="0"/>
              <a:t>‹#›</a:t>
            </a:fld>
            <a:endParaRPr lang="zh-CN" altLang="en-US"/>
          </a:p>
        </p:txBody>
      </p:sp>
    </p:spTree>
    <p:extLst>
      <p:ext uri="{BB962C8B-B14F-4D97-AF65-F5344CB8AC3E}">
        <p14:creationId xmlns:p14="http://schemas.microsoft.com/office/powerpoint/2010/main" val="1543854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3DB4F72-E829-4271-881E-72D7EE34F9B9}" type="datetimeFigureOut">
              <a:rPr lang="zh-CN" altLang="en-US" smtClean="0"/>
              <a:t>2022/5/9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012F8A9-7F6A-4C2E-B510-86409B341BE6}" type="slidenum">
              <a:rPr lang="zh-CN" altLang="en-US" smtClean="0"/>
              <a:t>‹#›</a:t>
            </a:fld>
            <a:endParaRPr lang="zh-CN" altLang="en-US"/>
          </a:p>
        </p:txBody>
      </p:sp>
    </p:spTree>
    <p:extLst>
      <p:ext uri="{BB962C8B-B14F-4D97-AF65-F5344CB8AC3E}">
        <p14:creationId xmlns:p14="http://schemas.microsoft.com/office/powerpoint/2010/main" val="3440833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3DB4F72-E829-4271-881E-72D7EE34F9B9}" type="datetimeFigureOut">
              <a:rPr lang="zh-CN" altLang="en-US" smtClean="0"/>
              <a:t>2022/5/9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12F8A9-7F6A-4C2E-B510-86409B341BE6}" type="slidenum">
              <a:rPr lang="zh-CN" altLang="en-US" smtClean="0"/>
              <a:t>‹#›</a:t>
            </a:fld>
            <a:endParaRPr lang="zh-CN" altLang="en-US"/>
          </a:p>
        </p:txBody>
      </p:sp>
    </p:spTree>
    <p:extLst>
      <p:ext uri="{BB962C8B-B14F-4D97-AF65-F5344CB8AC3E}">
        <p14:creationId xmlns:p14="http://schemas.microsoft.com/office/powerpoint/2010/main" val="103243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3DB4F72-E829-4271-881E-72D7EE34F9B9}" type="datetimeFigureOut">
              <a:rPr lang="zh-CN" altLang="en-US" smtClean="0"/>
              <a:t>2022/5/9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12F8A9-7F6A-4C2E-B510-86409B341BE6}" type="slidenum">
              <a:rPr lang="zh-CN" altLang="en-US" smtClean="0"/>
              <a:t>‹#›</a:t>
            </a:fld>
            <a:endParaRPr lang="zh-CN" altLang="en-US"/>
          </a:p>
        </p:txBody>
      </p:sp>
    </p:spTree>
    <p:extLst>
      <p:ext uri="{BB962C8B-B14F-4D97-AF65-F5344CB8AC3E}">
        <p14:creationId xmlns:p14="http://schemas.microsoft.com/office/powerpoint/2010/main" val="2268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B4F72-E829-4271-881E-72D7EE34F9B9}" type="datetimeFigureOut">
              <a:rPr lang="zh-CN" altLang="en-US" smtClean="0"/>
              <a:t>2022/5/9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12F8A9-7F6A-4C2E-B510-86409B341BE6}" type="slidenum">
              <a:rPr lang="zh-CN" altLang="en-US" smtClean="0"/>
              <a:t>‹#›</a:t>
            </a:fld>
            <a:endParaRPr lang="zh-CN" altLang="en-US"/>
          </a:p>
        </p:txBody>
      </p:sp>
    </p:spTree>
    <p:extLst>
      <p:ext uri="{BB962C8B-B14F-4D97-AF65-F5344CB8AC3E}">
        <p14:creationId xmlns:p14="http://schemas.microsoft.com/office/powerpoint/2010/main" val="401888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3DB4F72-E829-4271-881E-72D7EE34F9B9}" type="datetimeFigureOut">
              <a:rPr lang="zh-CN" altLang="en-US" smtClean="0"/>
              <a:t>2022/5/9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12F8A9-7F6A-4C2E-B510-86409B341BE6}" type="slidenum">
              <a:rPr lang="zh-CN" altLang="en-US" smtClean="0"/>
              <a:t>‹#›</a:t>
            </a:fld>
            <a:endParaRPr lang="zh-CN" altLang="en-US"/>
          </a:p>
        </p:txBody>
      </p:sp>
    </p:spTree>
    <p:extLst>
      <p:ext uri="{BB962C8B-B14F-4D97-AF65-F5344CB8AC3E}">
        <p14:creationId xmlns:p14="http://schemas.microsoft.com/office/powerpoint/2010/main" val="1314445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3DB4F72-E829-4271-881E-72D7EE34F9B9}" type="datetimeFigureOut">
              <a:rPr lang="zh-CN" altLang="en-US" smtClean="0"/>
              <a:t>2022/5/9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12F8A9-7F6A-4C2E-B510-86409B341BE6}" type="slidenum">
              <a:rPr lang="zh-CN" altLang="en-US" smtClean="0"/>
              <a:t>‹#›</a:t>
            </a:fld>
            <a:endParaRPr lang="zh-CN" altLang="en-US"/>
          </a:p>
        </p:txBody>
      </p:sp>
    </p:spTree>
    <p:extLst>
      <p:ext uri="{BB962C8B-B14F-4D97-AF65-F5344CB8AC3E}">
        <p14:creationId xmlns:p14="http://schemas.microsoft.com/office/powerpoint/2010/main" val="211404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3DB4F72-E829-4271-881E-72D7EE34F9B9}" type="datetimeFigureOut">
              <a:rPr lang="zh-CN" altLang="en-US" smtClean="0"/>
              <a:t>2022/5/9</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12F8A9-7F6A-4C2E-B510-86409B341BE6}" type="slidenum">
              <a:rPr lang="zh-CN" altLang="en-US" smtClean="0"/>
              <a:t>‹#›</a:t>
            </a:fld>
            <a:endParaRPr lang="zh-CN" altLang="en-US"/>
          </a:p>
        </p:txBody>
      </p:sp>
    </p:spTree>
    <p:extLst>
      <p:ext uri="{BB962C8B-B14F-4D97-AF65-F5344CB8AC3E}">
        <p14:creationId xmlns:p14="http://schemas.microsoft.com/office/powerpoint/2010/main" val="117730486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hub.docker.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FB406-F871-4CC5-A9E2-96C82E64A6BA}"/>
              </a:ext>
            </a:extLst>
          </p:cNvPr>
          <p:cNvSpPr>
            <a:spLocks noGrp="1"/>
          </p:cNvSpPr>
          <p:nvPr>
            <p:ph type="ctrTitle"/>
          </p:nvPr>
        </p:nvSpPr>
        <p:spPr/>
        <p:txBody>
          <a:bodyPr/>
          <a:lstStyle/>
          <a:p>
            <a:r>
              <a:rPr lang="en-US" altLang="zh-CN" dirty="0"/>
              <a:t>Docker</a:t>
            </a:r>
            <a:r>
              <a:rPr lang="zh-CN" altLang="en-US" dirty="0"/>
              <a:t>容器基础</a:t>
            </a:r>
          </a:p>
        </p:txBody>
      </p:sp>
      <p:sp>
        <p:nvSpPr>
          <p:cNvPr id="3" name="副标题 2">
            <a:extLst>
              <a:ext uri="{FF2B5EF4-FFF2-40B4-BE49-F238E27FC236}">
                <a16:creationId xmlns:a16="http://schemas.microsoft.com/office/drawing/2014/main" id="{CA403D9C-C6E3-49CA-8679-FBF0C913196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89142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DC618-4F62-440B-B5B2-5CF02BB70E5A}"/>
              </a:ext>
            </a:extLst>
          </p:cNvPr>
          <p:cNvSpPr>
            <a:spLocks noGrp="1"/>
          </p:cNvSpPr>
          <p:nvPr>
            <p:ph type="title"/>
          </p:nvPr>
        </p:nvSpPr>
        <p:spPr/>
        <p:txBody>
          <a:bodyPr/>
          <a:lstStyle/>
          <a:p>
            <a:r>
              <a:rPr lang="en-US" altLang="zh-CN" dirty="0"/>
              <a:t>Docker</a:t>
            </a:r>
            <a:r>
              <a:rPr lang="zh-CN" altLang="en-US" dirty="0"/>
              <a:t>基础</a:t>
            </a:r>
          </a:p>
        </p:txBody>
      </p:sp>
      <p:sp>
        <p:nvSpPr>
          <p:cNvPr id="10" name="内容占位符 2">
            <a:extLst>
              <a:ext uri="{FF2B5EF4-FFF2-40B4-BE49-F238E27FC236}">
                <a16:creationId xmlns:a16="http://schemas.microsoft.com/office/drawing/2014/main" id="{E2D8B40A-A64B-489B-BACB-359D89B9D428}"/>
              </a:ext>
            </a:extLst>
          </p:cNvPr>
          <p:cNvSpPr>
            <a:spLocks noGrp="1"/>
          </p:cNvSpPr>
          <p:nvPr>
            <p:ph idx="1"/>
          </p:nvPr>
        </p:nvSpPr>
        <p:spPr>
          <a:xfrm>
            <a:off x="2185800" y="1655919"/>
            <a:ext cx="8915400" cy="3777622"/>
          </a:xfrm>
        </p:spPr>
        <p:txBody>
          <a:bodyPr>
            <a:normAutofit/>
          </a:bodyPr>
          <a:lstStyle/>
          <a:p>
            <a:r>
              <a:rPr lang="zh-CN" altLang="en-US" sz="2400" dirty="0"/>
              <a:t>操作系统与基础镜像</a:t>
            </a:r>
          </a:p>
        </p:txBody>
      </p:sp>
      <p:pic>
        <p:nvPicPr>
          <p:cNvPr id="4" name="图片 3">
            <a:extLst>
              <a:ext uri="{FF2B5EF4-FFF2-40B4-BE49-F238E27FC236}">
                <a16:creationId xmlns:a16="http://schemas.microsoft.com/office/drawing/2014/main" id="{0E2F07AD-A55B-4928-A0CE-B98A40261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353" y="2306592"/>
            <a:ext cx="7129847" cy="4372973"/>
          </a:xfrm>
          <a:prstGeom prst="rect">
            <a:avLst/>
          </a:prstGeom>
        </p:spPr>
      </p:pic>
    </p:spTree>
    <p:extLst>
      <p:ext uri="{BB962C8B-B14F-4D97-AF65-F5344CB8AC3E}">
        <p14:creationId xmlns:p14="http://schemas.microsoft.com/office/powerpoint/2010/main" val="382056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55AF-D18E-4282-8EB0-75B8964CDA6C}"/>
              </a:ext>
            </a:extLst>
          </p:cNvPr>
          <p:cNvSpPr>
            <a:spLocks noGrp="1"/>
          </p:cNvSpPr>
          <p:nvPr>
            <p:ph type="title"/>
          </p:nvPr>
        </p:nvSpPr>
        <p:spPr/>
        <p:txBody>
          <a:bodyPr/>
          <a:lstStyle/>
          <a:p>
            <a:r>
              <a:rPr lang="en-US" altLang="zh-CN" dirty="0"/>
              <a:t>Docker</a:t>
            </a:r>
            <a:r>
              <a:rPr lang="zh-CN" altLang="en-US" dirty="0"/>
              <a:t>基础</a:t>
            </a:r>
          </a:p>
        </p:txBody>
      </p:sp>
      <p:sp>
        <p:nvSpPr>
          <p:cNvPr id="3" name="内容占位符 2">
            <a:extLst>
              <a:ext uri="{FF2B5EF4-FFF2-40B4-BE49-F238E27FC236}">
                <a16:creationId xmlns:a16="http://schemas.microsoft.com/office/drawing/2014/main" id="{E3FCEBBE-C972-45F7-9FA1-95079295E99D}"/>
              </a:ext>
            </a:extLst>
          </p:cNvPr>
          <p:cNvSpPr>
            <a:spLocks noGrp="1"/>
          </p:cNvSpPr>
          <p:nvPr>
            <p:ph idx="1"/>
          </p:nvPr>
        </p:nvSpPr>
        <p:spPr>
          <a:xfrm>
            <a:off x="2589212" y="1797425"/>
            <a:ext cx="8915400" cy="3777622"/>
          </a:xfrm>
        </p:spPr>
        <p:txBody>
          <a:bodyPr>
            <a:normAutofit/>
          </a:bodyPr>
          <a:lstStyle/>
          <a:p>
            <a:r>
              <a:rPr lang="zh-CN" altLang="en-US" sz="2400" dirty="0"/>
              <a:t>分层文件系统</a:t>
            </a:r>
          </a:p>
          <a:p>
            <a:endParaRPr lang="zh-CN" altLang="en-US" sz="2400" dirty="0"/>
          </a:p>
        </p:txBody>
      </p:sp>
      <p:pic>
        <p:nvPicPr>
          <p:cNvPr id="4" name="Picture 2" descr="dockerimage3.png">
            <a:extLst>
              <a:ext uri="{FF2B5EF4-FFF2-40B4-BE49-F238E27FC236}">
                <a16:creationId xmlns:a16="http://schemas.microsoft.com/office/drawing/2014/main" id="{384A6851-5659-468A-AB37-F91E90D86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3732" y="2390774"/>
            <a:ext cx="6429375" cy="44672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ockerimage6.png">
            <a:extLst>
              <a:ext uri="{FF2B5EF4-FFF2-40B4-BE49-F238E27FC236}">
                <a16:creationId xmlns:a16="http://schemas.microsoft.com/office/drawing/2014/main" id="{BA0848A8-C493-435C-A5A9-5D979E59F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833" y="3059111"/>
            <a:ext cx="3735899" cy="2805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00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Docker</a:t>
            </a:r>
            <a:r>
              <a:rPr lang="zh-CN" altLang="en-US" dirty="0"/>
              <a:t>的几个术语</a:t>
            </a:r>
          </a:p>
        </p:txBody>
      </p:sp>
      <p:sp>
        <p:nvSpPr>
          <p:cNvPr id="3" name="内容占位符 2"/>
          <p:cNvSpPr>
            <a:spLocks noGrp="1"/>
          </p:cNvSpPr>
          <p:nvPr>
            <p:ph idx="1"/>
          </p:nvPr>
        </p:nvSpPr>
        <p:spPr>
          <a:xfrm>
            <a:off x="1916474" y="1796922"/>
            <a:ext cx="5132294" cy="4486274"/>
          </a:xfrm>
        </p:spPr>
        <p:txBody>
          <a:bodyPr>
            <a:normAutofit/>
          </a:bodyPr>
          <a:lstStyle/>
          <a:p>
            <a:r>
              <a:rPr lang="zh-CN" altLang="en-US" sz="2400" dirty="0"/>
              <a:t>镜像 </a:t>
            </a:r>
            <a:r>
              <a:rPr lang="en-US" altLang="zh-CN" sz="2400" dirty="0"/>
              <a:t>Image</a:t>
            </a:r>
          </a:p>
          <a:p>
            <a:r>
              <a:rPr lang="zh-CN" altLang="en-US" sz="2400" dirty="0"/>
              <a:t>容器 </a:t>
            </a:r>
            <a:r>
              <a:rPr lang="en-US" altLang="zh-CN" sz="2400" dirty="0"/>
              <a:t>Container </a:t>
            </a:r>
          </a:p>
          <a:p>
            <a:r>
              <a:rPr lang="en-US" altLang="zh-CN" sz="2400" dirty="0" err="1"/>
              <a:t>Dockerfile</a:t>
            </a:r>
            <a:r>
              <a:rPr lang="en-US" altLang="zh-CN" sz="2400" dirty="0"/>
              <a:t> </a:t>
            </a:r>
          </a:p>
          <a:p>
            <a:r>
              <a:rPr lang="en-US" altLang="zh-CN" sz="2400" dirty="0"/>
              <a:t>Registry</a:t>
            </a:r>
          </a:p>
          <a:p>
            <a:r>
              <a:rPr lang="en-US" altLang="zh-CN" sz="2400" dirty="0" err="1"/>
              <a:t>Docker</a:t>
            </a:r>
            <a:r>
              <a:rPr lang="en-US" altLang="zh-CN" sz="2400" dirty="0"/>
              <a:t> Daemon </a:t>
            </a:r>
            <a:endParaRPr lang="zh-CN" altLang="en-US" sz="2400" dirty="0"/>
          </a:p>
        </p:txBody>
      </p:sp>
      <p:pic>
        <p:nvPicPr>
          <p:cNvPr id="4098" name="Picture 2" descr="docker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163" y="2220562"/>
            <a:ext cx="2924175" cy="1714500"/>
          </a:xfrm>
          <a:prstGeom prst="rect">
            <a:avLst/>
          </a:prstGeom>
          <a:noFill/>
          <a:extLst>
            <a:ext uri="{909E8E84-426E-40DD-AFC4-6F175D3DCCD1}">
              <a14:hiddenFill xmlns:a14="http://schemas.microsoft.com/office/drawing/2010/main">
                <a:solidFill>
                  <a:srgbClr val="FFFFFF"/>
                </a:solidFill>
              </a14:hiddenFill>
            </a:ext>
          </a:extLst>
        </p:spPr>
      </p:pic>
      <p:sp>
        <p:nvSpPr>
          <p:cNvPr id="4" name="箭头: 右 3">
            <a:extLst>
              <a:ext uri="{FF2B5EF4-FFF2-40B4-BE49-F238E27FC236}">
                <a16:creationId xmlns:a16="http://schemas.microsoft.com/office/drawing/2014/main" id="{5094DA98-6D27-4C18-9CD0-D098755F7CFA}"/>
              </a:ext>
            </a:extLst>
          </p:cNvPr>
          <p:cNvSpPr/>
          <p:nvPr/>
        </p:nvSpPr>
        <p:spPr>
          <a:xfrm>
            <a:off x="8431306" y="2958353"/>
            <a:ext cx="793376" cy="242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C1F9BF1-6FBE-4A57-A320-F962E5EC5AB1}"/>
              </a:ext>
            </a:extLst>
          </p:cNvPr>
          <p:cNvSpPr txBox="1"/>
          <p:nvPr/>
        </p:nvSpPr>
        <p:spPr>
          <a:xfrm>
            <a:off x="8524866" y="2668139"/>
            <a:ext cx="606256" cy="369332"/>
          </a:xfrm>
          <a:prstGeom prst="rect">
            <a:avLst/>
          </a:prstGeom>
          <a:noFill/>
        </p:spPr>
        <p:txBody>
          <a:bodyPr wrap="none" rtlCol="0">
            <a:spAutoFit/>
          </a:bodyPr>
          <a:lstStyle/>
          <a:p>
            <a:r>
              <a:rPr lang="en-US" altLang="zh-CN" b="1" dirty="0"/>
              <a:t>Run</a:t>
            </a:r>
            <a:endParaRPr lang="zh-CN" altLang="en-US" b="1" dirty="0"/>
          </a:p>
        </p:txBody>
      </p:sp>
      <p:pic>
        <p:nvPicPr>
          <p:cNvPr id="7" name="图片 6">
            <a:extLst>
              <a:ext uri="{FF2B5EF4-FFF2-40B4-BE49-F238E27FC236}">
                <a16:creationId xmlns:a16="http://schemas.microsoft.com/office/drawing/2014/main" id="{29FC54E7-4ED2-46F9-97F2-51B04E873D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8210" y="2147607"/>
            <a:ext cx="2161988" cy="1621491"/>
          </a:xfrm>
          <a:prstGeom prst="rect">
            <a:avLst/>
          </a:prstGeom>
        </p:spPr>
      </p:pic>
      <p:sp>
        <p:nvSpPr>
          <p:cNvPr id="9" name="文本框 8">
            <a:extLst>
              <a:ext uri="{FF2B5EF4-FFF2-40B4-BE49-F238E27FC236}">
                <a16:creationId xmlns:a16="http://schemas.microsoft.com/office/drawing/2014/main" id="{3B9D0D8A-E093-4EBD-A106-5F4702270F14}"/>
              </a:ext>
            </a:extLst>
          </p:cNvPr>
          <p:cNvSpPr txBox="1"/>
          <p:nvPr/>
        </p:nvSpPr>
        <p:spPr>
          <a:xfrm>
            <a:off x="9759560" y="3769098"/>
            <a:ext cx="1285929" cy="369332"/>
          </a:xfrm>
          <a:prstGeom prst="rect">
            <a:avLst/>
          </a:prstGeom>
          <a:noFill/>
        </p:spPr>
        <p:txBody>
          <a:bodyPr wrap="none" rtlCol="0">
            <a:spAutoFit/>
          </a:bodyPr>
          <a:lstStyle/>
          <a:p>
            <a:r>
              <a:rPr lang="en-US" altLang="zh-CN" b="1" dirty="0"/>
              <a:t>Container</a:t>
            </a:r>
            <a:endParaRPr lang="zh-CN" altLang="en-US" b="1" dirty="0"/>
          </a:p>
        </p:txBody>
      </p:sp>
    </p:spTree>
    <p:extLst>
      <p:ext uri="{BB962C8B-B14F-4D97-AF65-F5344CB8AC3E}">
        <p14:creationId xmlns:p14="http://schemas.microsoft.com/office/powerpoint/2010/main" val="40948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F57B7-AE7C-4121-ACEA-AC65AE5C460D}"/>
              </a:ext>
            </a:extLst>
          </p:cNvPr>
          <p:cNvSpPr>
            <a:spLocks noGrp="1"/>
          </p:cNvSpPr>
          <p:nvPr>
            <p:ph type="title"/>
          </p:nvPr>
        </p:nvSpPr>
        <p:spPr/>
        <p:txBody>
          <a:bodyPr/>
          <a:lstStyle/>
          <a:p>
            <a:r>
              <a:rPr lang="en-US" altLang="zh-CN" dirty="0"/>
              <a:t>Docker</a:t>
            </a:r>
            <a:r>
              <a:rPr lang="zh-CN" altLang="en-US" dirty="0"/>
              <a:t>镜像</a:t>
            </a:r>
          </a:p>
        </p:txBody>
      </p:sp>
      <p:sp>
        <p:nvSpPr>
          <p:cNvPr id="3" name="内容占位符 2">
            <a:extLst>
              <a:ext uri="{FF2B5EF4-FFF2-40B4-BE49-F238E27FC236}">
                <a16:creationId xmlns:a16="http://schemas.microsoft.com/office/drawing/2014/main" id="{C043622B-276E-4428-AFF4-06C1F5BA20D7}"/>
              </a:ext>
            </a:extLst>
          </p:cNvPr>
          <p:cNvSpPr>
            <a:spLocks noGrp="1"/>
          </p:cNvSpPr>
          <p:nvPr>
            <p:ph idx="1"/>
          </p:nvPr>
        </p:nvSpPr>
        <p:spPr>
          <a:xfrm>
            <a:off x="2132012" y="1703294"/>
            <a:ext cx="8915400" cy="3777622"/>
          </a:xfrm>
        </p:spPr>
        <p:txBody>
          <a:bodyPr>
            <a:normAutofit/>
          </a:bodyPr>
          <a:lstStyle/>
          <a:p>
            <a:pPr>
              <a:lnSpc>
                <a:spcPct val="150000"/>
              </a:lnSpc>
            </a:pPr>
            <a:r>
              <a:rPr lang="en-US" altLang="zh-CN" sz="2400" dirty="0"/>
              <a:t>Docker</a:t>
            </a:r>
            <a:r>
              <a:rPr lang="zh-CN" altLang="en-US" sz="2400" dirty="0"/>
              <a:t>镜像是一个特殊的文件系统（</a:t>
            </a:r>
            <a:r>
              <a:rPr lang="en-US" altLang="zh-CN" sz="2400" dirty="0" err="1"/>
              <a:t>UnionFS</a:t>
            </a:r>
            <a:r>
              <a:rPr lang="zh-CN" altLang="en-US" sz="2400" dirty="0"/>
              <a:t>，一层一层的系统文件），提供容器运行时所需的程序、库、资源、配置等文件，另外还包含了一些为运行时准备的一些配置参数（如匿名卷、环境变量、用户等）。</a:t>
            </a:r>
            <a:endParaRPr lang="en-US" altLang="zh-CN" sz="2400" dirty="0"/>
          </a:p>
          <a:p>
            <a:pPr>
              <a:lnSpc>
                <a:spcPct val="150000"/>
              </a:lnSpc>
            </a:pPr>
            <a:r>
              <a:rPr lang="zh-CN" altLang="en-US" sz="2400" dirty="0"/>
              <a:t>镜像是一个静态的概念，不包含任何动态数据，其内容在构建之后也不会被改变。</a:t>
            </a:r>
            <a:endParaRPr lang="en-US" altLang="zh-CN" sz="2400" dirty="0"/>
          </a:p>
        </p:txBody>
      </p:sp>
    </p:spTree>
    <p:extLst>
      <p:ext uri="{BB962C8B-B14F-4D97-AF65-F5344CB8AC3E}">
        <p14:creationId xmlns:p14="http://schemas.microsoft.com/office/powerpoint/2010/main" val="278333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C44AF-31E7-4E60-A969-AD38BF1F36AD}"/>
              </a:ext>
            </a:extLst>
          </p:cNvPr>
          <p:cNvSpPr>
            <a:spLocks noGrp="1"/>
          </p:cNvSpPr>
          <p:nvPr>
            <p:ph type="title"/>
          </p:nvPr>
        </p:nvSpPr>
        <p:spPr/>
        <p:txBody>
          <a:bodyPr/>
          <a:lstStyle/>
          <a:p>
            <a:r>
              <a:rPr lang="en-US" altLang="zh-CN" dirty="0"/>
              <a:t>Docker</a:t>
            </a:r>
            <a:r>
              <a:rPr lang="zh-CN" altLang="en-US" dirty="0"/>
              <a:t>容器</a:t>
            </a:r>
          </a:p>
        </p:txBody>
      </p:sp>
      <p:sp>
        <p:nvSpPr>
          <p:cNvPr id="3" name="内容占位符 2">
            <a:extLst>
              <a:ext uri="{FF2B5EF4-FFF2-40B4-BE49-F238E27FC236}">
                <a16:creationId xmlns:a16="http://schemas.microsoft.com/office/drawing/2014/main" id="{F463F849-075C-4388-8F0F-0C54267A9BCD}"/>
              </a:ext>
            </a:extLst>
          </p:cNvPr>
          <p:cNvSpPr>
            <a:spLocks noGrp="1"/>
          </p:cNvSpPr>
          <p:nvPr>
            <p:ph idx="1"/>
          </p:nvPr>
        </p:nvSpPr>
        <p:spPr>
          <a:xfrm>
            <a:off x="2239589" y="1743636"/>
            <a:ext cx="8915400" cy="3777622"/>
          </a:xfrm>
        </p:spPr>
        <p:txBody>
          <a:bodyPr>
            <a:normAutofit/>
          </a:bodyPr>
          <a:lstStyle/>
          <a:p>
            <a:pPr>
              <a:lnSpc>
                <a:spcPct val="150000"/>
              </a:lnSpc>
            </a:pPr>
            <a:r>
              <a:rPr lang="zh-CN" altLang="en-US" sz="2400" dirty="0"/>
              <a:t>通过</a:t>
            </a:r>
            <a:r>
              <a:rPr lang="en-US" altLang="zh-CN" sz="2400" dirty="0"/>
              <a:t>Docker</a:t>
            </a:r>
            <a:r>
              <a:rPr lang="zh-CN" altLang="en-US" sz="2400" dirty="0"/>
              <a:t>引擎运行</a:t>
            </a:r>
            <a:r>
              <a:rPr lang="en-US" altLang="zh-CN" sz="2400" dirty="0"/>
              <a:t>Docker</a:t>
            </a:r>
            <a:r>
              <a:rPr lang="zh-CN" altLang="en-US" sz="2400" dirty="0"/>
              <a:t>镜像创建该镜像的容器</a:t>
            </a:r>
            <a:endParaRPr lang="en-US" altLang="zh-CN" sz="2400" dirty="0"/>
          </a:p>
          <a:p>
            <a:pPr>
              <a:lnSpc>
                <a:spcPct val="150000"/>
              </a:lnSpc>
            </a:pPr>
            <a:r>
              <a:rPr lang="zh-CN" altLang="en-US" sz="2400" dirty="0"/>
              <a:t>容器是镜像的实例，对应系统中的一个实际运行的进程</a:t>
            </a:r>
            <a:endParaRPr lang="en-US" altLang="zh-CN" sz="2400" dirty="0"/>
          </a:p>
          <a:p>
            <a:pPr>
              <a:lnSpc>
                <a:spcPct val="150000"/>
              </a:lnSpc>
            </a:pPr>
            <a:r>
              <a:rPr lang="zh-CN" altLang="en-US" sz="2400" dirty="0"/>
              <a:t>相对于镜像来说容器是动态的，容器在启动的时候创建了一层可写层次作为最上层</a:t>
            </a:r>
          </a:p>
        </p:txBody>
      </p:sp>
    </p:spTree>
    <p:extLst>
      <p:ext uri="{BB962C8B-B14F-4D97-AF65-F5344CB8AC3E}">
        <p14:creationId xmlns:p14="http://schemas.microsoft.com/office/powerpoint/2010/main" val="17840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08C43-3778-4A34-860C-5A2A25B24AE6}"/>
              </a:ext>
            </a:extLst>
          </p:cNvPr>
          <p:cNvSpPr>
            <a:spLocks noGrp="1"/>
          </p:cNvSpPr>
          <p:nvPr>
            <p:ph type="title"/>
          </p:nvPr>
        </p:nvSpPr>
        <p:spPr/>
        <p:txBody>
          <a:bodyPr/>
          <a:lstStyle/>
          <a:p>
            <a:endParaRPr lang="zh-CN" altLang="en-US" dirty="0"/>
          </a:p>
        </p:txBody>
      </p:sp>
      <p:pic>
        <p:nvPicPr>
          <p:cNvPr id="6" name="内容占位符 5">
            <a:extLst>
              <a:ext uri="{FF2B5EF4-FFF2-40B4-BE49-F238E27FC236}">
                <a16:creationId xmlns:a16="http://schemas.microsoft.com/office/drawing/2014/main" id="{F476530A-1464-479E-9AC8-445D73D179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431" y="1069470"/>
            <a:ext cx="9383137" cy="4914471"/>
          </a:xfrm>
        </p:spPr>
      </p:pic>
    </p:spTree>
    <p:extLst>
      <p:ext uri="{BB962C8B-B14F-4D97-AF65-F5344CB8AC3E}">
        <p14:creationId xmlns:p14="http://schemas.microsoft.com/office/powerpoint/2010/main" val="211348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E42EE-7865-4ABF-9DB7-4CA7DF3DCC3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0A1DB74-178C-425E-86E5-DFDE1D0904C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2D0FF4F4-0E39-46D3-9EA3-52C6522E0D9A}"/>
              </a:ext>
            </a:extLst>
          </p:cNvPr>
          <p:cNvPicPr>
            <a:picLocks noChangeAspect="1"/>
          </p:cNvPicPr>
          <p:nvPr/>
        </p:nvPicPr>
        <p:blipFill>
          <a:blip r:embed="rId2"/>
          <a:stretch>
            <a:fillRect/>
          </a:stretch>
        </p:blipFill>
        <p:spPr>
          <a:xfrm>
            <a:off x="139700" y="1905000"/>
            <a:ext cx="18046138" cy="1873433"/>
          </a:xfrm>
          <a:prstGeom prst="rect">
            <a:avLst/>
          </a:prstGeom>
        </p:spPr>
      </p:pic>
    </p:spTree>
    <p:extLst>
      <p:ext uri="{BB962C8B-B14F-4D97-AF65-F5344CB8AC3E}">
        <p14:creationId xmlns:p14="http://schemas.microsoft.com/office/powerpoint/2010/main" val="2551440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1D64-7E74-47D0-B248-E9ACC2EC6EE0}"/>
              </a:ext>
            </a:extLst>
          </p:cNvPr>
          <p:cNvSpPr>
            <a:spLocks noGrp="1"/>
          </p:cNvSpPr>
          <p:nvPr>
            <p:ph type="title"/>
          </p:nvPr>
        </p:nvSpPr>
        <p:spPr/>
        <p:txBody>
          <a:bodyPr/>
          <a:lstStyle/>
          <a:p>
            <a:r>
              <a:rPr lang="en-US" altLang="zh-CN" dirty="0"/>
              <a:t>Docker</a:t>
            </a:r>
            <a:r>
              <a:rPr lang="zh-CN" altLang="en-US" dirty="0"/>
              <a:t>安装</a:t>
            </a:r>
          </a:p>
        </p:txBody>
      </p:sp>
      <p:pic>
        <p:nvPicPr>
          <p:cNvPr id="4" name="图片 3">
            <a:extLst>
              <a:ext uri="{FF2B5EF4-FFF2-40B4-BE49-F238E27FC236}">
                <a16:creationId xmlns:a16="http://schemas.microsoft.com/office/drawing/2014/main" id="{37D37350-3C47-43DB-B988-FD9A51E71A63}"/>
              </a:ext>
            </a:extLst>
          </p:cNvPr>
          <p:cNvPicPr>
            <a:picLocks noChangeAspect="1"/>
          </p:cNvPicPr>
          <p:nvPr/>
        </p:nvPicPr>
        <p:blipFill>
          <a:blip r:embed="rId2"/>
          <a:stretch>
            <a:fillRect/>
          </a:stretch>
        </p:blipFill>
        <p:spPr>
          <a:xfrm>
            <a:off x="1057520" y="1668203"/>
            <a:ext cx="10311267" cy="4087138"/>
          </a:xfrm>
          <a:prstGeom prst="rect">
            <a:avLst/>
          </a:prstGeom>
        </p:spPr>
      </p:pic>
    </p:spTree>
    <p:extLst>
      <p:ext uri="{BB962C8B-B14F-4D97-AF65-F5344CB8AC3E}">
        <p14:creationId xmlns:p14="http://schemas.microsoft.com/office/powerpoint/2010/main" val="110039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B6F7D-04E7-4506-AD87-8D6D5295A340}"/>
              </a:ext>
            </a:extLst>
          </p:cNvPr>
          <p:cNvSpPr>
            <a:spLocks noGrp="1"/>
          </p:cNvSpPr>
          <p:nvPr>
            <p:ph type="title"/>
          </p:nvPr>
        </p:nvSpPr>
        <p:spPr/>
        <p:txBody>
          <a:bodyPr/>
          <a:lstStyle/>
          <a:p>
            <a:r>
              <a:rPr lang="en-US" altLang="zh-CN" dirty="0"/>
              <a:t>Docker</a:t>
            </a:r>
            <a:r>
              <a:rPr lang="zh-CN" altLang="en-US" dirty="0"/>
              <a:t>仓库</a:t>
            </a:r>
          </a:p>
        </p:txBody>
      </p:sp>
      <p:sp>
        <p:nvSpPr>
          <p:cNvPr id="7" name="内容占位符 6">
            <a:extLst>
              <a:ext uri="{FF2B5EF4-FFF2-40B4-BE49-F238E27FC236}">
                <a16:creationId xmlns:a16="http://schemas.microsoft.com/office/drawing/2014/main" id="{36949E57-840A-48B8-AA44-9F2765635C7A}"/>
              </a:ext>
            </a:extLst>
          </p:cNvPr>
          <p:cNvSpPr>
            <a:spLocks noGrp="1"/>
          </p:cNvSpPr>
          <p:nvPr>
            <p:ph idx="1"/>
          </p:nvPr>
        </p:nvSpPr>
        <p:spPr>
          <a:xfrm>
            <a:off x="2078223" y="1770530"/>
            <a:ext cx="8915400" cy="3777622"/>
          </a:xfrm>
        </p:spPr>
        <p:txBody>
          <a:bodyPr/>
          <a:lstStyle/>
          <a:p>
            <a:r>
              <a:rPr lang="zh-CN" altLang="en-US" dirty="0"/>
              <a:t>官方仓库：</a:t>
            </a:r>
            <a:r>
              <a:rPr lang="en-US" altLang="zh-CN" dirty="0">
                <a:hlinkClick r:id="rId2"/>
              </a:rPr>
              <a:t>https://hub.docker.com/</a:t>
            </a:r>
            <a:r>
              <a:rPr lang="zh-CN" altLang="en-US" dirty="0"/>
              <a:t>，慢</a:t>
            </a:r>
            <a:endParaRPr lang="en-US" altLang="zh-CN" dirty="0"/>
          </a:p>
          <a:p>
            <a:r>
              <a:rPr lang="zh-CN" altLang="en-US" dirty="0"/>
              <a:t>阿里云私有仓库</a:t>
            </a:r>
            <a:endParaRPr lang="en-US" altLang="zh-CN" dirty="0"/>
          </a:p>
          <a:p>
            <a:pPr lvl="1"/>
            <a:r>
              <a:rPr lang="zh-CN" altLang="en-US" dirty="0"/>
              <a:t>申请阿里云账号</a:t>
            </a:r>
            <a:endParaRPr lang="en-US" altLang="zh-CN" dirty="0"/>
          </a:p>
          <a:p>
            <a:pPr lvl="1"/>
            <a:r>
              <a:rPr lang="en-US" altLang="zh-CN" dirty="0"/>
              <a:t>https://cr.console.aliyun.com/</a:t>
            </a:r>
            <a:endParaRPr lang="zh-CN" altLang="en-US" dirty="0"/>
          </a:p>
        </p:txBody>
      </p:sp>
      <p:pic>
        <p:nvPicPr>
          <p:cNvPr id="4" name="图片 3">
            <a:extLst>
              <a:ext uri="{FF2B5EF4-FFF2-40B4-BE49-F238E27FC236}">
                <a16:creationId xmlns:a16="http://schemas.microsoft.com/office/drawing/2014/main" id="{9C98A3BC-5690-40D0-98DA-AF28937BE5B4}"/>
              </a:ext>
            </a:extLst>
          </p:cNvPr>
          <p:cNvPicPr>
            <a:picLocks noChangeAspect="1"/>
          </p:cNvPicPr>
          <p:nvPr/>
        </p:nvPicPr>
        <p:blipFill>
          <a:blip r:embed="rId3"/>
          <a:stretch>
            <a:fillRect/>
          </a:stretch>
        </p:blipFill>
        <p:spPr>
          <a:xfrm>
            <a:off x="107576" y="3429000"/>
            <a:ext cx="12192000" cy="2821141"/>
          </a:xfrm>
          <a:prstGeom prst="rect">
            <a:avLst/>
          </a:prstGeom>
        </p:spPr>
      </p:pic>
      <p:pic>
        <p:nvPicPr>
          <p:cNvPr id="5" name="图片 4">
            <a:extLst>
              <a:ext uri="{FF2B5EF4-FFF2-40B4-BE49-F238E27FC236}">
                <a16:creationId xmlns:a16="http://schemas.microsoft.com/office/drawing/2014/main" id="{AF095CD5-6EAE-495A-AA38-F3734C7DB370}"/>
              </a:ext>
            </a:extLst>
          </p:cNvPr>
          <p:cNvPicPr>
            <a:picLocks noChangeAspect="1"/>
          </p:cNvPicPr>
          <p:nvPr/>
        </p:nvPicPr>
        <p:blipFill>
          <a:blip r:embed="rId4"/>
          <a:stretch>
            <a:fillRect/>
          </a:stretch>
        </p:blipFill>
        <p:spPr>
          <a:xfrm>
            <a:off x="4709631" y="2332667"/>
            <a:ext cx="7352381" cy="4361905"/>
          </a:xfrm>
          <a:prstGeom prst="rect">
            <a:avLst/>
          </a:prstGeom>
        </p:spPr>
      </p:pic>
    </p:spTree>
    <p:extLst>
      <p:ext uri="{BB962C8B-B14F-4D97-AF65-F5344CB8AC3E}">
        <p14:creationId xmlns:p14="http://schemas.microsoft.com/office/powerpoint/2010/main" val="88593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EF0E8-BC95-4B4B-AD94-DAF46387AA76}"/>
              </a:ext>
            </a:extLst>
          </p:cNvPr>
          <p:cNvSpPr>
            <a:spLocks noGrp="1"/>
          </p:cNvSpPr>
          <p:nvPr>
            <p:ph type="title"/>
          </p:nvPr>
        </p:nvSpPr>
        <p:spPr/>
        <p:txBody>
          <a:bodyPr/>
          <a:lstStyle/>
          <a:p>
            <a:r>
              <a:rPr lang="en-US" altLang="zh-CN" dirty="0"/>
              <a:t>Docker</a:t>
            </a:r>
            <a:r>
              <a:rPr lang="zh-CN" altLang="en-US" dirty="0"/>
              <a:t>命令</a:t>
            </a:r>
          </a:p>
        </p:txBody>
      </p:sp>
      <p:pic>
        <p:nvPicPr>
          <p:cNvPr id="4" name="Picture 2" descr="http://s2.51cto.com/oss/201810/25/8de922c5cd3236cec3bd1deb96f673ec.jpg">
            <a:extLst>
              <a:ext uri="{FF2B5EF4-FFF2-40B4-BE49-F238E27FC236}">
                <a16:creationId xmlns:a16="http://schemas.microsoft.com/office/drawing/2014/main" id="{6BCB9CA1-B69D-400F-A6F0-340B073B5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9029" y="1404645"/>
            <a:ext cx="7445375" cy="534577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22A6076A-C3F2-4345-AE34-D4DDE9A5E269}"/>
              </a:ext>
            </a:extLst>
          </p:cNvPr>
          <p:cNvSpPr txBox="1"/>
          <p:nvPr/>
        </p:nvSpPr>
        <p:spPr>
          <a:xfrm>
            <a:off x="5714999" y="1693440"/>
            <a:ext cx="537883" cy="369332"/>
          </a:xfrm>
          <a:prstGeom prst="rect">
            <a:avLst/>
          </a:prstGeom>
          <a:solidFill>
            <a:schemeClr val="accent1">
              <a:lumMod val="20000"/>
              <a:lumOff val="80000"/>
            </a:schemeClr>
          </a:solidFill>
        </p:spPr>
        <p:txBody>
          <a:bodyPr wrap="square" rtlCol="0">
            <a:spAutoFit/>
          </a:bodyPr>
          <a:lstStyle/>
          <a:p>
            <a:r>
              <a:rPr lang="en-US" altLang="zh-CN" dirty="0" err="1"/>
              <a:t>rmi</a:t>
            </a:r>
            <a:endParaRPr lang="zh-CN" altLang="en-US" dirty="0"/>
          </a:p>
        </p:txBody>
      </p:sp>
      <p:sp>
        <p:nvSpPr>
          <p:cNvPr id="6" name="文本框 5">
            <a:extLst>
              <a:ext uri="{FF2B5EF4-FFF2-40B4-BE49-F238E27FC236}">
                <a16:creationId xmlns:a16="http://schemas.microsoft.com/office/drawing/2014/main" id="{AE355724-7787-4F4C-B4A9-E9DF16982EA8}"/>
              </a:ext>
            </a:extLst>
          </p:cNvPr>
          <p:cNvSpPr txBox="1"/>
          <p:nvPr/>
        </p:nvSpPr>
        <p:spPr>
          <a:xfrm>
            <a:off x="8086164" y="5426461"/>
            <a:ext cx="537883" cy="369332"/>
          </a:xfrm>
          <a:prstGeom prst="rect">
            <a:avLst/>
          </a:prstGeom>
          <a:solidFill>
            <a:schemeClr val="accent1">
              <a:lumMod val="20000"/>
              <a:lumOff val="80000"/>
            </a:schemeClr>
          </a:solidFill>
        </p:spPr>
        <p:txBody>
          <a:bodyPr wrap="square" rtlCol="0">
            <a:spAutoFit/>
          </a:bodyPr>
          <a:lstStyle/>
          <a:p>
            <a:r>
              <a:rPr lang="en-US" altLang="zh-CN" dirty="0"/>
              <a:t>rm</a:t>
            </a:r>
            <a:endParaRPr lang="zh-CN" altLang="en-US" dirty="0"/>
          </a:p>
        </p:txBody>
      </p:sp>
    </p:spTree>
    <p:extLst>
      <p:ext uri="{BB962C8B-B14F-4D97-AF65-F5344CB8AC3E}">
        <p14:creationId xmlns:p14="http://schemas.microsoft.com/office/powerpoint/2010/main" val="234090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7F904-B4A2-4BB1-B4C7-0068B182CB3D}"/>
              </a:ext>
            </a:extLst>
          </p:cNvPr>
          <p:cNvSpPr>
            <a:spLocks noGrp="1"/>
          </p:cNvSpPr>
          <p:nvPr>
            <p:ph type="title"/>
          </p:nvPr>
        </p:nvSpPr>
        <p:spPr/>
        <p:txBody>
          <a:bodyPr>
            <a:normAutofit/>
          </a:bodyPr>
          <a:lstStyle/>
          <a:p>
            <a:r>
              <a:rPr lang="zh-CN" altLang="en-US" sz="4400" b="1" dirty="0">
                <a:solidFill>
                  <a:srgbClr val="0070C0"/>
                </a:solidFill>
              </a:rPr>
              <a:t>目标问题</a:t>
            </a:r>
          </a:p>
        </p:txBody>
      </p:sp>
      <p:sp>
        <p:nvSpPr>
          <p:cNvPr id="3" name="内容占位符 2">
            <a:extLst>
              <a:ext uri="{FF2B5EF4-FFF2-40B4-BE49-F238E27FC236}">
                <a16:creationId xmlns:a16="http://schemas.microsoft.com/office/drawing/2014/main" id="{1CCFBB9B-61D7-4F4D-83C7-66F37AA096AA}"/>
              </a:ext>
            </a:extLst>
          </p:cNvPr>
          <p:cNvSpPr>
            <a:spLocks noGrp="1"/>
          </p:cNvSpPr>
          <p:nvPr>
            <p:ph idx="1"/>
          </p:nvPr>
        </p:nvSpPr>
        <p:spPr>
          <a:xfrm>
            <a:off x="2204201" y="2001252"/>
            <a:ext cx="8915400" cy="4447673"/>
          </a:xfrm>
        </p:spPr>
        <p:txBody>
          <a:bodyPr>
            <a:normAutofit fontScale="92500" lnSpcReduction="10000"/>
          </a:bodyPr>
          <a:lstStyle/>
          <a:p>
            <a:r>
              <a:rPr lang="zh-CN" altLang="en-US" sz="4800" dirty="0">
                <a:solidFill>
                  <a:srgbClr val="00B0F0"/>
                </a:solidFill>
                <a:effectLst>
                  <a:outerShdw blurRad="38100" dist="38100" dir="2700000" algn="tl">
                    <a:srgbClr val="000000">
                      <a:alpha val="43137"/>
                    </a:srgbClr>
                  </a:outerShdw>
                </a:effectLst>
              </a:rPr>
              <a:t>应用的开发、测试、部署和运维</a:t>
            </a:r>
            <a:endParaRPr lang="en-US" altLang="zh-CN" sz="4800" dirty="0">
              <a:solidFill>
                <a:srgbClr val="00B0F0"/>
              </a:solidFill>
              <a:effectLst>
                <a:outerShdw blurRad="38100" dist="38100" dir="2700000" algn="tl">
                  <a:srgbClr val="000000">
                    <a:alpha val="43137"/>
                  </a:srgbClr>
                </a:outerShdw>
              </a:effectLst>
            </a:endParaRPr>
          </a:p>
          <a:p>
            <a:pPr lvl="1"/>
            <a:r>
              <a:rPr lang="zh-CN" altLang="en-US" sz="4600" dirty="0">
                <a:solidFill>
                  <a:srgbClr val="7030A0"/>
                </a:solidFill>
                <a:effectLst>
                  <a:outerShdw blurRad="38100" dist="38100" dir="2700000" algn="tl">
                    <a:srgbClr val="000000">
                      <a:alpha val="43137"/>
                    </a:srgbClr>
                  </a:outerShdw>
                </a:effectLst>
              </a:rPr>
              <a:t>应用</a:t>
            </a:r>
            <a:endParaRPr lang="en-US" altLang="zh-CN" sz="4600" dirty="0">
              <a:solidFill>
                <a:srgbClr val="7030A0"/>
              </a:solidFill>
              <a:effectLst>
                <a:outerShdw blurRad="38100" dist="38100" dir="2700000" algn="tl">
                  <a:srgbClr val="000000">
                    <a:alpha val="43137"/>
                  </a:srgbClr>
                </a:outerShdw>
              </a:effectLst>
            </a:endParaRPr>
          </a:p>
          <a:p>
            <a:pPr lvl="1"/>
            <a:r>
              <a:rPr lang="zh-CN" altLang="en-US" sz="4600" dirty="0">
                <a:solidFill>
                  <a:srgbClr val="7030A0"/>
                </a:solidFill>
                <a:effectLst>
                  <a:outerShdw blurRad="38100" dist="38100" dir="2700000" algn="tl">
                    <a:srgbClr val="000000">
                      <a:alpha val="43137"/>
                    </a:srgbClr>
                  </a:outerShdw>
                </a:effectLst>
              </a:rPr>
              <a:t>开发</a:t>
            </a:r>
            <a:endParaRPr lang="en-US" altLang="zh-CN" sz="4600" dirty="0">
              <a:solidFill>
                <a:srgbClr val="7030A0"/>
              </a:solidFill>
              <a:effectLst>
                <a:outerShdw blurRad="38100" dist="38100" dir="2700000" algn="tl">
                  <a:srgbClr val="000000">
                    <a:alpha val="43137"/>
                  </a:srgbClr>
                </a:outerShdw>
              </a:effectLst>
            </a:endParaRPr>
          </a:p>
          <a:p>
            <a:pPr lvl="1"/>
            <a:r>
              <a:rPr lang="zh-CN" altLang="en-US" sz="4600" dirty="0">
                <a:solidFill>
                  <a:srgbClr val="7030A0"/>
                </a:solidFill>
                <a:effectLst>
                  <a:outerShdw blurRad="38100" dist="38100" dir="2700000" algn="tl">
                    <a:srgbClr val="000000">
                      <a:alpha val="43137"/>
                    </a:srgbClr>
                  </a:outerShdw>
                </a:effectLst>
              </a:rPr>
              <a:t>测试</a:t>
            </a:r>
            <a:endParaRPr lang="en-US" altLang="zh-CN" sz="4600" dirty="0">
              <a:solidFill>
                <a:srgbClr val="7030A0"/>
              </a:solidFill>
              <a:effectLst>
                <a:outerShdw blurRad="38100" dist="38100" dir="2700000" algn="tl">
                  <a:srgbClr val="000000">
                    <a:alpha val="43137"/>
                  </a:srgbClr>
                </a:outerShdw>
              </a:effectLst>
            </a:endParaRPr>
          </a:p>
          <a:p>
            <a:pPr lvl="1"/>
            <a:r>
              <a:rPr lang="zh-CN" altLang="en-US" sz="4600" dirty="0">
                <a:solidFill>
                  <a:srgbClr val="7030A0"/>
                </a:solidFill>
                <a:effectLst>
                  <a:outerShdw blurRad="38100" dist="38100" dir="2700000" algn="tl">
                    <a:srgbClr val="000000">
                      <a:alpha val="43137"/>
                    </a:srgbClr>
                  </a:outerShdw>
                </a:effectLst>
              </a:rPr>
              <a:t>部署</a:t>
            </a:r>
            <a:endParaRPr lang="en-US" altLang="zh-CN" sz="4600" dirty="0">
              <a:solidFill>
                <a:srgbClr val="7030A0"/>
              </a:solidFill>
              <a:effectLst>
                <a:outerShdw blurRad="38100" dist="38100" dir="2700000" algn="tl">
                  <a:srgbClr val="000000">
                    <a:alpha val="43137"/>
                  </a:srgbClr>
                </a:outerShdw>
              </a:effectLst>
            </a:endParaRPr>
          </a:p>
          <a:p>
            <a:pPr lvl="1"/>
            <a:r>
              <a:rPr lang="zh-CN" altLang="en-US" sz="4600" dirty="0">
                <a:solidFill>
                  <a:srgbClr val="7030A0"/>
                </a:solidFill>
                <a:effectLst>
                  <a:outerShdw blurRad="38100" dist="38100" dir="2700000" algn="tl">
                    <a:srgbClr val="000000">
                      <a:alpha val="43137"/>
                    </a:srgbClr>
                  </a:outerShdw>
                </a:effectLst>
              </a:rPr>
              <a:t>运维</a:t>
            </a:r>
          </a:p>
        </p:txBody>
      </p:sp>
    </p:spTree>
    <p:extLst>
      <p:ext uri="{BB962C8B-B14F-4D97-AF65-F5344CB8AC3E}">
        <p14:creationId xmlns:p14="http://schemas.microsoft.com/office/powerpoint/2010/main" val="1259077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CB9F1-3549-4AB3-9F31-E9B0616A1B09}"/>
              </a:ext>
            </a:extLst>
          </p:cNvPr>
          <p:cNvSpPr>
            <a:spLocks noGrp="1"/>
          </p:cNvSpPr>
          <p:nvPr>
            <p:ph type="title"/>
          </p:nvPr>
        </p:nvSpPr>
        <p:spPr/>
        <p:txBody>
          <a:bodyPr/>
          <a:lstStyle/>
          <a:p>
            <a:r>
              <a:rPr lang="zh-CN" altLang="en-US" dirty="0"/>
              <a:t>创建镜像</a:t>
            </a:r>
          </a:p>
        </p:txBody>
      </p:sp>
      <p:sp>
        <p:nvSpPr>
          <p:cNvPr id="3" name="内容占位符 2">
            <a:extLst>
              <a:ext uri="{FF2B5EF4-FFF2-40B4-BE49-F238E27FC236}">
                <a16:creationId xmlns:a16="http://schemas.microsoft.com/office/drawing/2014/main" id="{D3F573BA-B699-47C0-9541-85C56521136F}"/>
              </a:ext>
            </a:extLst>
          </p:cNvPr>
          <p:cNvSpPr>
            <a:spLocks noGrp="1"/>
          </p:cNvSpPr>
          <p:nvPr>
            <p:ph idx="1"/>
          </p:nvPr>
        </p:nvSpPr>
        <p:spPr>
          <a:xfrm>
            <a:off x="1304365" y="1519517"/>
            <a:ext cx="10703859" cy="4921623"/>
          </a:xfrm>
        </p:spPr>
        <p:txBody>
          <a:bodyPr>
            <a:normAutofit lnSpcReduction="10000"/>
          </a:bodyPr>
          <a:lstStyle/>
          <a:p>
            <a:pPr>
              <a:lnSpc>
                <a:spcPct val="150000"/>
              </a:lnSpc>
            </a:pPr>
            <a:r>
              <a:rPr lang="zh-CN" altLang="en-US" sz="2400" dirty="0"/>
              <a:t>从仓库中</a:t>
            </a:r>
            <a:r>
              <a:rPr lang="en-US" altLang="zh-CN" sz="2400" dirty="0"/>
              <a:t>pull</a:t>
            </a:r>
          </a:p>
          <a:p>
            <a:pPr lvl="1">
              <a:lnSpc>
                <a:spcPct val="150000"/>
              </a:lnSpc>
            </a:pPr>
            <a:r>
              <a:rPr lang="en-US" altLang="zh-CN" sz="2400" dirty="0"/>
              <a:t>docker pull tomcat:8</a:t>
            </a:r>
          </a:p>
          <a:p>
            <a:pPr lvl="1">
              <a:lnSpc>
                <a:spcPct val="150000"/>
              </a:lnSpc>
            </a:pPr>
            <a:r>
              <a:rPr lang="zh-CN" altLang="en-US" sz="2400" dirty="0"/>
              <a:t>镜像加速：</a:t>
            </a:r>
            <a:r>
              <a:rPr lang="en-US" altLang="zh-CN" sz="2400" dirty="0"/>
              <a:t>https://www.runoob.com/docker/docker-mirror-acceleration.html</a:t>
            </a:r>
          </a:p>
          <a:p>
            <a:pPr>
              <a:lnSpc>
                <a:spcPct val="150000"/>
              </a:lnSpc>
            </a:pPr>
            <a:r>
              <a:rPr lang="en-US" altLang="zh-CN" sz="2400" dirty="0" err="1"/>
              <a:t>Dockerfile</a:t>
            </a:r>
            <a:r>
              <a:rPr lang="zh-CN" altLang="en-US" sz="2400" dirty="0"/>
              <a:t>创建</a:t>
            </a:r>
            <a:endParaRPr lang="en-US" altLang="zh-CN" sz="2400" dirty="0"/>
          </a:p>
          <a:p>
            <a:pPr lvl="1">
              <a:lnSpc>
                <a:spcPct val="150000"/>
              </a:lnSpc>
            </a:pPr>
            <a:r>
              <a:rPr lang="en-US" altLang="zh-CN" sz="2400" dirty="0"/>
              <a:t>docker build –t tag ./docker build –t tag –f /path/to/file</a:t>
            </a:r>
          </a:p>
          <a:p>
            <a:pPr>
              <a:lnSpc>
                <a:spcPct val="150000"/>
              </a:lnSpc>
            </a:pPr>
            <a:r>
              <a:rPr lang="zh-CN" altLang="en-US" sz="2400" dirty="0"/>
              <a:t>容器中</a:t>
            </a:r>
            <a:r>
              <a:rPr lang="en-US" altLang="zh-CN" sz="2400" dirty="0"/>
              <a:t>commit</a:t>
            </a:r>
          </a:p>
          <a:p>
            <a:pPr lvl="1">
              <a:lnSpc>
                <a:spcPct val="150000"/>
              </a:lnSpc>
            </a:pPr>
            <a:r>
              <a:rPr lang="en-US" altLang="zh-CN" sz="2400" dirty="0"/>
              <a:t>docker commit </a:t>
            </a:r>
            <a:r>
              <a:rPr lang="en-US" altLang="zh-CN" sz="2400" dirty="0" err="1"/>
              <a:t>containerid</a:t>
            </a:r>
            <a:r>
              <a:rPr lang="en-US" altLang="zh-CN" sz="2400" dirty="0"/>
              <a:t> –a “” –m “” tag</a:t>
            </a:r>
            <a:endParaRPr lang="zh-CN" altLang="en-US" sz="2400" dirty="0"/>
          </a:p>
        </p:txBody>
      </p:sp>
    </p:spTree>
    <p:extLst>
      <p:ext uri="{BB962C8B-B14F-4D97-AF65-F5344CB8AC3E}">
        <p14:creationId xmlns:p14="http://schemas.microsoft.com/office/powerpoint/2010/main" val="2676079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6EE04-A7A0-4EF4-8738-DAFE4F4815C4}"/>
              </a:ext>
            </a:extLst>
          </p:cNvPr>
          <p:cNvSpPr>
            <a:spLocks noGrp="1"/>
          </p:cNvSpPr>
          <p:nvPr>
            <p:ph type="title"/>
          </p:nvPr>
        </p:nvSpPr>
        <p:spPr/>
        <p:txBody>
          <a:bodyPr/>
          <a:lstStyle/>
          <a:p>
            <a:r>
              <a:rPr lang="en-US" altLang="zh-CN" dirty="0" err="1"/>
              <a:t>Dockerfile</a:t>
            </a:r>
            <a:endParaRPr lang="zh-CN" altLang="en-US" dirty="0"/>
          </a:p>
        </p:txBody>
      </p:sp>
      <p:sp>
        <p:nvSpPr>
          <p:cNvPr id="5" name="内容占位符 2">
            <a:extLst>
              <a:ext uri="{FF2B5EF4-FFF2-40B4-BE49-F238E27FC236}">
                <a16:creationId xmlns:a16="http://schemas.microsoft.com/office/drawing/2014/main" id="{2AF3EF18-1A12-4250-8BA5-7DBB686E221D}"/>
              </a:ext>
            </a:extLst>
          </p:cNvPr>
          <p:cNvSpPr>
            <a:spLocks noGrp="1"/>
          </p:cNvSpPr>
          <p:nvPr>
            <p:ph idx="1"/>
          </p:nvPr>
        </p:nvSpPr>
        <p:spPr>
          <a:xfrm>
            <a:off x="1304365" y="1519517"/>
            <a:ext cx="10703859" cy="4921623"/>
          </a:xfrm>
        </p:spPr>
        <p:txBody>
          <a:bodyPr>
            <a:normAutofit/>
          </a:bodyPr>
          <a:lstStyle/>
          <a:p>
            <a:pPr>
              <a:lnSpc>
                <a:spcPct val="150000"/>
              </a:lnSpc>
            </a:pPr>
            <a:r>
              <a:rPr lang="en-US" altLang="zh-CN" sz="2400" dirty="0" err="1"/>
              <a:t>Dockerfile</a:t>
            </a:r>
            <a:r>
              <a:rPr lang="en-US" altLang="zh-CN" sz="2400" dirty="0"/>
              <a:t> </a:t>
            </a:r>
            <a:r>
              <a:rPr lang="zh-CN" altLang="en-US" sz="2400" dirty="0"/>
              <a:t>是一个用来构建镜像的文本文件，文本内容包含了一条条构建镜像所需的指令和说明。</a:t>
            </a:r>
            <a:endParaRPr lang="en-US" altLang="zh-CN" sz="2400" dirty="0"/>
          </a:p>
          <a:p>
            <a:pPr>
              <a:lnSpc>
                <a:spcPct val="150000"/>
              </a:lnSpc>
            </a:pPr>
            <a:r>
              <a:rPr lang="zh-CN" altLang="en-US" sz="2400" dirty="0"/>
              <a:t>每一条指令生成一层镜像文件</a:t>
            </a:r>
            <a:endParaRPr lang="en-US" altLang="zh-CN" sz="2400" dirty="0"/>
          </a:p>
          <a:p>
            <a:pPr>
              <a:lnSpc>
                <a:spcPct val="150000"/>
              </a:lnSpc>
            </a:pPr>
            <a:r>
              <a:rPr lang="zh-CN" altLang="en-US" sz="2400" dirty="0"/>
              <a:t>通过</a:t>
            </a:r>
            <a:r>
              <a:rPr lang="en-US" altLang="zh-CN" sz="2400" dirty="0"/>
              <a:t>docker build</a:t>
            </a:r>
            <a:r>
              <a:rPr lang="zh-CN" altLang="en-US" sz="2400" dirty="0"/>
              <a:t>执行</a:t>
            </a:r>
            <a:r>
              <a:rPr lang="en-US" altLang="zh-CN" sz="2400" dirty="0" err="1"/>
              <a:t>dockerfile</a:t>
            </a:r>
            <a:r>
              <a:rPr lang="zh-CN" altLang="en-US" sz="2400" dirty="0"/>
              <a:t>中的指令生成镜像</a:t>
            </a:r>
            <a:endParaRPr lang="en-US" altLang="zh-CN" sz="2400" dirty="0"/>
          </a:p>
        </p:txBody>
      </p:sp>
      <p:pic>
        <p:nvPicPr>
          <p:cNvPr id="3" name="图片 2">
            <a:extLst>
              <a:ext uri="{FF2B5EF4-FFF2-40B4-BE49-F238E27FC236}">
                <a16:creationId xmlns:a16="http://schemas.microsoft.com/office/drawing/2014/main" id="{D555755C-C15F-4F7B-9CF9-EA6E9C53CCC5}"/>
              </a:ext>
            </a:extLst>
          </p:cNvPr>
          <p:cNvPicPr>
            <a:picLocks noChangeAspect="1"/>
          </p:cNvPicPr>
          <p:nvPr/>
        </p:nvPicPr>
        <p:blipFill>
          <a:blip r:embed="rId3"/>
          <a:stretch>
            <a:fillRect/>
          </a:stretch>
        </p:blipFill>
        <p:spPr>
          <a:xfrm>
            <a:off x="1434095" y="4262292"/>
            <a:ext cx="9323809" cy="2152381"/>
          </a:xfrm>
          <a:prstGeom prst="rect">
            <a:avLst/>
          </a:prstGeom>
        </p:spPr>
      </p:pic>
    </p:spTree>
    <p:extLst>
      <p:ext uri="{BB962C8B-B14F-4D97-AF65-F5344CB8AC3E}">
        <p14:creationId xmlns:p14="http://schemas.microsoft.com/office/powerpoint/2010/main" val="3504353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6D773-7C21-41D8-BDB1-A1A615807FA6}"/>
              </a:ext>
            </a:extLst>
          </p:cNvPr>
          <p:cNvSpPr>
            <a:spLocks noGrp="1"/>
          </p:cNvSpPr>
          <p:nvPr>
            <p:ph type="title"/>
          </p:nvPr>
        </p:nvSpPr>
        <p:spPr/>
        <p:txBody>
          <a:bodyPr/>
          <a:lstStyle/>
          <a:p>
            <a:r>
              <a:rPr lang="zh-CN" altLang="en-US" dirty="0"/>
              <a:t>其他镜像命令</a:t>
            </a:r>
          </a:p>
        </p:txBody>
      </p:sp>
      <p:sp>
        <p:nvSpPr>
          <p:cNvPr id="3" name="内容占位符 2">
            <a:extLst>
              <a:ext uri="{FF2B5EF4-FFF2-40B4-BE49-F238E27FC236}">
                <a16:creationId xmlns:a16="http://schemas.microsoft.com/office/drawing/2014/main" id="{56C35A6D-7FD6-47DA-934A-7DCE634ADFBE}"/>
              </a:ext>
            </a:extLst>
          </p:cNvPr>
          <p:cNvSpPr>
            <a:spLocks noGrp="1"/>
          </p:cNvSpPr>
          <p:nvPr>
            <p:ph idx="1"/>
          </p:nvPr>
        </p:nvSpPr>
        <p:spPr>
          <a:xfrm>
            <a:off x="2548871" y="1573306"/>
            <a:ext cx="8915400" cy="5163671"/>
          </a:xfrm>
        </p:spPr>
        <p:txBody>
          <a:bodyPr>
            <a:normAutofit/>
          </a:bodyPr>
          <a:lstStyle/>
          <a:p>
            <a:pPr marL="0" indent="0">
              <a:lnSpc>
                <a:spcPct val="150000"/>
              </a:lnSpc>
              <a:buNone/>
            </a:pPr>
            <a:r>
              <a:rPr lang="zh-CN" altLang="en-US" sz="2400" dirty="0"/>
              <a:t>查询镜像</a:t>
            </a:r>
            <a:endParaRPr lang="en-US" altLang="zh-CN" sz="2400" dirty="0"/>
          </a:p>
          <a:p>
            <a:pPr lvl="1">
              <a:lnSpc>
                <a:spcPct val="150000"/>
              </a:lnSpc>
            </a:pPr>
            <a:r>
              <a:rPr lang="en-US" altLang="zh-CN" sz="2200" dirty="0"/>
              <a:t>docker image </a:t>
            </a:r>
            <a:r>
              <a:rPr lang="en-US" altLang="zh-CN" sz="2200" dirty="0" err="1"/>
              <a:t>ls|grep</a:t>
            </a:r>
            <a:r>
              <a:rPr lang="en-US" altLang="zh-CN" sz="2200" dirty="0"/>
              <a:t> </a:t>
            </a:r>
            <a:r>
              <a:rPr lang="en-US" altLang="zh-CN" sz="2200" dirty="0" err="1"/>
              <a:t>nginx</a:t>
            </a:r>
            <a:endParaRPr lang="en-US" altLang="zh-CN" sz="2200" dirty="0"/>
          </a:p>
          <a:p>
            <a:pPr lvl="1">
              <a:lnSpc>
                <a:spcPct val="150000"/>
              </a:lnSpc>
            </a:pPr>
            <a:r>
              <a:rPr lang="en-US" altLang="zh-CN" sz="2200" dirty="0"/>
              <a:t>docker </a:t>
            </a:r>
            <a:r>
              <a:rPr lang="en-US" altLang="zh-CN" sz="2200" dirty="0" err="1"/>
              <a:t>images|grep</a:t>
            </a:r>
            <a:r>
              <a:rPr lang="en-US" altLang="zh-CN" sz="2200" dirty="0"/>
              <a:t> tomcat</a:t>
            </a:r>
          </a:p>
          <a:p>
            <a:pPr lvl="1">
              <a:lnSpc>
                <a:spcPct val="150000"/>
              </a:lnSpc>
            </a:pPr>
            <a:r>
              <a:rPr lang="en-US" altLang="zh-CN" sz="2200" dirty="0"/>
              <a:t>docker images -a</a:t>
            </a:r>
          </a:p>
          <a:p>
            <a:pPr marL="0" indent="0">
              <a:lnSpc>
                <a:spcPct val="150000"/>
              </a:lnSpc>
              <a:buNone/>
            </a:pPr>
            <a:r>
              <a:rPr lang="zh-CN" altLang="en-US" sz="2400" dirty="0"/>
              <a:t>镜像详情</a:t>
            </a:r>
            <a:endParaRPr lang="en-US" altLang="zh-CN" sz="2400" dirty="0"/>
          </a:p>
          <a:p>
            <a:pPr lvl="1">
              <a:lnSpc>
                <a:spcPct val="150000"/>
              </a:lnSpc>
            </a:pPr>
            <a:r>
              <a:rPr lang="en-US" altLang="zh-CN" sz="2200" dirty="0"/>
              <a:t>docker image inspect tag</a:t>
            </a:r>
          </a:p>
          <a:p>
            <a:pPr marL="0" indent="0">
              <a:lnSpc>
                <a:spcPct val="150000"/>
              </a:lnSpc>
              <a:buNone/>
            </a:pPr>
            <a:r>
              <a:rPr lang="zh-CN" altLang="en-US" sz="2400" dirty="0"/>
              <a:t>删除镜像</a:t>
            </a:r>
            <a:endParaRPr lang="en-US" altLang="zh-CN" sz="2400" dirty="0"/>
          </a:p>
          <a:p>
            <a:pPr lvl="1">
              <a:lnSpc>
                <a:spcPct val="150000"/>
              </a:lnSpc>
            </a:pPr>
            <a:r>
              <a:rPr lang="en-US" altLang="zh-CN" sz="2200" dirty="0"/>
              <a:t>docker </a:t>
            </a:r>
            <a:r>
              <a:rPr lang="en-US" altLang="zh-CN" sz="2200" dirty="0" err="1"/>
              <a:t>rmi</a:t>
            </a:r>
            <a:r>
              <a:rPr lang="en-US" altLang="zh-CN" sz="2200" dirty="0"/>
              <a:t> </a:t>
            </a:r>
            <a:r>
              <a:rPr lang="en-US" altLang="zh-CN" sz="2200" dirty="0" err="1"/>
              <a:t>imageid</a:t>
            </a:r>
            <a:endParaRPr lang="en-US" altLang="zh-CN" sz="2200" dirty="0"/>
          </a:p>
        </p:txBody>
      </p:sp>
    </p:spTree>
    <p:extLst>
      <p:ext uri="{BB962C8B-B14F-4D97-AF65-F5344CB8AC3E}">
        <p14:creationId xmlns:p14="http://schemas.microsoft.com/office/powerpoint/2010/main" val="98769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8B362-454F-4CBA-AE57-A9A272B430A3}"/>
              </a:ext>
            </a:extLst>
          </p:cNvPr>
          <p:cNvSpPr>
            <a:spLocks noGrp="1"/>
          </p:cNvSpPr>
          <p:nvPr>
            <p:ph type="title"/>
          </p:nvPr>
        </p:nvSpPr>
        <p:spPr/>
        <p:txBody>
          <a:bodyPr/>
          <a:lstStyle/>
          <a:p>
            <a:r>
              <a:rPr lang="zh-CN" altLang="en-US" dirty="0"/>
              <a:t>容器命令</a:t>
            </a:r>
          </a:p>
        </p:txBody>
      </p:sp>
      <p:sp>
        <p:nvSpPr>
          <p:cNvPr id="3" name="内容占位符 2">
            <a:extLst>
              <a:ext uri="{FF2B5EF4-FFF2-40B4-BE49-F238E27FC236}">
                <a16:creationId xmlns:a16="http://schemas.microsoft.com/office/drawing/2014/main" id="{FFA0788E-A604-48B9-A8E3-F099D6CF41E2}"/>
              </a:ext>
            </a:extLst>
          </p:cNvPr>
          <p:cNvSpPr>
            <a:spLocks noGrp="1"/>
          </p:cNvSpPr>
          <p:nvPr>
            <p:ph idx="1"/>
          </p:nvPr>
        </p:nvSpPr>
        <p:spPr>
          <a:xfrm>
            <a:off x="2178423" y="2133599"/>
            <a:ext cx="9574305" cy="4509247"/>
          </a:xfrm>
        </p:spPr>
        <p:txBody>
          <a:bodyPr>
            <a:normAutofit/>
          </a:bodyPr>
          <a:lstStyle/>
          <a:p>
            <a:r>
              <a:rPr lang="zh-CN" altLang="en-US" sz="2400" dirty="0"/>
              <a:t>运行容器</a:t>
            </a:r>
            <a:endParaRPr lang="en-US" altLang="zh-CN" sz="2400" dirty="0"/>
          </a:p>
          <a:p>
            <a:pPr lvl="1"/>
            <a:r>
              <a:rPr lang="en-US" altLang="zh-CN" sz="2400" dirty="0"/>
              <a:t>docker run –d –name </a:t>
            </a:r>
            <a:r>
              <a:rPr lang="en-US" altLang="zh-CN" sz="2400" dirty="0" err="1"/>
              <a:t>nginx</a:t>
            </a:r>
            <a:r>
              <a:rPr lang="en-US" altLang="zh-CN" sz="2400" dirty="0"/>
              <a:t> –p 8080:80 </a:t>
            </a:r>
            <a:r>
              <a:rPr lang="en-US" altLang="zh-CN" sz="2400" dirty="0" err="1"/>
              <a:t>nginx</a:t>
            </a:r>
            <a:endParaRPr lang="en-US" altLang="zh-CN" sz="2400" dirty="0"/>
          </a:p>
          <a:p>
            <a:pPr lvl="1"/>
            <a:r>
              <a:rPr lang="en-US" altLang="zh-CN" sz="2400" dirty="0"/>
              <a:t>docker run –it –name alpine </a:t>
            </a:r>
            <a:r>
              <a:rPr lang="en-US" altLang="zh-CN" sz="2400" dirty="0" err="1"/>
              <a:t>alpine</a:t>
            </a:r>
            <a:endParaRPr lang="en-US" altLang="zh-CN" sz="2400" dirty="0"/>
          </a:p>
          <a:p>
            <a:r>
              <a:rPr lang="zh-CN" altLang="en-US" sz="2400" dirty="0"/>
              <a:t>容器文件</a:t>
            </a:r>
            <a:r>
              <a:rPr lang="en-US" altLang="zh-CN" sz="2400" dirty="0"/>
              <a:t>copy</a:t>
            </a:r>
          </a:p>
          <a:p>
            <a:pPr lvl="1"/>
            <a:r>
              <a:rPr lang="zh-CN" altLang="en-US" sz="2400" dirty="0"/>
              <a:t>容器</a:t>
            </a:r>
            <a:r>
              <a:rPr lang="en-US" altLang="zh-CN" sz="2400" dirty="0">
                <a:sym typeface="Wingdings" panose="05000000000000000000" pitchFamily="2" charset="2"/>
              </a:rPr>
              <a:t></a:t>
            </a:r>
            <a:r>
              <a:rPr lang="zh-CN" altLang="en-US" sz="2400" dirty="0">
                <a:sym typeface="Wingdings" panose="05000000000000000000" pitchFamily="2" charset="2"/>
              </a:rPr>
              <a:t>主机：</a:t>
            </a:r>
            <a:r>
              <a:rPr lang="en-US" altLang="zh-CN" sz="2400" dirty="0"/>
              <a:t>docker cp </a:t>
            </a:r>
            <a:r>
              <a:rPr lang="zh-CN" altLang="en-US" sz="2400" dirty="0"/>
              <a:t>容器名</a:t>
            </a:r>
            <a:r>
              <a:rPr lang="en-US" altLang="zh-CN" sz="2400" dirty="0"/>
              <a:t>:/path/to/file  /path/to/file</a:t>
            </a:r>
          </a:p>
          <a:p>
            <a:pPr lvl="1"/>
            <a:r>
              <a:rPr lang="zh-CN" altLang="en-US" sz="2400" dirty="0"/>
              <a:t>主机</a:t>
            </a:r>
            <a:r>
              <a:rPr lang="en-US" altLang="zh-CN" sz="2400" dirty="0">
                <a:sym typeface="Wingdings" panose="05000000000000000000" pitchFamily="2" charset="2"/>
              </a:rPr>
              <a:t></a:t>
            </a:r>
            <a:r>
              <a:rPr lang="zh-CN" altLang="en-US" sz="2400" dirty="0">
                <a:sym typeface="Wingdings" panose="05000000000000000000" pitchFamily="2" charset="2"/>
              </a:rPr>
              <a:t>容器：</a:t>
            </a:r>
            <a:r>
              <a:rPr lang="en-US" altLang="zh-CN" sz="2400" dirty="0"/>
              <a:t>docker cp /path/to/file </a:t>
            </a:r>
            <a:r>
              <a:rPr lang="zh-CN" altLang="en-US" sz="2400" dirty="0"/>
              <a:t>容器名</a:t>
            </a:r>
            <a:r>
              <a:rPr lang="en-US" altLang="zh-CN" sz="2400" dirty="0"/>
              <a:t>:/path/to/file</a:t>
            </a:r>
          </a:p>
          <a:p>
            <a:pPr lvl="1"/>
            <a:endParaRPr lang="zh-CN" altLang="en-US" sz="2400" dirty="0"/>
          </a:p>
        </p:txBody>
      </p:sp>
    </p:spTree>
    <p:extLst>
      <p:ext uri="{BB962C8B-B14F-4D97-AF65-F5344CB8AC3E}">
        <p14:creationId xmlns:p14="http://schemas.microsoft.com/office/powerpoint/2010/main" val="952458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083C5-F09D-4DA0-8EE9-19CD8161091D}"/>
              </a:ext>
            </a:extLst>
          </p:cNvPr>
          <p:cNvSpPr>
            <a:spLocks noGrp="1"/>
          </p:cNvSpPr>
          <p:nvPr>
            <p:ph type="title"/>
          </p:nvPr>
        </p:nvSpPr>
        <p:spPr/>
        <p:txBody>
          <a:bodyPr/>
          <a:lstStyle/>
          <a:p>
            <a:r>
              <a:rPr lang="en-US" altLang="zh-CN" dirty="0"/>
              <a:t>Docker</a:t>
            </a:r>
            <a:r>
              <a:rPr lang="zh-CN" altLang="en-US" dirty="0"/>
              <a:t>数据卷</a:t>
            </a:r>
          </a:p>
        </p:txBody>
      </p:sp>
      <p:sp>
        <p:nvSpPr>
          <p:cNvPr id="3" name="内容占位符 2">
            <a:extLst>
              <a:ext uri="{FF2B5EF4-FFF2-40B4-BE49-F238E27FC236}">
                <a16:creationId xmlns:a16="http://schemas.microsoft.com/office/drawing/2014/main" id="{6E40C43F-165E-455A-9724-8F51E485149B}"/>
              </a:ext>
            </a:extLst>
          </p:cNvPr>
          <p:cNvSpPr>
            <a:spLocks noGrp="1"/>
          </p:cNvSpPr>
          <p:nvPr>
            <p:ph idx="1"/>
          </p:nvPr>
        </p:nvSpPr>
        <p:spPr>
          <a:xfrm>
            <a:off x="2097741" y="1707776"/>
            <a:ext cx="9406871" cy="4203446"/>
          </a:xfrm>
        </p:spPr>
        <p:txBody>
          <a:bodyPr/>
          <a:lstStyle/>
          <a:p>
            <a:r>
              <a:rPr lang="zh-CN" altLang="en-US" dirty="0"/>
              <a:t>容器与宿主机的文件系统完全隔离，容器删除后应用和数据都会清除</a:t>
            </a:r>
            <a:endParaRPr lang="en-US" altLang="zh-CN" dirty="0"/>
          </a:p>
          <a:p>
            <a:r>
              <a:rPr lang="zh-CN" altLang="en-US" dirty="0"/>
              <a:t>应用可以重新部署，数据无法自动重建</a:t>
            </a:r>
            <a:endParaRPr lang="en-US" altLang="zh-CN" dirty="0"/>
          </a:p>
          <a:p>
            <a:r>
              <a:rPr lang="zh-CN" altLang="en-US" dirty="0"/>
              <a:t>如何做到用删除</a:t>
            </a:r>
            <a:r>
              <a:rPr lang="en-US" altLang="zh-CN" dirty="0"/>
              <a:t>/</a:t>
            </a:r>
            <a:r>
              <a:rPr lang="zh-CN" altLang="en-US" dirty="0"/>
              <a:t>重建应用容器的时候，保持数据</a:t>
            </a:r>
            <a:endParaRPr lang="en-US" altLang="zh-CN" dirty="0"/>
          </a:p>
          <a:p>
            <a:r>
              <a:rPr lang="zh-CN" altLang="en-US" dirty="0"/>
              <a:t>例如：</a:t>
            </a:r>
            <a:r>
              <a:rPr lang="en-US" altLang="zh-CN" dirty="0" err="1"/>
              <a:t>mysql</a:t>
            </a:r>
            <a:r>
              <a:rPr lang="zh-CN" altLang="en-US" dirty="0"/>
              <a:t>容器中的用户数据库，</a:t>
            </a:r>
            <a:r>
              <a:rPr lang="en-US" altLang="zh-CN" dirty="0" err="1"/>
              <a:t>nginx</a:t>
            </a:r>
            <a:r>
              <a:rPr lang="zh-CN" altLang="en-US" dirty="0"/>
              <a:t>中的配置，</a:t>
            </a:r>
            <a:r>
              <a:rPr lang="en-US" altLang="zh-CN" dirty="0"/>
              <a:t>tomcat</a:t>
            </a:r>
            <a:r>
              <a:rPr lang="zh-CN" altLang="en-US" dirty="0"/>
              <a:t>中用户</a:t>
            </a:r>
            <a:r>
              <a:rPr lang="en-US" altLang="zh-CN" dirty="0"/>
              <a:t>web</a:t>
            </a:r>
            <a:r>
              <a:rPr lang="zh-CN" altLang="en-US" dirty="0"/>
              <a:t>站点</a:t>
            </a:r>
            <a:endParaRPr lang="en-US" altLang="zh-CN" dirty="0"/>
          </a:p>
          <a:p>
            <a:r>
              <a:rPr lang="zh-CN" altLang="en-US" dirty="0"/>
              <a:t>方案</a:t>
            </a:r>
            <a:endParaRPr lang="en-US" altLang="zh-CN" dirty="0"/>
          </a:p>
          <a:p>
            <a:pPr lvl="1"/>
            <a:r>
              <a:rPr lang="zh-CN" altLang="en-US" dirty="0"/>
              <a:t>数据卷：通过</a:t>
            </a:r>
            <a:r>
              <a:rPr lang="en-US" altLang="zh-CN" dirty="0"/>
              <a:t>-v</a:t>
            </a:r>
            <a:r>
              <a:rPr lang="zh-CN" altLang="en-US" dirty="0"/>
              <a:t>参数将宿主机目录挂载到容器中，数据卷完全独立于容器的生存周期</a:t>
            </a:r>
            <a:endParaRPr lang="en-US" altLang="zh-CN" dirty="0"/>
          </a:p>
          <a:p>
            <a:pPr lvl="1"/>
            <a:r>
              <a:rPr lang="zh-CN" altLang="en-US" dirty="0"/>
              <a:t>数据卷容器：通过</a:t>
            </a:r>
            <a:r>
              <a:rPr lang="en-US" altLang="zh-CN" dirty="0"/>
              <a:t>—volumes-from</a:t>
            </a:r>
            <a:r>
              <a:rPr lang="zh-CN" altLang="en-US" dirty="0"/>
              <a:t>将其他容器挂载为数据卷容器，共享其中的数据</a:t>
            </a:r>
            <a:endParaRPr lang="en-US" altLang="zh-CN" dirty="0"/>
          </a:p>
          <a:p>
            <a:endParaRPr lang="zh-CN" altLang="en-US" dirty="0"/>
          </a:p>
        </p:txBody>
      </p:sp>
    </p:spTree>
    <p:extLst>
      <p:ext uri="{BB962C8B-B14F-4D97-AF65-F5344CB8AC3E}">
        <p14:creationId xmlns:p14="http://schemas.microsoft.com/office/powerpoint/2010/main" val="1247664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DE451-0161-43E1-9D1B-9086A19D340D}"/>
              </a:ext>
            </a:extLst>
          </p:cNvPr>
          <p:cNvSpPr>
            <a:spLocks noGrp="1"/>
          </p:cNvSpPr>
          <p:nvPr>
            <p:ph type="title"/>
          </p:nvPr>
        </p:nvSpPr>
        <p:spPr/>
        <p:txBody>
          <a:bodyPr/>
          <a:lstStyle/>
          <a:p>
            <a:r>
              <a:rPr lang="en-US" altLang="zh-CN" dirty="0"/>
              <a:t>Docker</a:t>
            </a:r>
            <a:r>
              <a:rPr lang="zh-CN" altLang="en-US" dirty="0"/>
              <a:t>网络</a:t>
            </a:r>
          </a:p>
        </p:txBody>
      </p:sp>
      <p:sp>
        <p:nvSpPr>
          <p:cNvPr id="3" name="内容占位符 2">
            <a:extLst>
              <a:ext uri="{FF2B5EF4-FFF2-40B4-BE49-F238E27FC236}">
                <a16:creationId xmlns:a16="http://schemas.microsoft.com/office/drawing/2014/main" id="{C4C7F64F-4B9F-4AC8-99C4-54CDA5AA5BBE}"/>
              </a:ext>
            </a:extLst>
          </p:cNvPr>
          <p:cNvSpPr>
            <a:spLocks noGrp="1"/>
          </p:cNvSpPr>
          <p:nvPr>
            <p:ph idx="1"/>
          </p:nvPr>
        </p:nvSpPr>
        <p:spPr>
          <a:xfrm>
            <a:off x="2118565" y="1757082"/>
            <a:ext cx="8915400" cy="4476807"/>
          </a:xfrm>
        </p:spPr>
        <p:txBody>
          <a:bodyPr/>
          <a:lstStyle/>
          <a:p>
            <a:r>
              <a:rPr lang="en-US" altLang="zh-CN" dirty="0"/>
              <a:t>Docker</a:t>
            </a:r>
            <a:r>
              <a:rPr lang="zh-CN" altLang="en-US" dirty="0"/>
              <a:t>引擎在宿主机虚拟一个</a:t>
            </a:r>
            <a:r>
              <a:rPr lang="en-US" altLang="zh-CN" dirty="0"/>
              <a:t>Docker</a:t>
            </a:r>
            <a:r>
              <a:rPr lang="zh-CN" altLang="en-US" dirty="0"/>
              <a:t>容器网桥</a:t>
            </a:r>
            <a:r>
              <a:rPr lang="en-US" altLang="zh-CN" dirty="0"/>
              <a:t>(docker0)</a:t>
            </a:r>
            <a:r>
              <a:rPr lang="zh-CN" altLang="en-US" dirty="0"/>
              <a:t>，作为容器网络的网关，外部网络无法寻址到（包括宿主机）</a:t>
            </a:r>
            <a:endParaRPr lang="en-US" altLang="zh-CN" dirty="0"/>
          </a:p>
        </p:txBody>
      </p:sp>
      <p:pic>
        <p:nvPicPr>
          <p:cNvPr id="4" name="图片 3">
            <a:extLst>
              <a:ext uri="{FF2B5EF4-FFF2-40B4-BE49-F238E27FC236}">
                <a16:creationId xmlns:a16="http://schemas.microsoft.com/office/drawing/2014/main" id="{EF3623CE-85FD-4A65-8E00-A82769A3F5A0}"/>
              </a:ext>
            </a:extLst>
          </p:cNvPr>
          <p:cNvPicPr>
            <a:picLocks noChangeAspect="1"/>
          </p:cNvPicPr>
          <p:nvPr/>
        </p:nvPicPr>
        <p:blipFill>
          <a:blip r:embed="rId3"/>
          <a:stretch>
            <a:fillRect/>
          </a:stretch>
        </p:blipFill>
        <p:spPr>
          <a:xfrm>
            <a:off x="2772190" y="2779503"/>
            <a:ext cx="6647619" cy="3104762"/>
          </a:xfrm>
          <a:prstGeom prst="rect">
            <a:avLst/>
          </a:prstGeom>
        </p:spPr>
      </p:pic>
    </p:spTree>
    <p:extLst>
      <p:ext uri="{BB962C8B-B14F-4D97-AF65-F5344CB8AC3E}">
        <p14:creationId xmlns:p14="http://schemas.microsoft.com/office/powerpoint/2010/main" val="2301812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0D79E-1D64-4C11-B363-236B9B4407CE}"/>
              </a:ext>
            </a:extLst>
          </p:cNvPr>
          <p:cNvSpPr>
            <a:spLocks noGrp="1"/>
          </p:cNvSpPr>
          <p:nvPr>
            <p:ph type="title"/>
          </p:nvPr>
        </p:nvSpPr>
        <p:spPr/>
        <p:txBody>
          <a:bodyPr/>
          <a:lstStyle/>
          <a:p>
            <a:r>
              <a:rPr lang="en-US" altLang="zh-CN" dirty="0"/>
              <a:t>Docker</a:t>
            </a:r>
            <a:r>
              <a:rPr lang="zh-CN" altLang="en-US" dirty="0"/>
              <a:t>网络</a:t>
            </a:r>
            <a:r>
              <a:rPr lang="en-US" altLang="zh-CN" dirty="0"/>
              <a:t>——HOST</a:t>
            </a:r>
            <a:endParaRPr lang="zh-CN" altLang="en-US" dirty="0"/>
          </a:p>
        </p:txBody>
      </p:sp>
      <p:pic>
        <p:nvPicPr>
          <p:cNvPr id="5" name="内容占位符 4">
            <a:extLst>
              <a:ext uri="{FF2B5EF4-FFF2-40B4-BE49-F238E27FC236}">
                <a16:creationId xmlns:a16="http://schemas.microsoft.com/office/drawing/2014/main" id="{9E98ADFE-6D95-4DFC-9DFA-232C04AC26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0082" y="2846294"/>
            <a:ext cx="4675919" cy="3778250"/>
          </a:xfrm>
        </p:spPr>
      </p:pic>
      <p:sp>
        <p:nvSpPr>
          <p:cNvPr id="10" name="矩形 9">
            <a:extLst>
              <a:ext uri="{FF2B5EF4-FFF2-40B4-BE49-F238E27FC236}">
                <a16:creationId xmlns:a16="http://schemas.microsoft.com/office/drawing/2014/main" id="{021B9ECD-3FCD-4A13-8255-BD7F95E10ACA}"/>
              </a:ext>
            </a:extLst>
          </p:cNvPr>
          <p:cNvSpPr/>
          <p:nvPr/>
        </p:nvSpPr>
        <p:spPr>
          <a:xfrm>
            <a:off x="1896035" y="1720840"/>
            <a:ext cx="8727141" cy="923330"/>
          </a:xfrm>
          <a:prstGeom prst="rect">
            <a:avLst/>
          </a:prstGeom>
        </p:spPr>
        <p:txBody>
          <a:bodyPr wrap="square">
            <a:spAutoFit/>
          </a:bodyPr>
          <a:lstStyle/>
          <a:p>
            <a:r>
              <a:rPr lang="zh-CN" altLang="en-US" dirty="0"/>
              <a:t>使用</a:t>
            </a:r>
            <a:r>
              <a:rPr lang="en-US" altLang="zh-CN" dirty="0"/>
              <a:t>host</a:t>
            </a:r>
            <a:r>
              <a:rPr lang="zh-CN" altLang="en-US" dirty="0"/>
              <a:t>模式的容器可以直接使用宿主机的</a:t>
            </a:r>
            <a:r>
              <a:rPr lang="en-US" altLang="zh-CN" dirty="0"/>
              <a:t>IP</a:t>
            </a:r>
            <a:r>
              <a:rPr lang="zh-CN" altLang="en-US" dirty="0"/>
              <a:t>地址与外界通信，容器内部的服务端口也可以使用宿主机的端口，不需要进行</a:t>
            </a:r>
            <a:r>
              <a:rPr lang="en-US" altLang="zh-CN" dirty="0"/>
              <a:t>NAT</a:t>
            </a:r>
            <a:r>
              <a:rPr lang="zh-CN" altLang="en-US" dirty="0"/>
              <a:t>，</a:t>
            </a:r>
            <a:r>
              <a:rPr lang="en-US" altLang="zh-CN" dirty="0"/>
              <a:t>host</a:t>
            </a:r>
            <a:r>
              <a:rPr lang="zh-CN" altLang="en-US" dirty="0"/>
              <a:t>最大的优势就是网络性能比较好，但是</a:t>
            </a:r>
            <a:r>
              <a:rPr lang="en-US" altLang="zh-CN" dirty="0"/>
              <a:t>docker host</a:t>
            </a:r>
            <a:r>
              <a:rPr lang="zh-CN" altLang="en-US" dirty="0"/>
              <a:t>上已经使用的端口就不能再用了，网络的隔离性不好</a:t>
            </a:r>
          </a:p>
        </p:txBody>
      </p:sp>
    </p:spTree>
    <p:extLst>
      <p:ext uri="{BB962C8B-B14F-4D97-AF65-F5344CB8AC3E}">
        <p14:creationId xmlns:p14="http://schemas.microsoft.com/office/powerpoint/2010/main" val="3253847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D7919A8-15FF-4DAD-B929-65E4D1134233}"/>
              </a:ext>
            </a:extLst>
          </p:cNvPr>
          <p:cNvSpPr>
            <a:spLocks noGrp="1"/>
          </p:cNvSpPr>
          <p:nvPr>
            <p:ph idx="1"/>
          </p:nvPr>
        </p:nvSpPr>
        <p:spPr>
          <a:xfrm>
            <a:off x="2320271" y="1540189"/>
            <a:ext cx="8915400" cy="3777622"/>
          </a:xfrm>
        </p:spPr>
        <p:txBody>
          <a:bodyPr/>
          <a:lstStyle/>
          <a:p>
            <a:r>
              <a:rPr lang="zh-CN" altLang="en-US" dirty="0"/>
              <a:t>新创建的容器和已经存在的一个容器共享一个 </a:t>
            </a:r>
            <a:r>
              <a:rPr lang="en-US" altLang="zh-CN" dirty="0"/>
              <a:t>Network Namespace</a:t>
            </a:r>
            <a:r>
              <a:rPr lang="zh-CN" altLang="en-US" dirty="0"/>
              <a:t>，而不是和宿主机共享。新创建的容器不会创建自己的网卡，配置自己的 </a:t>
            </a:r>
            <a:r>
              <a:rPr lang="en-US" altLang="zh-CN" dirty="0"/>
              <a:t>IP</a:t>
            </a:r>
            <a:r>
              <a:rPr lang="zh-CN" altLang="en-US" dirty="0"/>
              <a:t>，而是和一个指定的容器共享 </a:t>
            </a:r>
            <a:r>
              <a:rPr lang="en-US" altLang="zh-CN" dirty="0"/>
              <a:t>IP</a:t>
            </a:r>
            <a:r>
              <a:rPr lang="zh-CN" altLang="en-US" dirty="0"/>
              <a:t>、端口范围等。同样，两个容器除了网络方面，其他的如文件系统、进程列表等还是隔离的。两个容器的进程可以通过 </a:t>
            </a:r>
            <a:r>
              <a:rPr lang="en-US" altLang="zh-CN" dirty="0"/>
              <a:t>lo </a:t>
            </a:r>
            <a:r>
              <a:rPr lang="zh-CN" altLang="en-US" dirty="0"/>
              <a:t>网卡设备通信。</a:t>
            </a:r>
          </a:p>
        </p:txBody>
      </p:sp>
      <p:pic>
        <p:nvPicPr>
          <p:cNvPr id="4" name="图片 3">
            <a:extLst>
              <a:ext uri="{FF2B5EF4-FFF2-40B4-BE49-F238E27FC236}">
                <a16:creationId xmlns:a16="http://schemas.microsoft.com/office/drawing/2014/main" id="{17CFEF2C-7C05-4CC7-8835-AF901A213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215" y="3196478"/>
            <a:ext cx="6619875" cy="3190875"/>
          </a:xfrm>
          <a:prstGeom prst="rect">
            <a:avLst/>
          </a:prstGeom>
        </p:spPr>
      </p:pic>
      <p:sp>
        <p:nvSpPr>
          <p:cNvPr id="5" name="标题 1">
            <a:extLst>
              <a:ext uri="{FF2B5EF4-FFF2-40B4-BE49-F238E27FC236}">
                <a16:creationId xmlns:a16="http://schemas.microsoft.com/office/drawing/2014/main" id="{5C6BF560-DA3D-401F-9ABE-7EB24E44FF37}"/>
              </a:ext>
            </a:extLst>
          </p:cNvPr>
          <p:cNvSpPr>
            <a:spLocks noGrp="1"/>
          </p:cNvSpPr>
          <p:nvPr>
            <p:ph type="title"/>
          </p:nvPr>
        </p:nvSpPr>
        <p:spPr>
          <a:xfrm>
            <a:off x="2592388" y="623888"/>
            <a:ext cx="8912225" cy="1281112"/>
          </a:xfrm>
        </p:spPr>
        <p:txBody>
          <a:bodyPr/>
          <a:lstStyle/>
          <a:p>
            <a:r>
              <a:rPr lang="en-US" altLang="zh-CN" dirty="0"/>
              <a:t>Docker</a:t>
            </a:r>
            <a:r>
              <a:rPr lang="zh-CN" altLang="en-US" dirty="0"/>
              <a:t>网络</a:t>
            </a:r>
            <a:r>
              <a:rPr lang="en-US" altLang="zh-CN" dirty="0"/>
              <a:t>——Container</a:t>
            </a:r>
            <a:endParaRPr lang="zh-CN" altLang="en-US" dirty="0"/>
          </a:p>
        </p:txBody>
      </p:sp>
    </p:spTree>
    <p:extLst>
      <p:ext uri="{BB962C8B-B14F-4D97-AF65-F5344CB8AC3E}">
        <p14:creationId xmlns:p14="http://schemas.microsoft.com/office/powerpoint/2010/main" val="3426645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D528C7A-5A7E-4CE4-85E9-ECB0EA727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905" y="3024187"/>
            <a:ext cx="6886575" cy="3209925"/>
          </a:xfrm>
          <a:prstGeom prst="rect">
            <a:avLst/>
          </a:prstGeom>
        </p:spPr>
      </p:pic>
      <p:sp>
        <p:nvSpPr>
          <p:cNvPr id="5" name="标题 1">
            <a:extLst>
              <a:ext uri="{FF2B5EF4-FFF2-40B4-BE49-F238E27FC236}">
                <a16:creationId xmlns:a16="http://schemas.microsoft.com/office/drawing/2014/main" id="{5A3B37F2-68B5-4F46-9D53-854787680B8E}"/>
              </a:ext>
            </a:extLst>
          </p:cNvPr>
          <p:cNvSpPr>
            <a:spLocks noGrp="1"/>
          </p:cNvSpPr>
          <p:nvPr>
            <p:ph type="title"/>
          </p:nvPr>
        </p:nvSpPr>
        <p:spPr>
          <a:xfrm>
            <a:off x="2592388" y="623888"/>
            <a:ext cx="8912225" cy="1281112"/>
          </a:xfrm>
        </p:spPr>
        <p:txBody>
          <a:bodyPr/>
          <a:lstStyle/>
          <a:p>
            <a:r>
              <a:rPr lang="en-US" altLang="zh-CN" dirty="0"/>
              <a:t>Docker</a:t>
            </a:r>
            <a:r>
              <a:rPr lang="zh-CN" altLang="en-US" dirty="0"/>
              <a:t>网络</a:t>
            </a:r>
            <a:r>
              <a:rPr lang="en-US" altLang="zh-CN" dirty="0"/>
              <a:t>——NONE</a:t>
            </a:r>
            <a:endParaRPr lang="zh-CN" altLang="en-US" dirty="0"/>
          </a:p>
        </p:txBody>
      </p:sp>
      <p:sp>
        <p:nvSpPr>
          <p:cNvPr id="6" name="内容占位符 2">
            <a:extLst>
              <a:ext uri="{FF2B5EF4-FFF2-40B4-BE49-F238E27FC236}">
                <a16:creationId xmlns:a16="http://schemas.microsoft.com/office/drawing/2014/main" id="{C038153A-32E3-4750-BC6E-E5C8E20694E4}"/>
              </a:ext>
            </a:extLst>
          </p:cNvPr>
          <p:cNvSpPr txBox="1">
            <a:spLocks/>
          </p:cNvSpPr>
          <p:nvPr/>
        </p:nvSpPr>
        <p:spPr>
          <a:xfrm>
            <a:off x="1639887" y="1770530"/>
            <a:ext cx="8912225" cy="16584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Docker</a:t>
            </a:r>
            <a:r>
              <a:rPr lang="zh-CN" altLang="en-US" dirty="0"/>
              <a:t>容器拥有自己的</a:t>
            </a:r>
            <a:r>
              <a:rPr lang="en-US" altLang="zh-CN" dirty="0"/>
              <a:t>Network Namespace</a:t>
            </a:r>
            <a:r>
              <a:rPr lang="zh-CN" altLang="en-US" dirty="0"/>
              <a:t>，但是，并不为</a:t>
            </a:r>
            <a:r>
              <a:rPr lang="en-US" altLang="zh-CN" dirty="0"/>
              <a:t>Docker</a:t>
            </a:r>
            <a:r>
              <a:rPr lang="zh-CN" altLang="en-US" dirty="0"/>
              <a:t>容器进行任何网络配置，这种网络模式下容器只有</a:t>
            </a:r>
            <a:r>
              <a:rPr lang="en-US" altLang="zh-CN" dirty="0"/>
              <a:t>lo</a:t>
            </a:r>
            <a:r>
              <a:rPr lang="zh-CN" altLang="en-US" dirty="0"/>
              <a:t>回环网络，没有其他网卡。无法联网，封闭的网络能很好的保证容器的安全性。</a:t>
            </a:r>
          </a:p>
        </p:txBody>
      </p:sp>
    </p:spTree>
    <p:extLst>
      <p:ext uri="{BB962C8B-B14F-4D97-AF65-F5344CB8AC3E}">
        <p14:creationId xmlns:p14="http://schemas.microsoft.com/office/powerpoint/2010/main" val="624495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B2F203C-A3C2-4B85-9B8E-7847F90B5D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382" y="2890347"/>
            <a:ext cx="5095697" cy="3778250"/>
          </a:xfrm>
        </p:spPr>
      </p:pic>
      <p:sp>
        <p:nvSpPr>
          <p:cNvPr id="6" name="标题 1">
            <a:extLst>
              <a:ext uri="{FF2B5EF4-FFF2-40B4-BE49-F238E27FC236}">
                <a16:creationId xmlns:a16="http://schemas.microsoft.com/office/drawing/2014/main" id="{6CE5A404-99E5-4D99-8B3D-87EF54265D22}"/>
              </a:ext>
            </a:extLst>
          </p:cNvPr>
          <p:cNvSpPr>
            <a:spLocks noGrp="1"/>
          </p:cNvSpPr>
          <p:nvPr>
            <p:ph type="title"/>
          </p:nvPr>
        </p:nvSpPr>
        <p:spPr>
          <a:xfrm>
            <a:off x="2592388" y="623888"/>
            <a:ext cx="8912225" cy="1281112"/>
          </a:xfrm>
        </p:spPr>
        <p:txBody>
          <a:bodyPr/>
          <a:lstStyle/>
          <a:p>
            <a:r>
              <a:rPr lang="en-US" altLang="zh-CN" dirty="0"/>
              <a:t>Docker</a:t>
            </a:r>
            <a:r>
              <a:rPr lang="zh-CN" altLang="en-US" dirty="0"/>
              <a:t>网络</a:t>
            </a:r>
            <a:r>
              <a:rPr lang="en-US" altLang="zh-CN" dirty="0"/>
              <a:t>——BRIDGE</a:t>
            </a:r>
            <a:r>
              <a:rPr lang="zh-CN" altLang="en-US" dirty="0"/>
              <a:t>（默认）</a:t>
            </a:r>
          </a:p>
        </p:txBody>
      </p:sp>
      <p:sp>
        <p:nvSpPr>
          <p:cNvPr id="8" name="内容占位符 2">
            <a:extLst>
              <a:ext uri="{FF2B5EF4-FFF2-40B4-BE49-F238E27FC236}">
                <a16:creationId xmlns:a16="http://schemas.microsoft.com/office/drawing/2014/main" id="{E3356BEA-5AFC-4F0E-9AAC-FFFD497B577A}"/>
              </a:ext>
            </a:extLst>
          </p:cNvPr>
          <p:cNvSpPr txBox="1">
            <a:spLocks/>
          </p:cNvSpPr>
          <p:nvPr/>
        </p:nvSpPr>
        <p:spPr>
          <a:xfrm>
            <a:off x="1639887" y="1447800"/>
            <a:ext cx="8912225" cy="16584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a:t>创建容器时从</a:t>
            </a:r>
            <a:r>
              <a:rPr lang="en-US" altLang="zh-CN" dirty="0"/>
              <a:t>docker0</a:t>
            </a:r>
            <a:r>
              <a:rPr lang="zh-CN" altLang="en-US" dirty="0"/>
              <a:t>子网中分配一个</a:t>
            </a:r>
            <a:r>
              <a:rPr lang="en-US" altLang="zh-CN" dirty="0"/>
              <a:t>IP</a:t>
            </a:r>
            <a:r>
              <a:rPr lang="zh-CN" altLang="en-US" dirty="0"/>
              <a:t>给容器使用，并设置</a:t>
            </a:r>
            <a:r>
              <a:rPr lang="en-US" altLang="zh-CN" dirty="0"/>
              <a:t>docker0</a:t>
            </a:r>
            <a:r>
              <a:rPr lang="zh-CN" altLang="en-US" dirty="0"/>
              <a:t>的</a:t>
            </a:r>
            <a:r>
              <a:rPr lang="en-US" altLang="zh-CN" dirty="0"/>
              <a:t>IP</a:t>
            </a:r>
            <a:r>
              <a:rPr lang="zh-CN" altLang="en-US" dirty="0"/>
              <a:t>地址为容器的默认网关。在主机上创建一对虚拟网卡</a:t>
            </a:r>
            <a:r>
              <a:rPr lang="en-US" altLang="zh-CN" dirty="0" err="1"/>
              <a:t>veth</a:t>
            </a:r>
            <a:r>
              <a:rPr lang="en-US" altLang="zh-CN" dirty="0"/>
              <a:t> pair</a:t>
            </a:r>
            <a:r>
              <a:rPr lang="zh-CN" altLang="en-US" dirty="0"/>
              <a:t>设备，</a:t>
            </a:r>
            <a:r>
              <a:rPr lang="en-US" altLang="zh-CN" dirty="0"/>
              <a:t>Docker</a:t>
            </a:r>
            <a:r>
              <a:rPr lang="zh-CN" altLang="en-US" dirty="0"/>
              <a:t>将</a:t>
            </a:r>
            <a:r>
              <a:rPr lang="en-US" altLang="zh-CN" dirty="0" err="1"/>
              <a:t>veth</a:t>
            </a:r>
            <a:r>
              <a:rPr lang="en-US" altLang="zh-CN" dirty="0"/>
              <a:t> pair</a:t>
            </a:r>
            <a:r>
              <a:rPr lang="zh-CN" altLang="en-US" dirty="0"/>
              <a:t>设备的一端放在新创建的容器中，并命名为</a:t>
            </a:r>
            <a:r>
              <a:rPr lang="en-US" altLang="zh-CN" dirty="0"/>
              <a:t>eth0</a:t>
            </a:r>
            <a:r>
              <a:rPr lang="zh-CN" altLang="en-US" dirty="0"/>
              <a:t>（容器的网卡），另一端放在主机中，以</a:t>
            </a:r>
            <a:r>
              <a:rPr lang="en-US" altLang="zh-CN" dirty="0" err="1"/>
              <a:t>vethxxx</a:t>
            </a:r>
            <a:r>
              <a:rPr lang="zh-CN" altLang="en-US" dirty="0"/>
              <a:t>这样类似的名字命名，并将这个网络设备加入到</a:t>
            </a:r>
            <a:r>
              <a:rPr lang="en-US" altLang="zh-CN" dirty="0"/>
              <a:t>docker0</a:t>
            </a:r>
            <a:r>
              <a:rPr lang="zh-CN" altLang="en-US" dirty="0"/>
              <a:t>网桥中</a:t>
            </a:r>
            <a:endParaRPr lang="en-US" altLang="zh-CN" dirty="0"/>
          </a:p>
          <a:p>
            <a:r>
              <a:rPr lang="zh-CN" altLang="en-US" dirty="0"/>
              <a:t>通过创建容器时</a:t>
            </a:r>
            <a:r>
              <a:rPr lang="en-US" altLang="zh-CN" dirty="0"/>
              <a:t>-p</a:t>
            </a:r>
            <a:r>
              <a:rPr lang="zh-CN" altLang="en-US" dirty="0"/>
              <a:t>参数可映射容器端口到宿主主机</a:t>
            </a:r>
          </a:p>
        </p:txBody>
      </p:sp>
    </p:spTree>
    <p:extLst>
      <p:ext uri="{BB962C8B-B14F-4D97-AF65-F5344CB8AC3E}">
        <p14:creationId xmlns:p14="http://schemas.microsoft.com/office/powerpoint/2010/main" val="251501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26B5C-2909-460E-9C92-6A9D65CB78F0}"/>
              </a:ext>
            </a:extLst>
          </p:cNvPr>
          <p:cNvSpPr>
            <a:spLocks noGrp="1"/>
          </p:cNvSpPr>
          <p:nvPr>
            <p:ph type="title"/>
          </p:nvPr>
        </p:nvSpPr>
        <p:spPr/>
        <p:txBody>
          <a:bodyPr/>
          <a:lstStyle/>
          <a:p>
            <a:r>
              <a:rPr lang="zh-CN" altLang="en-US" dirty="0"/>
              <a:t>应用环境</a:t>
            </a:r>
            <a:r>
              <a:rPr lang="en-US" altLang="zh-CN" dirty="0"/>
              <a:t>——</a:t>
            </a:r>
            <a:r>
              <a:rPr lang="zh-CN" altLang="en-US" dirty="0"/>
              <a:t>远古时代</a:t>
            </a:r>
          </a:p>
        </p:txBody>
      </p:sp>
      <p:sp>
        <p:nvSpPr>
          <p:cNvPr id="4" name="矩形 3">
            <a:extLst>
              <a:ext uri="{FF2B5EF4-FFF2-40B4-BE49-F238E27FC236}">
                <a16:creationId xmlns:a16="http://schemas.microsoft.com/office/drawing/2014/main" id="{BA3CF469-4DFF-4CC7-BA7D-BA913EA6A5D6}"/>
              </a:ext>
            </a:extLst>
          </p:cNvPr>
          <p:cNvSpPr/>
          <p:nvPr/>
        </p:nvSpPr>
        <p:spPr>
          <a:xfrm>
            <a:off x="2139696" y="2066544"/>
            <a:ext cx="8595360" cy="44256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55F22EB2-6853-4A0D-BB3F-4261DFEFFC6A}"/>
              </a:ext>
            </a:extLst>
          </p:cNvPr>
          <p:cNvSpPr/>
          <p:nvPr/>
        </p:nvSpPr>
        <p:spPr>
          <a:xfrm>
            <a:off x="2359153" y="5394960"/>
            <a:ext cx="8138160" cy="96926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物理主机</a:t>
            </a:r>
          </a:p>
        </p:txBody>
      </p:sp>
      <p:sp>
        <p:nvSpPr>
          <p:cNvPr id="6" name="矩形: 圆角 5">
            <a:extLst>
              <a:ext uri="{FF2B5EF4-FFF2-40B4-BE49-F238E27FC236}">
                <a16:creationId xmlns:a16="http://schemas.microsoft.com/office/drawing/2014/main" id="{91412133-6A75-4E1D-9E27-512EB951985E}"/>
              </a:ext>
            </a:extLst>
          </p:cNvPr>
          <p:cNvSpPr/>
          <p:nvPr/>
        </p:nvSpPr>
        <p:spPr>
          <a:xfrm>
            <a:off x="2368296" y="4264152"/>
            <a:ext cx="8138160" cy="96926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操作系统</a:t>
            </a:r>
          </a:p>
        </p:txBody>
      </p:sp>
      <p:sp>
        <p:nvSpPr>
          <p:cNvPr id="7" name="平行四边形 6">
            <a:extLst>
              <a:ext uri="{FF2B5EF4-FFF2-40B4-BE49-F238E27FC236}">
                <a16:creationId xmlns:a16="http://schemas.microsoft.com/office/drawing/2014/main" id="{E3AE0D6F-6313-44D6-AB10-3EEF290E849E}"/>
              </a:ext>
            </a:extLst>
          </p:cNvPr>
          <p:cNvSpPr/>
          <p:nvPr/>
        </p:nvSpPr>
        <p:spPr>
          <a:xfrm>
            <a:off x="2625921" y="3203448"/>
            <a:ext cx="1430435" cy="86563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应用</a:t>
            </a:r>
            <a:r>
              <a:rPr lang="en-US" altLang="zh-CN" dirty="0"/>
              <a:t>A</a:t>
            </a:r>
            <a:endParaRPr lang="zh-CN" altLang="en-US" dirty="0"/>
          </a:p>
        </p:txBody>
      </p:sp>
      <p:sp>
        <p:nvSpPr>
          <p:cNvPr id="8" name="梯形 7">
            <a:extLst>
              <a:ext uri="{FF2B5EF4-FFF2-40B4-BE49-F238E27FC236}">
                <a16:creationId xmlns:a16="http://schemas.microsoft.com/office/drawing/2014/main" id="{16E4F508-3123-410D-9399-8B4739FD8E8C}"/>
              </a:ext>
            </a:extLst>
          </p:cNvPr>
          <p:cNvSpPr/>
          <p:nvPr/>
        </p:nvSpPr>
        <p:spPr>
          <a:xfrm>
            <a:off x="4542581" y="3099816"/>
            <a:ext cx="1430435" cy="100279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应用</a:t>
            </a:r>
            <a:r>
              <a:rPr lang="en-US" altLang="zh-CN" dirty="0"/>
              <a:t>B</a:t>
            </a:r>
            <a:endParaRPr lang="zh-CN" altLang="en-US" dirty="0"/>
          </a:p>
        </p:txBody>
      </p:sp>
      <p:sp>
        <p:nvSpPr>
          <p:cNvPr id="9" name="菱形 8">
            <a:extLst>
              <a:ext uri="{FF2B5EF4-FFF2-40B4-BE49-F238E27FC236}">
                <a16:creationId xmlns:a16="http://schemas.microsoft.com/office/drawing/2014/main" id="{EDB70CA6-9BB6-4AE3-9429-3CA80F3C09EB}"/>
              </a:ext>
            </a:extLst>
          </p:cNvPr>
          <p:cNvSpPr/>
          <p:nvPr/>
        </p:nvSpPr>
        <p:spPr>
          <a:xfrm>
            <a:off x="6258076" y="2891028"/>
            <a:ext cx="1764260" cy="129235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应用</a:t>
            </a:r>
            <a:r>
              <a:rPr lang="en-US" altLang="zh-CN" dirty="0"/>
              <a:t>C</a:t>
            </a:r>
            <a:endParaRPr lang="zh-CN" altLang="en-US" dirty="0"/>
          </a:p>
        </p:txBody>
      </p:sp>
      <p:sp>
        <p:nvSpPr>
          <p:cNvPr id="10" name="六边形 9">
            <a:extLst>
              <a:ext uri="{FF2B5EF4-FFF2-40B4-BE49-F238E27FC236}">
                <a16:creationId xmlns:a16="http://schemas.microsoft.com/office/drawing/2014/main" id="{473B33FD-085A-4415-AE98-AC2DAA60F25E}"/>
              </a:ext>
            </a:extLst>
          </p:cNvPr>
          <p:cNvSpPr/>
          <p:nvPr/>
        </p:nvSpPr>
        <p:spPr>
          <a:xfrm>
            <a:off x="8174736" y="3099816"/>
            <a:ext cx="1584960" cy="96926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应用</a:t>
            </a:r>
            <a:r>
              <a:rPr lang="en-US" altLang="zh-CN" dirty="0"/>
              <a:t>N</a:t>
            </a:r>
            <a:endParaRPr lang="zh-CN" altLang="en-US" dirty="0"/>
          </a:p>
        </p:txBody>
      </p:sp>
    </p:spTree>
    <p:extLst>
      <p:ext uri="{BB962C8B-B14F-4D97-AF65-F5344CB8AC3E}">
        <p14:creationId xmlns:p14="http://schemas.microsoft.com/office/powerpoint/2010/main" val="3079392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70845-86A6-4DFB-8ACE-EE20C4AF4502}"/>
              </a:ext>
            </a:extLst>
          </p:cNvPr>
          <p:cNvSpPr>
            <a:spLocks noGrp="1"/>
          </p:cNvSpPr>
          <p:nvPr>
            <p:ph type="title"/>
          </p:nvPr>
        </p:nvSpPr>
        <p:spPr/>
        <p:txBody>
          <a:bodyPr/>
          <a:lstStyle/>
          <a:p>
            <a:r>
              <a:rPr lang="zh-CN" altLang="en-US" dirty="0"/>
              <a:t>创建自己的容器网络</a:t>
            </a:r>
          </a:p>
        </p:txBody>
      </p:sp>
      <p:sp>
        <p:nvSpPr>
          <p:cNvPr id="3" name="内容占位符 2">
            <a:extLst>
              <a:ext uri="{FF2B5EF4-FFF2-40B4-BE49-F238E27FC236}">
                <a16:creationId xmlns:a16="http://schemas.microsoft.com/office/drawing/2014/main" id="{1163BE8D-2984-44F0-8C05-3BABE9F7FB6C}"/>
              </a:ext>
            </a:extLst>
          </p:cNvPr>
          <p:cNvSpPr>
            <a:spLocks noGrp="1"/>
          </p:cNvSpPr>
          <p:nvPr>
            <p:ph idx="1"/>
          </p:nvPr>
        </p:nvSpPr>
        <p:spPr>
          <a:xfrm>
            <a:off x="1707776" y="1627094"/>
            <a:ext cx="9796836" cy="4606796"/>
          </a:xfrm>
        </p:spPr>
        <p:txBody>
          <a:bodyPr/>
          <a:lstStyle/>
          <a:p>
            <a:r>
              <a:rPr lang="zh-CN" altLang="en-US" dirty="0"/>
              <a:t>每次创建</a:t>
            </a:r>
            <a:r>
              <a:rPr lang="en-US" altLang="zh-CN" dirty="0"/>
              <a:t>/</a:t>
            </a:r>
            <a:r>
              <a:rPr lang="zh-CN" altLang="en-US" dirty="0"/>
              <a:t>启动容器的时候，容器</a:t>
            </a:r>
            <a:r>
              <a:rPr lang="en-US" altLang="zh-CN" dirty="0" err="1"/>
              <a:t>ip</a:t>
            </a:r>
            <a:r>
              <a:rPr lang="zh-CN" altLang="en-US" dirty="0"/>
              <a:t>都可能发生变化</a:t>
            </a:r>
            <a:endParaRPr lang="en-US" altLang="zh-CN" dirty="0"/>
          </a:p>
          <a:p>
            <a:r>
              <a:rPr lang="zh-CN" altLang="en-US" dirty="0"/>
              <a:t>创建网络</a:t>
            </a:r>
            <a:endParaRPr lang="en-US" altLang="zh-CN" dirty="0"/>
          </a:p>
          <a:p>
            <a:pPr lvl="1"/>
            <a:r>
              <a:rPr lang="en-US" altLang="zh-CN" dirty="0"/>
              <a:t>docker network create </a:t>
            </a:r>
            <a:r>
              <a:rPr lang="en-US" altLang="zh-CN" dirty="0" err="1"/>
              <a:t>mynet</a:t>
            </a:r>
            <a:endParaRPr lang="en-US" altLang="zh-CN" dirty="0"/>
          </a:p>
          <a:p>
            <a:r>
              <a:rPr lang="zh-CN" altLang="en-US" dirty="0"/>
              <a:t>加入网络</a:t>
            </a:r>
            <a:endParaRPr lang="en-US" altLang="zh-CN" dirty="0"/>
          </a:p>
          <a:p>
            <a:pPr lvl="1"/>
            <a:r>
              <a:rPr lang="zh-CN" altLang="en-US" dirty="0"/>
              <a:t>创建容器的时候通过</a:t>
            </a:r>
            <a:r>
              <a:rPr lang="en-US" altLang="zh-CN" dirty="0"/>
              <a:t>—net </a:t>
            </a:r>
            <a:r>
              <a:rPr lang="en-US" altLang="zh-CN" dirty="0" err="1"/>
              <a:t>mynet</a:t>
            </a:r>
            <a:r>
              <a:rPr lang="en-US" altLang="zh-CN" dirty="0"/>
              <a:t> </a:t>
            </a:r>
            <a:r>
              <a:rPr lang="zh-CN" altLang="en-US" dirty="0"/>
              <a:t>指定容器要加入的网络</a:t>
            </a:r>
            <a:endParaRPr lang="en-US" altLang="zh-CN" dirty="0"/>
          </a:p>
          <a:p>
            <a:pPr lvl="2"/>
            <a:r>
              <a:rPr lang="en-US" altLang="zh-CN" dirty="0"/>
              <a:t>docker run –d –name </a:t>
            </a:r>
            <a:r>
              <a:rPr lang="en-US" altLang="zh-CN" dirty="0" err="1"/>
              <a:t>mysql</a:t>
            </a:r>
            <a:r>
              <a:rPr lang="en-US" altLang="zh-CN" dirty="0"/>
              <a:t> –net </a:t>
            </a:r>
            <a:r>
              <a:rPr lang="en-US" altLang="zh-CN" dirty="0" err="1"/>
              <a:t>mynet</a:t>
            </a:r>
            <a:r>
              <a:rPr lang="en-US" altLang="zh-CN" dirty="0"/>
              <a:t> mysql:5.7</a:t>
            </a:r>
          </a:p>
          <a:p>
            <a:pPr lvl="1"/>
            <a:r>
              <a:rPr lang="zh-CN" altLang="en-US" dirty="0"/>
              <a:t>将正在运行的容器连接到网络</a:t>
            </a:r>
            <a:endParaRPr lang="en-US" altLang="zh-CN" dirty="0"/>
          </a:p>
          <a:p>
            <a:pPr lvl="2"/>
            <a:r>
              <a:rPr lang="en-US" altLang="zh-CN" dirty="0"/>
              <a:t>docker network connect </a:t>
            </a:r>
            <a:r>
              <a:rPr lang="en-US" altLang="zh-CN" dirty="0" err="1"/>
              <a:t>mynet</a:t>
            </a:r>
            <a:r>
              <a:rPr lang="en-US" altLang="zh-CN" dirty="0"/>
              <a:t> </a:t>
            </a:r>
            <a:r>
              <a:rPr lang="en-US" altLang="zh-CN" dirty="0" err="1"/>
              <a:t>mysql</a:t>
            </a:r>
            <a:endParaRPr lang="en-US" altLang="zh-CN" dirty="0"/>
          </a:p>
          <a:p>
            <a:r>
              <a:rPr lang="zh-CN" altLang="en-US" dirty="0"/>
              <a:t>同一个网络中的容器可以通过</a:t>
            </a:r>
            <a:r>
              <a:rPr lang="en-US" altLang="zh-CN" dirty="0"/>
              <a:t>name</a:t>
            </a:r>
            <a:r>
              <a:rPr lang="zh-CN" altLang="en-US" dirty="0"/>
              <a:t>网络访问另一个容器</a:t>
            </a:r>
            <a:endParaRPr lang="en-US" altLang="zh-CN" dirty="0"/>
          </a:p>
          <a:p>
            <a:pPr lvl="1"/>
            <a:r>
              <a:rPr lang="zh-CN" altLang="en-US" dirty="0"/>
              <a:t>在</a:t>
            </a:r>
            <a:r>
              <a:rPr lang="en-US" altLang="zh-CN" dirty="0" err="1"/>
              <a:t>springboot</a:t>
            </a:r>
            <a:r>
              <a:rPr lang="zh-CN" altLang="en-US" dirty="0"/>
              <a:t>项目中的数据库</a:t>
            </a:r>
            <a:r>
              <a:rPr lang="en-US" altLang="zh-CN" dirty="0" err="1"/>
              <a:t>url</a:t>
            </a:r>
            <a:r>
              <a:rPr lang="zh-CN" altLang="en-US" dirty="0"/>
              <a:t>中可以使用</a:t>
            </a:r>
            <a:r>
              <a:rPr lang="en-US" altLang="zh-CN" dirty="0" err="1"/>
              <a:t>mysql</a:t>
            </a:r>
            <a:r>
              <a:rPr lang="zh-CN" altLang="en-US" dirty="0"/>
              <a:t>容器的名字代替</a:t>
            </a:r>
            <a:r>
              <a:rPr lang="en-US" altLang="zh-CN" dirty="0" err="1"/>
              <a:t>ip</a:t>
            </a:r>
            <a:endParaRPr lang="zh-CN" altLang="en-US" dirty="0"/>
          </a:p>
        </p:txBody>
      </p:sp>
    </p:spTree>
    <p:extLst>
      <p:ext uri="{BB962C8B-B14F-4D97-AF65-F5344CB8AC3E}">
        <p14:creationId xmlns:p14="http://schemas.microsoft.com/office/powerpoint/2010/main" val="3244502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FBF35-71FA-4548-B1C9-C6019E02068A}"/>
              </a:ext>
            </a:extLst>
          </p:cNvPr>
          <p:cNvSpPr>
            <a:spLocks noGrp="1"/>
          </p:cNvSpPr>
          <p:nvPr>
            <p:ph type="title"/>
          </p:nvPr>
        </p:nvSpPr>
        <p:spPr/>
        <p:txBody>
          <a:bodyPr/>
          <a:lstStyle/>
          <a:p>
            <a:r>
              <a:rPr lang="zh-CN" altLang="en-US" dirty="0"/>
              <a:t>容器创建示例</a:t>
            </a:r>
            <a:r>
              <a:rPr lang="en-US" altLang="zh-CN" dirty="0"/>
              <a:t>——</a:t>
            </a:r>
            <a:r>
              <a:rPr lang="en-US" altLang="zh-CN" dirty="0" err="1"/>
              <a:t>Mysql</a:t>
            </a:r>
            <a:endParaRPr lang="zh-CN" altLang="en-US" dirty="0"/>
          </a:p>
        </p:txBody>
      </p:sp>
      <p:sp>
        <p:nvSpPr>
          <p:cNvPr id="3" name="内容占位符 2">
            <a:extLst>
              <a:ext uri="{FF2B5EF4-FFF2-40B4-BE49-F238E27FC236}">
                <a16:creationId xmlns:a16="http://schemas.microsoft.com/office/drawing/2014/main" id="{A6EBAAAF-6D04-4691-918C-7A18FB72AEC7}"/>
              </a:ext>
            </a:extLst>
          </p:cNvPr>
          <p:cNvSpPr>
            <a:spLocks noGrp="1"/>
          </p:cNvSpPr>
          <p:nvPr>
            <p:ph idx="1"/>
          </p:nvPr>
        </p:nvSpPr>
        <p:spPr>
          <a:xfrm>
            <a:off x="1761565" y="1613647"/>
            <a:ext cx="9743047" cy="4297575"/>
          </a:xfrm>
        </p:spPr>
        <p:txBody>
          <a:bodyPr>
            <a:normAutofit/>
          </a:bodyPr>
          <a:lstStyle/>
          <a:p>
            <a:r>
              <a:rPr lang="en-US" altLang="zh-CN" dirty="0"/>
              <a:t>docker run -p 3306:3306 --name </a:t>
            </a:r>
            <a:r>
              <a:rPr lang="en-US" altLang="zh-CN" dirty="0" err="1"/>
              <a:t>mysql</a:t>
            </a:r>
            <a:r>
              <a:rPr lang="en-US" altLang="zh-CN" dirty="0"/>
              <a:t> -e MYSQL_ROOT_PASSWORD=123456 -d mysql:5.7</a:t>
            </a:r>
          </a:p>
          <a:p>
            <a:r>
              <a:rPr lang="en-US" altLang="zh-CN" dirty="0"/>
              <a:t>docker run -p 3306:3306 --name </a:t>
            </a:r>
            <a:r>
              <a:rPr lang="en-US" altLang="zh-CN" dirty="0" err="1"/>
              <a:t>mysql</a:t>
            </a:r>
            <a:r>
              <a:rPr lang="en-US" altLang="zh-CN" dirty="0"/>
              <a:t> \</a:t>
            </a:r>
          </a:p>
          <a:p>
            <a:pPr marL="457200" lvl="1" indent="0">
              <a:buNone/>
            </a:pPr>
            <a:r>
              <a:rPr lang="en-US" altLang="zh-CN" sz="2000" dirty="0"/>
              <a:t>-v /</a:t>
            </a:r>
            <a:r>
              <a:rPr lang="en-US" altLang="zh-CN" sz="2000" dirty="0" err="1"/>
              <a:t>usr</a:t>
            </a:r>
            <a:r>
              <a:rPr lang="en-US" altLang="zh-CN" sz="2000" dirty="0"/>
              <a:t>/local/docker/</a:t>
            </a:r>
            <a:r>
              <a:rPr lang="en-US" altLang="zh-CN" sz="2000" dirty="0" err="1"/>
              <a:t>mysql</a:t>
            </a:r>
            <a:r>
              <a:rPr lang="en-US" altLang="zh-CN" sz="2000" dirty="0"/>
              <a:t>/conf:/</a:t>
            </a:r>
            <a:r>
              <a:rPr lang="en-US" altLang="zh-CN" sz="2000" dirty="0" err="1"/>
              <a:t>etc</a:t>
            </a:r>
            <a:r>
              <a:rPr lang="en-US" altLang="zh-CN" sz="2000" dirty="0"/>
              <a:t>/</a:t>
            </a:r>
            <a:r>
              <a:rPr lang="en-US" altLang="zh-CN" sz="2000" dirty="0" err="1"/>
              <a:t>mysql</a:t>
            </a:r>
            <a:r>
              <a:rPr lang="en-US" altLang="zh-CN" sz="2000" dirty="0"/>
              <a:t> \</a:t>
            </a:r>
          </a:p>
          <a:p>
            <a:pPr marL="457200" lvl="1" indent="0">
              <a:buNone/>
            </a:pPr>
            <a:r>
              <a:rPr lang="en-US" altLang="zh-CN" sz="2000" dirty="0"/>
              <a:t>-v /</a:t>
            </a:r>
            <a:r>
              <a:rPr lang="en-US" altLang="zh-CN" sz="2000" dirty="0" err="1"/>
              <a:t>usr</a:t>
            </a:r>
            <a:r>
              <a:rPr lang="en-US" altLang="zh-CN" sz="2000" dirty="0"/>
              <a:t>/local/docker/</a:t>
            </a:r>
            <a:r>
              <a:rPr lang="en-US" altLang="zh-CN" sz="2000" dirty="0" err="1"/>
              <a:t>mysql</a:t>
            </a:r>
            <a:r>
              <a:rPr lang="en-US" altLang="zh-CN" sz="2000" dirty="0"/>
              <a:t>/logs:/var/log/</a:t>
            </a:r>
            <a:r>
              <a:rPr lang="en-US" altLang="zh-CN" sz="2000" dirty="0" err="1"/>
              <a:t>mysql</a:t>
            </a:r>
            <a:r>
              <a:rPr lang="en-US" altLang="zh-CN" sz="2000" dirty="0"/>
              <a:t> \</a:t>
            </a:r>
          </a:p>
          <a:p>
            <a:pPr marL="457200" lvl="1" indent="0">
              <a:buNone/>
            </a:pPr>
            <a:r>
              <a:rPr lang="en-US" altLang="zh-CN" sz="2000" dirty="0"/>
              <a:t>-v /</a:t>
            </a:r>
            <a:r>
              <a:rPr lang="en-US" altLang="zh-CN" sz="2000" dirty="0" err="1"/>
              <a:t>usr</a:t>
            </a:r>
            <a:r>
              <a:rPr lang="en-US" altLang="zh-CN" sz="2000" dirty="0"/>
              <a:t>/local/docker/</a:t>
            </a:r>
            <a:r>
              <a:rPr lang="en-US" altLang="zh-CN" sz="2000" dirty="0" err="1"/>
              <a:t>mysql</a:t>
            </a:r>
            <a:r>
              <a:rPr lang="en-US" altLang="zh-CN" sz="2000" dirty="0"/>
              <a:t>/data:/var/lib/</a:t>
            </a:r>
            <a:r>
              <a:rPr lang="en-US" altLang="zh-CN" sz="2000" dirty="0" err="1"/>
              <a:t>mysql</a:t>
            </a:r>
            <a:r>
              <a:rPr lang="en-US" altLang="zh-CN" sz="2000" dirty="0"/>
              <a:t> \</a:t>
            </a:r>
          </a:p>
          <a:p>
            <a:pPr marL="457200" lvl="1" indent="0">
              <a:buNone/>
            </a:pPr>
            <a:r>
              <a:rPr lang="en-US" altLang="zh-CN" sz="2000" dirty="0"/>
              <a:t>-e MYSQL_ROOT_PASSWORD=123456 \</a:t>
            </a:r>
          </a:p>
          <a:p>
            <a:pPr marL="457200" lvl="1" indent="0">
              <a:buNone/>
            </a:pPr>
            <a:r>
              <a:rPr lang="en-US" altLang="zh-CN" sz="2000" dirty="0"/>
              <a:t>-d mysql:5.7</a:t>
            </a:r>
          </a:p>
          <a:p>
            <a:endParaRPr lang="zh-CN" altLang="en-US" dirty="0"/>
          </a:p>
        </p:txBody>
      </p:sp>
    </p:spTree>
    <p:extLst>
      <p:ext uri="{BB962C8B-B14F-4D97-AF65-F5344CB8AC3E}">
        <p14:creationId xmlns:p14="http://schemas.microsoft.com/office/powerpoint/2010/main" val="2354486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6066D86F-9134-4693-9D09-88F0E301F641}"/>
              </a:ext>
            </a:extLst>
          </p:cNvPr>
          <p:cNvSpPr>
            <a:spLocks noGrp="1"/>
          </p:cNvSpPr>
          <p:nvPr>
            <p:ph idx="1"/>
          </p:nvPr>
        </p:nvSpPr>
        <p:spPr>
          <a:xfrm>
            <a:off x="1761565" y="1613647"/>
            <a:ext cx="9743047" cy="4297575"/>
          </a:xfrm>
        </p:spPr>
        <p:txBody>
          <a:bodyPr>
            <a:normAutofit/>
          </a:bodyPr>
          <a:lstStyle/>
          <a:p>
            <a:pPr>
              <a:lnSpc>
                <a:spcPct val="150000"/>
              </a:lnSpc>
            </a:pPr>
            <a:r>
              <a:rPr lang="en-US" altLang="zh-CN" sz="2000" dirty="0"/>
              <a:t>docker run  --name </a:t>
            </a:r>
            <a:r>
              <a:rPr lang="en-US" altLang="zh-CN" sz="2000" dirty="0" err="1"/>
              <a:t>nginx</a:t>
            </a:r>
            <a:r>
              <a:rPr lang="en-US" altLang="zh-CN" sz="2000" dirty="0"/>
              <a:t>-test -p 8080:80 -d </a:t>
            </a:r>
            <a:r>
              <a:rPr lang="en-US" altLang="zh-CN" sz="2000" dirty="0" err="1"/>
              <a:t>nginx</a:t>
            </a:r>
            <a:endParaRPr lang="en-US" altLang="zh-CN" sz="2000" dirty="0"/>
          </a:p>
          <a:p>
            <a:pPr>
              <a:lnSpc>
                <a:spcPct val="150000"/>
              </a:lnSpc>
            </a:pPr>
            <a:r>
              <a:rPr lang="en-US" altLang="zh-CN" sz="2000" dirty="0"/>
              <a:t>docker run --rm -d -p 8081:80 --name </a:t>
            </a:r>
            <a:r>
              <a:rPr lang="en-US" altLang="zh-CN" sz="2000" dirty="0" err="1"/>
              <a:t>nginx</a:t>
            </a:r>
            <a:r>
              <a:rPr lang="en-US" altLang="zh-CN" sz="2000" dirty="0"/>
              <a:t>-test-web \</a:t>
            </a:r>
          </a:p>
          <a:p>
            <a:pPr marL="457200" lvl="1" indent="0">
              <a:lnSpc>
                <a:spcPct val="150000"/>
              </a:lnSpc>
              <a:buNone/>
            </a:pPr>
            <a:r>
              <a:rPr lang="en-US" altLang="zh-CN" sz="2000" dirty="0"/>
              <a:t>  -v /home/</a:t>
            </a:r>
            <a:r>
              <a:rPr lang="en-US" altLang="zh-CN" sz="2000" dirty="0" err="1"/>
              <a:t>nginx</a:t>
            </a:r>
            <a:r>
              <a:rPr lang="en-US" altLang="zh-CN" sz="2000" dirty="0"/>
              <a:t>/www:/</a:t>
            </a:r>
            <a:r>
              <a:rPr lang="en-US" altLang="zh-CN" sz="2000" dirty="0" err="1"/>
              <a:t>usr</a:t>
            </a:r>
            <a:r>
              <a:rPr lang="en-US" altLang="zh-CN" sz="2000" dirty="0"/>
              <a:t>/share/</a:t>
            </a:r>
            <a:r>
              <a:rPr lang="en-US" altLang="zh-CN" sz="2000" dirty="0" err="1"/>
              <a:t>nginx</a:t>
            </a:r>
            <a:r>
              <a:rPr lang="en-US" altLang="zh-CN" sz="2000" dirty="0"/>
              <a:t>/html \</a:t>
            </a:r>
          </a:p>
          <a:p>
            <a:pPr marL="457200" lvl="1" indent="0">
              <a:lnSpc>
                <a:spcPct val="150000"/>
              </a:lnSpc>
              <a:buNone/>
            </a:pPr>
            <a:r>
              <a:rPr lang="en-US" altLang="zh-CN" sz="2000" dirty="0"/>
              <a:t>  -v /home/</a:t>
            </a:r>
            <a:r>
              <a:rPr lang="en-US" altLang="zh-CN" sz="2000" dirty="0" err="1"/>
              <a:t>nginx</a:t>
            </a:r>
            <a:r>
              <a:rPr lang="en-US" altLang="zh-CN" sz="2000" dirty="0"/>
              <a:t>/conf/</a:t>
            </a:r>
            <a:r>
              <a:rPr lang="en-US" altLang="zh-CN" sz="2000" dirty="0" err="1"/>
              <a:t>nginx.conf</a:t>
            </a:r>
            <a:r>
              <a:rPr lang="en-US" altLang="zh-CN" sz="2000" dirty="0"/>
              <a:t>:/</a:t>
            </a:r>
            <a:r>
              <a:rPr lang="en-US" altLang="zh-CN" sz="2000" dirty="0" err="1"/>
              <a:t>etc</a:t>
            </a:r>
            <a:r>
              <a:rPr lang="en-US" altLang="zh-CN" sz="2000" dirty="0"/>
              <a:t>/</a:t>
            </a:r>
            <a:r>
              <a:rPr lang="en-US" altLang="zh-CN" sz="2000" dirty="0" err="1"/>
              <a:t>nginx</a:t>
            </a:r>
            <a:r>
              <a:rPr lang="en-US" altLang="zh-CN" sz="2000" dirty="0"/>
              <a:t>/</a:t>
            </a:r>
            <a:r>
              <a:rPr lang="en-US" altLang="zh-CN" sz="2000" dirty="0" err="1"/>
              <a:t>nginx.conf</a:t>
            </a:r>
            <a:r>
              <a:rPr lang="en-US" altLang="zh-CN" sz="2000" dirty="0"/>
              <a:t> \</a:t>
            </a:r>
          </a:p>
          <a:p>
            <a:pPr marL="457200" lvl="1" indent="0">
              <a:lnSpc>
                <a:spcPct val="150000"/>
              </a:lnSpc>
              <a:buNone/>
            </a:pPr>
            <a:r>
              <a:rPr lang="en-US" altLang="zh-CN" sz="2000" dirty="0"/>
              <a:t>  -v /home/</a:t>
            </a:r>
            <a:r>
              <a:rPr lang="en-US" altLang="zh-CN" sz="2000" dirty="0" err="1"/>
              <a:t>nginx</a:t>
            </a:r>
            <a:r>
              <a:rPr lang="en-US" altLang="zh-CN" sz="2000" dirty="0"/>
              <a:t>/logs:/var/log/</a:t>
            </a:r>
            <a:r>
              <a:rPr lang="en-US" altLang="zh-CN" sz="2000" dirty="0" err="1"/>
              <a:t>nginx</a:t>
            </a:r>
            <a:r>
              <a:rPr lang="en-US" altLang="zh-CN" sz="2000" dirty="0"/>
              <a:t> \</a:t>
            </a:r>
          </a:p>
          <a:p>
            <a:pPr marL="457200" lvl="1" indent="0">
              <a:lnSpc>
                <a:spcPct val="150000"/>
              </a:lnSpc>
              <a:buNone/>
            </a:pPr>
            <a:r>
              <a:rPr lang="en-US" altLang="zh-CN" sz="2000" dirty="0"/>
              <a:t>  </a:t>
            </a:r>
            <a:r>
              <a:rPr lang="en-US" altLang="zh-CN" sz="2000" dirty="0" err="1"/>
              <a:t>nginx</a:t>
            </a:r>
            <a:endParaRPr lang="en-US" altLang="zh-CN" sz="2000" dirty="0"/>
          </a:p>
        </p:txBody>
      </p:sp>
      <p:sp>
        <p:nvSpPr>
          <p:cNvPr id="5" name="标题 1">
            <a:extLst>
              <a:ext uri="{FF2B5EF4-FFF2-40B4-BE49-F238E27FC236}">
                <a16:creationId xmlns:a16="http://schemas.microsoft.com/office/drawing/2014/main" id="{B1518A44-7AAA-489C-8770-75ED3B20541C}"/>
              </a:ext>
            </a:extLst>
          </p:cNvPr>
          <p:cNvSpPr>
            <a:spLocks noGrp="1"/>
          </p:cNvSpPr>
          <p:nvPr>
            <p:ph type="title"/>
          </p:nvPr>
        </p:nvSpPr>
        <p:spPr>
          <a:xfrm>
            <a:off x="2592388" y="623888"/>
            <a:ext cx="8912225" cy="1281112"/>
          </a:xfrm>
        </p:spPr>
        <p:txBody>
          <a:bodyPr/>
          <a:lstStyle/>
          <a:p>
            <a:r>
              <a:rPr lang="zh-CN" altLang="en-US" dirty="0"/>
              <a:t>容器创建示例</a:t>
            </a:r>
            <a:r>
              <a:rPr lang="en-US" altLang="zh-CN" dirty="0"/>
              <a:t>——Nginx</a:t>
            </a:r>
            <a:endParaRPr lang="zh-CN" altLang="en-US" dirty="0"/>
          </a:p>
        </p:txBody>
      </p:sp>
    </p:spTree>
    <p:extLst>
      <p:ext uri="{BB962C8B-B14F-4D97-AF65-F5344CB8AC3E}">
        <p14:creationId xmlns:p14="http://schemas.microsoft.com/office/powerpoint/2010/main" val="4117600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6066D86F-9134-4693-9D09-88F0E301F641}"/>
              </a:ext>
            </a:extLst>
          </p:cNvPr>
          <p:cNvSpPr>
            <a:spLocks noGrp="1"/>
          </p:cNvSpPr>
          <p:nvPr>
            <p:ph idx="1"/>
          </p:nvPr>
        </p:nvSpPr>
        <p:spPr>
          <a:xfrm>
            <a:off x="1761565" y="1613647"/>
            <a:ext cx="9743047" cy="4297575"/>
          </a:xfrm>
        </p:spPr>
        <p:txBody>
          <a:bodyPr>
            <a:normAutofit/>
          </a:bodyPr>
          <a:lstStyle/>
          <a:p>
            <a:pPr>
              <a:lnSpc>
                <a:spcPct val="150000"/>
              </a:lnSpc>
            </a:pPr>
            <a:r>
              <a:rPr lang="en-US" altLang="zh-CN" sz="2000" dirty="0"/>
              <a:t>docker run --name tomcat -p 8081:8080 -d tomcat</a:t>
            </a:r>
          </a:p>
          <a:p>
            <a:pPr>
              <a:lnSpc>
                <a:spcPct val="150000"/>
              </a:lnSpc>
            </a:pPr>
            <a:r>
              <a:rPr lang="en-US" altLang="zh-CN" sz="2000" dirty="0"/>
              <a:t>docker run -d  -v /docker/volumes/tomcat/conf:/opt/tomcat/conf \</a:t>
            </a:r>
          </a:p>
          <a:p>
            <a:pPr marL="457200" lvl="1" indent="0">
              <a:lnSpc>
                <a:spcPct val="150000"/>
              </a:lnSpc>
              <a:buNone/>
            </a:pPr>
            <a:r>
              <a:rPr lang="en-US" altLang="zh-CN" sz="2000" dirty="0"/>
              <a:t>-v /docker/volumes/tomcat/logs:/opt/tomcat/logs \</a:t>
            </a:r>
          </a:p>
          <a:p>
            <a:pPr marL="457200" lvl="1" indent="0">
              <a:lnSpc>
                <a:spcPct val="150000"/>
              </a:lnSpc>
              <a:buNone/>
            </a:pPr>
            <a:r>
              <a:rPr lang="en-US" altLang="zh-CN" sz="2000" dirty="0"/>
              <a:t>-v /docker/volumes/tomcat/web:/opt/tomcat/web \</a:t>
            </a:r>
          </a:p>
          <a:p>
            <a:pPr marL="457200" lvl="1" indent="0">
              <a:lnSpc>
                <a:spcPct val="150000"/>
              </a:lnSpc>
              <a:buNone/>
            </a:pPr>
            <a:r>
              <a:rPr lang="en-US" altLang="zh-CN" sz="2000" dirty="0"/>
              <a:t>-p 8080:8080 --name tomcat9 tomcat:9</a:t>
            </a:r>
            <a:endParaRPr lang="zh-CN" altLang="en-US" sz="2000" dirty="0"/>
          </a:p>
        </p:txBody>
      </p:sp>
      <p:sp>
        <p:nvSpPr>
          <p:cNvPr id="5" name="标题 1">
            <a:extLst>
              <a:ext uri="{FF2B5EF4-FFF2-40B4-BE49-F238E27FC236}">
                <a16:creationId xmlns:a16="http://schemas.microsoft.com/office/drawing/2014/main" id="{B1518A44-7AAA-489C-8770-75ED3B20541C}"/>
              </a:ext>
            </a:extLst>
          </p:cNvPr>
          <p:cNvSpPr>
            <a:spLocks noGrp="1"/>
          </p:cNvSpPr>
          <p:nvPr>
            <p:ph type="title"/>
          </p:nvPr>
        </p:nvSpPr>
        <p:spPr>
          <a:xfrm>
            <a:off x="2592388" y="623888"/>
            <a:ext cx="8912225" cy="1281112"/>
          </a:xfrm>
        </p:spPr>
        <p:txBody>
          <a:bodyPr/>
          <a:lstStyle/>
          <a:p>
            <a:r>
              <a:rPr lang="zh-CN" altLang="en-US" dirty="0"/>
              <a:t>容器创建示例</a:t>
            </a:r>
            <a:r>
              <a:rPr lang="en-US" altLang="zh-CN" dirty="0"/>
              <a:t>——Tomcat</a:t>
            </a:r>
            <a:endParaRPr lang="zh-CN" altLang="en-US" dirty="0"/>
          </a:p>
        </p:txBody>
      </p:sp>
    </p:spTree>
    <p:extLst>
      <p:ext uri="{BB962C8B-B14F-4D97-AF65-F5344CB8AC3E}">
        <p14:creationId xmlns:p14="http://schemas.microsoft.com/office/powerpoint/2010/main" val="2362613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docker</a:t>
            </a:r>
            <a:r>
              <a:rPr lang="en-US" altLang="zh-CN" dirty="0"/>
              <a:t> </a:t>
            </a:r>
            <a:r>
              <a:rPr lang="zh-CN" altLang="en-US" dirty="0"/>
              <a:t>命令行工具</a:t>
            </a:r>
          </a:p>
        </p:txBody>
      </p:sp>
      <p:sp>
        <p:nvSpPr>
          <p:cNvPr id="7" name="内容占位符 6"/>
          <p:cNvSpPr>
            <a:spLocks noGrp="1"/>
          </p:cNvSpPr>
          <p:nvPr>
            <p:ph idx="1"/>
          </p:nvPr>
        </p:nvSpPr>
        <p:spPr>
          <a:xfrm>
            <a:off x="838200" y="1825625"/>
            <a:ext cx="10515600" cy="679450"/>
          </a:xfrm>
        </p:spPr>
        <p:txBody>
          <a:bodyPr>
            <a:normAutofit/>
          </a:bodyPr>
          <a:lstStyle/>
          <a:p>
            <a:pPr marL="0" indent="0">
              <a:buNone/>
            </a:pPr>
            <a:r>
              <a:rPr lang="zh-CN" altLang="en-US" sz="2000" dirty="0"/>
              <a:t>作用</a:t>
            </a:r>
            <a:r>
              <a:rPr lang="en-US" altLang="zh-CN" sz="2000" dirty="0"/>
              <a:t>: </a:t>
            </a:r>
            <a:r>
              <a:rPr lang="zh-CN" altLang="en-US" sz="2000" dirty="0"/>
              <a:t>有关镜像和容器的工具</a:t>
            </a:r>
            <a:r>
              <a:rPr lang="en-US" altLang="zh-CN" sz="2000" dirty="0"/>
              <a:t>, </a:t>
            </a:r>
            <a:r>
              <a:rPr lang="zh-CN" altLang="en-US" sz="2000" dirty="0"/>
              <a:t>包含非常多的命令</a:t>
            </a:r>
            <a:endParaRPr lang="en-US" altLang="zh-CN" sz="2000" dirty="0"/>
          </a:p>
          <a:p>
            <a:pPr marL="0" indent="0">
              <a:buNone/>
            </a:pPr>
            <a:endParaRPr lang="en-US" altLang="zh-CN" sz="2000" dirty="0"/>
          </a:p>
          <a:p>
            <a:pPr marL="0" indent="0">
              <a:buNone/>
            </a:pPr>
            <a:endParaRPr lang="en-US" altLang="zh-CN" sz="2000" dirty="0"/>
          </a:p>
        </p:txBody>
      </p:sp>
      <p:pic>
        <p:nvPicPr>
          <p:cNvPr id="4" name="图片 3"/>
          <p:cNvPicPr>
            <a:picLocks noChangeAspect="1"/>
          </p:cNvPicPr>
          <p:nvPr/>
        </p:nvPicPr>
        <p:blipFill>
          <a:blip r:embed="rId2"/>
          <a:stretch>
            <a:fillRect/>
          </a:stretch>
        </p:blipFill>
        <p:spPr>
          <a:xfrm>
            <a:off x="1938337" y="2505075"/>
            <a:ext cx="4872038" cy="3618920"/>
          </a:xfrm>
          <a:prstGeom prst="rect">
            <a:avLst/>
          </a:prstGeom>
        </p:spPr>
      </p:pic>
    </p:spTree>
    <p:extLst>
      <p:ext uri="{BB962C8B-B14F-4D97-AF65-F5344CB8AC3E}">
        <p14:creationId xmlns:p14="http://schemas.microsoft.com/office/powerpoint/2010/main" val="485308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docker</a:t>
            </a:r>
            <a:r>
              <a:rPr lang="en-US" altLang="zh-CN" dirty="0"/>
              <a:t> </a:t>
            </a:r>
            <a:r>
              <a:rPr lang="zh-CN" altLang="en-US" dirty="0"/>
              <a:t>命令行工具</a:t>
            </a:r>
          </a:p>
        </p:txBody>
      </p:sp>
      <p:pic>
        <p:nvPicPr>
          <p:cNvPr id="3" name="图片 2"/>
          <p:cNvPicPr>
            <a:picLocks noChangeAspect="1"/>
          </p:cNvPicPr>
          <p:nvPr/>
        </p:nvPicPr>
        <p:blipFill>
          <a:blip r:embed="rId2"/>
          <a:stretch>
            <a:fillRect/>
          </a:stretch>
        </p:blipFill>
        <p:spPr>
          <a:xfrm>
            <a:off x="1374681" y="1527081"/>
            <a:ext cx="8124825" cy="5172075"/>
          </a:xfrm>
          <a:prstGeom prst="rect">
            <a:avLst/>
          </a:prstGeom>
        </p:spPr>
      </p:pic>
    </p:spTree>
    <p:extLst>
      <p:ext uri="{BB962C8B-B14F-4D97-AF65-F5344CB8AC3E}">
        <p14:creationId xmlns:p14="http://schemas.microsoft.com/office/powerpoint/2010/main" val="254690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0C5A8-13C2-4A46-B822-EF41902A29DD}"/>
              </a:ext>
            </a:extLst>
          </p:cNvPr>
          <p:cNvSpPr>
            <a:spLocks noGrp="1"/>
          </p:cNvSpPr>
          <p:nvPr>
            <p:ph type="title"/>
          </p:nvPr>
        </p:nvSpPr>
        <p:spPr/>
        <p:txBody>
          <a:bodyPr/>
          <a:lstStyle/>
          <a:p>
            <a:r>
              <a:rPr lang="en-US" altLang="zh-CN" dirty="0"/>
              <a:t>Docker</a:t>
            </a:r>
            <a:r>
              <a:rPr lang="zh-CN" altLang="en-US" dirty="0"/>
              <a:t>打包</a:t>
            </a:r>
            <a:r>
              <a:rPr lang="en-US" altLang="zh-CN" dirty="0" err="1"/>
              <a:t>Springboot</a:t>
            </a:r>
            <a:r>
              <a:rPr lang="zh-CN" altLang="en-US" dirty="0"/>
              <a:t>项目</a:t>
            </a:r>
          </a:p>
        </p:txBody>
      </p:sp>
      <p:sp>
        <p:nvSpPr>
          <p:cNvPr id="3" name="内容占位符 2">
            <a:extLst>
              <a:ext uri="{FF2B5EF4-FFF2-40B4-BE49-F238E27FC236}">
                <a16:creationId xmlns:a16="http://schemas.microsoft.com/office/drawing/2014/main" id="{E6B97FFC-7C50-4B8E-9CF4-FFE13FBE53CC}"/>
              </a:ext>
            </a:extLst>
          </p:cNvPr>
          <p:cNvSpPr>
            <a:spLocks noGrp="1"/>
          </p:cNvSpPr>
          <p:nvPr>
            <p:ph idx="1"/>
          </p:nvPr>
        </p:nvSpPr>
        <p:spPr>
          <a:xfrm>
            <a:off x="2391451" y="1609163"/>
            <a:ext cx="7207624" cy="4858872"/>
          </a:xfrm>
        </p:spPr>
        <p:txBody>
          <a:bodyPr/>
          <a:lstStyle/>
          <a:p>
            <a:pPr>
              <a:lnSpc>
                <a:spcPct val="150000"/>
              </a:lnSpc>
            </a:pPr>
            <a:r>
              <a:rPr lang="zh-CN" altLang="en-US" sz="2400" u="sng" dirty="0">
                <a:solidFill>
                  <a:srgbClr val="00B050"/>
                </a:solidFill>
              </a:rPr>
              <a:t>创建</a:t>
            </a:r>
            <a:r>
              <a:rPr lang="en-US" altLang="zh-CN" sz="2400" u="sng" dirty="0" err="1">
                <a:solidFill>
                  <a:srgbClr val="00B050"/>
                </a:solidFill>
              </a:rPr>
              <a:t>Springboot</a:t>
            </a:r>
            <a:r>
              <a:rPr lang="zh-CN" altLang="en-US" sz="2400" u="sng" dirty="0">
                <a:solidFill>
                  <a:srgbClr val="00B050"/>
                </a:solidFill>
              </a:rPr>
              <a:t>项目并完成功能</a:t>
            </a:r>
            <a:endParaRPr lang="en-US" altLang="zh-CN" sz="2400" u="sng" dirty="0">
              <a:solidFill>
                <a:srgbClr val="00B050"/>
              </a:solidFill>
            </a:endParaRPr>
          </a:p>
          <a:p>
            <a:pPr>
              <a:lnSpc>
                <a:spcPct val="150000"/>
              </a:lnSpc>
            </a:pPr>
            <a:r>
              <a:rPr lang="en-US" altLang="zh-CN" sz="2400" u="sng" dirty="0">
                <a:solidFill>
                  <a:srgbClr val="00B050"/>
                </a:solidFill>
              </a:rPr>
              <a:t>Maven</a:t>
            </a:r>
            <a:r>
              <a:rPr lang="zh-CN" altLang="en-US" sz="2400" u="sng" dirty="0">
                <a:solidFill>
                  <a:srgbClr val="00B050"/>
                </a:solidFill>
              </a:rPr>
              <a:t>构建打</a:t>
            </a:r>
            <a:r>
              <a:rPr lang="en-US" altLang="zh-CN" sz="2400" u="sng" dirty="0">
                <a:solidFill>
                  <a:srgbClr val="00B050"/>
                </a:solidFill>
              </a:rPr>
              <a:t>jar</a:t>
            </a:r>
            <a:r>
              <a:rPr lang="zh-CN" altLang="en-US" sz="2400" u="sng" dirty="0">
                <a:solidFill>
                  <a:srgbClr val="00B050"/>
                </a:solidFill>
              </a:rPr>
              <a:t>包</a:t>
            </a:r>
            <a:endParaRPr lang="en-US" altLang="zh-CN" sz="2400" u="sng" dirty="0">
              <a:solidFill>
                <a:srgbClr val="00B050"/>
              </a:solidFill>
            </a:endParaRPr>
          </a:p>
          <a:p>
            <a:pPr>
              <a:lnSpc>
                <a:spcPct val="150000"/>
              </a:lnSpc>
            </a:pPr>
            <a:r>
              <a:rPr lang="zh-CN" altLang="en-US" sz="2400" dirty="0"/>
              <a:t>编写</a:t>
            </a:r>
            <a:r>
              <a:rPr lang="en-US" altLang="zh-CN" sz="2400" dirty="0" err="1"/>
              <a:t>Dockerfile</a:t>
            </a:r>
            <a:endParaRPr lang="en-US" altLang="zh-CN" sz="2400" dirty="0"/>
          </a:p>
          <a:p>
            <a:pPr>
              <a:lnSpc>
                <a:spcPct val="150000"/>
              </a:lnSpc>
            </a:pPr>
            <a:r>
              <a:rPr lang="zh-CN" altLang="en-US" sz="2400" dirty="0"/>
              <a:t>制作镜像，上传镜像仓库</a:t>
            </a:r>
            <a:endParaRPr lang="en-US" altLang="zh-CN" sz="2400" dirty="0"/>
          </a:p>
          <a:p>
            <a:pPr>
              <a:lnSpc>
                <a:spcPct val="150000"/>
              </a:lnSpc>
            </a:pPr>
            <a:r>
              <a:rPr lang="zh-CN" altLang="en-US" sz="2400" dirty="0"/>
              <a:t>容器部署</a:t>
            </a:r>
            <a:endParaRPr lang="en-US" altLang="zh-CN" sz="2400" dirty="0"/>
          </a:p>
          <a:p>
            <a:pPr>
              <a:lnSpc>
                <a:spcPct val="150000"/>
              </a:lnSpc>
            </a:pPr>
            <a:r>
              <a:rPr lang="zh-CN" altLang="en-US" sz="2400" dirty="0"/>
              <a:t>项目测试</a:t>
            </a:r>
            <a:endParaRPr lang="en-US" altLang="zh-CN" sz="2400" dirty="0"/>
          </a:p>
          <a:p>
            <a:endParaRPr lang="zh-CN" altLang="en-US" dirty="0"/>
          </a:p>
        </p:txBody>
      </p:sp>
    </p:spTree>
    <p:extLst>
      <p:ext uri="{BB962C8B-B14F-4D97-AF65-F5344CB8AC3E}">
        <p14:creationId xmlns:p14="http://schemas.microsoft.com/office/powerpoint/2010/main" val="2922773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3BE59-228D-4E0B-BB06-A2427D6F9715}"/>
              </a:ext>
            </a:extLst>
          </p:cNvPr>
          <p:cNvSpPr>
            <a:spLocks noGrp="1"/>
          </p:cNvSpPr>
          <p:nvPr>
            <p:ph type="title"/>
          </p:nvPr>
        </p:nvSpPr>
        <p:spPr/>
        <p:txBody>
          <a:bodyPr/>
          <a:lstStyle/>
          <a:p>
            <a:r>
              <a:rPr lang="en-US" altLang="zh-CN" dirty="0" err="1"/>
              <a:t>Dockerfile</a:t>
            </a:r>
            <a:endParaRPr lang="zh-CN" altLang="en-US" dirty="0"/>
          </a:p>
        </p:txBody>
      </p:sp>
      <p:pic>
        <p:nvPicPr>
          <p:cNvPr id="4" name="图片 3">
            <a:extLst>
              <a:ext uri="{FF2B5EF4-FFF2-40B4-BE49-F238E27FC236}">
                <a16:creationId xmlns:a16="http://schemas.microsoft.com/office/drawing/2014/main" id="{FB0A4B7B-298B-45D1-A6D2-E6E459CCBA34}"/>
              </a:ext>
            </a:extLst>
          </p:cNvPr>
          <p:cNvPicPr>
            <a:picLocks noChangeAspect="1"/>
          </p:cNvPicPr>
          <p:nvPr/>
        </p:nvPicPr>
        <p:blipFill>
          <a:blip r:embed="rId2"/>
          <a:stretch>
            <a:fillRect/>
          </a:stretch>
        </p:blipFill>
        <p:spPr>
          <a:xfrm>
            <a:off x="861984" y="1905000"/>
            <a:ext cx="11035972" cy="3522119"/>
          </a:xfrm>
          <a:prstGeom prst="rect">
            <a:avLst/>
          </a:prstGeom>
        </p:spPr>
      </p:pic>
    </p:spTree>
    <p:extLst>
      <p:ext uri="{BB962C8B-B14F-4D97-AF65-F5344CB8AC3E}">
        <p14:creationId xmlns:p14="http://schemas.microsoft.com/office/powerpoint/2010/main" val="226778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D8E00-FECC-4AAC-9C6E-9FCED9E49947}"/>
              </a:ext>
            </a:extLst>
          </p:cNvPr>
          <p:cNvSpPr>
            <a:spLocks noGrp="1"/>
          </p:cNvSpPr>
          <p:nvPr>
            <p:ph type="title"/>
          </p:nvPr>
        </p:nvSpPr>
        <p:spPr/>
        <p:txBody>
          <a:bodyPr/>
          <a:lstStyle/>
          <a:p>
            <a:r>
              <a:rPr lang="zh-CN" altLang="en-US" dirty="0"/>
              <a:t>镜像制作</a:t>
            </a:r>
          </a:p>
        </p:txBody>
      </p:sp>
      <p:sp>
        <p:nvSpPr>
          <p:cNvPr id="3" name="内容占位符 2">
            <a:extLst>
              <a:ext uri="{FF2B5EF4-FFF2-40B4-BE49-F238E27FC236}">
                <a16:creationId xmlns:a16="http://schemas.microsoft.com/office/drawing/2014/main" id="{2A02883E-664B-4D20-86CA-583EA9D47C51}"/>
              </a:ext>
            </a:extLst>
          </p:cNvPr>
          <p:cNvSpPr>
            <a:spLocks noGrp="1"/>
          </p:cNvSpPr>
          <p:nvPr>
            <p:ph idx="1"/>
          </p:nvPr>
        </p:nvSpPr>
        <p:spPr>
          <a:xfrm>
            <a:off x="1613647" y="2133600"/>
            <a:ext cx="10260106" cy="3777622"/>
          </a:xfrm>
        </p:spPr>
        <p:txBody>
          <a:bodyPr/>
          <a:lstStyle/>
          <a:p>
            <a:r>
              <a:rPr lang="zh-CN" altLang="en-US" dirty="0"/>
              <a:t>将</a:t>
            </a:r>
            <a:r>
              <a:rPr lang="en-US" altLang="zh-CN" dirty="0"/>
              <a:t>jar</a:t>
            </a:r>
            <a:r>
              <a:rPr lang="zh-CN" altLang="en-US" dirty="0"/>
              <a:t>包和</a:t>
            </a:r>
            <a:r>
              <a:rPr lang="en-US" altLang="zh-CN" dirty="0" err="1"/>
              <a:t>Dockerfile</a:t>
            </a:r>
            <a:r>
              <a:rPr lang="zh-CN" altLang="en-US" dirty="0"/>
              <a:t>传至有</a:t>
            </a:r>
            <a:r>
              <a:rPr lang="en-US" altLang="zh-CN" dirty="0"/>
              <a:t>docker</a:t>
            </a:r>
            <a:r>
              <a:rPr lang="zh-CN" altLang="en-US" dirty="0"/>
              <a:t>环境的主机</a:t>
            </a:r>
            <a:endParaRPr lang="en-US" altLang="zh-CN" dirty="0"/>
          </a:p>
          <a:p>
            <a:r>
              <a:rPr lang="zh-CN" altLang="en-US" dirty="0"/>
              <a:t>打包镜像</a:t>
            </a:r>
            <a:endParaRPr lang="en-US" altLang="zh-CN" dirty="0"/>
          </a:p>
          <a:p>
            <a:pPr lvl="1"/>
            <a:r>
              <a:rPr lang="en-US" altLang="zh-CN" dirty="0"/>
              <a:t>docker build –t springboottest:1.0 </a:t>
            </a:r>
            <a:r>
              <a:rPr lang="en-US" altLang="zh-CN" sz="3200" b="1" dirty="0">
                <a:solidFill>
                  <a:srgbClr val="FF0000"/>
                </a:solidFill>
              </a:rPr>
              <a:t>.</a:t>
            </a:r>
          </a:p>
          <a:p>
            <a:r>
              <a:rPr lang="en-US" altLang="zh-CN" dirty="0"/>
              <a:t>Tag</a:t>
            </a:r>
            <a:r>
              <a:rPr lang="zh-CN" altLang="en-US" dirty="0"/>
              <a:t>重命名（生成一个新的</a:t>
            </a:r>
            <a:r>
              <a:rPr lang="en-US" altLang="zh-CN" dirty="0"/>
              <a:t>image</a:t>
            </a:r>
            <a:r>
              <a:rPr lang="zh-CN" altLang="en-US" dirty="0"/>
              <a:t>引用）</a:t>
            </a:r>
            <a:endParaRPr lang="en-US" altLang="zh-CN" dirty="0"/>
          </a:p>
          <a:p>
            <a:pPr lvl="1"/>
            <a:r>
              <a:rPr lang="en-US" altLang="zh-CN" dirty="0"/>
              <a:t>docker tag springboottest:1.0 registry.cn-hangzhou.aliyuncs.com/</a:t>
            </a:r>
            <a:r>
              <a:rPr lang="en-US" altLang="zh-CN" dirty="0" err="1"/>
              <a:t>edu_zust</a:t>
            </a:r>
            <a:r>
              <a:rPr lang="en-US" altLang="zh-CN" dirty="0"/>
              <a:t>/springboottest:1.0</a:t>
            </a:r>
          </a:p>
          <a:p>
            <a:r>
              <a:rPr lang="zh-CN" altLang="en-US" dirty="0"/>
              <a:t>上传阿里云私有仓库</a:t>
            </a:r>
            <a:endParaRPr lang="en-US" altLang="zh-CN" dirty="0"/>
          </a:p>
          <a:p>
            <a:pPr lvl="1"/>
            <a:r>
              <a:rPr lang="zh-CN" altLang="en-US" dirty="0"/>
              <a:t>登录：</a:t>
            </a:r>
            <a:r>
              <a:rPr lang="en-US" altLang="zh-CN" dirty="0"/>
              <a:t>docker login --username=</a:t>
            </a:r>
            <a:r>
              <a:rPr lang="zh-CN" altLang="en-US" dirty="0"/>
              <a:t>******</a:t>
            </a:r>
            <a:r>
              <a:rPr lang="en-US" altLang="zh-CN" dirty="0"/>
              <a:t> registry.cn-hangzhou.aliyuncs.com</a:t>
            </a:r>
          </a:p>
          <a:p>
            <a:pPr lvl="1"/>
            <a:r>
              <a:rPr lang="en-US" altLang="zh-CN" dirty="0"/>
              <a:t>docker push registry.cn-hangzhou.aliyuncs.com/</a:t>
            </a:r>
            <a:r>
              <a:rPr lang="en-US" altLang="zh-CN" dirty="0" err="1"/>
              <a:t>edu_zust</a:t>
            </a:r>
            <a:r>
              <a:rPr lang="en-US" altLang="zh-CN" dirty="0"/>
              <a:t>/springboottest:1.0</a:t>
            </a:r>
            <a:endParaRPr lang="zh-CN" altLang="en-US" dirty="0"/>
          </a:p>
        </p:txBody>
      </p:sp>
    </p:spTree>
    <p:extLst>
      <p:ext uri="{BB962C8B-B14F-4D97-AF65-F5344CB8AC3E}">
        <p14:creationId xmlns:p14="http://schemas.microsoft.com/office/powerpoint/2010/main" val="1217487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21B548-450C-4481-9658-9B23B751D468}"/>
              </a:ext>
            </a:extLst>
          </p:cNvPr>
          <p:cNvSpPr>
            <a:spLocks noGrp="1"/>
          </p:cNvSpPr>
          <p:nvPr>
            <p:ph type="title"/>
          </p:nvPr>
        </p:nvSpPr>
        <p:spPr/>
        <p:txBody>
          <a:bodyPr/>
          <a:lstStyle/>
          <a:p>
            <a:r>
              <a:rPr lang="zh-CN" altLang="en-US" dirty="0"/>
              <a:t>容器部署与应用测试</a:t>
            </a:r>
          </a:p>
        </p:txBody>
      </p:sp>
      <p:sp>
        <p:nvSpPr>
          <p:cNvPr id="3" name="内容占位符 2">
            <a:extLst>
              <a:ext uri="{FF2B5EF4-FFF2-40B4-BE49-F238E27FC236}">
                <a16:creationId xmlns:a16="http://schemas.microsoft.com/office/drawing/2014/main" id="{145ECDDC-7889-4035-9FB1-BD3278B7E736}"/>
              </a:ext>
            </a:extLst>
          </p:cNvPr>
          <p:cNvSpPr>
            <a:spLocks noGrp="1"/>
          </p:cNvSpPr>
          <p:nvPr>
            <p:ph idx="1"/>
          </p:nvPr>
        </p:nvSpPr>
        <p:spPr/>
        <p:txBody>
          <a:bodyPr/>
          <a:lstStyle/>
          <a:p>
            <a:r>
              <a:rPr lang="zh-CN" altLang="en-US" dirty="0"/>
              <a:t>依赖准备（</a:t>
            </a:r>
            <a:r>
              <a:rPr lang="en-US" altLang="zh-CN" dirty="0" err="1"/>
              <a:t>mysql</a:t>
            </a:r>
            <a:r>
              <a:rPr lang="zh-CN" altLang="en-US" dirty="0"/>
              <a:t>容器及数据库建立）</a:t>
            </a:r>
            <a:endParaRPr lang="en-US" altLang="zh-CN" dirty="0"/>
          </a:p>
          <a:p>
            <a:r>
              <a:rPr lang="zh-CN" altLang="en-US" dirty="0"/>
              <a:t>在部署主机上拉取镜像</a:t>
            </a:r>
            <a:endParaRPr lang="en-US" altLang="zh-CN" dirty="0"/>
          </a:p>
          <a:p>
            <a:pPr lvl="1"/>
            <a:r>
              <a:rPr lang="en-US" altLang="zh-CN" dirty="0"/>
              <a:t>docker pull registry.cn-hangzhou.aliyuncs.com/</a:t>
            </a:r>
            <a:r>
              <a:rPr lang="en-US" altLang="zh-CN" dirty="0" err="1"/>
              <a:t>edu_zust</a:t>
            </a:r>
            <a:r>
              <a:rPr lang="en-US" altLang="zh-CN" dirty="0"/>
              <a:t>/springboottest:1.0</a:t>
            </a:r>
          </a:p>
          <a:p>
            <a:pPr lvl="1"/>
            <a:r>
              <a:rPr lang="en-US" altLang="zh-CN" dirty="0"/>
              <a:t>docker tag registry.cn-hangzhou.aliyuncs.com/</a:t>
            </a:r>
            <a:r>
              <a:rPr lang="en-US" altLang="zh-CN" dirty="0" err="1"/>
              <a:t>edu_zust</a:t>
            </a:r>
            <a:r>
              <a:rPr lang="en-US" altLang="zh-CN" dirty="0"/>
              <a:t>/springboottest:1.0 springboottest:v1</a:t>
            </a:r>
          </a:p>
          <a:p>
            <a:r>
              <a:rPr lang="zh-CN" altLang="en-US" dirty="0"/>
              <a:t>运行镜像</a:t>
            </a:r>
            <a:endParaRPr lang="en-US" altLang="zh-CN" dirty="0"/>
          </a:p>
          <a:p>
            <a:pPr lvl="1"/>
            <a:r>
              <a:rPr lang="en-US" altLang="zh-CN" dirty="0"/>
              <a:t>docker run –d –name test-app –p 8080:8080 –network </a:t>
            </a:r>
            <a:r>
              <a:rPr lang="en-US" altLang="zh-CN" dirty="0" err="1"/>
              <a:t>mynet</a:t>
            </a:r>
            <a:r>
              <a:rPr lang="en-US" altLang="zh-CN" dirty="0"/>
              <a:t> springboottest:v1</a:t>
            </a:r>
          </a:p>
          <a:p>
            <a:r>
              <a:rPr lang="zh-CN" altLang="en-US" dirty="0"/>
              <a:t>系统测试</a:t>
            </a:r>
            <a:endParaRPr lang="en-US" altLang="zh-CN" dirty="0"/>
          </a:p>
          <a:p>
            <a:pPr lvl="1"/>
            <a:r>
              <a:rPr lang="zh-CN" altLang="en-US" dirty="0"/>
              <a:t>打开浏览器，通过部署主机</a:t>
            </a:r>
            <a:r>
              <a:rPr lang="en-US" altLang="zh-CN" dirty="0" err="1"/>
              <a:t>ip</a:t>
            </a:r>
            <a:r>
              <a:rPr lang="zh-CN" altLang="en-US" dirty="0"/>
              <a:t>的</a:t>
            </a:r>
            <a:r>
              <a:rPr lang="en-US" altLang="zh-CN" dirty="0"/>
              <a:t>8080</a:t>
            </a:r>
            <a:r>
              <a:rPr lang="zh-CN" altLang="en-US" dirty="0"/>
              <a:t>访问容器中的</a:t>
            </a:r>
            <a:r>
              <a:rPr lang="en-US" altLang="zh-CN" dirty="0"/>
              <a:t>web</a:t>
            </a:r>
            <a:r>
              <a:rPr lang="zh-CN" altLang="en-US"/>
              <a:t>，进行功能测试</a:t>
            </a:r>
            <a:endParaRPr lang="zh-CN" altLang="en-US" dirty="0"/>
          </a:p>
        </p:txBody>
      </p:sp>
    </p:spTree>
    <p:extLst>
      <p:ext uri="{BB962C8B-B14F-4D97-AF65-F5344CB8AC3E}">
        <p14:creationId xmlns:p14="http://schemas.microsoft.com/office/powerpoint/2010/main" val="174281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5293A-2C43-4FDD-B5D0-56E29362B924}"/>
              </a:ext>
            </a:extLst>
          </p:cNvPr>
          <p:cNvSpPr>
            <a:spLocks noGrp="1"/>
          </p:cNvSpPr>
          <p:nvPr>
            <p:ph type="title"/>
          </p:nvPr>
        </p:nvSpPr>
        <p:spPr/>
        <p:txBody>
          <a:bodyPr/>
          <a:lstStyle/>
          <a:p>
            <a:r>
              <a:rPr lang="zh-CN" altLang="en-US" dirty="0"/>
              <a:t>应用环境</a:t>
            </a:r>
            <a:r>
              <a:rPr lang="en-US" altLang="zh-CN" dirty="0"/>
              <a:t>——</a:t>
            </a:r>
            <a:r>
              <a:rPr lang="zh-CN" altLang="en-US" dirty="0"/>
              <a:t>虚拟机时代</a:t>
            </a:r>
          </a:p>
        </p:txBody>
      </p:sp>
      <p:pic>
        <p:nvPicPr>
          <p:cNvPr id="5" name="内容占位符 4">
            <a:extLst>
              <a:ext uri="{FF2B5EF4-FFF2-40B4-BE49-F238E27FC236}">
                <a16:creationId xmlns:a16="http://schemas.microsoft.com/office/drawing/2014/main" id="{9C42993A-2BB5-44D1-8F3F-7E568E4CC36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78505" y="1411704"/>
            <a:ext cx="7495674" cy="5290291"/>
          </a:xfrm>
        </p:spPr>
      </p:pic>
    </p:spTree>
    <p:extLst>
      <p:ext uri="{BB962C8B-B14F-4D97-AF65-F5344CB8AC3E}">
        <p14:creationId xmlns:p14="http://schemas.microsoft.com/office/powerpoint/2010/main" val="2494838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33A6A-0542-4E87-B11A-AB221E17B713}"/>
              </a:ext>
            </a:extLst>
          </p:cNvPr>
          <p:cNvSpPr>
            <a:spLocks noGrp="1"/>
          </p:cNvSpPr>
          <p:nvPr>
            <p:ph type="title"/>
          </p:nvPr>
        </p:nvSpPr>
        <p:spPr/>
        <p:txBody>
          <a:bodyPr/>
          <a:lstStyle/>
          <a:p>
            <a:r>
              <a:rPr lang="en-US" altLang="zh-CN" dirty="0"/>
              <a:t>Docker</a:t>
            </a:r>
            <a:r>
              <a:rPr lang="zh-CN" altLang="en-US" dirty="0"/>
              <a:t>的下一步</a:t>
            </a:r>
          </a:p>
        </p:txBody>
      </p:sp>
      <p:sp>
        <p:nvSpPr>
          <p:cNvPr id="3" name="内容占位符 2">
            <a:extLst>
              <a:ext uri="{FF2B5EF4-FFF2-40B4-BE49-F238E27FC236}">
                <a16:creationId xmlns:a16="http://schemas.microsoft.com/office/drawing/2014/main" id="{72DAFAA9-4B12-49DE-8E9B-2E860AEA2472}"/>
              </a:ext>
            </a:extLst>
          </p:cNvPr>
          <p:cNvSpPr>
            <a:spLocks noGrp="1"/>
          </p:cNvSpPr>
          <p:nvPr>
            <p:ph idx="1"/>
          </p:nvPr>
        </p:nvSpPr>
        <p:spPr/>
        <p:txBody>
          <a:bodyPr/>
          <a:lstStyle/>
          <a:p>
            <a:r>
              <a:rPr lang="zh-CN" altLang="en-US" dirty="0"/>
              <a:t>瘦身：一个</a:t>
            </a:r>
            <a:r>
              <a:rPr lang="en-US" altLang="zh-CN" dirty="0"/>
              <a:t>java</a:t>
            </a:r>
            <a:r>
              <a:rPr lang="zh-CN" altLang="en-US" dirty="0"/>
              <a:t>应用容器几百</a:t>
            </a:r>
            <a:r>
              <a:rPr lang="en-US" altLang="zh-CN" dirty="0"/>
              <a:t>M</a:t>
            </a:r>
            <a:r>
              <a:rPr lang="zh-CN" altLang="en-US" dirty="0"/>
              <a:t>，自带</a:t>
            </a:r>
            <a:r>
              <a:rPr lang="en-US" altLang="zh-CN" dirty="0"/>
              <a:t>JDK</a:t>
            </a:r>
          </a:p>
          <a:p>
            <a:pPr lvl="1"/>
            <a:r>
              <a:rPr lang="zh-CN" altLang="en-US" dirty="0"/>
              <a:t>小而美的基础镜像</a:t>
            </a:r>
            <a:endParaRPr lang="en-US" altLang="zh-CN" dirty="0"/>
          </a:p>
          <a:p>
            <a:pPr lvl="1"/>
            <a:r>
              <a:rPr lang="zh-CN" altLang="en-US" dirty="0"/>
              <a:t>容器卷  </a:t>
            </a:r>
            <a:r>
              <a:rPr lang="en-US" altLang="zh-CN" dirty="0"/>
              <a:t>--volume-from</a:t>
            </a:r>
          </a:p>
          <a:p>
            <a:r>
              <a:rPr lang="zh-CN" altLang="en-US" dirty="0"/>
              <a:t>多容器协同：一个完整项目由多个应用组件协同完成</a:t>
            </a:r>
            <a:endParaRPr lang="en-US" altLang="zh-CN" dirty="0"/>
          </a:p>
          <a:p>
            <a:pPr lvl="1"/>
            <a:r>
              <a:rPr lang="en-US" altLang="zh-CN" dirty="0"/>
              <a:t>Compose</a:t>
            </a:r>
          </a:p>
          <a:p>
            <a:r>
              <a:rPr lang="zh-CN" altLang="en-US" dirty="0"/>
              <a:t>集群与容器编排</a:t>
            </a:r>
            <a:endParaRPr lang="en-US" altLang="zh-CN" dirty="0"/>
          </a:p>
          <a:p>
            <a:pPr lvl="1"/>
            <a:r>
              <a:rPr lang="en-US" altLang="zh-CN" dirty="0"/>
              <a:t>Swarm</a:t>
            </a:r>
          </a:p>
          <a:p>
            <a:pPr lvl="1"/>
            <a:r>
              <a:rPr lang="en-US" altLang="zh-CN"/>
              <a:t>k8s</a:t>
            </a:r>
            <a:endParaRPr lang="zh-CN" altLang="en-US" dirty="0"/>
          </a:p>
        </p:txBody>
      </p:sp>
    </p:spTree>
    <p:extLst>
      <p:ext uri="{BB962C8B-B14F-4D97-AF65-F5344CB8AC3E}">
        <p14:creationId xmlns:p14="http://schemas.microsoft.com/office/powerpoint/2010/main" val="3123489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5EB3E-D7D6-4C11-AD97-04689F5D14B8}"/>
              </a:ext>
            </a:extLst>
          </p:cNvPr>
          <p:cNvSpPr>
            <a:spLocks noGrp="1"/>
          </p:cNvSpPr>
          <p:nvPr>
            <p:ph type="title"/>
          </p:nvPr>
        </p:nvSpPr>
        <p:spPr/>
        <p:txBody>
          <a:bodyPr/>
          <a:lstStyle/>
          <a:p>
            <a:r>
              <a:rPr lang="en-US" altLang="zh-CN" dirty="0"/>
              <a:t>Docker Compose</a:t>
            </a:r>
            <a:endParaRPr lang="zh-CN" altLang="en-US" dirty="0"/>
          </a:p>
        </p:txBody>
      </p:sp>
      <p:sp>
        <p:nvSpPr>
          <p:cNvPr id="3" name="内容占位符 2">
            <a:extLst>
              <a:ext uri="{FF2B5EF4-FFF2-40B4-BE49-F238E27FC236}">
                <a16:creationId xmlns:a16="http://schemas.microsoft.com/office/drawing/2014/main" id="{46A5606C-3BCB-4278-921A-A0C322FBCD2B}"/>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74AF53C4-1B5C-43FF-9363-61F0E42F18A6}"/>
              </a:ext>
            </a:extLst>
          </p:cNvPr>
          <p:cNvPicPr>
            <a:picLocks noChangeAspect="1"/>
          </p:cNvPicPr>
          <p:nvPr/>
        </p:nvPicPr>
        <p:blipFill>
          <a:blip r:embed="rId3"/>
          <a:stretch>
            <a:fillRect/>
          </a:stretch>
        </p:blipFill>
        <p:spPr>
          <a:xfrm>
            <a:off x="1768752" y="2133600"/>
            <a:ext cx="9247619" cy="4609524"/>
          </a:xfrm>
          <a:prstGeom prst="rect">
            <a:avLst/>
          </a:prstGeom>
        </p:spPr>
      </p:pic>
      <p:sp>
        <p:nvSpPr>
          <p:cNvPr id="7" name="文本框 6">
            <a:extLst>
              <a:ext uri="{FF2B5EF4-FFF2-40B4-BE49-F238E27FC236}">
                <a16:creationId xmlns:a16="http://schemas.microsoft.com/office/drawing/2014/main" id="{23F7AE79-2D0F-498D-A88F-950B9BCBBC34}"/>
              </a:ext>
            </a:extLst>
          </p:cNvPr>
          <p:cNvSpPr txBox="1"/>
          <p:nvPr/>
        </p:nvSpPr>
        <p:spPr>
          <a:xfrm>
            <a:off x="2102385" y="1508896"/>
            <a:ext cx="9247619" cy="369332"/>
          </a:xfrm>
          <a:prstGeom prst="rect">
            <a:avLst/>
          </a:prstGeom>
          <a:noFill/>
        </p:spPr>
        <p:txBody>
          <a:bodyPr wrap="square">
            <a:spAutoFit/>
          </a:bodyPr>
          <a:lstStyle/>
          <a:p>
            <a:r>
              <a:rPr lang="zh-CN" altLang="en-US" b="1" dirty="0"/>
              <a:t>轻松、高效的管理容器，它是一个用于定义和运行多容器 </a:t>
            </a:r>
            <a:r>
              <a:rPr lang="en-US" altLang="zh-CN" b="1" dirty="0"/>
              <a:t>Docker </a:t>
            </a:r>
            <a:r>
              <a:rPr lang="zh-CN" altLang="en-US" b="1" dirty="0"/>
              <a:t>的应用程序工具</a:t>
            </a:r>
            <a:endParaRPr lang="zh-CN" altLang="en-US" dirty="0"/>
          </a:p>
        </p:txBody>
      </p:sp>
    </p:spTree>
    <p:extLst>
      <p:ext uri="{BB962C8B-B14F-4D97-AF65-F5344CB8AC3E}">
        <p14:creationId xmlns:p14="http://schemas.microsoft.com/office/powerpoint/2010/main" val="4287692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C63D9-D58E-4BC4-B07B-C14B8714A1F4}"/>
              </a:ext>
            </a:extLst>
          </p:cNvPr>
          <p:cNvSpPr>
            <a:spLocks noGrp="1"/>
          </p:cNvSpPr>
          <p:nvPr>
            <p:ph type="title"/>
          </p:nvPr>
        </p:nvSpPr>
        <p:spPr/>
        <p:txBody>
          <a:bodyPr/>
          <a:lstStyle/>
          <a:p>
            <a:r>
              <a:rPr lang="en-US" altLang="zh-CN" dirty="0"/>
              <a:t>Docker Swarm</a:t>
            </a:r>
            <a:endParaRPr lang="zh-CN" altLang="en-US" dirty="0"/>
          </a:p>
        </p:txBody>
      </p:sp>
      <p:sp>
        <p:nvSpPr>
          <p:cNvPr id="3" name="内容占位符 2">
            <a:extLst>
              <a:ext uri="{FF2B5EF4-FFF2-40B4-BE49-F238E27FC236}">
                <a16:creationId xmlns:a16="http://schemas.microsoft.com/office/drawing/2014/main" id="{E6AEF926-AEC7-426D-B419-7F129139ABFD}"/>
              </a:ext>
            </a:extLst>
          </p:cNvPr>
          <p:cNvSpPr>
            <a:spLocks noGrp="1"/>
          </p:cNvSpPr>
          <p:nvPr>
            <p:ph idx="1"/>
          </p:nvPr>
        </p:nvSpPr>
        <p:spPr>
          <a:xfrm>
            <a:off x="1316464" y="1496095"/>
            <a:ext cx="8915400" cy="3777622"/>
          </a:xfrm>
        </p:spPr>
        <p:txBody>
          <a:bodyPr/>
          <a:lstStyle/>
          <a:p>
            <a:r>
              <a:rPr lang="en-US" altLang="zh-CN" dirty="0"/>
              <a:t>docker</a:t>
            </a:r>
            <a:r>
              <a:rPr lang="zh-CN" altLang="en-US" dirty="0"/>
              <a:t>官方提供的一套容器编排系统</a:t>
            </a:r>
          </a:p>
        </p:txBody>
      </p:sp>
      <p:pic>
        <p:nvPicPr>
          <p:cNvPr id="7" name="图片 6">
            <a:extLst>
              <a:ext uri="{FF2B5EF4-FFF2-40B4-BE49-F238E27FC236}">
                <a16:creationId xmlns:a16="http://schemas.microsoft.com/office/drawing/2014/main" id="{3C7A4459-2E18-48DF-A882-FC806A9C1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46" y="2181868"/>
            <a:ext cx="5489500" cy="4052022"/>
          </a:xfrm>
          <a:prstGeom prst="rect">
            <a:avLst/>
          </a:prstGeom>
        </p:spPr>
      </p:pic>
      <p:pic>
        <p:nvPicPr>
          <p:cNvPr id="9" name="图片 8">
            <a:extLst>
              <a:ext uri="{FF2B5EF4-FFF2-40B4-BE49-F238E27FC236}">
                <a16:creationId xmlns:a16="http://schemas.microsoft.com/office/drawing/2014/main" id="{62ACBCB2-B04F-4D4F-8415-1F31FD4DF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7303" y="1582594"/>
            <a:ext cx="6160788" cy="5215321"/>
          </a:xfrm>
          <a:prstGeom prst="rect">
            <a:avLst/>
          </a:prstGeom>
        </p:spPr>
      </p:pic>
    </p:spTree>
    <p:extLst>
      <p:ext uri="{BB962C8B-B14F-4D97-AF65-F5344CB8AC3E}">
        <p14:creationId xmlns:p14="http://schemas.microsoft.com/office/powerpoint/2010/main" val="2698184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B5F08-D840-407C-85CE-667E3AA648E0}"/>
              </a:ext>
            </a:extLst>
          </p:cNvPr>
          <p:cNvSpPr>
            <a:spLocks noGrp="1"/>
          </p:cNvSpPr>
          <p:nvPr>
            <p:ph type="title"/>
          </p:nvPr>
        </p:nvSpPr>
        <p:spPr/>
        <p:txBody>
          <a:bodyPr/>
          <a:lstStyle/>
          <a:p>
            <a:r>
              <a:rPr lang="en-US" altLang="zh-CN" dirty="0"/>
              <a:t>K8S</a:t>
            </a:r>
            <a:endParaRPr lang="zh-CN" altLang="en-US" dirty="0"/>
          </a:p>
        </p:txBody>
      </p:sp>
      <p:sp>
        <p:nvSpPr>
          <p:cNvPr id="3" name="内容占位符 2">
            <a:extLst>
              <a:ext uri="{FF2B5EF4-FFF2-40B4-BE49-F238E27FC236}">
                <a16:creationId xmlns:a16="http://schemas.microsoft.com/office/drawing/2014/main" id="{4203CFAF-FFD1-4DA8-A8CF-8233A68050E0}"/>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564DDFE8-76AC-4634-A71A-8296569CD641}"/>
              </a:ext>
            </a:extLst>
          </p:cNvPr>
          <p:cNvPicPr>
            <a:picLocks noChangeAspect="1"/>
          </p:cNvPicPr>
          <p:nvPr/>
        </p:nvPicPr>
        <p:blipFill>
          <a:blip r:embed="rId3"/>
          <a:stretch>
            <a:fillRect/>
          </a:stretch>
        </p:blipFill>
        <p:spPr>
          <a:xfrm>
            <a:off x="381714" y="2008138"/>
            <a:ext cx="5714286" cy="4695238"/>
          </a:xfrm>
          <a:prstGeom prst="rect">
            <a:avLst/>
          </a:prstGeom>
        </p:spPr>
      </p:pic>
      <p:pic>
        <p:nvPicPr>
          <p:cNvPr id="9" name="图片 8">
            <a:extLst>
              <a:ext uri="{FF2B5EF4-FFF2-40B4-BE49-F238E27FC236}">
                <a16:creationId xmlns:a16="http://schemas.microsoft.com/office/drawing/2014/main" id="{E546DA1A-6350-4CC6-A4A8-12C981DCA001}"/>
              </a:ext>
            </a:extLst>
          </p:cNvPr>
          <p:cNvPicPr>
            <a:picLocks noChangeAspect="1"/>
          </p:cNvPicPr>
          <p:nvPr/>
        </p:nvPicPr>
        <p:blipFill>
          <a:blip r:embed="rId4"/>
          <a:stretch>
            <a:fillRect/>
          </a:stretch>
        </p:blipFill>
        <p:spPr>
          <a:xfrm>
            <a:off x="6105524" y="2017662"/>
            <a:ext cx="5704762" cy="4685714"/>
          </a:xfrm>
          <a:prstGeom prst="rect">
            <a:avLst/>
          </a:prstGeom>
        </p:spPr>
      </p:pic>
      <p:sp>
        <p:nvSpPr>
          <p:cNvPr id="11" name="文本框 10">
            <a:extLst>
              <a:ext uri="{FF2B5EF4-FFF2-40B4-BE49-F238E27FC236}">
                <a16:creationId xmlns:a16="http://schemas.microsoft.com/office/drawing/2014/main" id="{9A832C91-F64E-436B-AD06-B4A93697AAEC}"/>
              </a:ext>
            </a:extLst>
          </p:cNvPr>
          <p:cNvSpPr txBox="1"/>
          <p:nvPr/>
        </p:nvSpPr>
        <p:spPr>
          <a:xfrm>
            <a:off x="2307624" y="1264555"/>
            <a:ext cx="8430397" cy="461665"/>
          </a:xfrm>
          <a:prstGeom prst="rect">
            <a:avLst/>
          </a:prstGeom>
          <a:noFill/>
        </p:spPr>
        <p:txBody>
          <a:bodyPr wrap="square">
            <a:spAutoFit/>
          </a:bodyPr>
          <a:lstStyle/>
          <a:p>
            <a:r>
              <a:rPr lang="zh-CN" altLang="en-US" sz="2400" b="1" dirty="0">
                <a:solidFill>
                  <a:srgbClr val="00B0F0"/>
                </a:solidFill>
              </a:rPr>
              <a:t>生产级别的容器编排系统，自动化的容器部署、扩展和管理</a:t>
            </a:r>
          </a:p>
        </p:txBody>
      </p:sp>
    </p:spTree>
    <p:extLst>
      <p:ext uri="{BB962C8B-B14F-4D97-AF65-F5344CB8AC3E}">
        <p14:creationId xmlns:p14="http://schemas.microsoft.com/office/powerpoint/2010/main" val="1516426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0CDBC-A29C-47C4-AA67-8484C5603A40}"/>
              </a:ext>
            </a:extLst>
          </p:cNvPr>
          <p:cNvSpPr>
            <a:spLocks noGrp="1"/>
          </p:cNvSpPr>
          <p:nvPr>
            <p:ph type="title"/>
          </p:nvPr>
        </p:nvSpPr>
        <p:spPr/>
        <p:txBody>
          <a:bodyPr/>
          <a:lstStyle/>
          <a:p>
            <a:r>
              <a:rPr lang="zh-CN" altLang="en-US" dirty="0"/>
              <a:t>容器高级议题</a:t>
            </a:r>
          </a:p>
        </p:txBody>
      </p:sp>
      <p:pic>
        <p:nvPicPr>
          <p:cNvPr id="4" name="图片 3">
            <a:extLst>
              <a:ext uri="{FF2B5EF4-FFF2-40B4-BE49-F238E27FC236}">
                <a16:creationId xmlns:a16="http://schemas.microsoft.com/office/drawing/2014/main" id="{B50A5249-B7B8-4F98-8845-32FFF8755879}"/>
              </a:ext>
            </a:extLst>
          </p:cNvPr>
          <p:cNvPicPr>
            <a:picLocks noChangeAspect="1"/>
          </p:cNvPicPr>
          <p:nvPr/>
        </p:nvPicPr>
        <p:blipFill>
          <a:blip r:embed="rId2"/>
          <a:stretch>
            <a:fillRect/>
          </a:stretch>
        </p:blipFill>
        <p:spPr>
          <a:xfrm>
            <a:off x="2698936" y="1599639"/>
            <a:ext cx="6028206" cy="4842743"/>
          </a:xfrm>
          <a:prstGeom prst="rect">
            <a:avLst/>
          </a:prstGeom>
        </p:spPr>
      </p:pic>
    </p:spTree>
    <p:extLst>
      <p:ext uri="{BB962C8B-B14F-4D97-AF65-F5344CB8AC3E}">
        <p14:creationId xmlns:p14="http://schemas.microsoft.com/office/powerpoint/2010/main" val="355172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BEE2BCBE-CCAB-469A-962C-E3CB1F21B6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330" y="2054785"/>
            <a:ext cx="7209339" cy="4179327"/>
          </a:xfrm>
          <a:prstGeom prst="rect">
            <a:avLst/>
          </a:prstGeom>
        </p:spPr>
      </p:pic>
      <p:sp>
        <p:nvSpPr>
          <p:cNvPr id="5" name="标题 1">
            <a:extLst>
              <a:ext uri="{FF2B5EF4-FFF2-40B4-BE49-F238E27FC236}">
                <a16:creationId xmlns:a16="http://schemas.microsoft.com/office/drawing/2014/main" id="{FE108D90-8721-4CAA-92BA-D89316FE9E68}"/>
              </a:ext>
            </a:extLst>
          </p:cNvPr>
          <p:cNvSpPr>
            <a:spLocks noGrp="1"/>
          </p:cNvSpPr>
          <p:nvPr>
            <p:ph type="title"/>
          </p:nvPr>
        </p:nvSpPr>
        <p:spPr>
          <a:xfrm>
            <a:off x="2592388" y="623888"/>
            <a:ext cx="8912225" cy="1281112"/>
          </a:xfrm>
        </p:spPr>
        <p:txBody>
          <a:bodyPr/>
          <a:lstStyle/>
          <a:p>
            <a:r>
              <a:rPr lang="zh-CN" altLang="en-US" dirty="0"/>
              <a:t>应用环境</a:t>
            </a:r>
            <a:r>
              <a:rPr lang="en-US" altLang="zh-CN" dirty="0"/>
              <a:t>——</a:t>
            </a:r>
            <a:r>
              <a:rPr lang="zh-CN" altLang="en-US" dirty="0"/>
              <a:t>容器时代</a:t>
            </a:r>
          </a:p>
        </p:txBody>
      </p:sp>
    </p:spTree>
    <p:extLst>
      <p:ext uri="{BB962C8B-B14F-4D97-AF65-F5344CB8AC3E}">
        <p14:creationId xmlns:p14="http://schemas.microsoft.com/office/powerpoint/2010/main" val="261502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235D9-1C31-43EF-AF1A-39C5E7A4921D}"/>
              </a:ext>
            </a:extLst>
          </p:cNvPr>
          <p:cNvSpPr>
            <a:spLocks noGrp="1"/>
          </p:cNvSpPr>
          <p:nvPr>
            <p:ph type="title"/>
          </p:nvPr>
        </p:nvSpPr>
        <p:spPr/>
        <p:txBody>
          <a:bodyPr/>
          <a:lstStyle/>
          <a:p>
            <a:r>
              <a:rPr lang="en-US" altLang="zh-CN" dirty="0"/>
              <a:t>Docker</a:t>
            </a:r>
            <a:r>
              <a:rPr lang="zh-CN" altLang="en-US" dirty="0"/>
              <a:t>和容器</a:t>
            </a:r>
          </a:p>
        </p:txBody>
      </p:sp>
      <p:pic>
        <p:nvPicPr>
          <p:cNvPr id="6" name="图片 5">
            <a:extLst>
              <a:ext uri="{FF2B5EF4-FFF2-40B4-BE49-F238E27FC236}">
                <a16:creationId xmlns:a16="http://schemas.microsoft.com/office/drawing/2014/main" id="{17AC6CCB-4A4E-4267-A538-87E21106E85E}"/>
              </a:ext>
            </a:extLst>
          </p:cNvPr>
          <p:cNvPicPr>
            <a:picLocks noChangeAspect="1"/>
          </p:cNvPicPr>
          <p:nvPr/>
        </p:nvPicPr>
        <p:blipFill>
          <a:blip r:embed="rId2"/>
          <a:stretch>
            <a:fillRect/>
          </a:stretch>
        </p:blipFill>
        <p:spPr>
          <a:xfrm>
            <a:off x="411602" y="2821079"/>
            <a:ext cx="8847619" cy="3771429"/>
          </a:xfrm>
          <a:prstGeom prst="rect">
            <a:avLst/>
          </a:prstGeom>
        </p:spPr>
      </p:pic>
      <p:pic>
        <p:nvPicPr>
          <p:cNvPr id="10" name="图片 9">
            <a:extLst>
              <a:ext uri="{FF2B5EF4-FFF2-40B4-BE49-F238E27FC236}">
                <a16:creationId xmlns:a16="http://schemas.microsoft.com/office/drawing/2014/main" id="{6B17F32A-A1C4-4A1B-9A25-7F2211C40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365" y="3749147"/>
            <a:ext cx="4029635" cy="2407707"/>
          </a:xfrm>
          <a:prstGeom prst="rect">
            <a:avLst/>
          </a:prstGeom>
        </p:spPr>
      </p:pic>
      <p:sp>
        <p:nvSpPr>
          <p:cNvPr id="11" name="内容占位符 2">
            <a:extLst>
              <a:ext uri="{FF2B5EF4-FFF2-40B4-BE49-F238E27FC236}">
                <a16:creationId xmlns:a16="http://schemas.microsoft.com/office/drawing/2014/main" id="{E82CF119-8162-4DEB-B40D-5FBD7A87E941}"/>
              </a:ext>
            </a:extLst>
          </p:cNvPr>
          <p:cNvSpPr>
            <a:spLocks noGrp="1"/>
          </p:cNvSpPr>
          <p:nvPr>
            <p:ph idx="1"/>
          </p:nvPr>
        </p:nvSpPr>
        <p:spPr>
          <a:xfrm>
            <a:off x="1844101" y="1540189"/>
            <a:ext cx="8915400" cy="3777622"/>
          </a:xfrm>
        </p:spPr>
        <p:txBody>
          <a:bodyPr>
            <a:normAutofit/>
          </a:bodyPr>
          <a:lstStyle/>
          <a:p>
            <a:r>
              <a:rPr lang="en-US" altLang="zh-CN" sz="2000" dirty="0"/>
              <a:t>Docker </a:t>
            </a:r>
            <a:r>
              <a:rPr lang="zh-CN" altLang="en-US" sz="2000" dirty="0"/>
              <a:t>是 </a:t>
            </a:r>
            <a:r>
              <a:rPr lang="en-US" altLang="zh-CN" sz="2000" dirty="0"/>
              <a:t>PaaS </a:t>
            </a:r>
            <a:r>
              <a:rPr lang="zh-CN" altLang="en-US" sz="2000" dirty="0"/>
              <a:t>提供商 </a:t>
            </a:r>
            <a:r>
              <a:rPr lang="en-US" altLang="zh-CN" sz="2000" dirty="0" err="1"/>
              <a:t>dotCloud</a:t>
            </a:r>
            <a:r>
              <a:rPr lang="en-US" altLang="zh-CN" sz="2000" dirty="0"/>
              <a:t> </a:t>
            </a:r>
            <a:r>
              <a:rPr lang="zh-CN" altLang="en-US" sz="2000" dirty="0"/>
              <a:t>开源的一个基于 </a:t>
            </a:r>
            <a:r>
              <a:rPr lang="en-US" altLang="zh-CN" sz="2000" dirty="0"/>
              <a:t>LXC </a:t>
            </a:r>
            <a:r>
              <a:rPr lang="zh-CN" altLang="en-US" sz="2000" dirty="0"/>
              <a:t>的高级容器引擎</a:t>
            </a:r>
            <a:r>
              <a:rPr lang="en-US" altLang="zh-CN" sz="2000" dirty="0"/>
              <a:t>, </a:t>
            </a:r>
            <a:r>
              <a:rPr lang="zh-CN" altLang="en-US" sz="2000" dirty="0"/>
              <a:t>基于</a:t>
            </a:r>
            <a:r>
              <a:rPr lang="en-US" altLang="zh-CN" sz="2000" dirty="0"/>
              <a:t>go</a:t>
            </a:r>
            <a:r>
              <a:rPr lang="zh-CN" altLang="en-US" sz="2000" dirty="0"/>
              <a:t>语言并遵从</a:t>
            </a:r>
            <a:r>
              <a:rPr lang="en-US" altLang="zh-CN" sz="2000" dirty="0"/>
              <a:t>Apache2.0</a:t>
            </a:r>
            <a:r>
              <a:rPr lang="zh-CN" altLang="en-US" sz="2000" dirty="0"/>
              <a:t>协议开源</a:t>
            </a:r>
            <a:r>
              <a:rPr lang="en-US" altLang="zh-CN" sz="2000" dirty="0"/>
              <a:t>, </a:t>
            </a:r>
            <a:r>
              <a:rPr lang="zh-CN" altLang="en-US" sz="2000" dirty="0"/>
              <a:t>托管在</a:t>
            </a:r>
            <a:r>
              <a:rPr lang="en-US" altLang="zh-CN" sz="2000" dirty="0" err="1"/>
              <a:t>github</a:t>
            </a:r>
            <a:r>
              <a:rPr lang="zh-CN" altLang="en-US" sz="2000" dirty="0"/>
              <a:t>上</a:t>
            </a:r>
            <a:r>
              <a:rPr lang="en-US" altLang="zh-CN" sz="2000" dirty="0"/>
              <a:t>. </a:t>
            </a:r>
          </a:p>
          <a:p>
            <a:r>
              <a:rPr lang="en-US" altLang="zh-CN" sz="2000" dirty="0"/>
              <a:t>2013</a:t>
            </a:r>
            <a:r>
              <a:rPr lang="zh-CN" altLang="en-US" sz="2000" dirty="0"/>
              <a:t>年推出</a:t>
            </a:r>
          </a:p>
        </p:txBody>
      </p:sp>
    </p:spTree>
    <p:extLst>
      <p:ext uri="{BB962C8B-B14F-4D97-AF65-F5344CB8AC3E}">
        <p14:creationId xmlns:p14="http://schemas.microsoft.com/office/powerpoint/2010/main" val="49613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BFF1B-D903-48D0-BDA7-8E0A91EB9AEB}"/>
              </a:ext>
            </a:extLst>
          </p:cNvPr>
          <p:cNvSpPr>
            <a:spLocks noGrp="1"/>
          </p:cNvSpPr>
          <p:nvPr>
            <p:ph type="title"/>
          </p:nvPr>
        </p:nvSpPr>
        <p:spPr/>
        <p:txBody>
          <a:bodyPr/>
          <a:lstStyle/>
          <a:p>
            <a:r>
              <a:rPr lang="zh-CN" altLang="en-US" dirty="0"/>
              <a:t>为什么</a:t>
            </a:r>
            <a:r>
              <a:rPr lang="en-US" altLang="zh-CN" dirty="0"/>
              <a:t>Docker</a:t>
            </a:r>
            <a:r>
              <a:rPr lang="zh-CN" altLang="en-US" dirty="0"/>
              <a:t>大热</a:t>
            </a:r>
          </a:p>
        </p:txBody>
      </p:sp>
      <p:sp>
        <p:nvSpPr>
          <p:cNvPr id="3" name="内容占位符 2">
            <a:extLst>
              <a:ext uri="{FF2B5EF4-FFF2-40B4-BE49-F238E27FC236}">
                <a16:creationId xmlns:a16="http://schemas.microsoft.com/office/drawing/2014/main" id="{BE01944C-5EDB-416C-949C-69413C20756D}"/>
              </a:ext>
            </a:extLst>
          </p:cNvPr>
          <p:cNvSpPr>
            <a:spLocks noGrp="1"/>
          </p:cNvSpPr>
          <p:nvPr>
            <p:ph idx="1"/>
          </p:nvPr>
        </p:nvSpPr>
        <p:spPr>
          <a:xfrm>
            <a:off x="1943753" y="1905000"/>
            <a:ext cx="3846795" cy="3777622"/>
          </a:xfrm>
        </p:spPr>
        <p:txBody>
          <a:bodyPr>
            <a:normAutofit/>
          </a:bodyPr>
          <a:lstStyle/>
          <a:p>
            <a:pPr marL="0" indent="0">
              <a:buNone/>
            </a:pPr>
            <a:r>
              <a:rPr lang="en-US" altLang="zh-CN" sz="2800" dirty="0"/>
              <a:t>Docker</a:t>
            </a:r>
            <a:r>
              <a:rPr lang="zh-CN" altLang="en-US" sz="2800" dirty="0"/>
              <a:t>的优点</a:t>
            </a:r>
            <a:endParaRPr lang="en-US" altLang="zh-CN" sz="2800" dirty="0"/>
          </a:p>
          <a:p>
            <a:pPr lvl="1"/>
            <a:r>
              <a:rPr lang="zh-CN" altLang="en-US" sz="2600" dirty="0"/>
              <a:t>轻量级</a:t>
            </a:r>
            <a:endParaRPr lang="en-US" altLang="zh-CN" sz="2600" dirty="0"/>
          </a:p>
          <a:p>
            <a:pPr lvl="1"/>
            <a:r>
              <a:rPr lang="zh-CN" altLang="en-US" sz="2600" dirty="0"/>
              <a:t>沙箱</a:t>
            </a:r>
            <a:endParaRPr lang="en-US" altLang="zh-CN" sz="2600" dirty="0"/>
          </a:p>
          <a:p>
            <a:pPr lvl="1"/>
            <a:r>
              <a:rPr lang="zh-CN" altLang="en-US" sz="2600" dirty="0"/>
              <a:t>快速 </a:t>
            </a:r>
            <a:r>
              <a:rPr lang="en-US" altLang="zh-CN" sz="2600" dirty="0"/>
              <a:t>scale out</a:t>
            </a:r>
            <a:endParaRPr lang="zh-CN" altLang="en-US" sz="2600" dirty="0"/>
          </a:p>
        </p:txBody>
      </p:sp>
      <p:sp>
        <p:nvSpPr>
          <p:cNvPr id="5" name="矩形 4">
            <a:extLst>
              <a:ext uri="{FF2B5EF4-FFF2-40B4-BE49-F238E27FC236}">
                <a16:creationId xmlns:a16="http://schemas.microsoft.com/office/drawing/2014/main" id="{5D633652-8C98-495E-B532-D10E83173612}"/>
              </a:ext>
            </a:extLst>
          </p:cNvPr>
          <p:cNvSpPr/>
          <p:nvPr/>
        </p:nvSpPr>
        <p:spPr>
          <a:xfrm>
            <a:off x="6243918" y="1900518"/>
            <a:ext cx="4473388" cy="2338974"/>
          </a:xfrm>
          <a:prstGeom prst="rect">
            <a:avLst/>
          </a:prstGeom>
        </p:spPr>
        <p:txBody>
          <a:bodyPr wrap="square">
            <a:spAutoFit/>
          </a:bodyPr>
          <a:lstStyle/>
          <a:p>
            <a:pPr marL="342900" indent="-342900">
              <a:lnSpc>
                <a:spcPct val="150000"/>
              </a:lnSpc>
              <a:buFont typeface="Wingdings" panose="05000000000000000000" pitchFamily="2" charset="2"/>
              <a:buChar char="ü"/>
            </a:pPr>
            <a:r>
              <a:rPr lang="zh-CN" altLang="en-US" sz="2000" dirty="0"/>
              <a:t>移动互联网</a:t>
            </a:r>
            <a:endParaRPr lang="en-US" altLang="zh-CN" sz="2000" dirty="0"/>
          </a:p>
          <a:p>
            <a:pPr marL="342900" indent="-342900">
              <a:lnSpc>
                <a:spcPct val="150000"/>
              </a:lnSpc>
              <a:buFont typeface="Wingdings" panose="05000000000000000000" pitchFamily="2" charset="2"/>
              <a:buChar char="ü"/>
            </a:pPr>
            <a:r>
              <a:rPr lang="zh-CN" altLang="en-US" sz="2000" dirty="0"/>
              <a:t>云计算</a:t>
            </a:r>
            <a:r>
              <a:rPr lang="en-US" altLang="zh-CN" sz="2000" dirty="0"/>
              <a:t> </a:t>
            </a:r>
          </a:p>
          <a:p>
            <a:pPr marL="342900" indent="-342900">
              <a:lnSpc>
                <a:spcPct val="150000"/>
              </a:lnSpc>
              <a:buFont typeface="Wingdings" panose="05000000000000000000" pitchFamily="2" charset="2"/>
              <a:buChar char="ü"/>
            </a:pPr>
            <a:r>
              <a:rPr lang="en-US" altLang="zh-CN" sz="2000" dirty="0"/>
              <a:t>Docker</a:t>
            </a:r>
            <a:r>
              <a:rPr lang="zh-CN" altLang="en-US" sz="2000" dirty="0"/>
              <a:t>解决最后一公里问题</a:t>
            </a:r>
            <a:endParaRPr lang="en-US" altLang="zh-CN" sz="2000" dirty="0"/>
          </a:p>
          <a:p>
            <a:pPr marL="342900" indent="-342900">
              <a:lnSpc>
                <a:spcPct val="150000"/>
              </a:lnSpc>
              <a:buFont typeface="Wingdings" panose="05000000000000000000" pitchFamily="2" charset="2"/>
              <a:buChar char="ü"/>
            </a:pPr>
            <a:r>
              <a:rPr lang="zh-CN" altLang="en-US" sz="2000" dirty="0"/>
              <a:t>微服务</a:t>
            </a:r>
            <a:endParaRPr lang="en-US" altLang="zh-CN" sz="2000" dirty="0"/>
          </a:p>
          <a:p>
            <a:pPr marL="342900" indent="-342900">
              <a:lnSpc>
                <a:spcPct val="150000"/>
              </a:lnSpc>
              <a:buFont typeface="Wingdings" panose="05000000000000000000" pitchFamily="2" charset="2"/>
              <a:buChar char="ü"/>
            </a:pPr>
            <a:r>
              <a:rPr lang="zh-CN" altLang="en-US" sz="2000" b="1" u="sng" dirty="0"/>
              <a:t>极致的体验</a:t>
            </a:r>
            <a:endParaRPr lang="en-US" altLang="zh-CN" sz="2000" b="1" u="sng" dirty="0"/>
          </a:p>
        </p:txBody>
      </p:sp>
    </p:spTree>
    <p:extLst>
      <p:ext uri="{BB962C8B-B14F-4D97-AF65-F5344CB8AC3E}">
        <p14:creationId xmlns:p14="http://schemas.microsoft.com/office/powerpoint/2010/main" val="1314329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760AB-9B26-4C4F-B829-DCFD65A1821A}"/>
              </a:ext>
            </a:extLst>
          </p:cNvPr>
          <p:cNvSpPr>
            <a:spLocks noGrp="1"/>
          </p:cNvSpPr>
          <p:nvPr>
            <p:ph type="title"/>
          </p:nvPr>
        </p:nvSpPr>
        <p:spPr/>
        <p:txBody>
          <a:bodyPr/>
          <a:lstStyle/>
          <a:p>
            <a:r>
              <a:rPr lang="zh-CN" altLang="en-US" dirty="0"/>
              <a:t>为什么要学习</a:t>
            </a:r>
            <a:r>
              <a:rPr lang="en-US" altLang="zh-CN" dirty="0"/>
              <a:t>Docker</a:t>
            </a:r>
            <a:endParaRPr lang="zh-CN" altLang="en-US" dirty="0"/>
          </a:p>
        </p:txBody>
      </p:sp>
      <p:sp>
        <p:nvSpPr>
          <p:cNvPr id="3" name="内容占位符 2">
            <a:extLst>
              <a:ext uri="{FF2B5EF4-FFF2-40B4-BE49-F238E27FC236}">
                <a16:creationId xmlns:a16="http://schemas.microsoft.com/office/drawing/2014/main" id="{C55126FE-3EF1-4826-A750-A2D4EC21CB49}"/>
              </a:ext>
            </a:extLst>
          </p:cNvPr>
          <p:cNvSpPr>
            <a:spLocks noGrp="1"/>
          </p:cNvSpPr>
          <p:nvPr>
            <p:ph idx="1"/>
          </p:nvPr>
        </p:nvSpPr>
        <p:spPr>
          <a:xfrm>
            <a:off x="2174862" y="1905000"/>
            <a:ext cx="5032762" cy="3164541"/>
          </a:xfrm>
        </p:spPr>
        <p:txBody>
          <a:bodyPr>
            <a:noAutofit/>
          </a:bodyPr>
          <a:lstStyle/>
          <a:p>
            <a:r>
              <a:rPr lang="zh-CN" altLang="en-US" sz="2800" dirty="0"/>
              <a:t>系统的交付形式</a:t>
            </a:r>
          </a:p>
          <a:p>
            <a:r>
              <a:rPr lang="zh-CN" altLang="en-US" sz="2800" dirty="0"/>
              <a:t>系统的部署形式</a:t>
            </a:r>
          </a:p>
          <a:p>
            <a:r>
              <a:rPr lang="zh-CN" altLang="en-US" sz="2800" dirty="0"/>
              <a:t>运维模式的改变</a:t>
            </a:r>
          </a:p>
          <a:p>
            <a:r>
              <a:rPr lang="zh-CN" altLang="en-US" sz="2800" dirty="0"/>
              <a:t>简化开发环境</a:t>
            </a:r>
          </a:p>
        </p:txBody>
      </p:sp>
      <p:sp>
        <p:nvSpPr>
          <p:cNvPr id="4" name="矩形 3">
            <a:extLst>
              <a:ext uri="{FF2B5EF4-FFF2-40B4-BE49-F238E27FC236}">
                <a16:creationId xmlns:a16="http://schemas.microsoft.com/office/drawing/2014/main" id="{A331EA76-A8A0-4DCC-8CA9-EA97F007AA40}"/>
              </a:ext>
            </a:extLst>
          </p:cNvPr>
          <p:cNvSpPr/>
          <p:nvPr/>
        </p:nvSpPr>
        <p:spPr>
          <a:xfrm>
            <a:off x="6499412" y="2102224"/>
            <a:ext cx="4473388" cy="1878015"/>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000" dirty="0"/>
              <a:t>Docker </a:t>
            </a:r>
            <a:r>
              <a:rPr lang="zh-CN" altLang="en-US" sz="2000" dirty="0"/>
              <a:t>对于研发的意义</a:t>
            </a:r>
          </a:p>
          <a:p>
            <a:pPr marL="342900" indent="-342900">
              <a:lnSpc>
                <a:spcPct val="150000"/>
              </a:lnSpc>
              <a:buFont typeface="Wingdings" panose="05000000000000000000" pitchFamily="2" charset="2"/>
              <a:buChar char="ü"/>
            </a:pPr>
            <a:r>
              <a:rPr lang="en-US" altLang="zh-CN" sz="2000" dirty="0"/>
              <a:t>Docker </a:t>
            </a:r>
            <a:r>
              <a:rPr lang="zh-CN" altLang="en-US" sz="2000" dirty="0"/>
              <a:t>对于运维的意义</a:t>
            </a:r>
          </a:p>
          <a:p>
            <a:pPr marL="342900" indent="-342900">
              <a:lnSpc>
                <a:spcPct val="150000"/>
              </a:lnSpc>
              <a:buFont typeface="Wingdings" panose="05000000000000000000" pitchFamily="2" charset="2"/>
              <a:buChar char="ü"/>
            </a:pPr>
            <a:r>
              <a:rPr lang="en-US" altLang="zh-CN" sz="2000" dirty="0"/>
              <a:t>Docker </a:t>
            </a:r>
            <a:r>
              <a:rPr lang="zh-CN" altLang="en-US" sz="2000" dirty="0"/>
              <a:t>和大数据</a:t>
            </a:r>
          </a:p>
          <a:p>
            <a:pPr marL="342900" indent="-342900">
              <a:lnSpc>
                <a:spcPct val="150000"/>
              </a:lnSpc>
              <a:buFont typeface="Wingdings" panose="05000000000000000000" pitchFamily="2" charset="2"/>
              <a:buChar char="ü"/>
            </a:pPr>
            <a:r>
              <a:rPr lang="en-US" altLang="zh-CN" sz="2000" dirty="0"/>
              <a:t>BATJ</a:t>
            </a:r>
            <a:r>
              <a:rPr lang="zh-CN" altLang="en-US" sz="2000" dirty="0"/>
              <a:t>等大厂都在用</a:t>
            </a:r>
          </a:p>
        </p:txBody>
      </p:sp>
    </p:spTree>
    <p:extLst>
      <p:ext uri="{BB962C8B-B14F-4D97-AF65-F5344CB8AC3E}">
        <p14:creationId xmlns:p14="http://schemas.microsoft.com/office/powerpoint/2010/main" val="358805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E1716-81C5-4B22-BA8B-0DE7CA2CF237}"/>
              </a:ext>
            </a:extLst>
          </p:cNvPr>
          <p:cNvSpPr>
            <a:spLocks noGrp="1"/>
          </p:cNvSpPr>
          <p:nvPr>
            <p:ph type="title"/>
          </p:nvPr>
        </p:nvSpPr>
        <p:spPr/>
        <p:txBody>
          <a:bodyPr/>
          <a:lstStyle/>
          <a:p>
            <a:r>
              <a:rPr lang="en-US" altLang="zh-CN" dirty="0"/>
              <a:t>Docker</a:t>
            </a:r>
            <a:r>
              <a:rPr lang="zh-CN" altLang="en-US" dirty="0"/>
              <a:t>基础</a:t>
            </a:r>
          </a:p>
        </p:txBody>
      </p:sp>
      <p:sp>
        <p:nvSpPr>
          <p:cNvPr id="4" name="内容占位符 2">
            <a:extLst>
              <a:ext uri="{FF2B5EF4-FFF2-40B4-BE49-F238E27FC236}">
                <a16:creationId xmlns:a16="http://schemas.microsoft.com/office/drawing/2014/main" id="{2BD3946A-C4DB-43CF-B460-CF3C7FD2ADEB}"/>
              </a:ext>
            </a:extLst>
          </p:cNvPr>
          <p:cNvSpPr txBox="1">
            <a:spLocks/>
          </p:cNvSpPr>
          <p:nvPr/>
        </p:nvSpPr>
        <p:spPr>
          <a:xfrm>
            <a:off x="838200" y="5446711"/>
            <a:ext cx="10515600" cy="73025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200" dirty="0"/>
              <a:t>资源隔离：</a:t>
            </a:r>
            <a:r>
              <a:rPr lang="en-US" altLang="zh-CN" sz="2200" dirty="0"/>
              <a:t>Linux</a:t>
            </a:r>
            <a:r>
              <a:rPr lang="zh-CN" altLang="en-US" sz="2200" dirty="0"/>
              <a:t>通过</a:t>
            </a:r>
            <a:r>
              <a:rPr lang="en-US" altLang="zh-CN" sz="2200" dirty="0"/>
              <a:t>Namespace</a:t>
            </a:r>
            <a:r>
              <a:rPr lang="zh-CN" altLang="en-US" sz="2200" dirty="0"/>
              <a:t>实现</a:t>
            </a:r>
            <a:r>
              <a:rPr lang="en-US" altLang="zh-CN" sz="2200" dirty="0"/>
              <a:t>, </a:t>
            </a:r>
            <a:r>
              <a:rPr lang="zh-CN" altLang="en-US" sz="2200" dirty="0"/>
              <a:t>就能在</a:t>
            </a:r>
            <a:r>
              <a:rPr lang="en-US" altLang="zh-CN" sz="2200" dirty="0"/>
              <a:t>OS</a:t>
            </a:r>
            <a:r>
              <a:rPr lang="zh-CN" altLang="en-US" sz="2200" dirty="0"/>
              <a:t>层面上同时运行多个相互独立的子系统</a:t>
            </a:r>
            <a:r>
              <a:rPr lang="en-US" altLang="zh-CN" sz="2200" dirty="0"/>
              <a:t>. </a:t>
            </a:r>
          </a:p>
          <a:p>
            <a:r>
              <a:rPr lang="zh-CN" altLang="en-US" sz="2200" dirty="0"/>
              <a:t>资源分配：</a:t>
            </a:r>
            <a:r>
              <a:rPr lang="en-US" altLang="zh-CN" sz="2200" dirty="0"/>
              <a:t>Linux </a:t>
            </a:r>
            <a:r>
              <a:rPr lang="zh-CN" altLang="en-US" sz="2200" dirty="0"/>
              <a:t>通过</a:t>
            </a:r>
            <a:r>
              <a:rPr lang="en-US" altLang="zh-CN" sz="2200" dirty="0" err="1"/>
              <a:t>Cgroup</a:t>
            </a:r>
            <a:r>
              <a:rPr lang="zh-CN" altLang="en-US" sz="2200" dirty="0"/>
              <a:t>技术可以对资源进行划分</a:t>
            </a:r>
          </a:p>
        </p:txBody>
      </p:sp>
      <p:pic>
        <p:nvPicPr>
          <p:cNvPr id="5" name="图片 4">
            <a:extLst>
              <a:ext uri="{FF2B5EF4-FFF2-40B4-BE49-F238E27FC236}">
                <a16:creationId xmlns:a16="http://schemas.microsoft.com/office/drawing/2014/main" id="{35CA1C79-DE9F-4677-8115-AA0B5A2A33D6}"/>
              </a:ext>
            </a:extLst>
          </p:cNvPr>
          <p:cNvPicPr>
            <a:picLocks noChangeAspect="1"/>
          </p:cNvPicPr>
          <p:nvPr/>
        </p:nvPicPr>
        <p:blipFill>
          <a:blip r:embed="rId2"/>
          <a:stretch>
            <a:fillRect/>
          </a:stretch>
        </p:blipFill>
        <p:spPr>
          <a:xfrm>
            <a:off x="1123950" y="1825625"/>
            <a:ext cx="9620250" cy="3486150"/>
          </a:xfrm>
          <a:prstGeom prst="rect">
            <a:avLst/>
          </a:prstGeom>
        </p:spPr>
      </p:pic>
    </p:spTree>
    <p:extLst>
      <p:ext uri="{BB962C8B-B14F-4D97-AF65-F5344CB8AC3E}">
        <p14:creationId xmlns:p14="http://schemas.microsoft.com/office/powerpoint/2010/main" val="197084375"/>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4576</TotalTime>
  <Words>2003</Words>
  <Application>Microsoft Office PowerPoint</Application>
  <PresentationFormat>宽屏</PresentationFormat>
  <Paragraphs>224</Paragraphs>
  <Slides>44</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44</vt:i4>
      </vt:variant>
    </vt:vector>
  </HeadingPairs>
  <TitlesOfParts>
    <vt:vector size="50" baseType="lpstr">
      <vt:lpstr>等线</vt:lpstr>
      <vt:lpstr>Arial</vt:lpstr>
      <vt:lpstr>Century Gothic</vt:lpstr>
      <vt:lpstr>Wingdings</vt:lpstr>
      <vt:lpstr>Wingdings 3</vt:lpstr>
      <vt:lpstr>丝状</vt:lpstr>
      <vt:lpstr>Docker容器基础</vt:lpstr>
      <vt:lpstr>目标问题</vt:lpstr>
      <vt:lpstr>应用环境——远古时代</vt:lpstr>
      <vt:lpstr>应用环境——虚拟机时代</vt:lpstr>
      <vt:lpstr>应用环境——容器时代</vt:lpstr>
      <vt:lpstr>Docker和容器</vt:lpstr>
      <vt:lpstr>为什么Docker大热</vt:lpstr>
      <vt:lpstr>为什么要学习Docker</vt:lpstr>
      <vt:lpstr>Docker基础</vt:lpstr>
      <vt:lpstr>Docker基础</vt:lpstr>
      <vt:lpstr>Docker基础</vt:lpstr>
      <vt:lpstr>Docker的几个术语</vt:lpstr>
      <vt:lpstr>Docker镜像</vt:lpstr>
      <vt:lpstr>Docker容器</vt:lpstr>
      <vt:lpstr>PowerPoint 演示文稿</vt:lpstr>
      <vt:lpstr>PowerPoint 演示文稿</vt:lpstr>
      <vt:lpstr>Docker安装</vt:lpstr>
      <vt:lpstr>Docker仓库</vt:lpstr>
      <vt:lpstr>Docker命令</vt:lpstr>
      <vt:lpstr>创建镜像</vt:lpstr>
      <vt:lpstr>Dockerfile</vt:lpstr>
      <vt:lpstr>其他镜像命令</vt:lpstr>
      <vt:lpstr>容器命令</vt:lpstr>
      <vt:lpstr>Docker数据卷</vt:lpstr>
      <vt:lpstr>Docker网络</vt:lpstr>
      <vt:lpstr>Docker网络——HOST</vt:lpstr>
      <vt:lpstr>Docker网络——Container</vt:lpstr>
      <vt:lpstr>Docker网络——NONE</vt:lpstr>
      <vt:lpstr>Docker网络——BRIDGE（默认）</vt:lpstr>
      <vt:lpstr>创建自己的容器网络</vt:lpstr>
      <vt:lpstr>容器创建示例——Mysql</vt:lpstr>
      <vt:lpstr>容器创建示例——Nginx</vt:lpstr>
      <vt:lpstr>容器创建示例——Tomcat</vt:lpstr>
      <vt:lpstr>docker 命令行工具</vt:lpstr>
      <vt:lpstr>docker 命令行工具</vt:lpstr>
      <vt:lpstr>Docker打包Springboot项目</vt:lpstr>
      <vt:lpstr>Dockerfile</vt:lpstr>
      <vt:lpstr>镜像制作</vt:lpstr>
      <vt:lpstr>容器部署与应用测试</vt:lpstr>
      <vt:lpstr>Docker的下一步</vt:lpstr>
      <vt:lpstr>Docker Compose</vt:lpstr>
      <vt:lpstr>Docker Swarm</vt:lpstr>
      <vt:lpstr>K8S</vt:lpstr>
      <vt:lpstr>容器高级议题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Docker容器基础</dc:title>
  <dc:creator>程 志刚</dc:creator>
  <cp:lastModifiedBy>程 志刚</cp:lastModifiedBy>
  <cp:revision>121</cp:revision>
  <dcterms:created xsi:type="dcterms:W3CDTF">2020-03-19T14:31:53Z</dcterms:created>
  <dcterms:modified xsi:type="dcterms:W3CDTF">2022-05-09T08:04:57Z</dcterms:modified>
</cp:coreProperties>
</file>