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60" r:id="rId3"/>
    <p:sldId id="257" r:id="rId4"/>
    <p:sldId id="266" r:id="rId5"/>
    <p:sldId id="259" r:id="rId6"/>
    <p:sldId id="301" r:id="rId7"/>
    <p:sldId id="300" r:id="rId8"/>
    <p:sldId id="261"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1" r:id="rId25"/>
    <p:sldId id="283" r:id="rId26"/>
    <p:sldId id="263" r:id="rId27"/>
    <p:sldId id="285" r:id="rId28"/>
    <p:sldId id="286" r:id="rId29"/>
    <p:sldId id="287" r:id="rId30"/>
    <p:sldId id="288" r:id="rId31"/>
    <p:sldId id="289" r:id="rId32"/>
    <p:sldId id="290" r:id="rId33"/>
    <p:sldId id="291" r:id="rId34"/>
    <p:sldId id="292" r:id="rId35"/>
    <p:sldId id="293" r:id="rId36"/>
    <p:sldId id="294" r:id="rId37"/>
    <p:sldId id="295" r:id="rId38"/>
    <p:sldId id="284" r:id="rId39"/>
    <p:sldId id="299" r:id="rId40"/>
    <p:sldId id="262" r:id="rId41"/>
    <p:sldId id="296" r:id="rId42"/>
    <p:sldId id="297" r:id="rId43"/>
    <p:sldId id="298" r:id="rId44"/>
    <p:sldId id="26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3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EBBE2-268E-4F80-92DD-43482E8295F5}" type="datetimeFigureOut">
              <a:rPr lang="zh-CN" altLang="en-US" smtClean="0"/>
              <a:t>2022/5/16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FCB72-F5E3-49CA-BE19-18230156B9CB}" type="slidenum">
              <a:rPr lang="zh-CN" altLang="en-US" smtClean="0"/>
              <a:t>‹#›</a:t>
            </a:fld>
            <a:endParaRPr lang="zh-CN" altLang="en-US"/>
          </a:p>
        </p:txBody>
      </p:sp>
    </p:spTree>
    <p:extLst>
      <p:ext uri="{BB962C8B-B14F-4D97-AF65-F5344CB8AC3E}">
        <p14:creationId xmlns:p14="http://schemas.microsoft.com/office/powerpoint/2010/main" val="279607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247597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297624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8A0246-1F4C-4102-AF53-18628668E59D}"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0148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408936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8A0246-1F4C-4102-AF53-18628668E59D}"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9279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714653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2833455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312931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103372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293240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169142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113823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339155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278505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197189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B394C14-A685-46B9-B93B-9ACF2AC73F81}" type="datetimeFigureOut">
              <a:rPr lang="zh-CN" altLang="en-US" smtClean="0"/>
              <a:t>2022/5/16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295270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394C14-A685-46B9-B93B-9ACF2AC73F81}" type="datetimeFigureOut">
              <a:rPr lang="zh-CN" altLang="en-US" smtClean="0"/>
              <a:t>2022/5/16</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58A0246-1F4C-4102-AF53-18628668E59D}" type="slidenum">
              <a:rPr lang="zh-CN" altLang="en-US" smtClean="0"/>
              <a:t>‹#›</a:t>
            </a:fld>
            <a:endParaRPr lang="zh-CN" altLang="en-US"/>
          </a:p>
        </p:txBody>
      </p:sp>
    </p:spTree>
    <p:extLst>
      <p:ext uri="{BB962C8B-B14F-4D97-AF65-F5344CB8AC3E}">
        <p14:creationId xmlns:p14="http://schemas.microsoft.com/office/powerpoint/2010/main" val="4007137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blog.csdn.net/qq_34190023/article/details/81185143" TargetMode="External"/><Relationship Id="rId2" Type="http://schemas.openxmlformats.org/officeDocument/2006/relationships/hyperlink" Target="https://www.cnblogs.com/yunche/p/10695430.html" TargetMode="External"/><Relationship Id="rId1" Type="http://schemas.openxmlformats.org/officeDocument/2006/relationships/slideLayout" Target="../slideLayouts/slideLayout2.xml"/><Relationship Id="rId5" Type="http://schemas.openxmlformats.org/officeDocument/2006/relationships/hyperlink" Target="https://www.cnblogs.com/zwqh/p/11579275.html" TargetMode="External"/><Relationship Id="rId4" Type="http://schemas.openxmlformats.org/officeDocument/2006/relationships/hyperlink" Target="https://www.jianshu.com/p/495445a13de2"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ai.baidu.com/" TargetMode="External"/><Relationship Id="rId3" Type="http://schemas.openxmlformats.org/officeDocument/2006/relationships/hyperlink" Target="https://open.alipay.com/" TargetMode="External"/><Relationship Id="rId7" Type="http://schemas.openxmlformats.org/officeDocument/2006/relationships/hyperlink" Target="https://open.weibo.com/" TargetMode="External"/><Relationship Id="rId2" Type="http://schemas.openxmlformats.org/officeDocument/2006/relationships/hyperlink" Target="https://open.taobao.com/" TargetMode="External"/><Relationship Id="rId1" Type="http://schemas.openxmlformats.org/officeDocument/2006/relationships/slideLayout" Target="../slideLayouts/slideLayout2.xml"/><Relationship Id="rId6" Type="http://schemas.openxmlformats.org/officeDocument/2006/relationships/hyperlink" Target="https://open.weixin.qq.com/" TargetMode="External"/><Relationship Id="rId11" Type="http://schemas.openxmlformats.org/officeDocument/2006/relationships/image" Target="../media/image1.png"/><Relationship Id="rId5" Type="http://schemas.openxmlformats.org/officeDocument/2006/relationships/hyperlink" Target="https://open.qq.com/" TargetMode="External"/><Relationship Id="rId10" Type="http://schemas.openxmlformats.org/officeDocument/2006/relationships/hyperlink" Target="https://www.yuque.com/api/v2" TargetMode="External"/><Relationship Id="rId4" Type="http://schemas.openxmlformats.org/officeDocument/2006/relationships/hyperlink" Target="https://oapi.dingtalk.com/" TargetMode="External"/><Relationship Id="rId9" Type="http://schemas.openxmlformats.org/officeDocument/2006/relationships/hyperlink" Target="https://developer.qiniu.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B040D-BF64-43E0-B331-13CDD24006EE}"/>
              </a:ext>
            </a:extLst>
          </p:cNvPr>
          <p:cNvSpPr>
            <a:spLocks noGrp="1"/>
          </p:cNvSpPr>
          <p:nvPr>
            <p:ph type="ctrTitle"/>
          </p:nvPr>
        </p:nvSpPr>
        <p:spPr/>
        <p:txBody>
          <a:bodyPr/>
          <a:lstStyle/>
          <a:p>
            <a:r>
              <a:rPr lang="en-US" altLang="zh-CN" dirty="0" err="1"/>
              <a:t>OpenAPI</a:t>
            </a:r>
            <a:r>
              <a:rPr lang="zh-CN" altLang="en-US" dirty="0"/>
              <a:t>基础</a:t>
            </a:r>
          </a:p>
        </p:txBody>
      </p:sp>
      <p:sp>
        <p:nvSpPr>
          <p:cNvPr id="3" name="副标题 2">
            <a:extLst>
              <a:ext uri="{FF2B5EF4-FFF2-40B4-BE49-F238E27FC236}">
                <a16:creationId xmlns:a16="http://schemas.microsoft.com/office/drawing/2014/main" id="{404AFC0A-36B5-4E08-A0F4-6EB0A2979ED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7819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7F63F-9425-44B9-8BCE-7510E7F2F71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244621E-2C9F-448E-ADD3-4C1F033BD3AD}"/>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9E59C04-06EF-4622-8967-E7F9D8E712A2}"/>
              </a:ext>
            </a:extLst>
          </p:cNvPr>
          <p:cNvPicPr>
            <a:picLocks noChangeAspect="1"/>
          </p:cNvPicPr>
          <p:nvPr/>
        </p:nvPicPr>
        <p:blipFill>
          <a:blip r:embed="rId2"/>
          <a:stretch>
            <a:fillRect/>
          </a:stretch>
        </p:blipFill>
        <p:spPr>
          <a:xfrm>
            <a:off x="1399051" y="1276965"/>
            <a:ext cx="9855101" cy="5412484"/>
          </a:xfrm>
          <a:prstGeom prst="rect">
            <a:avLst/>
          </a:prstGeom>
        </p:spPr>
      </p:pic>
    </p:spTree>
    <p:extLst>
      <p:ext uri="{BB962C8B-B14F-4D97-AF65-F5344CB8AC3E}">
        <p14:creationId xmlns:p14="http://schemas.microsoft.com/office/powerpoint/2010/main" val="230594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BDA81-DE2C-4633-971B-583B2C3B52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3E68687-BB74-43BC-9003-C1A439719E6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0CE09CC-3D8A-460E-9B19-B8E6D891A2B7}"/>
              </a:ext>
            </a:extLst>
          </p:cNvPr>
          <p:cNvPicPr>
            <a:picLocks noChangeAspect="1"/>
          </p:cNvPicPr>
          <p:nvPr/>
        </p:nvPicPr>
        <p:blipFill>
          <a:blip r:embed="rId2"/>
          <a:stretch>
            <a:fillRect/>
          </a:stretch>
        </p:blipFill>
        <p:spPr>
          <a:xfrm>
            <a:off x="872880" y="1512786"/>
            <a:ext cx="10899417" cy="4398435"/>
          </a:xfrm>
          <a:prstGeom prst="rect">
            <a:avLst/>
          </a:prstGeom>
        </p:spPr>
      </p:pic>
    </p:spTree>
    <p:extLst>
      <p:ext uri="{BB962C8B-B14F-4D97-AF65-F5344CB8AC3E}">
        <p14:creationId xmlns:p14="http://schemas.microsoft.com/office/powerpoint/2010/main" val="206438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20129-F1DE-434B-BB13-5F2712734F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FFB16DE-312C-445C-BE7B-E16089F4FDD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9D1B9A3-191C-4DEC-A2CD-E23A62D6AD1D}"/>
              </a:ext>
            </a:extLst>
          </p:cNvPr>
          <p:cNvPicPr>
            <a:picLocks noChangeAspect="1"/>
          </p:cNvPicPr>
          <p:nvPr/>
        </p:nvPicPr>
        <p:blipFill>
          <a:blip r:embed="rId2"/>
          <a:stretch>
            <a:fillRect/>
          </a:stretch>
        </p:blipFill>
        <p:spPr>
          <a:xfrm>
            <a:off x="1269173" y="1620967"/>
            <a:ext cx="10510041" cy="4501270"/>
          </a:xfrm>
          <a:prstGeom prst="rect">
            <a:avLst/>
          </a:prstGeom>
        </p:spPr>
      </p:pic>
    </p:spTree>
    <p:extLst>
      <p:ext uri="{BB962C8B-B14F-4D97-AF65-F5344CB8AC3E}">
        <p14:creationId xmlns:p14="http://schemas.microsoft.com/office/powerpoint/2010/main" val="101656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F1D5A-C83B-456E-A84F-66EB1D85AED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FC7AE70-C7C7-46CE-9C43-8C547FA20DC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005C5AE-CBBD-4180-B7A5-ECA53FB34421}"/>
              </a:ext>
            </a:extLst>
          </p:cNvPr>
          <p:cNvPicPr>
            <a:picLocks noChangeAspect="1"/>
          </p:cNvPicPr>
          <p:nvPr/>
        </p:nvPicPr>
        <p:blipFill>
          <a:blip r:embed="rId2"/>
          <a:stretch>
            <a:fillRect/>
          </a:stretch>
        </p:blipFill>
        <p:spPr>
          <a:xfrm>
            <a:off x="1548183" y="1427108"/>
            <a:ext cx="9956429" cy="5190605"/>
          </a:xfrm>
          <a:prstGeom prst="rect">
            <a:avLst/>
          </a:prstGeom>
        </p:spPr>
      </p:pic>
    </p:spTree>
    <p:extLst>
      <p:ext uri="{BB962C8B-B14F-4D97-AF65-F5344CB8AC3E}">
        <p14:creationId xmlns:p14="http://schemas.microsoft.com/office/powerpoint/2010/main" val="35987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ABA42-2119-4301-B088-1904453BE7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C46A8FD-07DB-4C8E-BC79-91ECB940F74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C43CDF7-438E-4CCC-8936-62B2D1B02063}"/>
              </a:ext>
            </a:extLst>
          </p:cNvPr>
          <p:cNvPicPr>
            <a:picLocks noChangeAspect="1"/>
          </p:cNvPicPr>
          <p:nvPr/>
        </p:nvPicPr>
        <p:blipFill>
          <a:blip r:embed="rId2"/>
          <a:stretch>
            <a:fillRect/>
          </a:stretch>
        </p:blipFill>
        <p:spPr>
          <a:xfrm>
            <a:off x="1346888" y="1405319"/>
            <a:ext cx="9998113" cy="5319038"/>
          </a:xfrm>
          <a:prstGeom prst="rect">
            <a:avLst/>
          </a:prstGeom>
        </p:spPr>
      </p:pic>
    </p:spTree>
    <p:extLst>
      <p:ext uri="{BB962C8B-B14F-4D97-AF65-F5344CB8AC3E}">
        <p14:creationId xmlns:p14="http://schemas.microsoft.com/office/powerpoint/2010/main" val="288572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9F28B-9FA5-4C7D-82FA-ECA2301D055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C43AC6-ED99-4A31-B93C-48CBDD382C2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004B013-44FF-4F6A-A261-DE2EE6F0CE63}"/>
              </a:ext>
            </a:extLst>
          </p:cNvPr>
          <p:cNvPicPr>
            <a:picLocks noChangeAspect="1"/>
          </p:cNvPicPr>
          <p:nvPr/>
        </p:nvPicPr>
        <p:blipFill>
          <a:blip r:embed="rId2"/>
          <a:stretch>
            <a:fillRect/>
          </a:stretch>
        </p:blipFill>
        <p:spPr>
          <a:xfrm>
            <a:off x="1338237" y="1411879"/>
            <a:ext cx="10068155" cy="4932649"/>
          </a:xfrm>
          <a:prstGeom prst="rect">
            <a:avLst/>
          </a:prstGeom>
        </p:spPr>
      </p:pic>
    </p:spTree>
    <p:extLst>
      <p:ext uri="{BB962C8B-B14F-4D97-AF65-F5344CB8AC3E}">
        <p14:creationId xmlns:p14="http://schemas.microsoft.com/office/powerpoint/2010/main" val="2093366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D1145-98A0-4697-AEF3-57083AF4A39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64C8ACA-3B20-4136-BE4C-97727646AD8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57C7FB5-CC59-4EA4-AF0D-4B1860FF3BB7}"/>
              </a:ext>
            </a:extLst>
          </p:cNvPr>
          <p:cNvPicPr>
            <a:picLocks noChangeAspect="1"/>
          </p:cNvPicPr>
          <p:nvPr/>
        </p:nvPicPr>
        <p:blipFill>
          <a:blip r:embed="rId2"/>
          <a:stretch>
            <a:fillRect/>
          </a:stretch>
        </p:blipFill>
        <p:spPr>
          <a:xfrm>
            <a:off x="1153395" y="1627474"/>
            <a:ext cx="10653522" cy="4382222"/>
          </a:xfrm>
          <a:prstGeom prst="rect">
            <a:avLst/>
          </a:prstGeom>
        </p:spPr>
      </p:pic>
    </p:spTree>
    <p:extLst>
      <p:ext uri="{BB962C8B-B14F-4D97-AF65-F5344CB8AC3E}">
        <p14:creationId xmlns:p14="http://schemas.microsoft.com/office/powerpoint/2010/main" val="2829040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31A5E-4878-4A61-BD6A-65EF125A6D1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2533332-144B-429A-8965-A94BC38B6DC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AFAEFF7-F9E7-453B-87E7-7A10C4BC2CCD}"/>
              </a:ext>
            </a:extLst>
          </p:cNvPr>
          <p:cNvPicPr>
            <a:picLocks noChangeAspect="1"/>
          </p:cNvPicPr>
          <p:nvPr/>
        </p:nvPicPr>
        <p:blipFill>
          <a:blip r:embed="rId2"/>
          <a:stretch>
            <a:fillRect/>
          </a:stretch>
        </p:blipFill>
        <p:spPr>
          <a:xfrm>
            <a:off x="687388" y="1540189"/>
            <a:ext cx="11320642" cy="3777622"/>
          </a:xfrm>
          <a:prstGeom prst="rect">
            <a:avLst/>
          </a:prstGeom>
        </p:spPr>
      </p:pic>
    </p:spTree>
    <p:extLst>
      <p:ext uri="{BB962C8B-B14F-4D97-AF65-F5344CB8AC3E}">
        <p14:creationId xmlns:p14="http://schemas.microsoft.com/office/powerpoint/2010/main" val="3252785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8D78E-C9FB-473D-9F78-34EE3BD4753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DCB9E89-6BDA-4CC4-AFF1-26FFB8891BE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13F69C-5666-4401-8D75-EA1C4F3A31DB}"/>
              </a:ext>
            </a:extLst>
          </p:cNvPr>
          <p:cNvPicPr>
            <a:picLocks noChangeAspect="1"/>
          </p:cNvPicPr>
          <p:nvPr/>
        </p:nvPicPr>
        <p:blipFill>
          <a:blip r:embed="rId2"/>
          <a:stretch>
            <a:fillRect/>
          </a:stretch>
        </p:blipFill>
        <p:spPr>
          <a:xfrm>
            <a:off x="1375679" y="1558841"/>
            <a:ext cx="10350476" cy="5010771"/>
          </a:xfrm>
          <a:prstGeom prst="rect">
            <a:avLst/>
          </a:prstGeom>
        </p:spPr>
      </p:pic>
    </p:spTree>
    <p:extLst>
      <p:ext uri="{BB962C8B-B14F-4D97-AF65-F5344CB8AC3E}">
        <p14:creationId xmlns:p14="http://schemas.microsoft.com/office/powerpoint/2010/main" val="422545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35E78-2B6B-41F5-BC8A-AAF04F9F4E5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5F0F007-90DB-4C5D-8A71-36542AEAA59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7F30E3B-C35B-417D-B66D-212059D4645B}"/>
              </a:ext>
            </a:extLst>
          </p:cNvPr>
          <p:cNvPicPr>
            <a:picLocks noChangeAspect="1"/>
          </p:cNvPicPr>
          <p:nvPr/>
        </p:nvPicPr>
        <p:blipFill>
          <a:blip r:embed="rId2"/>
          <a:stretch>
            <a:fillRect/>
          </a:stretch>
        </p:blipFill>
        <p:spPr>
          <a:xfrm>
            <a:off x="1188909" y="1455173"/>
            <a:ext cx="9974368" cy="4778717"/>
          </a:xfrm>
          <a:prstGeom prst="rect">
            <a:avLst/>
          </a:prstGeom>
        </p:spPr>
      </p:pic>
    </p:spTree>
    <p:extLst>
      <p:ext uri="{BB962C8B-B14F-4D97-AF65-F5344CB8AC3E}">
        <p14:creationId xmlns:p14="http://schemas.microsoft.com/office/powerpoint/2010/main" val="258038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2146F-739C-4830-BC6E-9971230AFC7C}"/>
              </a:ext>
            </a:extLst>
          </p:cNvPr>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25241736-858F-4D8A-A33D-C9E97760787D}"/>
              </a:ext>
            </a:extLst>
          </p:cNvPr>
          <p:cNvSpPr>
            <a:spLocks noGrp="1"/>
          </p:cNvSpPr>
          <p:nvPr>
            <p:ph idx="1"/>
          </p:nvPr>
        </p:nvSpPr>
        <p:spPr>
          <a:xfrm>
            <a:off x="2040572" y="1617785"/>
            <a:ext cx="8915400" cy="3885474"/>
          </a:xfrm>
        </p:spPr>
        <p:txBody>
          <a:bodyPr>
            <a:normAutofit/>
          </a:bodyPr>
          <a:lstStyle/>
          <a:p>
            <a:pPr>
              <a:lnSpc>
                <a:spcPct val="150000"/>
              </a:lnSpc>
            </a:pPr>
            <a:r>
              <a:rPr lang="zh-CN" altLang="en-US" sz="2800" dirty="0"/>
              <a:t>当我们需要一个轮子但又不想自己造</a:t>
            </a:r>
            <a:r>
              <a:rPr lang="en-US" altLang="zh-CN" sz="2800" dirty="0"/>
              <a:t>/</a:t>
            </a:r>
            <a:r>
              <a:rPr lang="zh-CN" altLang="en-US" sz="2800" dirty="0"/>
              <a:t>造不出来</a:t>
            </a:r>
          </a:p>
          <a:p>
            <a:pPr>
              <a:lnSpc>
                <a:spcPct val="150000"/>
              </a:lnSpc>
            </a:pPr>
            <a:r>
              <a:rPr lang="zh-CN" altLang="en-US" sz="2800" dirty="0"/>
              <a:t>当我们建立起了强大的轮子之后</a:t>
            </a:r>
            <a:endParaRPr lang="en-US" altLang="zh-CN" sz="2800" dirty="0"/>
          </a:p>
          <a:p>
            <a:pPr>
              <a:lnSpc>
                <a:spcPct val="150000"/>
              </a:lnSpc>
            </a:pPr>
            <a:r>
              <a:rPr lang="zh-CN" altLang="en-US" sz="2800" dirty="0"/>
              <a:t>开放</a:t>
            </a:r>
            <a:endParaRPr lang="en-US" altLang="zh-CN" sz="2800" dirty="0"/>
          </a:p>
          <a:p>
            <a:pPr>
              <a:lnSpc>
                <a:spcPct val="150000"/>
              </a:lnSpc>
            </a:pPr>
            <a:r>
              <a:rPr lang="zh-CN" altLang="en-US" sz="2800" dirty="0"/>
              <a:t>构建生态</a:t>
            </a:r>
            <a:endParaRPr lang="en-US" altLang="zh-CN" sz="2800" dirty="0"/>
          </a:p>
        </p:txBody>
      </p:sp>
    </p:spTree>
    <p:extLst>
      <p:ext uri="{BB962C8B-B14F-4D97-AF65-F5344CB8AC3E}">
        <p14:creationId xmlns:p14="http://schemas.microsoft.com/office/powerpoint/2010/main" val="88221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CE3AA-469B-4EF6-827C-2FAAA11B5D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63826B4-384A-4E5A-BB3A-BFD9803C1F3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6E8C764-3652-466E-99DC-7CEE450E977A}"/>
              </a:ext>
            </a:extLst>
          </p:cNvPr>
          <p:cNvPicPr>
            <a:picLocks noChangeAspect="1"/>
          </p:cNvPicPr>
          <p:nvPr/>
        </p:nvPicPr>
        <p:blipFill>
          <a:blip r:embed="rId2"/>
          <a:stretch>
            <a:fillRect/>
          </a:stretch>
        </p:blipFill>
        <p:spPr>
          <a:xfrm>
            <a:off x="1233693" y="1492614"/>
            <a:ext cx="10603954" cy="4938224"/>
          </a:xfrm>
          <a:prstGeom prst="rect">
            <a:avLst/>
          </a:prstGeom>
        </p:spPr>
      </p:pic>
    </p:spTree>
    <p:extLst>
      <p:ext uri="{BB962C8B-B14F-4D97-AF65-F5344CB8AC3E}">
        <p14:creationId xmlns:p14="http://schemas.microsoft.com/office/powerpoint/2010/main" val="1986171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B757F-E4EA-4157-BB5F-B9C84DC8BC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9222249-2BB5-4ADE-AFF6-4F27A1E7556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81FC200-5F34-4F6B-8978-CF0C863592D4}"/>
              </a:ext>
            </a:extLst>
          </p:cNvPr>
          <p:cNvPicPr>
            <a:picLocks noChangeAspect="1"/>
          </p:cNvPicPr>
          <p:nvPr/>
        </p:nvPicPr>
        <p:blipFill>
          <a:blip r:embed="rId2"/>
          <a:stretch>
            <a:fillRect/>
          </a:stretch>
        </p:blipFill>
        <p:spPr>
          <a:xfrm>
            <a:off x="1210974" y="1533762"/>
            <a:ext cx="10470709" cy="4377460"/>
          </a:xfrm>
          <a:prstGeom prst="rect">
            <a:avLst/>
          </a:prstGeom>
        </p:spPr>
      </p:pic>
    </p:spTree>
    <p:extLst>
      <p:ext uri="{BB962C8B-B14F-4D97-AF65-F5344CB8AC3E}">
        <p14:creationId xmlns:p14="http://schemas.microsoft.com/office/powerpoint/2010/main" val="2305527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E3FC5-507C-4DCF-AEC9-5DF376C96EB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127E241-508C-45B4-AA94-3CC18725AC9D}"/>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5352124-887A-4393-88BF-8069BB60FF35}"/>
              </a:ext>
            </a:extLst>
          </p:cNvPr>
          <p:cNvPicPr>
            <a:picLocks noChangeAspect="1"/>
          </p:cNvPicPr>
          <p:nvPr/>
        </p:nvPicPr>
        <p:blipFill>
          <a:blip r:embed="rId2"/>
          <a:stretch>
            <a:fillRect/>
          </a:stretch>
        </p:blipFill>
        <p:spPr>
          <a:xfrm>
            <a:off x="1208828" y="1319476"/>
            <a:ext cx="10663823" cy="5151662"/>
          </a:xfrm>
          <a:prstGeom prst="rect">
            <a:avLst/>
          </a:prstGeom>
        </p:spPr>
      </p:pic>
    </p:spTree>
    <p:extLst>
      <p:ext uri="{BB962C8B-B14F-4D97-AF65-F5344CB8AC3E}">
        <p14:creationId xmlns:p14="http://schemas.microsoft.com/office/powerpoint/2010/main" val="3467919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D3582-BD42-43C0-9CD7-719044E40A4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182470-6048-4533-8A43-788C72654EC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9984F94-2363-4B6C-9CE1-B7DF0B62696F}"/>
              </a:ext>
            </a:extLst>
          </p:cNvPr>
          <p:cNvPicPr>
            <a:picLocks noChangeAspect="1"/>
          </p:cNvPicPr>
          <p:nvPr/>
        </p:nvPicPr>
        <p:blipFill>
          <a:blip r:embed="rId2"/>
          <a:stretch>
            <a:fillRect/>
          </a:stretch>
        </p:blipFill>
        <p:spPr>
          <a:xfrm>
            <a:off x="687388" y="1619668"/>
            <a:ext cx="11231610" cy="4291554"/>
          </a:xfrm>
          <a:prstGeom prst="rect">
            <a:avLst/>
          </a:prstGeom>
        </p:spPr>
      </p:pic>
    </p:spTree>
    <p:extLst>
      <p:ext uri="{BB962C8B-B14F-4D97-AF65-F5344CB8AC3E}">
        <p14:creationId xmlns:p14="http://schemas.microsoft.com/office/powerpoint/2010/main" val="346977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B644D-7E3B-4C79-9A05-DA67008DA720}"/>
              </a:ext>
            </a:extLst>
          </p:cNvPr>
          <p:cNvSpPr>
            <a:spLocks noGrp="1"/>
          </p:cNvSpPr>
          <p:nvPr>
            <p:ph type="title"/>
          </p:nvPr>
        </p:nvSpPr>
        <p:spPr/>
        <p:txBody>
          <a:bodyPr/>
          <a:lstStyle/>
          <a:p>
            <a:r>
              <a:rPr lang="zh-CN" altLang="en-US" dirty="0"/>
              <a:t>接口文档</a:t>
            </a:r>
          </a:p>
        </p:txBody>
      </p:sp>
      <p:sp>
        <p:nvSpPr>
          <p:cNvPr id="3" name="内容占位符 2">
            <a:extLst>
              <a:ext uri="{FF2B5EF4-FFF2-40B4-BE49-F238E27FC236}">
                <a16:creationId xmlns:a16="http://schemas.microsoft.com/office/drawing/2014/main" id="{597EBA03-D1D3-4236-9B37-3E416D3E57F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2559B128-FCCD-4236-A3C9-E900EAACA058}"/>
              </a:ext>
            </a:extLst>
          </p:cNvPr>
          <p:cNvPicPr>
            <a:picLocks noChangeAspect="1"/>
          </p:cNvPicPr>
          <p:nvPr/>
        </p:nvPicPr>
        <p:blipFill>
          <a:blip r:embed="rId2"/>
          <a:stretch>
            <a:fillRect/>
          </a:stretch>
        </p:blipFill>
        <p:spPr>
          <a:xfrm>
            <a:off x="192258" y="1330496"/>
            <a:ext cx="11999742" cy="5383829"/>
          </a:xfrm>
          <a:prstGeom prst="rect">
            <a:avLst/>
          </a:prstGeom>
        </p:spPr>
      </p:pic>
    </p:spTree>
    <p:extLst>
      <p:ext uri="{BB962C8B-B14F-4D97-AF65-F5344CB8AC3E}">
        <p14:creationId xmlns:p14="http://schemas.microsoft.com/office/powerpoint/2010/main" val="3026013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AF67C-4622-484A-9F1D-40BDD8CCC3E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AAA59D-FF88-44E9-A1F7-4BDE74D5595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5653B4-6F6A-40E0-BB1B-5501BD3B04DA}"/>
              </a:ext>
            </a:extLst>
          </p:cNvPr>
          <p:cNvPicPr>
            <a:picLocks noChangeAspect="1"/>
          </p:cNvPicPr>
          <p:nvPr/>
        </p:nvPicPr>
        <p:blipFill>
          <a:blip r:embed="rId2"/>
          <a:stretch>
            <a:fillRect/>
          </a:stretch>
        </p:blipFill>
        <p:spPr>
          <a:xfrm>
            <a:off x="813793" y="1743068"/>
            <a:ext cx="10690819" cy="4038754"/>
          </a:xfrm>
          <a:prstGeom prst="rect">
            <a:avLst/>
          </a:prstGeom>
        </p:spPr>
      </p:pic>
    </p:spTree>
    <p:extLst>
      <p:ext uri="{BB962C8B-B14F-4D97-AF65-F5344CB8AC3E}">
        <p14:creationId xmlns:p14="http://schemas.microsoft.com/office/powerpoint/2010/main" val="1922008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-1</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05E4BA5-E0A1-4424-9E48-00F5F577F2E4}"/>
              </a:ext>
            </a:extLst>
          </p:cNvPr>
          <p:cNvPicPr>
            <a:picLocks noChangeAspect="1"/>
          </p:cNvPicPr>
          <p:nvPr/>
        </p:nvPicPr>
        <p:blipFill>
          <a:blip r:embed="rId2"/>
          <a:stretch>
            <a:fillRect/>
          </a:stretch>
        </p:blipFill>
        <p:spPr>
          <a:xfrm>
            <a:off x="2048421" y="1298139"/>
            <a:ext cx="8095157" cy="5559861"/>
          </a:xfrm>
          <a:prstGeom prst="rect">
            <a:avLst/>
          </a:prstGeom>
        </p:spPr>
      </p:pic>
      <p:pic>
        <p:nvPicPr>
          <p:cNvPr id="5" name="图片 4">
            <a:extLst>
              <a:ext uri="{FF2B5EF4-FFF2-40B4-BE49-F238E27FC236}">
                <a16:creationId xmlns:a16="http://schemas.microsoft.com/office/drawing/2014/main" id="{ED8F25AF-5625-434A-B689-3FBBB45241D8}"/>
              </a:ext>
            </a:extLst>
          </p:cNvPr>
          <p:cNvPicPr>
            <a:picLocks noChangeAspect="1"/>
          </p:cNvPicPr>
          <p:nvPr/>
        </p:nvPicPr>
        <p:blipFill>
          <a:blip r:embed="rId2"/>
          <a:stretch>
            <a:fillRect/>
          </a:stretch>
        </p:blipFill>
        <p:spPr>
          <a:xfrm>
            <a:off x="2048420" y="1242480"/>
            <a:ext cx="8095157" cy="5559861"/>
          </a:xfrm>
          <a:prstGeom prst="rect">
            <a:avLst/>
          </a:prstGeom>
        </p:spPr>
      </p:pic>
    </p:spTree>
    <p:extLst>
      <p:ext uri="{BB962C8B-B14F-4D97-AF65-F5344CB8AC3E}">
        <p14:creationId xmlns:p14="http://schemas.microsoft.com/office/powerpoint/2010/main" val="135706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-2</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9C5E3F6D-7EBB-41BE-AC0C-7DF7EF33D663}"/>
              </a:ext>
            </a:extLst>
          </p:cNvPr>
          <p:cNvPicPr>
            <a:picLocks noChangeAspect="1"/>
          </p:cNvPicPr>
          <p:nvPr/>
        </p:nvPicPr>
        <p:blipFill>
          <a:blip r:embed="rId2"/>
          <a:stretch>
            <a:fillRect/>
          </a:stretch>
        </p:blipFill>
        <p:spPr>
          <a:xfrm>
            <a:off x="1807994" y="1692128"/>
            <a:ext cx="9696618" cy="4190229"/>
          </a:xfrm>
          <a:prstGeom prst="rect">
            <a:avLst/>
          </a:prstGeom>
        </p:spPr>
      </p:pic>
    </p:spTree>
    <p:extLst>
      <p:ext uri="{BB962C8B-B14F-4D97-AF65-F5344CB8AC3E}">
        <p14:creationId xmlns:p14="http://schemas.microsoft.com/office/powerpoint/2010/main" val="3377036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-3</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C2F8A62-E39B-45EB-88EB-C223D4FCB081}"/>
              </a:ext>
            </a:extLst>
          </p:cNvPr>
          <p:cNvPicPr>
            <a:picLocks noChangeAspect="1"/>
          </p:cNvPicPr>
          <p:nvPr/>
        </p:nvPicPr>
        <p:blipFill>
          <a:blip r:embed="rId2"/>
          <a:stretch>
            <a:fillRect/>
          </a:stretch>
        </p:blipFill>
        <p:spPr>
          <a:xfrm>
            <a:off x="4062904" y="678850"/>
            <a:ext cx="7799255" cy="5500300"/>
          </a:xfrm>
          <a:prstGeom prst="rect">
            <a:avLst/>
          </a:prstGeom>
        </p:spPr>
      </p:pic>
    </p:spTree>
    <p:extLst>
      <p:ext uri="{BB962C8B-B14F-4D97-AF65-F5344CB8AC3E}">
        <p14:creationId xmlns:p14="http://schemas.microsoft.com/office/powerpoint/2010/main" val="270973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-4</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B90B399-CDCE-41FB-BE61-B01C32F6FE3F}"/>
              </a:ext>
            </a:extLst>
          </p:cNvPr>
          <p:cNvPicPr>
            <a:picLocks noChangeAspect="1"/>
          </p:cNvPicPr>
          <p:nvPr/>
        </p:nvPicPr>
        <p:blipFill>
          <a:blip r:embed="rId2"/>
          <a:stretch>
            <a:fillRect/>
          </a:stretch>
        </p:blipFill>
        <p:spPr>
          <a:xfrm>
            <a:off x="2259247" y="1524237"/>
            <a:ext cx="8890667" cy="4918765"/>
          </a:xfrm>
          <a:prstGeom prst="rect">
            <a:avLst/>
          </a:prstGeom>
        </p:spPr>
      </p:pic>
    </p:spTree>
    <p:extLst>
      <p:ext uri="{BB962C8B-B14F-4D97-AF65-F5344CB8AC3E}">
        <p14:creationId xmlns:p14="http://schemas.microsoft.com/office/powerpoint/2010/main" val="414411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6BF367-F194-41B6-AC8E-65572AF207F1}"/>
              </a:ext>
            </a:extLst>
          </p:cNvPr>
          <p:cNvSpPr>
            <a:spLocks noGrp="1"/>
          </p:cNvSpPr>
          <p:nvPr>
            <p:ph idx="1"/>
          </p:nvPr>
        </p:nvSpPr>
        <p:spPr>
          <a:xfrm>
            <a:off x="1970233" y="1409691"/>
            <a:ext cx="9534379" cy="5448309"/>
          </a:xfrm>
        </p:spPr>
        <p:txBody>
          <a:bodyPr>
            <a:normAutofit/>
          </a:bodyPr>
          <a:lstStyle/>
          <a:p>
            <a:pPr>
              <a:lnSpc>
                <a:spcPct val="150000"/>
              </a:lnSpc>
            </a:pPr>
            <a:r>
              <a:rPr lang="zh-CN" altLang="en-US" sz="2600" dirty="0"/>
              <a:t>内部开放</a:t>
            </a:r>
            <a:endParaRPr lang="en-US" altLang="zh-CN" sz="2600" dirty="0"/>
          </a:p>
          <a:p>
            <a:pPr lvl="1">
              <a:lnSpc>
                <a:spcPct val="150000"/>
              </a:lnSpc>
            </a:pPr>
            <a:r>
              <a:rPr lang="zh-CN" altLang="en-US" sz="2400" dirty="0"/>
              <a:t>数据库</a:t>
            </a:r>
            <a:endParaRPr lang="en-US" altLang="zh-CN" sz="2400" dirty="0"/>
          </a:p>
          <a:p>
            <a:pPr lvl="1">
              <a:lnSpc>
                <a:spcPct val="150000"/>
              </a:lnSpc>
            </a:pPr>
            <a:r>
              <a:rPr lang="zh-CN" altLang="en-US" sz="2400" dirty="0"/>
              <a:t>内部接口</a:t>
            </a:r>
            <a:endParaRPr lang="en-US" altLang="zh-CN" sz="2400" dirty="0"/>
          </a:p>
          <a:p>
            <a:pPr>
              <a:lnSpc>
                <a:spcPct val="150000"/>
              </a:lnSpc>
            </a:pPr>
            <a:r>
              <a:rPr lang="zh-CN" altLang="en-US" sz="2600" dirty="0"/>
              <a:t>外部开放</a:t>
            </a:r>
            <a:endParaRPr lang="en-US" altLang="zh-CN" sz="2600" dirty="0"/>
          </a:p>
          <a:p>
            <a:pPr lvl="1">
              <a:lnSpc>
                <a:spcPct val="150000"/>
              </a:lnSpc>
            </a:pPr>
            <a:r>
              <a:rPr lang="zh-CN" altLang="en-US" sz="2400" dirty="0"/>
              <a:t>系统</a:t>
            </a:r>
            <a:endParaRPr lang="en-US" altLang="zh-CN" sz="2400" dirty="0"/>
          </a:p>
          <a:p>
            <a:pPr lvl="1">
              <a:lnSpc>
                <a:spcPct val="150000"/>
              </a:lnSpc>
            </a:pPr>
            <a:r>
              <a:rPr lang="zh-CN" altLang="en-US" sz="2400" dirty="0"/>
              <a:t>开放服务</a:t>
            </a:r>
          </a:p>
        </p:txBody>
      </p:sp>
      <p:sp>
        <p:nvSpPr>
          <p:cNvPr id="5" name="标题 4">
            <a:extLst>
              <a:ext uri="{FF2B5EF4-FFF2-40B4-BE49-F238E27FC236}">
                <a16:creationId xmlns:a16="http://schemas.microsoft.com/office/drawing/2014/main" id="{DAF6867A-CB4A-49AC-92C3-960A0D3D5C9D}"/>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2499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-5</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EB66DE78-80DB-4814-B2A1-9DDAB9CA9490}"/>
              </a:ext>
            </a:extLst>
          </p:cNvPr>
          <p:cNvPicPr>
            <a:picLocks noChangeAspect="1"/>
          </p:cNvPicPr>
          <p:nvPr/>
        </p:nvPicPr>
        <p:blipFill>
          <a:blip r:embed="rId2"/>
          <a:stretch>
            <a:fillRect/>
          </a:stretch>
        </p:blipFill>
        <p:spPr>
          <a:xfrm>
            <a:off x="2071387" y="1905000"/>
            <a:ext cx="9718287" cy="4678680"/>
          </a:xfrm>
          <a:prstGeom prst="rect">
            <a:avLst/>
          </a:prstGeom>
        </p:spPr>
      </p:pic>
    </p:spTree>
    <p:extLst>
      <p:ext uri="{BB962C8B-B14F-4D97-AF65-F5344CB8AC3E}">
        <p14:creationId xmlns:p14="http://schemas.microsoft.com/office/powerpoint/2010/main" val="232912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-6</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688302B-F97F-4231-8063-3AC8CDAE0C83}"/>
              </a:ext>
            </a:extLst>
          </p:cNvPr>
          <p:cNvPicPr>
            <a:picLocks noChangeAspect="1"/>
          </p:cNvPicPr>
          <p:nvPr/>
        </p:nvPicPr>
        <p:blipFill>
          <a:blip r:embed="rId2"/>
          <a:stretch>
            <a:fillRect/>
          </a:stretch>
        </p:blipFill>
        <p:spPr>
          <a:xfrm>
            <a:off x="2109919" y="1786247"/>
            <a:ext cx="9831327" cy="2068301"/>
          </a:xfrm>
          <a:prstGeom prst="rect">
            <a:avLst/>
          </a:prstGeom>
        </p:spPr>
      </p:pic>
    </p:spTree>
    <p:extLst>
      <p:ext uri="{BB962C8B-B14F-4D97-AF65-F5344CB8AC3E}">
        <p14:creationId xmlns:p14="http://schemas.microsoft.com/office/powerpoint/2010/main" val="2409660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-7</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FD80347-2819-47DA-A64C-F18ADF846038}"/>
              </a:ext>
            </a:extLst>
          </p:cNvPr>
          <p:cNvPicPr>
            <a:picLocks noChangeAspect="1"/>
          </p:cNvPicPr>
          <p:nvPr/>
        </p:nvPicPr>
        <p:blipFill>
          <a:blip r:embed="rId2"/>
          <a:stretch>
            <a:fillRect/>
          </a:stretch>
        </p:blipFill>
        <p:spPr>
          <a:xfrm>
            <a:off x="1887245" y="1686143"/>
            <a:ext cx="9617367" cy="4547747"/>
          </a:xfrm>
          <a:prstGeom prst="rect">
            <a:avLst/>
          </a:prstGeom>
        </p:spPr>
      </p:pic>
    </p:spTree>
    <p:extLst>
      <p:ext uri="{BB962C8B-B14F-4D97-AF65-F5344CB8AC3E}">
        <p14:creationId xmlns:p14="http://schemas.microsoft.com/office/powerpoint/2010/main" val="1362607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-8</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B202BA-60FD-474F-99F1-5E50DEF570F2}"/>
              </a:ext>
            </a:extLst>
          </p:cNvPr>
          <p:cNvPicPr>
            <a:picLocks noChangeAspect="1"/>
          </p:cNvPicPr>
          <p:nvPr/>
        </p:nvPicPr>
        <p:blipFill>
          <a:blip r:embed="rId2"/>
          <a:stretch>
            <a:fillRect/>
          </a:stretch>
        </p:blipFill>
        <p:spPr>
          <a:xfrm>
            <a:off x="3498612" y="714140"/>
            <a:ext cx="6963925" cy="5594674"/>
          </a:xfrm>
          <a:prstGeom prst="rect">
            <a:avLst/>
          </a:prstGeom>
        </p:spPr>
      </p:pic>
    </p:spTree>
    <p:extLst>
      <p:ext uri="{BB962C8B-B14F-4D97-AF65-F5344CB8AC3E}">
        <p14:creationId xmlns:p14="http://schemas.microsoft.com/office/powerpoint/2010/main" val="10034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-9</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4C9340D-D027-44AB-9CD1-6624B72F6D54}"/>
              </a:ext>
            </a:extLst>
          </p:cNvPr>
          <p:cNvPicPr>
            <a:picLocks noChangeAspect="1"/>
          </p:cNvPicPr>
          <p:nvPr/>
        </p:nvPicPr>
        <p:blipFill>
          <a:blip r:embed="rId2"/>
          <a:stretch>
            <a:fillRect/>
          </a:stretch>
        </p:blipFill>
        <p:spPr>
          <a:xfrm>
            <a:off x="3526613" y="609382"/>
            <a:ext cx="7198568" cy="5624508"/>
          </a:xfrm>
          <a:prstGeom prst="rect">
            <a:avLst/>
          </a:prstGeom>
        </p:spPr>
      </p:pic>
    </p:spTree>
    <p:extLst>
      <p:ext uri="{BB962C8B-B14F-4D97-AF65-F5344CB8AC3E}">
        <p14:creationId xmlns:p14="http://schemas.microsoft.com/office/powerpoint/2010/main" val="235385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-10</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6C9C40B-9D38-463B-9715-A9ED3B23A398}"/>
              </a:ext>
            </a:extLst>
          </p:cNvPr>
          <p:cNvPicPr>
            <a:picLocks noChangeAspect="1"/>
          </p:cNvPicPr>
          <p:nvPr/>
        </p:nvPicPr>
        <p:blipFill>
          <a:blip r:embed="rId2"/>
          <a:stretch>
            <a:fillRect/>
          </a:stretch>
        </p:blipFill>
        <p:spPr>
          <a:xfrm>
            <a:off x="4675932" y="34873"/>
            <a:ext cx="7211268" cy="6823127"/>
          </a:xfrm>
          <a:prstGeom prst="rect">
            <a:avLst/>
          </a:prstGeom>
        </p:spPr>
      </p:pic>
    </p:spTree>
    <p:extLst>
      <p:ext uri="{BB962C8B-B14F-4D97-AF65-F5344CB8AC3E}">
        <p14:creationId xmlns:p14="http://schemas.microsoft.com/office/powerpoint/2010/main" val="69623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-11</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3FD533B-0490-42B0-8422-4A068F6625F8}"/>
              </a:ext>
            </a:extLst>
          </p:cNvPr>
          <p:cNvPicPr>
            <a:picLocks noChangeAspect="1"/>
          </p:cNvPicPr>
          <p:nvPr/>
        </p:nvPicPr>
        <p:blipFill>
          <a:blip r:embed="rId2"/>
          <a:stretch>
            <a:fillRect/>
          </a:stretch>
        </p:blipFill>
        <p:spPr>
          <a:xfrm>
            <a:off x="2196724" y="1733952"/>
            <a:ext cx="8624770" cy="4287019"/>
          </a:xfrm>
          <a:prstGeom prst="rect">
            <a:avLst/>
          </a:prstGeom>
        </p:spPr>
      </p:pic>
    </p:spTree>
    <p:extLst>
      <p:ext uri="{BB962C8B-B14F-4D97-AF65-F5344CB8AC3E}">
        <p14:creationId xmlns:p14="http://schemas.microsoft.com/office/powerpoint/2010/main" val="3856093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BEC4-FB37-44A1-BC10-5F3759347E9B}"/>
              </a:ext>
            </a:extLst>
          </p:cNvPr>
          <p:cNvSpPr>
            <a:spLocks noGrp="1"/>
          </p:cNvSpPr>
          <p:nvPr>
            <p:ph type="title"/>
          </p:nvPr>
        </p:nvSpPr>
        <p:spPr/>
        <p:txBody>
          <a:bodyPr/>
          <a:lstStyle/>
          <a:p>
            <a:r>
              <a:rPr lang="en-US" altLang="zh-CN" dirty="0"/>
              <a:t>REST</a:t>
            </a:r>
            <a:r>
              <a:rPr lang="zh-CN" altLang="en-US" dirty="0"/>
              <a:t>最佳实践</a:t>
            </a:r>
            <a:r>
              <a:rPr lang="en-US" altLang="zh-CN" dirty="0"/>
              <a:t>-12</a:t>
            </a:r>
            <a:endParaRPr lang="zh-CN" altLang="en-US" dirty="0"/>
          </a:p>
        </p:txBody>
      </p:sp>
      <p:sp>
        <p:nvSpPr>
          <p:cNvPr id="3" name="内容占位符 2">
            <a:extLst>
              <a:ext uri="{FF2B5EF4-FFF2-40B4-BE49-F238E27FC236}">
                <a16:creationId xmlns:a16="http://schemas.microsoft.com/office/drawing/2014/main" id="{75CD63E7-3AB2-48AC-814E-2F663FFF5E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4C7BA6B-CE40-4884-B3FE-1CF739256CF0}"/>
              </a:ext>
            </a:extLst>
          </p:cNvPr>
          <p:cNvPicPr>
            <a:picLocks noChangeAspect="1"/>
          </p:cNvPicPr>
          <p:nvPr/>
        </p:nvPicPr>
        <p:blipFill>
          <a:blip r:embed="rId2"/>
          <a:stretch>
            <a:fillRect/>
          </a:stretch>
        </p:blipFill>
        <p:spPr>
          <a:xfrm>
            <a:off x="2009517" y="1691927"/>
            <a:ext cx="9335766" cy="4660968"/>
          </a:xfrm>
          <a:prstGeom prst="rect">
            <a:avLst/>
          </a:prstGeom>
        </p:spPr>
      </p:pic>
    </p:spTree>
    <p:extLst>
      <p:ext uri="{BB962C8B-B14F-4D97-AF65-F5344CB8AC3E}">
        <p14:creationId xmlns:p14="http://schemas.microsoft.com/office/powerpoint/2010/main" val="1310145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93CCD-98C3-4EC4-AC21-E69942C271BF}"/>
              </a:ext>
            </a:extLst>
          </p:cNvPr>
          <p:cNvSpPr>
            <a:spLocks noGrp="1"/>
          </p:cNvSpPr>
          <p:nvPr>
            <p:ph type="title"/>
          </p:nvPr>
        </p:nvSpPr>
        <p:spPr/>
        <p:txBody>
          <a:bodyPr/>
          <a:lstStyle/>
          <a:p>
            <a:r>
              <a:rPr lang="en-US" altLang="zh-CN" dirty="0"/>
              <a:t>REST</a:t>
            </a:r>
            <a:r>
              <a:rPr lang="zh-CN" altLang="en-US" dirty="0"/>
              <a:t>最佳实践</a:t>
            </a:r>
            <a:r>
              <a:rPr lang="en-US" altLang="zh-CN" dirty="0"/>
              <a:t>-13</a:t>
            </a:r>
            <a:endParaRPr lang="zh-CN" altLang="en-US" dirty="0"/>
          </a:p>
        </p:txBody>
      </p:sp>
      <p:sp>
        <p:nvSpPr>
          <p:cNvPr id="3" name="内容占位符 2">
            <a:extLst>
              <a:ext uri="{FF2B5EF4-FFF2-40B4-BE49-F238E27FC236}">
                <a16:creationId xmlns:a16="http://schemas.microsoft.com/office/drawing/2014/main" id="{F19EDB98-F591-4CD3-9706-5201882E1E3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E1339C2-01B9-4C09-B2C6-C7BF6DE72A21}"/>
              </a:ext>
            </a:extLst>
          </p:cNvPr>
          <p:cNvPicPr>
            <a:picLocks noChangeAspect="1"/>
          </p:cNvPicPr>
          <p:nvPr/>
        </p:nvPicPr>
        <p:blipFill>
          <a:blip r:embed="rId2"/>
          <a:stretch>
            <a:fillRect/>
          </a:stretch>
        </p:blipFill>
        <p:spPr>
          <a:xfrm>
            <a:off x="3846912" y="946778"/>
            <a:ext cx="6400000" cy="5400000"/>
          </a:xfrm>
          <a:prstGeom prst="rect">
            <a:avLst/>
          </a:prstGeom>
        </p:spPr>
      </p:pic>
    </p:spTree>
    <p:extLst>
      <p:ext uri="{BB962C8B-B14F-4D97-AF65-F5344CB8AC3E}">
        <p14:creationId xmlns:p14="http://schemas.microsoft.com/office/powerpoint/2010/main" val="24334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4D36F-07AD-4192-96C8-1A0E464B2952}"/>
              </a:ext>
            </a:extLst>
          </p:cNvPr>
          <p:cNvSpPr>
            <a:spLocks noGrp="1"/>
          </p:cNvSpPr>
          <p:nvPr>
            <p:ph type="title"/>
          </p:nvPr>
        </p:nvSpPr>
        <p:spPr/>
        <p:txBody>
          <a:bodyPr/>
          <a:lstStyle/>
          <a:p>
            <a:r>
              <a:rPr lang="zh-CN" altLang="en-US" dirty="0"/>
              <a:t>其他</a:t>
            </a:r>
            <a:r>
              <a:rPr lang="en-US" altLang="zh-CN" dirty="0"/>
              <a:t>API</a:t>
            </a:r>
            <a:r>
              <a:rPr lang="zh-CN" altLang="en-US" dirty="0"/>
              <a:t>规范</a:t>
            </a:r>
            <a:r>
              <a:rPr lang="en-US" altLang="zh-CN" dirty="0"/>
              <a:t>——</a:t>
            </a:r>
            <a:r>
              <a:rPr lang="en-US" altLang="zh-CN" dirty="0" err="1"/>
              <a:t>GraphQL</a:t>
            </a:r>
            <a:endParaRPr lang="zh-CN" altLang="en-US" dirty="0"/>
          </a:p>
        </p:txBody>
      </p:sp>
      <p:sp>
        <p:nvSpPr>
          <p:cNvPr id="5" name="内容占位符 4">
            <a:extLst>
              <a:ext uri="{FF2B5EF4-FFF2-40B4-BE49-F238E27FC236}">
                <a16:creationId xmlns:a16="http://schemas.microsoft.com/office/drawing/2014/main" id="{6E4778B1-1E4A-40F2-8FA9-93CA9169A36C}"/>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F76E836A-22D3-4694-B4F7-4576288BF74E}"/>
              </a:ext>
            </a:extLst>
          </p:cNvPr>
          <p:cNvPicPr>
            <a:picLocks noChangeAspect="1"/>
          </p:cNvPicPr>
          <p:nvPr/>
        </p:nvPicPr>
        <p:blipFill>
          <a:blip r:embed="rId2"/>
          <a:stretch>
            <a:fillRect/>
          </a:stretch>
        </p:blipFill>
        <p:spPr>
          <a:xfrm>
            <a:off x="186065" y="1492451"/>
            <a:ext cx="7571428" cy="2780952"/>
          </a:xfrm>
          <a:prstGeom prst="rect">
            <a:avLst/>
          </a:prstGeom>
        </p:spPr>
      </p:pic>
      <p:pic>
        <p:nvPicPr>
          <p:cNvPr id="8" name="图片 7">
            <a:extLst>
              <a:ext uri="{FF2B5EF4-FFF2-40B4-BE49-F238E27FC236}">
                <a16:creationId xmlns:a16="http://schemas.microsoft.com/office/drawing/2014/main" id="{4C8057CA-D40E-45D2-9238-42D85B612132}"/>
              </a:ext>
            </a:extLst>
          </p:cNvPr>
          <p:cNvPicPr>
            <a:picLocks noChangeAspect="1"/>
          </p:cNvPicPr>
          <p:nvPr/>
        </p:nvPicPr>
        <p:blipFill>
          <a:blip r:embed="rId3"/>
          <a:stretch>
            <a:fillRect/>
          </a:stretch>
        </p:blipFill>
        <p:spPr>
          <a:xfrm>
            <a:off x="499741" y="1800428"/>
            <a:ext cx="10095238" cy="3257143"/>
          </a:xfrm>
          <a:prstGeom prst="rect">
            <a:avLst/>
          </a:prstGeom>
        </p:spPr>
      </p:pic>
      <p:pic>
        <p:nvPicPr>
          <p:cNvPr id="9" name="图片 8">
            <a:extLst>
              <a:ext uri="{FF2B5EF4-FFF2-40B4-BE49-F238E27FC236}">
                <a16:creationId xmlns:a16="http://schemas.microsoft.com/office/drawing/2014/main" id="{3AA85EA3-C0C7-455F-BBBF-5882F801BA13}"/>
              </a:ext>
            </a:extLst>
          </p:cNvPr>
          <p:cNvPicPr>
            <a:picLocks noChangeAspect="1"/>
          </p:cNvPicPr>
          <p:nvPr/>
        </p:nvPicPr>
        <p:blipFill>
          <a:blip r:embed="rId4"/>
          <a:stretch>
            <a:fillRect/>
          </a:stretch>
        </p:blipFill>
        <p:spPr>
          <a:xfrm>
            <a:off x="897198" y="2043364"/>
            <a:ext cx="10974402" cy="4814636"/>
          </a:xfrm>
          <a:prstGeom prst="rect">
            <a:avLst/>
          </a:prstGeom>
        </p:spPr>
      </p:pic>
      <p:pic>
        <p:nvPicPr>
          <p:cNvPr id="10" name="图片 9">
            <a:extLst>
              <a:ext uri="{FF2B5EF4-FFF2-40B4-BE49-F238E27FC236}">
                <a16:creationId xmlns:a16="http://schemas.microsoft.com/office/drawing/2014/main" id="{2B4C6CC3-7D75-4692-A519-FD9EEB1E34F7}"/>
              </a:ext>
            </a:extLst>
          </p:cNvPr>
          <p:cNvPicPr>
            <a:picLocks noChangeAspect="1"/>
          </p:cNvPicPr>
          <p:nvPr/>
        </p:nvPicPr>
        <p:blipFill>
          <a:blip r:embed="rId5"/>
          <a:stretch>
            <a:fillRect/>
          </a:stretch>
        </p:blipFill>
        <p:spPr>
          <a:xfrm>
            <a:off x="1145248" y="2590904"/>
            <a:ext cx="11123809" cy="3980952"/>
          </a:xfrm>
          <a:prstGeom prst="rect">
            <a:avLst/>
          </a:prstGeom>
        </p:spPr>
      </p:pic>
    </p:spTree>
    <p:extLst>
      <p:ext uri="{BB962C8B-B14F-4D97-AF65-F5344CB8AC3E}">
        <p14:creationId xmlns:p14="http://schemas.microsoft.com/office/powerpoint/2010/main" val="56709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82861-197F-4289-89FC-8E337EC9901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A484A73-15D0-45F1-ADE4-3AAB97FAEE8B}"/>
              </a:ext>
            </a:extLst>
          </p:cNvPr>
          <p:cNvSpPr>
            <a:spLocks noGrp="1"/>
          </p:cNvSpPr>
          <p:nvPr>
            <p:ph idx="1"/>
          </p:nvPr>
        </p:nvSpPr>
        <p:spPr>
          <a:xfrm>
            <a:off x="2167185" y="2133600"/>
            <a:ext cx="8915400" cy="3777622"/>
          </a:xfrm>
        </p:spPr>
        <p:txBody>
          <a:bodyPr>
            <a:normAutofit/>
          </a:bodyPr>
          <a:lstStyle/>
          <a:p>
            <a:pPr>
              <a:lnSpc>
                <a:spcPct val="150000"/>
              </a:lnSpc>
            </a:pPr>
            <a:r>
              <a:rPr lang="zh-CN" altLang="en-US" sz="2400" dirty="0"/>
              <a:t>越来越多的互联网企业将自己内部的业务作为服务提供给外部使用者，并形成了规范化的服务发布和使用流程</a:t>
            </a:r>
          </a:p>
          <a:p>
            <a:pPr>
              <a:lnSpc>
                <a:spcPct val="150000"/>
              </a:lnSpc>
            </a:pPr>
            <a:r>
              <a:rPr lang="en-US" altLang="zh-CN" sz="2400" dirty="0"/>
              <a:t>REST </a:t>
            </a:r>
            <a:r>
              <a:rPr lang="zh-CN" altLang="en-US" sz="2400" dirty="0"/>
              <a:t>作为一种轻量级服务交互规范也得到了新一代互联网企业的认同，加上 </a:t>
            </a:r>
            <a:r>
              <a:rPr lang="en-US" altLang="zh-CN" sz="2400" dirty="0"/>
              <a:t>RSS</a:t>
            </a:r>
            <a:r>
              <a:rPr lang="zh-CN" altLang="en-US" sz="2400" dirty="0"/>
              <a:t>，</a:t>
            </a:r>
            <a:r>
              <a:rPr lang="en-US" altLang="zh-CN" sz="2400" dirty="0"/>
              <a:t>JSON</a:t>
            </a:r>
            <a:r>
              <a:rPr lang="zh-CN" altLang="en-US" sz="2400" dirty="0"/>
              <a:t>，</a:t>
            </a:r>
            <a:r>
              <a:rPr lang="en-US" altLang="zh-CN" sz="2400" dirty="0"/>
              <a:t>XML </a:t>
            </a:r>
            <a:r>
              <a:rPr lang="zh-CN" altLang="en-US" sz="2400" dirty="0"/>
              <a:t>已经广泛使用的多种数据格式，让 </a:t>
            </a:r>
            <a:r>
              <a:rPr lang="en-US" altLang="zh-CN" sz="2400" dirty="0"/>
              <a:t>Open API </a:t>
            </a:r>
            <a:r>
              <a:rPr lang="zh-CN" altLang="en-US" sz="2400" dirty="0"/>
              <a:t>有了公共的基础，也为 </a:t>
            </a:r>
            <a:r>
              <a:rPr lang="en-US" altLang="zh-CN" sz="2400" dirty="0"/>
              <a:t>Open API </a:t>
            </a:r>
            <a:r>
              <a:rPr lang="zh-CN" altLang="en-US" sz="2400" dirty="0"/>
              <a:t>的</a:t>
            </a:r>
            <a:r>
              <a:rPr lang="zh-CN" altLang="en-US" sz="2400" b="1" dirty="0">
                <a:solidFill>
                  <a:srgbClr val="FF0000"/>
                </a:solidFill>
              </a:rPr>
              <a:t>开发者集成开发</a:t>
            </a:r>
            <a:r>
              <a:rPr lang="zh-CN" altLang="en-US" sz="2400" dirty="0"/>
              <a:t>提供了最基本的保障。</a:t>
            </a:r>
          </a:p>
        </p:txBody>
      </p:sp>
    </p:spTree>
    <p:extLst>
      <p:ext uri="{BB962C8B-B14F-4D97-AF65-F5344CB8AC3E}">
        <p14:creationId xmlns:p14="http://schemas.microsoft.com/office/powerpoint/2010/main" val="221210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7EC26-77AC-4B7C-8B39-ADD40BFB952C}"/>
              </a:ext>
            </a:extLst>
          </p:cNvPr>
          <p:cNvSpPr>
            <a:spLocks noGrp="1"/>
          </p:cNvSpPr>
          <p:nvPr>
            <p:ph type="title"/>
          </p:nvPr>
        </p:nvSpPr>
        <p:spPr/>
        <p:txBody>
          <a:bodyPr/>
          <a:lstStyle/>
          <a:p>
            <a:r>
              <a:rPr lang="zh-CN" altLang="en-US" dirty="0"/>
              <a:t>什么是</a:t>
            </a:r>
            <a:r>
              <a:rPr lang="en-US" altLang="zh-CN" dirty="0"/>
              <a:t>OAuth2.0</a:t>
            </a:r>
            <a:endParaRPr lang="zh-CN" altLang="en-US" dirty="0"/>
          </a:p>
        </p:txBody>
      </p:sp>
      <p:sp>
        <p:nvSpPr>
          <p:cNvPr id="3" name="内容占位符 2">
            <a:extLst>
              <a:ext uri="{FF2B5EF4-FFF2-40B4-BE49-F238E27FC236}">
                <a16:creationId xmlns:a16="http://schemas.microsoft.com/office/drawing/2014/main" id="{E85EA9B0-1829-45EF-868C-E3AEFE9E040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E1AA26C-C4B2-4AF4-ADA2-44B97D98D440}"/>
              </a:ext>
            </a:extLst>
          </p:cNvPr>
          <p:cNvPicPr>
            <a:picLocks noChangeAspect="1"/>
          </p:cNvPicPr>
          <p:nvPr/>
        </p:nvPicPr>
        <p:blipFill>
          <a:blip r:embed="rId2"/>
          <a:stretch>
            <a:fillRect/>
          </a:stretch>
        </p:blipFill>
        <p:spPr>
          <a:xfrm>
            <a:off x="2589212" y="1441458"/>
            <a:ext cx="7266667" cy="5161905"/>
          </a:xfrm>
          <a:prstGeom prst="rect">
            <a:avLst/>
          </a:prstGeom>
        </p:spPr>
      </p:pic>
    </p:spTree>
    <p:extLst>
      <p:ext uri="{BB962C8B-B14F-4D97-AF65-F5344CB8AC3E}">
        <p14:creationId xmlns:p14="http://schemas.microsoft.com/office/powerpoint/2010/main" val="386475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CE15A-E9A4-460D-B23D-13124129876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9853A9C-C707-489F-B1D9-10E9FF71755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6E61E2F-DF16-4ACA-9EAE-3BF7AE515D4C}"/>
              </a:ext>
            </a:extLst>
          </p:cNvPr>
          <p:cNvPicPr>
            <a:picLocks noChangeAspect="1"/>
          </p:cNvPicPr>
          <p:nvPr/>
        </p:nvPicPr>
        <p:blipFill>
          <a:blip r:embed="rId2"/>
          <a:stretch>
            <a:fillRect/>
          </a:stretch>
        </p:blipFill>
        <p:spPr>
          <a:xfrm>
            <a:off x="2767830" y="1264555"/>
            <a:ext cx="7219048" cy="4780952"/>
          </a:xfrm>
          <a:prstGeom prst="rect">
            <a:avLst/>
          </a:prstGeom>
        </p:spPr>
      </p:pic>
    </p:spTree>
    <p:extLst>
      <p:ext uri="{BB962C8B-B14F-4D97-AF65-F5344CB8AC3E}">
        <p14:creationId xmlns:p14="http://schemas.microsoft.com/office/powerpoint/2010/main" val="1460949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02373-2EAB-4EE2-BB7F-22B7E2C8A4B2}"/>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AFF97D02-65E8-4547-B463-EE83466E688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C30FF9A0-68FD-4E8A-8D99-50716438CED7}"/>
              </a:ext>
            </a:extLst>
          </p:cNvPr>
          <p:cNvPicPr>
            <a:picLocks noChangeAspect="1"/>
          </p:cNvPicPr>
          <p:nvPr/>
        </p:nvPicPr>
        <p:blipFill>
          <a:blip r:embed="rId2"/>
          <a:stretch>
            <a:fillRect/>
          </a:stretch>
        </p:blipFill>
        <p:spPr>
          <a:xfrm>
            <a:off x="2367428" y="1333762"/>
            <a:ext cx="8720001" cy="4900128"/>
          </a:xfrm>
          <a:prstGeom prst="rect">
            <a:avLst/>
          </a:prstGeom>
        </p:spPr>
      </p:pic>
    </p:spTree>
    <p:extLst>
      <p:ext uri="{BB962C8B-B14F-4D97-AF65-F5344CB8AC3E}">
        <p14:creationId xmlns:p14="http://schemas.microsoft.com/office/powerpoint/2010/main" val="2914113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6FFC1-FE6F-4196-B18B-998FD7A6FE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D4E4699-2639-4BA5-AF2F-FDA9194D2CA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D61C1C4-686A-40F0-AD85-197F356C2C73}"/>
              </a:ext>
            </a:extLst>
          </p:cNvPr>
          <p:cNvPicPr>
            <a:picLocks noChangeAspect="1"/>
          </p:cNvPicPr>
          <p:nvPr/>
        </p:nvPicPr>
        <p:blipFill>
          <a:blip r:embed="rId2"/>
          <a:stretch>
            <a:fillRect/>
          </a:stretch>
        </p:blipFill>
        <p:spPr>
          <a:xfrm>
            <a:off x="1786476" y="581381"/>
            <a:ext cx="8619048" cy="5695238"/>
          </a:xfrm>
          <a:prstGeom prst="rect">
            <a:avLst/>
          </a:prstGeom>
        </p:spPr>
      </p:pic>
    </p:spTree>
    <p:extLst>
      <p:ext uri="{BB962C8B-B14F-4D97-AF65-F5344CB8AC3E}">
        <p14:creationId xmlns:p14="http://schemas.microsoft.com/office/powerpoint/2010/main" val="3449600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EFFF5-F94A-45D3-885F-4BDBEEB27FA5}"/>
              </a:ext>
            </a:extLst>
          </p:cNvPr>
          <p:cNvSpPr>
            <a:spLocks noGrp="1"/>
          </p:cNvSpPr>
          <p:nvPr>
            <p:ph type="title"/>
          </p:nvPr>
        </p:nvSpPr>
        <p:spPr>
          <a:xfrm>
            <a:off x="2311571" y="581907"/>
            <a:ext cx="8911687" cy="1280890"/>
          </a:xfrm>
        </p:spPr>
        <p:txBody>
          <a:bodyPr/>
          <a:lstStyle/>
          <a:p>
            <a:r>
              <a:rPr lang="en-US" altLang="zh-CN" dirty="0"/>
              <a:t>OAuth2.0</a:t>
            </a:r>
            <a:r>
              <a:rPr lang="zh-CN" altLang="en-US" dirty="0"/>
              <a:t>实践</a:t>
            </a:r>
          </a:p>
        </p:txBody>
      </p:sp>
      <p:sp>
        <p:nvSpPr>
          <p:cNvPr id="3" name="内容占位符 2">
            <a:extLst>
              <a:ext uri="{FF2B5EF4-FFF2-40B4-BE49-F238E27FC236}">
                <a16:creationId xmlns:a16="http://schemas.microsoft.com/office/drawing/2014/main" id="{EA3F9E38-91AC-406E-A09C-C092E93C1905}"/>
              </a:ext>
            </a:extLst>
          </p:cNvPr>
          <p:cNvSpPr>
            <a:spLocks noGrp="1"/>
          </p:cNvSpPr>
          <p:nvPr>
            <p:ph idx="1"/>
          </p:nvPr>
        </p:nvSpPr>
        <p:spPr>
          <a:xfrm>
            <a:off x="1491175" y="1472418"/>
            <a:ext cx="10308858" cy="4604825"/>
          </a:xfrm>
        </p:spPr>
        <p:txBody>
          <a:bodyPr>
            <a:normAutofit/>
          </a:bodyPr>
          <a:lstStyle/>
          <a:p>
            <a:pPr>
              <a:lnSpc>
                <a:spcPct val="150000"/>
              </a:lnSpc>
            </a:pPr>
            <a:r>
              <a:rPr lang="en-US" altLang="zh-CN" sz="2400" dirty="0" err="1"/>
              <a:t>Github</a:t>
            </a:r>
            <a:r>
              <a:rPr lang="zh-CN" altLang="en-US" sz="2400" dirty="0"/>
              <a:t>：</a:t>
            </a:r>
            <a:r>
              <a:rPr lang="en-US" altLang="zh-CN" sz="2400" dirty="0">
                <a:hlinkClick r:id="rId2"/>
              </a:rPr>
              <a:t>https://www.cnblogs.com/yunche/p/10695430.html</a:t>
            </a:r>
            <a:endParaRPr lang="en-US" altLang="zh-CN" sz="2400" dirty="0"/>
          </a:p>
          <a:p>
            <a:pPr>
              <a:lnSpc>
                <a:spcPct val="150000"/>
              </a:lnSpc>
            </a:pPr>
            <a:r>
              <a:rPr lang="zh-CN" altLang="en-US" sz="2400" dirty="0"/>
              <a:t>微信：</a:t>
            </a:r>
            <a:r>
              <a:rPr lang="en-US" altLang="zh-CN" sz="2400" dirty="0">
                <a:hlinkClick r:id="rId3"/>
              </a:rPr>
              <a:t>https://blog.csdn.net/qq_34190023/article/details/81185143</a:t>
            </a:r>
            <a:endParaRPr lang="en-US" altLang="zh-CN" sz="2400" dirty="0"/>
          </a:p>
          <a:p>
            <a:pPr>
              <a:lnSpc>
                <a:spcPct val="150000"/>
              </a:lnSpc>
            </a:pPr>
            <a:r>
              <a:rPr lang="zh-CN" altLang="en-US" sz="2400" dirty="0"/>
              <a:t>微博：</a:t>
            </a:r>
            <a:r>
              <a:rPr lang="en-US" altLang="zh-CN" sz="2400" dirty="0">
                <a:hlinkClick r:id="rId4"/>
              </a:rPr>
              <a:t>https://www.jianshu.com/p/495445a13de2</a:t>
            </a:r>
            <a:endParaRPr lang="en-US" altLang="zh-CN" sz="2400" dirty="0"/>
          </a:p>
          <a:p>
            <a:pPr>
              <a:lnSpc>
                <a:spcPct val="150000"/>
              </a:lnSpc>
            </a:pPr>
            <a:r>
              <a:rPr lang="en-US" altLang="zh-CN" sz="2400" dirty="0"/>
              <a:t>QQ</a:t>
            </a:r>
            <a:r>
              <a:rPr lang="zh-CN" altLang="en-US" sz="2400" dirty="0"/>
              <a:t>：</a:t>
            </a:r>
            <a:r>
              <a:rPr lang="en-US" altLang="zh-CN" sz="2400" dirty="0">
                <a:hlinkClick r:id="rId5"/>
              </a:rPr>
              <a:t>https://www.cnblogs.com/zwqh/p/11579275.html</a:t>
            </a:r>
            <a:endParaRPr lang="en-US" altLang="zh-CN" sz="2400" dirty="0"/>
          </a:p>
          <a:p>
            <a:pPr>
              <a:lnSpc>
                <a:spcPct val="150000"/>
              </a:lnSpc>
            </a:pPr>
            <a:endParaRPr lang="zh-CN" altLang="en-US" sz="2400" dirty="0"/>
          </a:p>
        </p:txBody>
      </p:sp>
    </p:spTree>
    <p:extLst>
      <p:ext uri="{BB962C8B-B14F-4D97-AF65-F5344CB8AC3E}">
        <p14:creationId xmlns:p14="http://schemas.microsoft.com/office/powerpoint/2010/main" val="35305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CCF11-1E7A-42C7-B6AB-131C68E228C4}"/>
              </a:ext>
            </a:extLst>
          </p:cNvPr>
          <p:cNvSpPr>
            <a:spLocks noGrp="1"/>
          </p:cNvSpPr>
          <p:nvPr>
            <p:ph type="title"/>
          </p:nvPr>
        </p:nvSpPr>
        <p:spPr/>
        <p:txBody>
          <a:bodyPr/>
          <a:lstStyle/>
          <a:p>
            <a:r>
              <a:rPr lang="zh-CN" altLang="en-US" dirty="0"/>
              <a:t>开放平台</a:t>
            </a:r>
          </a:p>
        </p:txBody>
      </p:sp>
      <p:sp>
        <p:nvSpPr>
          <p:cNvPr id="3" name="内容占位符 2">
            <a:extLst>
              <a:ext uri="{FF2B5EF4-FFF2-40B4-BE49-F238E27FC236}">
                <a16:creationId xmlns:a16="http://schemas.microsoft.com/office/drawing/2014/main" id="{C65F44DD-8649-4564-9673-4D45F29BBA58}"/>
              </a:ext>
            </a:extLst>
          </p:cNvPr>
          <p:cNvSpPr>
            <a:spLocks noGrp="1"/>
          </p:cNvSpPr>
          <p:nvPr>
            <p:ph idx="1"/>
          </p:nvPr>
        </p:nvSpPr>
        <p:spPr>
          <a:xfrm>
            <a:off x="2124222" y="1519311"/>
            <a:ext cx="9380390" cy="4391911"/>
          </a:xfrm>
        </p:spPr>
        <p:txBody>
          <a:bodyPr>
            <a:normAutofit fontScale="85000" lnSpcReduction="20000"/>
          </a:bodyPr>
          <a:lstStyle/>
          <a:p>
            <a:r>
              <a:rPr lang="zh-CN" altLang="en-US" dirty="0"/>
              <a:t>用户授权服务（</a:t>
            </a:r>
            <a:r>
              <a:rPr lang="en-US" altLang="zh-CN" dirty="0"/>
              <a:t>OAuth2</a:t>
            </a:r>
            <a:r>
              <a:rPr lang="zh-CN" altLang="en-US" dirty="0"/>
              <a:t>服务）</a:t>
            </a:r>
            <a:endParaRPr lang="en-US" altLang="zh-CN" dirty="0"/>
          </a:p>
          <a:p>
            <a:pPr lvl="1"/>
            <a:r>
              <a:rPr lang="zh-CN" altLang="en-US" dirty="0"/>
              <a:t>微博</a:t>
            </a:r>
            <a:endParaRPr lang="en-US" altLang="zh-CN" dirty="0"/>
          </a:p>
          <a:p>
            <a:pPr lvl="1"/>
            <a:r>
              <a:rPr lang="en-US" altLang="zh-CN" dirty="0"/>
              <a:t>QQ</a:t>
            </a:r>
          </a:p>
          <a:p>
            <a:pPr lvl="1"/>
            <a:r>
              <a:rPr lang="zh-CN" altLang="en-US" dirty="0"/>
              <a:t>微信</a:t>
            </a:r>
            <a:endParaRPr lang="en-US" altLang="zh-CN" dirty="0"/>
          </a:p>
          <a:p>
            <a:r>
              <a:rPr lang="zh-CN" altLang="en-US" dirty="0"/>
              <a:t>开放平台（功能服务）</a:t>
            </a:r>
            <a:endParaRPr lang="en-US" altLang="zh-CN" dirty="0"/>
          </a:p>
          <a:p>
            <a:pPr lvl="1"/>
            <a:r>
              <a:rPr lang="en-US" altLang="zh-CN" dirty="0">
                <a:hlinkClick r:id="rId2"/>
              </a:rPr>
              <a:t>https://open.taobao.com/</a:t>
            </a:r>
            <a:endParaRPr lang="en-US" altLang="zh-CN" dirty="0"/>
          </a:p>
          <a:p>
            <a:pPr lvl="1"/>
            <a:r>
              <a:rPr lang="en-US" altLang="zh-CN" dirty="0">
                <a:hlinkClick r:id="rId3"/>
              </a:rPr>
              <a:t>https://open.alipay.com/</a:t>
            </a:r>
            <a:endParaRPr lang="en-US" altLang="zh-CN" dirty="0"/>
          </a:p>
          <a:p>
            <a:pPr lvl="1"/>
            <a:r>
              <a:rPr lang="en-US" altLang="zh-CN" dirty="0">
                <a:hlinkClick r:id="rId4"/>
              </a:rPr>
              <a:t>https://oapi.dingtalk.com</a:t>
            </a:r>
            <a:endParaRPr lang="en-US" altLang="zh-CN" dirty="0"/>
          </a:p>
          <a:p>
            <a:pPr lvl="1"/>
            <a:r>
              <a:rPr lang="en-US" altLang="zh-CN" dirty="0">
                <a:hlinkClick r:id="rId5"/>
              </a:rPr>
              <a:t>https://open.qq.com</a:t>
            </a:r>
            <a:endParaRPr lang="en-US" altLang="zh-CN" dirty="0"/>
          </a:p>
          <a:p>
            <a:pPr lvl="1"/>
            <a:r>
              <a:rPr lang="en-US" altLang="zh-CN" dirty="0">
                <a:hlinkClick r:id="rId6"/>
              </a:rPr>
              <a:t>https://open.weixin.qq.com/</a:t>
            </a:r>
            <a:endParaRPr lang="en-US" altLang="zh-CN" dirty="0"/>
          </a:p>
          <a:p>
            <a:pPr lvl="1"/>
            <a:r>
              <a:rPr lang="en-US" altLang="zh-CN" dirty="0">
                <a:hlinkClick r:id="rId7"/>
              </a:rPr>
              <a:t>https://open.weibo.com/</a:t>
            </a:r>
            <a:endParaRPr lang="en-US" altLang="zh-CN" dirty="0"/>
          </a:p>
          <a:p>
            <a:pPr lvl="1"/>
            <a:r>
              <a:rPr lang="en-US" altLang="zh-CN" dirty="0">
                <a:hlinkClick r:id="rId8"/>
              </a:rPr>
              <a:t>https://ai.baidu.com</a:t>
            </a:r>
            <a:endParaRPr lang="en-US" altLang="zh-CN" dirty="0"/>
          </a:p>
          <a:p>
            <a:pPr lvl="1"/>
            <a:r>
              <a:rPr lang="en-US" altLang="zh-CN" dirty="0">
                <a:hlinkClick r:id="rId9"/>
              </a:rPr>
              <a:t>https://developer.qiniu.com/</a:t>
            </a:r>
            <a:endParaRPr lang="en-US" altLang="zh-CN" dirty="0"/>
          </a:p>
          <a:p>
            <a:pPr lvl="1"/>
            <a:r>
              <a:rPr lang="en-US" altLang="zh-CN" dirty="0">
                <a:hlinkClick r:id="rId10"/>
              </a:rPr>
              <a:t>https://www.yuque.com/api/v2</a:t>
            </a:r>
            <a:endParaRPr lang="en-US" altLang="zh-CN" dirty="0"/>
          </a:p>
          <a:p>
            <a:pPr lvl="1"/>
            <a:endParaRPr lang="en-US" altLang="zh-CN" dirty="0"/>
          </a:p>
          <a:p>
            <a:pPr lvl="1"/>
            <a:endParaRPr lang="zh-CN" altLang="en-US" dirty="0"/>
          </a:p>
        </p:txBody>
      </p:sp>
      <p:pic>
        <p:nvPicPr>
          <p:cNvPr id="4" name="图片 3">
            <a:extLst>
              <a:ext uri="{FF2B5EF4-FFF2-40B4-BE49-F238E27FC236}">
                <a16:creationId xmlns:a16="http://schemas.microsoft.com/office/drawing/2014/main" id="{A2EBD373-4177-44C2-B0FC-A9EA61FC233D}"/>
              </a:ext>
            </a:extLst>
          </p:cNvPr>
          <p:cNvPicPr>
            <a:picLocks noChangeAspect="1"/>
          </p:cNvPicPr>
          <p:nvPr/>
        </p:nvPicPr>
        <p:blipFill>
          <a:blip r:embed="rId11"/>
          <a:stretch>
            <a:fillRect/>
          </a:stretch>
        </p:blipFill>
        <p:spPr>
          <a:xfrm>
            <a:off x="5701128" y="1519311"/>
            <a:ext cx="1971429" cy="342857"/>
          </a:xfrm>
          <a:prstGeom prst="rect">
            <a:avLst/>
          </a:prstGeom>
        </p:spPr>
      </p:pic>
    </p:spTree>
    <p:extLst>
      <p:ext uri="{BB962C8B-B14F-4D97-AF65-F5344CB8AC3E}">
        <p14:creationId xmlns:p14="http://schemas.microsoft.com/office/powerpoint/2010/main" val="121319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D5583-97B9-7382-340E-17B58F1B7603}"/>
              </a:ext>
            </a:extLst>
          </p:cNvPr>
          <p:cNvSpPr>
            <a:spLocks noGrp="1"/>
          </p:cNvSpPr>
          <p:nvPr>
            <p:ph type="title"/>
          </p:nvPr>
        </p:nvSpPr>
        <p:spPr/>
        <p:txBody>
          <a:bodyPr/>
          <a:lstStyle/>
          <a:p>
            <a:r>
              <a:rPr lang="zh-CN" altLang="en-US" dirty="0"/>
              <a:t>开源系统</a:t>
            </a:r>
          </a:p>
        </p:txBody>
      </p:sp>
      <p:sp>
        <p:nvSpPr>
          <p:cNvPr id="3" name="内容占位符 2">
            <a:extLst>
              <a:ext uri="{FF2B5EF4-FFF2-40B4-BE49-F238E27FC236}">
                <a16:creationId xmlns:a16="http://schemas.microsoft.com/office/drawing/2014/main" id="{7FFCA716-FA42-A72B-6518-C5158134D084}"/>
              </a:ext>
            </a:extLst>
          </p:cNvPr>
          <p:cNvSpPr>
            <a:spLocks noGrp="1"/>
          </p:cNvSpPr>
          <p:nvPr>
            <p:ph idx="1"/>
          </p:nvPr>
        </p:nvSpPr>
        <p:spPr/>
        <p:txBody>
          <a:bodyPr/>
          <a:lstStyle/>
          <a:p>
            <a:r>
              <a:rPr lang="en-US" altLang="zh-CN" dirty="0"/>
              <a:t>Gitlab</a:t>
            </a:r>
          </a:p>
          <a:p>
            <a:r>
              <a:rPr lang="en-US" altLang="zh-CN" dirty="0"/>
              <a:t>Docker</a:t>
            </a:r>
          </a:p>
          <a:p>
            <a:r>
              <a:rPr lang="en-US" altLang="zh-CN" dirty="0"/>
              <a:t>Nexus</a:t>
            </a:r>
          </a:p>
          <a:p>
            <a:r>
              <a:rPr lang="en-US" altLang="zh-CN" dirty="0"/>
              <a:t>Jenkins</a:t>
            </a:r>
          </a:p>
          <a:p>
            <a:r>
              <a:rPr lang="en-US" altLang="zh-CN" dirty="0" err="1"/>
              <a:t>Zentao</a:t>
            </a:r>
            <a:endParaRPr lang="en-US" altLang="zh-CN" dirty="0"/>
          </a:p>
          <a:p>
            <a:r>
              <a:rPr lang="en-US" altLang="zh-CN" dirty="0" err="1"/>
              <a:t>MinIO</a:t>
            </a:r>
            <a:endParaRPr lang="en-US" altLang="zh-CN" dirty="0"/>
          </a:p>
          <a:p>
            <a:r>
              <a:rPr lang="en-US" altLang="zh-CN" dirty="0" err="1"/>
              <a:t>Strapi</a:t>
            </a:r>
            <a:endParaRPr lang="en-US" altLang="zh-CN" dirty="0"/>
          </a:p>
          <a:p>
            <a:r>
              <a:rPr lang="zh-CN" altLang="en-US" dirty="0"/>
              <a:t>。。。</a:t>
            </a:r>
            <a:endParaRPr lang="en-US" altLang="zh-CN" dirty="0"/>
          </a:p>
          <a:p>
            <a:endParaRPr lang="zh-CN" altLang="en-US" dirty="0"/>
          </a:p>
        </p:txBody>
      </p:sp>
    </p:spTree>
    <p:extLst>
      <p:ext uri="{BB962C8B-B14F-4D97-AF65-F5344CB8AC3E}">
        <p14:creationId xmlns:p14="http://schemas.microsoft.com/office/powerpoint/2010/main" val="241512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C0D3B-DC8B-46C3-929E-DBF391A2901B}"/>
              </a:ext>
            </a:extLst>
          </p:cNvPr>
          <p:cNvSpPr>
            <a:spLocks noGrp="1"/>
          </p:cNvSpPr>
          <p:nvPr>
            <p:ph type="title"/>
          </p:nvPr>
        </p:nvSpPr>
        <p:spPr/>
        <p:txBody>
          <a:bodyPr/>
          <a:lstStyle/>
          <a:p>
            <a:r>
              <a:rPr lang="en-US" altLang="zh-CN" dirty="0" err="1"/>
              <a:t>APifox</a:t>
            </a:r>
            <a:endParaRPr lang="zh-CN" altLang="en-US" dirty="0"/>
          </a:p>
        </p:txBody>
      </p:sp>
      <p:pic>
        <p:nvPicPr>
          <p:cNvPr id="4" name="图片 3">
            <a:extLst>
              <a:ext uri="{FF2B5EF4-FFF2-40B4-BE49-F238E27FC236}">
                <a16:creationId xmlns:a16="http://schemas.microsoft.com/office/drawing/2014/main" id="{93C1EB86-AE53-4489-97B5-02B076FC560C}"/>
              </a:ext>
            </a:extLst>
          </p:cNvPr>
          <p:cNvPicPr>
            <a:picLocks noChangeAspect="1"/>
          </p:cNvPicPr>
          <p:nvPr/>
        </p:nvPicPr>
        <p:blipFill>
          <a:blip r:embed="rId2"/>
          <a:stretch>
            <a:fillRect/>
          </a:stretch>
        </p:blipFill>
        <p:spPr>
          <a:xfrm>
            <a:off x="1210961" y="1317899"/>
            <a:ext cx="10149803" cy="5540101"/>
          </a:xfrm>
          <a:prstGeom prst="rect">
            <a:avLst/>
          </a:prstGeom>
        </p:spPr>
      </p:pic>
      <p:pic>
        <p:nvPicPr>
          <p:cNvPr id="5" name="图片 4">
            <a:extLst>
              <a:ext uri="{FF2B5EF4-FFF2-40B4-BE49-F238E27FC236}">
                <a16:creationId xmlns:a16="http://schemas.microsoft.com/office/drawing/2014/main" id="{A1B63754-EDE0-DA62-615E-5E8AC356EB75}"/>
              </a:ext>
            </a:extLst>
          </p:cNvPr>
          <p:cNvPicPr>
            <a:picLocks noChangeAspect="1"/>
          </p:cNvPicPr>
          <p:nvPr/>
        </p:nvPicPr>
        <p:blipFill>
          <a:blip r:embed="rId3"/>
          <a:stretch>
            <a:fillRect/>
          </a:stretch>
        </p:blipFill>
        <p:spPr>
          <a:xfrm>
            <a:off x="2988703" y="1747068"/>
            <a:ext cx="6857143" cy="2095238"/>
          </a:xfrm>
          <a:prstGeom prst="rect">
            <a:avLst/>
          </a:prstGeom>
        </p:spPr>
      </p:pic>
    </p:spTree>
    <p:extLst>
      <p:ext uri="{BB962C8B-B14F-4D97-AF65-F5344CB8AC3E}">
        <p14:creationId xmlns:p14="http://schemas.microsoft.com/office/powerpoint/2010/main" val="200239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FEAE6F2-FAF2-475F-819B-1C4884DDBD5D}"/>
              </a:ext>
            </a:extLst>
          </p:cNvPr>
          <p:cNvPicPr>
            <a:picLocks noChangeAspect="1"/>
          </p:cNvPicPr>
          <p:nvPr/>
        </p:nvPicPr>
        <p:blipFill>
          <a:blip r:embed="rId2"/>
          <a:stretch>
            <a:fillRect/>
          </a:stretch>
        </p:blipFill>
        <p:spPr>
          <a:xfrm>
            <a:off x="760807" y="1289849"/>
            <a:ext cx="11154033" cy="4674852"/>
          </a:xfrm>
          <a:prstGeom prst="rect">
            <a:avLst/>
          </a:prstGeom>
        </p:spPr>
      </p:pic>
    </p:spTree>
    <p:extLst>
      <p:ext uri="{BB962C8B-B14F-4D97-AF65-F5344CB8AC3E}">
        <p14:creationId xmlns:p14="http://schemas.microsoft.com/office/powerpoint/2010/main" val="238441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83E8F-49E3-4AC5-87F4-C6D0844170C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9B1279D-6F22-48E2-A235-CDEFEEB6108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73B1C95-9BA5-493A-A805-3E5EB6AD70D1}"/>
              </a:ext>
            </a:extLst>
          </p:cNvPr>
          <p:cNvPicPr>
            <a:picLocks noChangeAspect="1"/>
          </p:cNvPicPr>
          <p:nvPr/>
        </p:nvPicPr>
        <p:blipFill>
          <a:blip r:embed="rId2"/>
          <a:stretch>
            <a:fillRect/>
          </a:stretch>
        </p:blipFill>
        <p:spPr>
          <a:xfrm>
            <a:off x="735716" y="1676618"/>
            <a:ext cx="11207888" cy="4234603"/>
          </a:xfrm>
          <a:prstGeom prst="rect">
            <a:avLst/>
          </a:prstGeom>
        </p:spPr>
      </p:pic>
    </p:spTree>
    <p:extLst>
      <p:ext uri="{BB962C8B-B14F-4D97-AF65-F5344CB8AC3E}">
        <p14:creationId xmlns:p14="http://schemas.microsoft.com/office/powerpoint/2010/main" val="4142156376"/>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4022</TotalTime>
  <Words>376</Words>
  <Application>Microsoft Office PowerPoint</Application>
  <PresentationFormat>宽屏</PresentationFormat>
  <Paragraphs>61</Paragraphs>
  <Slides>44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44</vt:i4>
      </vt:variant>
    </vt:vector>
  </HeadingPairs>
  <TitlesOfParts>
    <vt:vector size="49" baseType="lpstr">
      <vt:lpstr>等线</vt:lpstr>
      <vt:lpstr>Arial</vt:lpstr>
      <vt:lpstr>Century Gothic</vt:lpstr>
      <vt:lpstr>Wingdings 3</vt:lpstr>
      <vt:lpstr>丝状</vt:lpstr>
      <vt:lpstr>OpenAPI基础</vt:lpstr>
      <vt:lpstr>思考</vt:lpstr>
      <vt:lpstr>PowerPoint 演示文稿</vt:lpstr>
      <vt:lpstr>PowerPoint 演示文稿</vt:lpstr>
      <vt:lpstr>开放平台</vt:lpstr>
      <vt:lpstr>开源系统</vt:lpstr>
      <vt:lpstr>APifox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接口文档</vt:lpstr>
      <vt:lpstr>PowerPoint 演示文稿</vt:lpstr>
      <vt:lpstr>REST最佳实践-1</vt:lpstr>
      <vt:lpstr>REST最佳实践-2</vt:lpstr>
      <vt:lpstr>REST最佳实践-3</vt:lpstr>
      <vt:lpstr>REST最佳实践-4</vt:lpstr>
      <vt:lpstr>REST最佳实践-5</vt:lpstr>
      <vt:lpstr>REST最佳实践-6</vt:lpstr>
      <vt:lpstr>REST最佳实践-7</vt:lpstr>
      <vt:lpstr>REST最佳实践-8</vt:lpstr>
      <vt:lpstr>REST最佳实践-9</vt:lpstr>
      <vt:lpstr>REST最佳实践-10</vt:lpstr>
      <vt:lpstr>REST最佳实践-11</vt:lpstr>
      <vt:lpstr>REST最佳实践-12</vt:lpstr>
      <vt:lpstr>REST最佳实践-13</vt:lpstr>
      <vt:lpstr>其他API规范——GraphQL</vt:lpstr>
      <vt:lpstr>什么是OAuth2.0</vt:lpstr>
      <vt:lpstr>PowerPoint 演示文稿</vt:lpstr>
      <vt:lpstr> </vt:lpstr>
      <vt:lpstr>PowerPoint 演示文稿</vt:lpstr>
      <vt:lpstr>OAuth2.0实践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OpenAPI基础</dc:title>
  <dc:creator>程 志刚</dc:creator>
  <cp:lastModifiedBy>程 志刚</cp:lastModifiedBy>
  <cp:revision>66</cp:revision>
  <dcterms:created xsi:type="dcterms:W3CDTF">2020-05-21T01:50:40Z</dcterms:created>
  <dcterms:modified xsi:type="dcterms:W3CDTF">2022-05-16T08:05:15Z</dcterms:modified>
</cp:coreProperties>
</file>