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9" r:id="rId18"/>
    <p:sldId id="288" r:id="rId19"/>
    <p:sldId id="280" r:id="rId20"/>
    <p:sldId id="260" r:id="rId21"/>
    <p:sldId id="261" r:id="rId22"/>
    <p:sldId id="289" r:id="rId23"/>
    <p:sldId id="281" r:id="rId24"/>
    <p:sldId id="282" r:id="rId25"/>
    <p:sldId id="283" r:id="rId26"/>
    <p:sldId id="284" r:id="rId27"/>
    <p:sldId id="285"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96" autoAdjust="0"/>
  </p:normalViewPr>
  <p:slideViewPr>
    <p:cSldViewPr snapToGrid="0">
      <p:cViewPr varScale="1">
        <p:scale>
          <a:sx n="118" d="100"/>
          <a:sy n="118" d="100"/>
        </p:scale>
        <p:origin x="2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26E4C-4ADA-4586-B76A-25F3B5BAD857}" type="datetimeFigureOut">
              <a:rPr lang="zh-CN" altLang="en-US" smtClean="0"/>
              <a:t>2022/3/28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018487-8587-4E01-BAA0-01672C79F212}" type="slidenum">
              <a:rPr lang="zh-CN" altLang="en-US" smtClean="0"/>
              <a:t>‹#›</a:t>
            </a:fld>
            <a:endParaRPr lang="zh-CN" altLang="en-US"/>
          </a:p>
        </p:txBody>
      </p:sp>
    </p:spTree>
    <p:extLst>
      <p:ext uri="{BB962C8B-B14F-4D97-AF65-F5344CB8AC3E}">
        <p14:creationId xmlns:p14="http://schemas.microsoft.com/office/powerpoint/2010/main" val="3224262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后端业务功能越来越多越来越复杂</a:t>
            </a:r>
            <a:endParaRPr lang="en-US" altLang="zh-CN" dirty="0"/>
          </a:p>
        </p:txBody>
      </p:sp>
      <p:sp>
        <p:nvSpPr>
          <p:cNvPr id="4" name="灯片编号占位符 3"/>
          <p:cNvSpPr>
            <a:spLocks noGrp="1"/>
          </p:cNvSpPr>
          <p:nvPr>
            <p:ph type="sldNum" sz="quarter" idx="5"/>
          </p:nvPr>
        </p:nvSpPr>
        <p:spPr/>
        <p:txBody>
          <a:bodyPr/>
          <a:lstStyle/>
          <a:p>
            <a:fld id="{32018487-8587-4E01-BAA0-01672C79F212}" type="slidenum">
              <a:rPr lang="zh-CN" altLang="en-US" smtClean="0"/>
              <a:t>1</a:t>
            </a:fld>
            <a:endParaRPr lang="zh-CN" altLang="en-US"/>
          </a:p>
        </p:txBody>
      </p:sp>
    </p:spTree>
    <p:extLst>
      <p:ext uri="{BB962C8B-B14F-4D97-AF65-F5344CB8AC3E}">
        <p14:creationId xmlns:p14="http://schemas.microsoft.com/office/powerpoint/2010/main" val="307749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https://max.book118.com/html/2019/0430/7060115061002023.shtm</a:t>
            </a:r>
            <a:endParaRPr lang="zh-CN" altLang="en-US" dirty="0"/>
          </a:p>
        </p:txBody>
      </p:sp>
      <p:sp>
        <p:nvSpPr>
          <p:cNvPr id="4" name="灯片编号占位符 3"/>
          <p:cNvSpPr>
            <a:spLocks noGrp="1"/>
          </p:cNvSpPr>
          <p:nvPr>
            <p:ph type="sldNum" sz="quarter" idx="5"/>
          </p:nvPr>
        </p:nvSpPr>
        <p:spPr/>
        <p:txBody>
          <a:bodyPr/>
          <a:lstStyle/>
          <a:p>
            <a:fld id="{32018487-8587-4E01-BAA0-01672C79F212}" type="slidenum">
              <a:rPr lang="zh-CN" altLang="en-US" smtClean="0"/>
              <a:t>2</a:t>
            </a:fld>
            <a:endParaRPr lang="zh-CN" altLang="en-US"/>
          </a:p>
        </p:txBody>
      </p:sp>
    </p:spTree>
    <p:extLst>
      <p:ext uri="{BB962C8B-B14F-4D97-AF65-F5344CB8AC3E}">
        <p14:creationId xmlns:p14="http://schemas.microsoft.com/office/powerpoint/2010/main" val="1785440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https://www.cnblogs.com/aspirant/p/9089146.html</a:t>
            </a:r>
            <a:endParaRPr lang="zh-CN" altLang="en-US" dirty="0"/>
          </a:p>
        </p:txBody>
      </p:sp>
      <p:sp>
        <p:nvSpPr>
          <p:cNvPr id="4" name="灯片编号占位符 3"/>
          <p:cNvSpPr>
            <a:spLocks noGrp="1"/>
          </p:cNvSpPr>
          <p:nvPr>
            <p:ph type="sldNum" sz="quarter" idx="5"/>
          </p:nvPr>
        </p:nvSpPr>
        <p:spPr/>
        <p:txBody>
          <a:bodyPr/>
          <a:lstStyle/>
          <a:p>
            <a:fld id="{32018487-8587-4E01-BAA0-01672C79F212}" type="slidenum">
              <a:rPr lang="zh-CN" altLang="en-US" smtClean="0"/>
              <a:t>23</a:t>
            </a:fld>
            <a:endParaRPr lang="zh-CN" altLang="en-US"/>
          </a:p>
        </p:txBody>
      </p:sp>
    </p:spTree>
    <p:extLst>
      <p:ext uri="{BB962C8B-B14F-4D97-AF65-F5344CB8AC3E}">
        <p14:creationId xmlns:p14="http://schemas.microsoft.com/office/powerpoint/2010/main" val="170581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264654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390425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50B8D7-5C98-4662-A4F0-60CBDAB3B683}"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1206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3908958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50B8D7-5C98-4662-A4F0-60CBDAB3B683}"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3820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3158965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808148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5517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223544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3917726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111517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347138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407004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101855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303232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C5E77B3-41A9-43D0-A6B3-2FC21A8EC553}" type="datetimeFigureOut">
              <a:rPr lang="zh-CN" altLang="en-US" smtClean="0"/>
              <a:t>2022/3/28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2507799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C5E77B3-41A9-43D0-A6B3-2FC21A8EC553}" type="datetimeFigureOut">
              <a:rPr lang="zh-CN" altLang="en-US" smtClean="0"/>
              <a:t>2022/3/28</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E50B8D7-5C98-4662-A4F0-60CBDAB3B683}" type="slidenum">
              <a:rPr lang="zh-CN" altLang="en-US" smtClean="0"/>
              <a:t>‹#›</a:t>
            </a:fld>
            <a:endParaRPr lang="zh-CN" altLang="en-US"/>
          </a:p>
        </p:txBody>
      </p:sp>
    </p:spTree>
    <p:extLst>
      <p:ext uri="{BB962C8B-B14F-4D97-AF65-F5344CB8AC3E}">
        <p14:creationId xmlns:p14="http://schemas.microsoft.com/office/powerpoint/2010/main" val="2497383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9F1D2-A858-4883-9492-CAAA65C22A55}"/>
              </a:ext>
            </a:extLst>
          </p:cNvPr>
          <p:cNvSpPr>
            <a:spLocks noGrp="1"/>
          </p:cNvSpPr>
          <p:nvPr>
            <p:ph type="ctrTitle"/>
          </p:nvPr>
        </p:nvSpPr>
        <p:spPr/>
        <p:txBody>
          <a:bodyPr/>
          <a:lstStyle/>
          <a:p>
            <a:r>
              <a:rPr lang="zh-CN" altLang="en-US" dirty="0"/>
              <a:t>微服务概述</a:t>
            </a:r>
          </a:p>
        </p:txBody>
      </p:sp>
      <p:sp>
        <p:nvSpPr>
          <p:cNvPr id="3" name="副标题 2">
            <a:extLst>
              <a:ext uri="{FF2B5EF4-FFF2-40B4-BE49-F238E27FC236}">
                <a16:creationId xmlns:a16="http://schemas.microsoft.com/office/drawing/2014/main" id="{2D3577F5-CF14-487F-BFED-C52E6417873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1062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0CCBCC-CE4A-4908-9F5C-4F3966DE046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0A07401-DE15-4E4D-8E9A-6316B8D38C5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D1153B8-C24A-49DC-9634-18D88E4E7EE2}"/>
              </a:ext>
            </a:extLst>
          </p:cNvPr>
          <p:cNvPicPr>
            <a:picLocks noChangeAspect="1"/>
          </p:cNvPicPr>
          <p:nvPr/>
        </p:nvPicPr>
        <p:blipFill>
          <a:blip r:embed="rId2"/>
          <a:stretch>
            <a:fillRect/>
          </a:stretch>
        </p:blipFill>
        <p:spPr>
          <a:xfrm>
            <a:off x="1534275" y="977889"/>
            <a:ext cx="5904762" cy="4933333"/>
          </a:xfrm>
          <a:prstGeom prst="rect">
            <a:avLst/>
          </a:prstGeom>
        </p:spPr>
      </p:pic>
      <p:pic>
        <p:nvPicPr>
          <p:cNvPr id="5" name="图片 4">
            <a:extLst>
              <a:ext uri="{FF2B5EF4-FFF2-40B4-BE49-F238E27FC236}">
                <a16:creationId xmlns:a16="http://schemas.microsoft.com/office/drawing/2014/main" id="{04D662C5-5C76-455A-9352-BF7279849758}"/>
              </a:ext>
            </a:extLst>
          </p:cNvPr>
          <p:cNvPicPr>
            <a:picLocks noChangeAspect="1"/>
          </p:cNvPicPr>
          <p:nvPr/>
        </p:nvPicPr>
        <p:blipFill>
          <a:blip r:embed="rId3"/>
          <a:stretch>
            <a:fillRect/>
          </a:stretch>
        </p:blipFill>
        <p:spPr>
          <a:xfrm>
            <a:off x="7619041" y="1644555"/>
            <a:ext cx="2952381" cy="3600000"/>
          </a:xfrm>
          <a:prstGeom prst="rect">
            <a:avLst/>
          </a:prstGeom>
        </p:spPr>
      </p:pic>
    </p:spTree>
    <p:extLst>
      <p:ext uri="{BB962C8B-B14F-4D97-AF65-F5344CB8AC3E}">
        <p14:creationId xmlns:p14="http://schemas.microsoft.com/office/powerpoint/2010/main" val="199553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D25D2-5E54-4188-A390-29C6F4262BB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2380C39-BE7A-4DFF-9D5D-5039E472641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53EB6E92-C0FA-4EC8-9FEE-F1DEEDA334BA}"/>
              </a:ext>
            </a:extLst>
          </p:cNvPr>
          <p:cNvPicPr>
            <a:picLocks noChangeAspect="1"/>
          </p:cNvPicPr>
          <p:nvPr/>
        </p:nvPicPr>
        <p:blipFill>
          <a:blip r:embed="rId2"/>
          <a:stretch>
            <a:fillRect/>
          </a:stretch>
        </p:blipFill>
        <p:spPr>
          <a:xfrm>
            <a:off x="2205524" y="2057571"/>
            <a:ext cx="7780952" cy="2742857"/>
          </a:xfrm>
          <a:prstGeom prst="rect">
            <a:avLst/>
          </a:prstGeom>
        </p:spPr>
      </p:pic>
    </p:spTree>
    <p:extLst>
      <p:ext uri="{BB962C8B-B14F-4D97-AF65-F5344CB8AC3E}">
        <p14:creationId xmlns:p14="http://schemas.microsoft.com/office/powerpoint/2010/main" val="2845697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102EB-3673-47D6-A9AC-F8CCD68A87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18CD94-716A-4CCA-984C-651E542F620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B6A5719-E61F-4EA5-A1AB-A95076B22CF3}"/>
              </a:ext>
            </a:extLst>
          </p:cNvPr>
          <p:cNvPicPr>
            <a:picLocks noChangeAspect="1"/>
          </p:cNvPicPr>
          <p:nvPr/>
        </p:nvPicPr>
        <p:blipFill>
          <a:blip r:embed="rId2"/>
          <a:stretch>
            <a:fillRect/>
          </a:stretch>
        </p:blipFill>
        <p:spPr>
          <a:xfrm>
            <a:off x="2412916" y="2301781"/>
            <a:ext cx="7787092" cy="2952971"/>
          </a:xfrm>
          <a:prstGeom prst="rect">
            <a:avLst/>
          </a:prstGeom>
        </p:spPr>
      </p:pic>
      <p:pic>
        <p:nvPicPr>
          <p:cNvPr id="5" name="图片 4">
            <a:extLst>
              <a:ext uri="{FF2B5EF4-FFF2-40B4-BE49-F238E27FC236}">
                <a16:creationId xmlns:a16="http://schemas.microsoft.com/office/drawing/2014/main" id="{19EC5EDE-FEF4-45F3-A936-89EFF943554B}"/>
              </a:ext>
            </a:extLst>
          </p:cNvPr>
          <p:cNvPicPr>
            <a:picLocks noChangeAspect="1"/>
          </p:cNvPicPr>
          <p:nvPr/>
        </p:nvPicPr>
        <p:blipFill>
          <a:blip r:embed="rId2"/>
          <a:stretch>
            <a:fillRect/>
          </a:stretch>
        </p:blipFill>
        <p:spPr>
          <a:xfrm>
            <a:off x="2202454" y="2301781"/>
            <a:ext cx="7787092" cy="2952971"/>
          </a:xfrm>
          <a:prstGeom prst="rect">
            <a:avLst/>
          </a:prstGeom>
        </p:spPr>
      </p:pic>
    </p:spTree>
    <p:extLst>
      <p:ext uri="{BB962C8B-B14F-4D97-AF65-F5344CB8AC3E}">
        <p14:creationId xmlns:p14="http://schemas.microsoft.com/office/powerpoint/2010/main" val="537965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CCB48-9F4E-4713-A192-D62FEAC4E3D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BF558AE-FFDA-463D-A809-BE502026D1F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2F110FA-BEEC-4EA7-9D04-2B46D1A6A00C}"/>
              </a:ext>
            </a:extLst>
          </p:cNvPr>
          <p:cNvPicPr>
            <a:picLocks noChangeAspect="1"/>
          </p:cNvPicPr>
          <p:nvPr/>
        </p:nvPicPr>
        <p:blipFill>
          <a:blip r:embed="rId2"/>
          <a:stretch>
            <a:fillRect/>
          </a:stretch>
        </p:blipFill>
        <p:spPr>
          <a:xfrm>
            <a:off x="1938857" y="767095"/>
            <a:ext cx="8314286" cy="5323809"/>
          </a:xfrm>
          <a:prstGeom prst="rect">
            <a:avLst/>
          </a:prstGeom>
        </p:spPr>
      </p:pic>
    </p:spTree>
    <p:extLst>
      <p:ext uri="{BB962C8B-B14F-4D97-AF65-F5344CB8AC3E}">
        <p14:creationId xmlns:p14="http://schemas.microsoft.com/office/powerpoint/2010/main" val="115510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3F43A-38F4-472C-9E41-0E113C947EB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8BAEE35-AD96-4161-ADE3-B8D48FBF88D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B7A6726-5950-4E39-A020-09C0A6E11E9D}"/>
              </a:ext>
            </a:extLst>
          </p:cNvPr>
          <p:cNvPicPr>
            <a:picLocks noChangeAspect="1"/>
          </p:cNvPicPr>
          <p:nvPr/>
        </p:nvPicPr>
        <p:blipFill>
          <a:blip r:embed="rId2"/>
          <a:stretch>
            <a:fillRect/>
          </a:stretch>
        </p:blipFill>
        <p:spPr>
          <a:xfrm>
            <a:off x="1476952" y="586143"/>
            <a:ext cx="9238095" cy="5685714"/>
          </a:xfrm>
          <a:prstGeom prst="rect">
            <a:avLst/>
          </a:prstGeom>
        </p:spPr>
      </p:pic>
    </p:spTree>
    <p:extLst>
      <p:ext uri="{BB962C8B-B14F-4D97-AF65-F5344CB8AC3E}">
        <p14:creationId xmlns:p14="http://schemas.microsoft.com/office/powerpoint/2010/main" val="207691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E98BA-DBC7-4C2D-A1F1-F2A22007984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DF89A3F-2CD4-4D71-8520-97A2EB98D79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BE0ED821-EB22-48BB-9474-3785CC591F54}"/>
              </a:ext>
            </a:extLst>
          </p:cNvPr>
          <p:cNvPicPr>
            <a:picLocks noChangeAspect="1"/>
          </p:cNvPicPr>
          <p:nvPr/>
        </p:nvPicPr>
        <p:blipFill>
          <a:blip r:embed="rId2"/>
          <a:stretch>
            <a:fillRect/>
          </a:stretch>
        </p:blipFill>
        <p:spPr>
          <a:xfrm>
            <a:off x="2034095" y="1862333"/>
            <a:ext cx="8123809" cy="3133333"/>
          </a:xfrm>
          <a:prstGeom prst="rect">
            <a:avLst/>
          </a:prstGeom>
        </p:spPr>
      </p:pic>
    </p:spTree>
    <p:extLst>
      <p:ext uri="{BB962C8B-B14F-4D97-AF65-F5344CB8AC3E}">
        <p14:creationId xmlns:p14="http://schemas.microsoft.com/office/powerpoint/2010/main" val="115756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28694-4B1D-4C25-91A9-03B95D26DEE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78CEC6E-B5A0-4665-A42A-7A6FD8494036}"/>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7838BE3-B92E-4150-9F42-899C5A904BA5}"/>
              </a:ext>
            </a:extLst>
          </p:cNvPr>
          <p:cNvPicPr>
            <a:picLocks noChangeAspect="1"/>
          </p:cNvPicPr>
          <p:nvPr/>
        </p:nvPicPr>
        <p:blipFill>
          <a:blip r:embed="rId2"/>
          <a:stretch>
            <a:fillRect/>
          </a:stretch>
        </p:blipFill>
        <p:spPr>
          <a:xfrm>
            <a:off x="1610286" y="643285"/>
            <a:ext cx="8971428" cy="5571429"/>
          </a:xfrm>
          <a:prstGeom prst="rect">
            <a:avLst/>
          </a:prstGeom>
        </p:spPr>
      </p:pic>
    </p:spTree>
    <p:extLst>
      <p:ext uri="{BB962C8B-B14F-4D97-AF65-F5344CB8AC3E}">
        <p14:creationId xmlns:p14="http://schemas.microsoft.com/office/powerpoint/2010/main" val="2991671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68417-5103-4D50-AC51-009A7E0635D7}"/>
              </a:ext>
            </a:extLst>
          </p:cNvPr>
          <p:cNvSpPr>
            <a:spLocks noGrp="1"/>
          </p:cNvSpPr>
          <p:nvPr>
            <p:ph type="title"/>
          </p:nvPr>
        </p:nvSpPr>
        <p:spPr/>
        <p:txBody>
          <a:bodyPr/>
          <a:lstStyle/>
          <a:p>
            <a:r>
              <a:rPr lang="zh-CN" altLang="en-US" dirty="0"/>
              <a:t>优点</a:t>
            </a:r>
          </a:p>
        </p:txBody>
      </p:sp>
      <p:sp>
        <p:nvSpPr>
          <p:cNvPr id="3" name="内容占位符 2">
            <a:extLst>
              <a:ext uri="{FF2B5EF4-FFF2-40B4-BE49-F238E27FC236}">
                <a16:creationId xmlns:a16="http://schemas.microsoft.com/office/drawing/2014/main" id="{BEC648FB-D8D1-403B-B270-B23290149A26}"/>
              </a:ext>
            </a:extLst>
          </p:cNvPr>
          <p:cNvSpPr>
            <a:spLocks noGrp="1"/>
          </p:cNvSpPr>
          <p:nvPr>
            <p:ph idx="1"/>
          </p:nvPr>
        </p:nvSpPr>
        <p:spPr>
          <a:xfrm>
            <a:off x="2174684" y="1426464"/>
            <a:ext cx="8915400" cy="3777622"/>
          </a:xfrm>
        </p:spPr>
        <p:txBody>
          <a:bodyPr>
            <a:normAutofit fontScale="92500"/>
          </a:bodyPr>
          <a:lstStyle/>
          <a:p>
            <a:pPr>
              <a:lnSpc>
                <a:spcPct val="150000"/>
              </a:lnSpc>
            </a:pPr>
            <a:r>
              <a:rPr lang="zh-CN" altLang="en-US" sz="2000" dirty="0"/>
              <a:t>每个服务足够内聚，足够小，代码容易理解，开发效率提高</a:t>
            </a:r>
            <a:endParaRPr lang="en-US" altLang="zh-CN" sz="2000" dirty="0"/>
          </a:p>
          <a:p>
            <a:pPr>
              <a:lnSpc>
                <a:spcPct val="150000"/>
              </a:lnSpc>
            </a:pPr>
            <a:r>
              <a:rPr lang="zh-CN" altLang="en-US" sz="2000" dirty="0"/>
              <a:t>服务之间可以独立部署，微服务架构让持续部署成为可能</a:t>
            </a:r>
            <a:endParaRPr lang="en-US" altLang="zh-CN" sz="2000" dirty="0"/>
          </a:p>
          <a:p>
            <a:pPr>
              <a:lnSpc>
                <a:spcPct val="150000"/>
              </a:lnSpc>
            </a:pPr>
            <a:r>
              <a:rPr lang="zh-CN" altLang="en-US" sz="2000" dirty="0"/>
              <a:t>每个服务可以各自进行</a:t>
            </a:r>
            <a:r>
              <a:rPr lang="en-US" altLang="zh-CN" sz="2000" dirty="0"/>
              <a:t>X</a:t>
            </a:r>
            <a:r>
              <a:rPr lang="zh-CN" altLang="en-US" sz="2000" dirty="0"/>
              <a:t>扩展和</a:t>
            </a:r>
            <a:r>
              <a:rPr lang="en-US" altLang="zh-CN" sz="2000" dirty="0"/>
              <a:t>Z</a:t>
            </a:r>
            <a:r>
              <a:rPr lang="zh-CN" altLang="en-US" sz="2000" dirty="0"/>
              <a:t>扩展，而且每个服务可以根据自己的需要部署到合适的硬件服务器上</a:t>
            </a:r>
            <a:endParaRPr lang="en-US" altLang="zh-CN" sz="2000" dirty="0"/>
          </a:p>
          <a:p>
            <a:pPr>
              <a:lnSpc>
                <a:spcPct val="150000"/>
              </a:lnSpc>
            </a:pPr>
            <a:r>
              <a:rPr lang="zh-CN" altLang="en-US" sz="2000" dirty="0"/>
              <a:t>容易扩大开发团队，可以针对每个服务（</a:t>
            </a:r>
            <a:r>
              <a:rPr lang="en-US" altLang="zh-CN" sz="2000" dirty="0"/>
              <a:t>service</a:t>
            </a:r>
            <a:r>
              <a:rPr lang="zh-CN" altLang="en-US" sz="2000" dirty="0"/>
              <a:t>）组件开发团队</a:t>
            </a:r>
            <a:endParaRPr lang="en-US" altLang="zh-CN" sz="2000" dirty="0"/>
          </a:p>
          <a:p>
            <a:pPr>
              <a:lnSpc>
                <a:spcPct val="150000"/>
              </a:lnSpc>
            </a:pPr>
            <a:r>
              <a:rPr lang="zh-CN" altLang="en-US" sz="2000" dirty="0"/>
              <a:t>提高容错性（</a:t>
            </a:r>
            <a:r>
              <a:rPr lang="en-US" altLang="zh-CN" sz="2000" dirty="0"/>
              <a:t>fault isolation</a:t>
            </a:r>
            <a:r>
              <a:rPr lang="zh-CN" altLang="en-US" sz="2000" dirty="0"/>
              <a:t>），一个服务的内存泄露并不会让整个系统瘫痪</a:t>
            </a:r>
            <a:endParaRPr lang="en-US" altLang="zh-CN" sz="2000" dirty="0"/>
          </a:p>
          <a:p>
            <a:pPr>
              <a:lnSpc>
                <a:spcPct val="150000"/>
              </a:lnSpc>
            </a:pPr>
            <a:r>
              <a:rPr lang="zh-CN" altLang="en-US" sz="2000" dirty="0"/>
              <a:t>系统不被长期限制在某个技术栈上</a:t>
            </a:r>
          </a:p>
        </p:txBody>
      </p:sp>
    </p:spTree>
    <p:extLst>
      <p:ext uri="{BB962C8B-B14F-4D97-AF65-F5344CB8AC3E}">
        <p14:creationId xmlns:p14="http://schemas.microsoft.com/office/powerpoint/2010/main" val="279465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C68417-5103-4D50-AC51-009A7E0635D7}"/>
              </a:ext>
            </a:extLst>
          </p:cNvPr>
          <p:cNvSpPr>
            <a:spLocks noGrp="1"/>
          </p:cNvSpPr>
          <p:nvPr>
            <p:ph type="title"/>
          </p:nvPr>
        </p:nvSpPr>
        <p:spPr/>
        <p:txBody>
          <a:bodyPr/>
          <a:lstStyle/>
          <a:p>
            <a:r>
              <a:rPr lang="zh-CN" altLang="en-US" dirty="0"/>
              <a:t>缺点</a:t>
            </a:r>
          </a:p>
        </p:txBody>
      </p:sp>
      <p:sp>
        <p:nvSpPr>
          <p:cNvPr id="3" name="内容占位符 2">
            <a:extLst>
              <a:ext uri="{FF2B5EF4-FFF2-40B4-BE49-F238E27FC236}">
                <a16:creationId xmlns:a16="http://schemas.microsoft.com/office/drawing/2014/main" id="{BEC648FB-D8D1-403B-B270-B23290149A26}"/>
              </a:ext>
            </a:extLst>
          </p:cNvPr>
          <p:cNvSpPr>
            <a:spLocks noGrp="1"/>
          </p:cNvSpPr>
          <p:nvPr>
            <p:ph idx="1"/>
          </p:nvPr>
        </p:nvSpPr>
        <p:spPr>
          <a:xfrm>
            <a:off x="2174684" y="1426464"/>
            <a:ext cx="8915400" cy="3777622"/>
          </a:xfrm>
        </p:spPr>
        <p:txBody>
          <a:bodyPr>
            <a:normAutofit lnSpcReduction="10000"/>
          </a:bodyPr>
          <a:lstStyle/>
          <a:p>
            <a:pPr>
              <a:lnSpc>
                <a:spcPct val="150000"/>
              </a:lnSpc>
            </a:pPr>
            <a:r>
              <a:rPr lang="zh-CN" altLang="en-US" sz="2000" dirty="0"/>
              <a:t>开发人员要处理分布式系统的复杂性、要设计服务之间的通信机制，对于需要多个后端服务的</a:t>
            </a:r>
            <a:r>
              <a:rPr lang="en-US" altLang="zh-CN" sz="2000" dirty="0"/>
              <a:t>user case</a:t>
            </a:r>
            <a:r>
              <a:rPr lang="zh-CN" altLang="en-US" sz="2000" dirty="0"/>
              <a:t>，要在没有分布式事务的情况下实现代码非常困难；涉及多个服务直接的自动化测试也具备相当的挑战</a:t>
            </a:r>
            <a:endParaRPr lang="en-US" altLang="zh-CN" sz="2000" dirty="0"/>
          </a:p>
          <a:p>
            <a:pPr>
              <a:lnSpc>
                <a:spcPct val="150000"/>
              </a:lnSpc>
            </a:pPr>
            <a:r>
              <a:rPr lang="zh-CN" altLang="en-US" sz="2000" dirty="0"/>
              <a:t>服务管理的复杂性，在生产环境中要管理多个不同的服务的实例，这意味着开发团队需要全局统筹（</a:t>
            </a:r>
            <a:r>
              <a:rPr lang="en-US" altLang="zh-CN" sz="2000" dirty="0"/>
              <a:t>PS</a:t>
            </a:r>
            <a:r>
              <a:rPr lang="zh-CN" altLang="en-US" sz="2000" dirty="0"/>
              <a:t>：现在</a:t>
            </a:r>
            <a:r>
              <a:rPr lang="en-US" altLang="zh-CN" sz="2000" dirty="0"/>
              <a:t>docker</a:t>
            </a:r>
            <a:r>
              <a:rPr lang="zh-CN" altLang="en-US" sz="2000" dirty="0"/>
              <a:t>的出现适合解决这个问题）</a:t>
            </a:r>
            <a:endParaRPr lang="en-US" altLang="zh-CN" sz="2000" dirty="0"/>
          </a:p>
          <a:p>
            <a:pPr>
              <a:lnSpc>
                <a:spcPct val="150000"/>
              </a:lnSpc>
            </a:pPr>
            <a:r>
              <a:rPr lang="zh-CN" altLang="en-US" sz="2000" dirty="0"/>
              <a:t>应用微服务架构的时机如何把握？对于业务还没有理清楚、业务数据和处理能力还没有开始爆发式增长之前的创业公司，不需要考虑微服务架构模式，这时候最重要的是快速开发、快速部署、快速试错。</a:t>
            </a:r>
          </a:p>
        </p:txBody>
      </p:sp>
    </p:spTree>
    <p:extLst>
      <p:ext uri="{BB962C8B-B14F-4D97-AF65-F5344CB8AC3E}">
        <p14:creationId xmlns:p14="http://schemas.microsoft.com/office/powerpoint/2010/main" val="64697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B6A3E-EA1A-4ABB-9BCC-146471F47BAC}"/>
              </a:ext>
            </a:extLst>
          </p:cNvPr>
          <p:cNvSpPr>
            <a:spLocks noGrp="1"/>
          </p:cNvSpPr>
          <p:nvPr>
            <p:ph type="title"/>
          </p:nvPr>
        </p:nvSpPr>
        <p:spPr/>
        <p:txBody>
          <a:bodyPr/>
          <a:lstStyle/>
          <a:p>
            <a:r>
              <a:rPr lang="zh-CN" altLang="en-US" b="1" dirty="0"/>
              <a:t>微服务技术框架</a:t>
            </a:r>
          </a:p>
        </p:txBody>
      </p:sp>
      <p:sp>
        <p:nvSpPr>
          <p:cNvPr id="3" name="内容占位符 2">
            <a:extLst>
              <a:ext uri="{FF2B5EF4-FFF2-40B4-BE49-F238E27FC236}">
                <a16:creationId xmlns:a16="http://schemas.microsoft.com/office/drawing/2014/main" id="{88346325-EF24-48BD-ACDD-E6E532294EBE}"/>
              </a:ext>
            </a:extLst>
          </p:cNvPr>
          <p:cNvSpPr>
            <a:spLocks noGrp="1"/>
          </p:cNvSpPr>
          <p:nvPr>
            <p:ph idx="1"/>
          </p:nvPr>
        </p:nvSpPr>
        <p:spPr>
          <a:xfrm>
            <a:off x="2240296" y="1636295"/>
            <a:ext cx="8915400" cy="4298990"/>
          </a:xfrm>
        </p:spPr>
        <p:txBody>
          <a:bodyPr>
            <a:noAutofit/>
          </a:bodyPr>
          <a:lstStyle/>
          <a:p>
            <a:r>
              <a:rPr lang="en-US" altLang="zh-CN" sz="2400" dirty="0"/>
              <a:t>Dubbo</a:t>
            </a:r>
          </a:p>
          <a:p>
            <a:pPr lvl="1"/>
            <a:r>
              <a:rPr lang="zh-CN" altLang="en-US" sz="2400" dirty="0"/>
              <a:t>阿里开源</a:t>
            </a:r>
            <a:endParaRPr lang="en-US" altLang="zh-CN" sz="2400" dirty="0"/>
          </a:p>
          <a:p>
            <a:pPr lvl="1"/>
            <a:r>
              <a:rPr lang="zh-CN" altLang="en-US" sz="2400" dirty="0"/>
              <a:t>停更两年，重新捡起</a:t>
            </a:r>
            <a:endParaRPr lang="en-US" altLang="zh-CN" sz="2400" dirty="0"/>
          </a:p>
          <a:p>
            <a:pPr lvl="1"/>
            <a:r>
              <a:rPr lang="zh-CN" altLang="en-US" sz="2400" dirty="0"/>
              <a:t>捐献</a:t>
            </a:r>
            <a:r>
              <a:rPr lang="en-US" altLang="zh-CN" sz="2400" dirty="0"/>
              <a:t>Apache</a:t>
            </a:r>
            <a:r>
              <a:rPr lang="zh-CN" altLang="en-US" sz="2400" dirty="0"/>
              <a:t>，正式毕业（</a:t>
            </a:r>
            <a:r>
              <a:rPr lang="en-US" altLang="zh-CN" sz="2400" dirty="0"/>
              <a:t>2019</a:t>
            </a:r>
            <a:r>
              <a:rPr lang="zh-CN" altLang="en-US" sz="2400" dirty="0"/>
              <a:t>）</a:t>
            </a:r>
            <a:endParaRPr lang="en-US" altLang="zh-CN" sz="2400" dirty="0"/>
          </a:p>
          <a:p>
            <a:pPr lvl="1"/>
            <a:r>
              <a:rPr lang="zh-CN" altLang="en-US" sz="2400" dirty="0"/>
              <a:t>面向</a:t>
            </a:r>
            <a:r>
              <a:rPr lang="en-US" altLang="zh-CN" sz="2400" dirty="0"/>
              <a:t>spring</a:t>
            </a:r>
          </a:p>
          <a:p>
            <a:r>
              <a:rPr lang="en-US" altLang="zh-CN" sz="2400" dirty="0"/>
              <a:t>Spring Cloud</a:t>
            </a:r>
          </a:p>
          <a:p>
            <a:pPr lvl="1"/>
            <a:r>
              <a:rPr lang="zh-CN" altLang="en-US" sz="2400" dirty="0"/>
              <a:t>系出名门（</a:t>
            </a:r>
            <a:r>
              <a:rPr lang="en-US" altLang="zh-CN" sz="2400" dirty="0"/>
              <a:t>Spring</a:t>
            </a:r>
            <a:r>
              <a:rPr lang="zh-CN" altLang="en-US" sz="2400" dirty="0"/>
              <a:t>家族），发展快速</a:t>
            </a:r>
            <a:endParaRPr lang="en-US" altLang="zh-CN" sz="2400" dirty="0"/>
          </a:p>
          <a:p>
            <a:pPr lvl="1"/>
            <a:r>
              <a:rPr lang="zh-CN" altLang="en-US" sz="2400" dirty="0"/>
              <a:t>考虑全面，组件完整，微服务全家桶</a:t>
            </a:r>
            <a:endParaRPr lang="en-US" altLang="zh-CN" sz="2400" dirty="0"/>
          </a:p>
          <a:p>
            <a:pPr lvl="1"/>
            <a:r>
              <a:rPr lang="zh-CN" altLang="en-US" sz="2400" dirty="0"/>
              <a:t>基于</a:t>
            </a:r>
            <a:r>
              <a:rPr lang="en-US" altLang="zh-CN" sz="2400" dirty="0"/>
              <a:t>SpringBoot</a:t>
            </a:r>
            <a:endParaRPr lang="zh-CN" altLang="en-US" sz="2400" dirty="0"/>
          </a:p>
        </p:txBody>
      </p:sp>
    </p:spTree>
    <p:extLst>
      <p:ext uri="{BB962C8B-B14F-4D97-AF65-F5344CB8AC3E}">
        <p14:creationId xmlns:p14="http://schemas.microsoft.com/office/powerpoint/2010/main" val="65178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B01FE-1E1A-403F-9982-316CE26FBE1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9BD9CDE-D2A9-409B-905C-37055A392F0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3FE83AA-2BFA-48A3-BF1F-4ED08F27F537}"/>
              </a:ext>
            </a:extLst>
          </p:cNvPr>
          <p:cNvPicPr>
            <a:picLocks noChangeAspect="1"/>
          </p:cNvPicPr>
          <p:nvPr/>
        </p:nvPicPr>
        <p:blipFill>
          <a:blip r:embed="rId3"/>
          <a:stretch>
            <a:fillRect/>
          </a:stretch>
        </p:blipFill>
        <p:spPr>
          <a:xfrm>
            <a:off x="2314230" y="1678524"/>
            <a:ext cx="8085545" cy="4687773"/>
          </a:xfrm>
          <a:prstGeom prst="rect">
            <a:avLst/>
          </a:prstGeom>
        </p:spPr>
      </p:pic>
      <p:sp>
        <p:nvSpPr>
          <p:cNvPr id="5" name="矩形 4">
            <a:extLst>
              <a:ext uri="{FF2B5EF4-FFF2-40B4-BE49-F238E27FC236}">
                <a16:creationId xmlns:a16="http://schemas.microsoft.com/office/drawing/2014/main" id="{C61AB38D-7388-45AB-BFC1-336C3F58FCEC}"/>
              </a:ext>
            </a:extLst>
          </p:cNvPr>
          <p:cNvSpPr/>
          <p:nvPr/>
        </p:nvSpPr>
        <p:spPr>
          <a:xfrm>
            <a:off x="3889248" y="3767328"/>
            <a:ext cx="3901440" cy="4511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3E202680-5F2F-439D-8FC6-D72AA0F00EF8}"/>
              </a:ext>
            </a:extLst>
          </p:cNvPr>
          <p:cNvCxnSpPr/>
          <p:nvPr/>
        </p:nvCxnSpPr>
        <p:spPr>
          <a:xfrm>
            <a:off x="4279392" y="4681728"/>
            <a:ext cx="31821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2FE8308-CF03-48EE-B478-FBE071A06961}"/>
              </a:ext>
            </a:extLst>
          </p:cNvPr>
          <p:cNvCxnSpPr>
            <a:cxnSpLocks/>
          </p:cNvCxnSpPr>
          <p:nvPr/>
        </p:nvCxnSpPr>
        <p:spPr>
          <a:xfrm>
            <a:off x="3889248" y="5675376"/>
            <a:ext cx="20238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97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D167A-97BF-41AA-A5B8-84BDB8B2C8F0}"/>
              </a:ext>
            </a:extLst>
          </p:cNvPr>
          <p:cNvSpPr>
            <a:spLocks noGrp="1"/>
          </p:cNvSpPr>
          <p:nvPr>
            <p:ph type="title"/>
          </p:nvPr>
        </p:nvSpPr>
        <p:spPr/>
        <p:txBody>
          <a:bodyPr/>
          <a:lstStyle/>
          <a:p>
            <a:r>
              <a:rPr lang="en-US" altLang="zh-CN" dirty="0"/>
              <a:t>Dubbo</a:t>
            </a:r>
            <a:r>
              <a:rPr lang="zh-CN" altLang="en-US" dirty="0"/>
              <a:t>微服务架构（</a:t>
            </a:r>
            <a:r>
              <a:rPr lang="en-US" altLang="zh-CN" dirty="0"/>
              <a:t>RPC</a:t>
            </a:r>
            <a:r>
              <a:rPr lang="zh-CN" altLang="en-US" dirty="0"/>
              <a:t>）</a:t>
            </a:r>
          </a:p>
        </p:txBody>
      </p:sp>
      <p:pic>
        <p:nvPicPr>
          <p:cNvPr id="5" name="内容占位符 4">
            <a:extLst>
              <a:ext uri="{FF2B5EF4-FFF2-40B4-BE49-F238E27FC236}">
                <a16:creationId xmlns:a16="http://schemas.microsoft.com/office/drawing/2014/main" id="{9FB69BC2-A50E-45B8-BD13-441692FA00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396" y="1539875"/>
            <a:ext cx="6276162" cy="3778250"/>
          </a:xfrm>
        </p:spPr>
      </p:pic>
      <p:sp>
        <p:nvSpPr>
          <p:cNvPr id="6" name="矩形 5">
            <a:extLst>
              <a:ext uri="{FF2B5EF4-FFF2-40B4-BE49-F238E27FC236}">
                <a16:creationId xmlns:a16="http://schemas.microsoft.com/office/drawing/2014/main" id="{904C79BC-7E7B-42AA-8292-64F781E10D43}"/>
              </a:ext>
            </a:extLst>
          </p:cNvPr>
          <p:cNvSpPr/>
          <p:nvPr/>
        </p:nvSpPr>
        <p:spPr>
          <a:xfrm>
            <a:off x="7048768" y="1522617"/>
            <a:ext cx="4832003" cy="3724674"/>
          </a:xfrm>
          <a:prstGeom prst="rect">
            <a:avLst/>
          </a:prstGeom>
        </p:spPr>
        <p:txBody>
          <a:bodyPr wrap="square">
            <a:spAutoFit/>
          </a:bodyPr>
          <a:lstStyle/>
          <a:p>
            <a:pPr>
              <a:lnSpc>
                <a:spcPct val="150000"/>
              </a:lnSpc>
            </a:pPr>
            <a:r>
              <a:rPr lang="en-US" altLang="zh-CN" sz="2000" b="1" dirty="0"/>
              <a:t>Provider</a:t>
            </a:r>
            <a:r>
              <a:rPr lang="zh-CN" altLang="en-US" sz="2000" b="1" dirty="0"/>
              <a:t>：</a:t>
            </a:r>
            <a:r>
              <a:rPr lang="zh-CN" altLang="en-US" sz="2000" dirty="0"/>
              <a:t>暴露服务的提供方，可以通过 </a:t>
            </a:r>
            <a:r>
              <a:rPr lang="en-US" altLang="zh-CN" sz="2000" dirty="0"/>
              <a:t>jar </a:t>
            </a:r>
            <a:r>
              <a:rPr lang="zh-CN" altLang="en-US" sz="2000" dirty="0"/>
              <a:t>或者容器的方式启动服务。</a:t>
            </a:r>
          </a:p>
          <a:p>
            <a:pPr>
              <a:lnSpc>
                <a:spcPct val="150000"/>
              </a:lnSpc>
            </a:pPr>
            <a:r>
              <a:rPr lang="en-US" altLang="zh-CN" sz="2000" b="1" dirty="0"/>
              <a:t>Consumer</a:t>
            </a:r>
            <a:r>
              <a:rPr lang="zh-CN" altLang="en-US" sz="2000" b="1" dirty="0"/>
              <a:t>：</a:t>
            </a:r>
            <a:r>
              <a:rPr lang="zh-CN" altLang="en-US" sz="2000" dirty="0"/>
              <a:t>调用远程服务的服务消费方。</a:t>
            </a:r>
          </a:p>
          <a:p>
            <a:pPr>
              <a:lnSpc>
                <a:spcPct val="150000"/>
              </a:lnSpc>
            </a:pPr>
            <a:r>
              <a:rPr lang="en-US" altLang="zh-CN" sz="2000" b="1" dirty="0"/>
              <a:t>Registry</a:t>
            </a:r>
            <a:r>
              <a:rPr lang="zh-CN" altLang="en-US" sz="2000" b="1" dirty="0"/>
              <a:t>：</a:t>
            </a:r>
            <a:r>
              <a:rPr lang="zh-CN" altLang="en-US" sz="2000" dirty="0"/>
              <a:t>服务注册中心和发现中心。</a:t>
            </a:r>
          </a:p>
          <a:p>
            <a:pPr>
              <a:lnSpc>
                <a:spcPct val="150000"/>
              </a:lnSpc>
            </a:pPr>
            <a:r>
              <a:rPr lang="en-US" altLang="zh-CN" sz="2000" b="1" dirty="0"/>
              <a:t>Monitor</a:t>
            </a:r>
            <a:r>
              <a:rPr lang="zh-CN" altLang="en-US" sz="2000" b="1" dirty="0"/>
              <a:t>：</a:t>
            </a:r>
            <a:r>
              <a:rPr lang="zh-CN" altLang="en-US" sz="2000" dirty="0"/>
              <a:t>统计服务和调用次数，调用时间监控中心。（</a:t>
            </a:r>
            <a:r>
              <a:rPr lang="en-US" altLang="zh-CN" sz="2000" dirty="0"/>
              <a:t>Dubbo </a:t>
            </a:r>
            <a:r>
              <a:rPr lang="zh-CN" altLang="en-US" sz="2000" dirty="0"/>
              <a:t>的控制台页面中可以显示，目前只有一个简单版本。）</a:t>
            </a:r>
          </a:p>
          <a:p>
            <a:pPr>
              <a:lnSpc>
                <a:spcPct val="150000"/>
              </a:lnSpc>
            </a:pPr>
            <a:r>
              <a:rPr lang="en-US" altLang="zh-CN" sz="2000" b="1" dirty="0"/>
              <a:t>Container</a:t>
            </a:r>
            <a:r>
              <a:rPr lang="zh-CN" altLang="en-US" sz="2000" b="1" dirty="0"/>
              <a:t>：</a:t>
            </a:r>
            <a:r>
              <a:rPr lang="zh-CN" altLang="en-US" sz="2000" dirty="0"/>
              <a:t>服务运行的容器。</a:t>
            </a:r>
          </a:p>
        </p:txBody>
      </p:sp>
    </p:spTree>
    <p:extLst>
      <p:ext uri="{BB962C8B-B14F-4D97-AF65-F5344CB8AC3E}">
        <p14:creationId xmlns:p14="http://schemas.microsoft.com/office/powerpoint/2010/main" val="401380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ADBF5-6AD9-4220-B88D-DAC1E9B47EBB}"/>
              </a:ext>
            </a:extLst>
          </p:cNvPr>
          <p:cNvSpPr>
            <a:spLocks noGrp="1"/>
          </p:cNvSpPr>
          <p:nvPr>
            <p:ph type="title"/>
          </p:nvPr>
        </p:nvSpPr>
        <p:spPr/>
        <p:txBody>
          <a:bodyPr/>
          <a:lstStyle/>
          <a:p>
            <a:r>
              <a:rPr lang="en-US" altLang="zh-CN" dirty="0" err="1"/>
              <a:t>Springcloud</a:t>
            </a:r>
            <a:r>
              <a:rPr lang="zh-CN" altLang="en-US" dirty="0"/>
              <a:t>微服务架构（</a:t>
            </a:r>
            <a:r>
              <a:rPr lang="en-US" altLang="zh-CN" dirty="0"/>
              <a:t>REST</a:t>
            </a:r>
            <a:r>
              <a:rPr lang="zh-CN" altLang="en-US" dirty="0"/>
              <a:t>）</a:t>
            </a:r>
          </a:p>
        </p:txBody>
      </p:sp>
      <p:pic>
        <p:nvPicPr>
          <p:cNvPr id="5" name="内容占位符 4">
            <a:extLst>
              <a:ext uri="{FF2B5EF4-FFF2-40B4-BE49-F238E27FC236}">
                <a16:creationId xmlns:a16="http://schemas.microsoft.com/office/drawing/2014/main" id="{9F1E422A-3C31-4DCD-9DFE-559A801FCC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345" y="2339213"/>
            <a:ext cx="6350000" cy="3098800"/>
          </a:xfrm>
        </p:spPr>
      </p:pic>
      <p:sp>
        <p:nvSpPr>
          <p:cNvPr id="6" name="矩形 5">
            <a:extLst>
              <a:ext uri="{FF2B5EF4-FFF2-40B4-BE49-F238E27FC236}">
                <a16:creationId xmlns:a16="http://schemas.microsoft.com/office/drawing/2014/main" id="{1CA4E53C-1067-46FE-B0BE-41168014FFC6}"/>
              </a:ext>
            </a:extLst>
          </p:cNvPr>
          <p:cNvSpPr/>
          <p:nvPr/>
        </p:nvSpPr>
        <p:spPr>
          <a:xfrm>
            <a:off x="6771703" y="2613322"/>
            <a:ext cx="4949952" cy="2339679"/>
          </a:xfrm>
          <a:prstGeom prst="rect">
            <a:avLst/>
          </a:prstGeom>
        </p:spPr>
        <p:txBody>
          <a:bodyPr wrap="square">
            <a:spAutoFit/>
          </a:bodyPr>
          <a:lstStyle/>
          <a:p>
            <a:pPr>
              <a:lnSpc>
                <a:spcPct val="150000"/>
              </a:lnSpc>
            </a:pPr>
            <a:r>
              <a:rPr lang="en-US" altLang="zh-CN" sz="2000" b="1" dirty="0"/>
              <a:t>Service Provider</a:t>
            </a:r>
            <a:r>
              <a:rPr lang="zh-CN" altLang="en-US" sz="2000" b="1" dirty="0"/>
              <a:t>： </a:t>
            </a:r>
            <a:r>
              <a:rPr lang="zh-CN" altLang="en-US" sz="2000" dirty="0"/>
              <a:t>暴露服务的提供方。</a:t>
            </a:r>
          </a:p>
          <a:p>
            <a:pPr>
              <a:lnSpc>
                <a:spcPct val="150000"/>
              </a:lnSpc>
            </a:pPr>
            <a:r>
              <a:rPr lang="en-US" altLang="zh-CN" sz="2000" b="1" dirty="0"/>
              <a:t>Service Consumer</a:t>
            </a:r>
            <a:r>
              <a:rPr lang="zh-CN" altLang="en-US" sz="2000" b="1" dirty="0"/>
              <a:t>：</a:t>
            </a:r>
            <a:r>
              <a:rPr lang="zh-CN" altLang="en-US" sz="2000" dirty="0"/>
              <a:t>调用远程服务的服务消费方。</a:t>
            </a:r>
          </a:p>
          <a:p>
            <a:pPr>
              <a:lnSpc>
                <a:spcPct val="150000"/>
              </a:lnSpc>
            </a:pPr>
            <a:r>
              <a:rPr lang="en-US" altLang="zh-CN" sz="2000" b="1" dirty="0" err="1"/>
              <a:t>EureKa</a:t>
            </a:r>
            <a:r>
              <a:rPr lang="en-US" altLang="zh-CN" sz="2000" b="1" dirty="0"/>
              <a:t> Server</a:t>
            </a:r>
            <a:r>
              <a:rPr lang="zh-CN" altLang="en-US" sz="2000" b="1" dirty="0"/>
              <a:t>：</a:t>
            </a:r>
            <a:r>
              <a:rPr lang="en-US" altLang="zh-CN" sz="2000" dirty="0"/>
              <a:t> </a:t>
            </a:r>
            <a:r>
              <a:rPr lang="zh-CN" altLang="en-US" sz="2000" dirty="0"/>
              <a:t>服务注册中心和服务发现中心。</a:t>
            </a:r>
          </a:p>
        </p:txBody>
      </p:sp>
    </p:spTree>
    <p:extLst>
      <p:ext uri="{BB962C8B-B14F-4D97-AF65-F5344CB8AC3E}">
        <p14:creationId xmlns:p14="http://schemas.microsoft.com/office/powerpoint/2010/main" val="348633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2A9E0AA-0AD9-4474-BFEF-41A767FE40AD}"/>
              </a:ext>
            </a:extLst>
          </p:cNvPr>
          <p:cNvSpPr>
            <a:spLocks noGrp="1"/>
          </p:cNvSpPr>
          <p:nvPr>
            <p:ph type="title"/>
          </p:nvPr>
        </p:nvSpPr>
        <p:spPr/>
        <p:txBody>
          <a:bodyPr>
            <a:normAutofit fontScale="90000"/>
          </a:bodyPr>
          <a:lstStyle/>
          <a:p>
            <a:r>
              <a:rPr lang="en-US" altLang="zh-CN" sz="6000" b="1" dirty="0"/>
              <a:t>Dubbo  </a:t>
            </a:r>
            <a:r>
              <a:rPr lang="en-US" altLang="zh-CN" sz="6000" b="1" dirty="0">
                <a:solidFill>
                  <a:srgbClr val="FF0000"/>
                </a:solidFill>
              </a:rPr>
              <a:t>VS</a:t>
            </a:r>
            <a:r>
              <a:rPr lang="en-US" altLang="zh-CN" sz="6000" b="1" dirty="0"/>
              <a:t>  </a:t>
            </a:r>
            <a:r>
              <a:rPr lang="en-US" altLang="zh-CN" sz="6000" b="1" dirty="0" err="1"/>
              <a:t>SpringCloud</a:t>
            </a:r>
            <a:endParaRPr lang="zh-CN" altLang="en-US" sz="6000" b="1" dirty="0"/>
          </a:p>
        </p:txBody>
      </p:sp>
    </p:spTree>
    <p:extLst>
      <p:ext uri="{BB962C8B-B14F-4D97-AF65-F5344CB8AC3E}">
        <p14:creationId xmlns:p14="http://schemas.microsoft.com/office/powerpoint/2010/main" val="135490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4305B-B946-4503-93A3-E67BDDD39C6B}"/>
              </a:ext>
            </a:extLst>
          </p:cNvPr>
          <p:cNvSpPr>
            <a:spLocks noGrp="1"/>
          </p:cNvSpPr>
          <p:nvPr>
            <p:ph type="title"/>
          </p:nvPr>
        </p:nvSpPr>
        <p:spPr>
          <a:xfrm>
            <a:off x="1971133" y="563150"/>
            <a:ext cx="8911687" cy="1280890"/>
          </a:xfrm>
        </p:spPr>
        <p:txBody>
          <a:bodyPr/>
          <a:lstStyle/>
          <a:p>
            <a:r>
              <a:rPr lang="zh-CN" altLang="en-US" b="1" dirty="0"/>
              <a:t>微服务核心要素</a:t>
            </a:r>
            <a:endParaRPr lang="zh-CN" altLang="en-US" dirty="0"/>
          </a:p>
        </p:txBody>
      </p:sp>
      <p:pic>
        <p:nvPicPr>
          <p:cNvPr id="5" name="内容占位符 4">
            <a:extLst>
              <a:ext uri="{FF2B5EF4-FFF2-40B4-BE49-F238E27FC236}">
                <a16:creationId xmlns:a16="http://schemas.microsoft.com/office/drawing/2014/main" id="{55092CCA-B785-4E76-8141-9DDAD1EDCD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0144" y="1844040"/>
            <a:ext cx="6644639" cy="3593592"/>
          </a:xfrm>
        </p:spPr>
      </p:pic>
      <p:sp>
        <p:nvSpPr>
          <p:cNvPr id="6" name="矩形 5">
            <a:extLst>
              <a:ext uri="{FF2B5EF4-FFF2-40B4-BE49-F238E27FC236}">
                <a16:creationId xmlns:a16="http://schemas.microsoft.com/office/drawing/2014/main" id="{CB77E977-A8CC-4282-9441-D3ED2E60D71B}"/>
              </a:ext>
            </a:extLst>
          </p:cNvPr>
          <p:cNvSpPr/>
          <p:nvPr/>
        </p:nvSpPr>
        <p:spPr>
          <a:xfrm>
            <a:off x="6876288" y="2287322"/>
            <a:ext cx="5401057" cy="2339679"/>
          </a:xfrm>
          <a:prstGeom prst="rect">
            <a:avLst/>
          </a:prstGeom>
        </p:spPr>
        <p:txBody>
          <a:bodyPr wrap="square">
            <a:spAutoFit/>
          </a:bodyPr>
          <a:lstStyle/>
          <a:p>
            <a:pPr>
              <a:lnSpc>
                <a:spcPct val="150000"/>
              </a:lnSpc>
            </a:pPr>
            <a:r>
              <a:rPr lang="en-US" altLang="zh-CN" sz="2000" dirty="0"/>
              <a:t>Spring Cloud </a:t>
            </a:r>
            <a:r>
              <a:rPr lang="zh-CN" altLang="en-US" sz="2000" dirty="0"/>
              <a:t>子项目分别覆盖了微服务架构下的众多部件，服务治理只是其中的一个方面。</a:t>
            </a:r>
          </a:p>
          <a:p>
            <a:pPr>
              <a:lnSpc>
                <a:spcPct val="150000"/>
              </a:lnSpc>
            </a:pPr>
            <a:r>
              <a:rPr lang="en-US" altLang="zh-CN" sz="2000" dirty="0"/>
              <a:t>Dubbo </a:t>
            </a:r>
            <a:r>
              <a:rPr lang="zh-CN" altLang="en-US" sz="2000" dirty="0"/>
              <a:t>只是实现了服务治理，不过提供了各种 </a:t>
            </a:r>
            <a:r>
              <a:rPr lang="en-US" altLang="zh-CN" sz="2000" dirty="0"/>
              <a:t>Filter</a:t>
            </a:r>
            <a:r>
              <a:rPr lang="zh-CN" altLang="en-US" sz="2000" dirty="0"/>
              <a:t>，对于上述中“无”的要素，可以通过扩展 </a:t>
            </a:r>
            <a:r>
              <a:rPr lang="en-US" altLang="zh-CN" sz="2000" dirty="0"/>
              <a:t>Filter </a:t>
            </a:r>
            <a:r>
              <a:rPr lang="zh-CN" altLang="en-US" sz="2000" dirty="0"/>
              <a:t>来完善</a:t>
            </a:r>
          </a:p>
        </p:txBody>
      </p:sp>
      <p:sp>
        <p:nvSpPr>
          <p:cNvPr id="7" name="矩形 6">
            <a:extLst>
              <a:ext uri="{FF2B5EF4-FFF2-40B4-BE49-F238E27FC236}">
                <a16:creationId xmlns:a16="http://schemas.microsoft.com/office/drawing/2014/main" id="{85CD0241-5318-4EE4-BDE0-6A3515BC14C2}"/>
              </a:ext>
            </a:extLst>
          </p:cNvPr>
          <p:cNvSpPr/>
          <p:nvPr/>
        </p:nvSpPr>
        <p:spPr>
          <a:xfrm>
            <a:off x="1255776" y="5437632"/>
            <a:ext cx="10668000" cy="1416350"/>
          </a:xfrm>
          <a:prstGeom prst="rect">
            <a:avLst/>
          </a:prstGeom>
        </p:spPr>
        <p:txBody>
          <a:bodyPr wrap="square">
            <a:spAutoFit/>
          </a:bodyPr>
          <a:lstStyle/>
          <a:p>
            <a:pPr>
              <a:lnSpc>
                <a:spcPct val="150000"/>
              </a:lnSpc>
            </a:pPr>
            <a:r>
              <a:rPr lang="zh-CN" altLang="en-US" sz="2000" dirty="0"/>
              <a:t>从核心要素来看，</a:t>
            </a:r>
            <a:r>
              <a:rPr lang="en-US" altLang="zh-CN" sz="2000" dirty="0"/>
              <a:t>Spring Cloud </a:t>
            </a:r>
            <a:r>
              <a:rPr lang="zh-CN" altLang="en-US" sz="2000" dirty="0"/>
              <a:t>更胜一筹，在开发过程中只要整合 </a:t>
            </a:r>
            <a:r>
              <a:rPr lang="en-US" altLang="zh-CN" sz="2000" dirty="0"/>
              <a:t>Spring Cloud </a:t>
            </a:r>
            <a:r>
              <a:rPr lang="zh-CN" altLang="en-US" sz="2000" dirty="0"/>
              <a:t>的子项目就可以顺利的完成各种组件的融合，而 </a:t>
            </a:r>
            <a:r>
              <a:rPr lang="en-US" altLang="zh-CN" sz="2000" dirty="0"/>
              <a:t>Dubbo </a:t>
            </a:r>
            <a:r>
              <a:rPr lang="zh-CN" altLang="en-US" sz="2000" dirty="0"/>
              <a:t>却需要通过实现各种 </a:t>
            </a:r>
            <a:r>
              <a:rPr lang="en-US" altLang="zh-CN" sz="2000" dirty="0"/>
              <a:t>Filter </a:t>
            </a:r>
            <a:r>
              <a:rPr lang="zh-CN" altLang="en-US" sz="2000" dirty="0"/>
              <a:t>来做定制，开发成本以及技术难度略高。</a:t>
            </a:r>
          </a:p>
        </p:txBody>
      </p:sp>
    </p:spTree>
    <p:extLst>
      <p:ext uri="{BB962C8B-B14F-4D97-AF65-F5344CB8AC3E}">
        <p14:creationId xmlns:p14="http://schemas.microsoft.com/office/powerpoint/2010/main" val="341959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668D5-F4B1-4522-96E0-8CD7372E34F5}"/>
              </a:ext>
            </a:extLst>
          </p:cNvPr>
          <p:cNvSpPr>
            <a:spLocks noGrp="1"/>
          </p:cNvSpPr>
          <p:nvPr>
            <p:ph type="title"/>
          </p:nvPr>
        </p:nvSpPr>
        <p:spPr/>
        <p:txBody>
          <a:bodyPr/>
          <a:lstStyle/>
          <a:p>
            <a:r>
              <a:rPr lang="zh-CN" altLang="en-US" b="1" dirty="0"/>
              <a:t>通讯协议</a:t>
            </a:r>
            <a:endParaRPr lang="zh-CN" altLang="en-US" dirty="0"/>
          </a:p>
        </p:txBody>
      </p:sp>
      <p:sp>
        <p:nvSpPr>
          <p:cNvPr id="3" name="内容占位符 2">
            <a:extLst>
              <a:ext uri="{FF2B5EF4-FFF2-40B4-BE49-F238E27FC236}">
                <a16:creationId xmlns:a16="http://schemas.microsoft.com/office/drawing/2014/main" id="{4A0777C7-818A-49EF-A446-F40C75DA412B}"/>
              </a:ext>
            </a:extLst>
          </p:cNvPr>
          <p:cNvSpPr>
            <a:spLocks noGrp="1"/>
          </p:cNvSpPr>
          <p:nvPr>
            <p:ph idx="1"/>
          </p:nvPr>
        </p:nvSpPr>
        <p:spPr>
          <a:xfrm>
            <a:off x="1796732" y="1491421"/>
            <a:ext cx="8915400" cy="3777622"/>
          </a:xfrm>
        </p:spPr>
        <p:txBody>
          <a:bodyPr/>
          <a:lstStyle/>
          <a:p>
            <a:r>
              <a:rPr lang="en-US" altLang="zh-CN" dirty="0"/>
              <a:t>Dubbo </a:t>
            </a:r>
            <a:r>
              <a:rPr lang="zh-CN" altLang="en-US" dirty="0"/>
              <a:t>使用 </a:t>
            </a:r>
            <a:r>
              <a:rPr lang="en-US" altLang="zh-CN" dirty="0"/>
              <a:t>RPC </a:t>
            </a:r>
            <a:r>
              <a:rPr lang="zh-CN" altLang="en-US" dirty="0"/>
              <a:t>通讯协议；</a:t>
            </a:r>
            <a:r>
              <a:rPr lang="en-US" altLang="zh-CN" dirty="0"/>
              <a:t> Spring Cloud </a:t>
            </a:r>
            <a:r>
              <a:rPr lang="zh-CN" altLang="en-US" dirty="0"/>
              <a:t>使用 </a:t>
            </a:r>
            <a:r>
              <a:rPr lang="en-US" altLang="zh-CN" dirty="0"/>
              <a:t>HTTP </a:t>
            </a:r>
            <a:r>
              <a:rPr lang="zh-CN" altLang="en-US" dirty="0"/>
              <a:t>协议的 </a:t>
            </a:r>
            <a:r>
              <a:rPr lang="en-US" altLang="zh-CN" dirty="0"/>
              <a:t>REST API</a:t>
            </a:r>
            <a:endParaRPr lang="zh-CN" altLang="en-US" dirty="0"/>
          </a:p>
          <a:p>
            <a:r>
              <a:rPr lang="zh-CN" altLang="en-US" dirty="0"/>
              <a:t>使用一个 </a:t>
            </a:r>
            <a:r>
              <a:rPr lang="en-US" altLang="zh-CN" dirty="0" err="1"/>
              <a:t>Pojo</a:t>
            </a:r>
            <a:r>
              <a:rPr lang="en-US" altLang="zh-CN" dirty="0"/>
              <a:t> </a:t>
            </a:r>
            <a:r>
              <a:rPr lang="zh-CN" altLang="en-US" dirty="0"/>
              <a:t>对象包含 </a:t>
            </a:r>
            <a:r>
              <a:rPr lang="en-US" altLang="zh-CN" dirty="0"/>
              <a:t>10 </a:t>
            </a:r>
            <a:r>
              <a:rPr lang="zh-CN" altLang="en-US" dirty="0"/>
              <a:t>个属性，请求 </a:t>
            </a:r>
            <a:r>
              <a:rPr lang="en-US" altLang="zh-CN" dirty="0"/>
              <a:t>10 </a:t>
            </a:r>
            <a:r>
              <a:rPr lang="zh-CN" altLang="en-US" dirty="0"/>
              <a:t>万次，</a:t>
            </a:r>
            <a:r>
              <a:rPr lang="en-US" altLang="zh-CN" dirty="0"/>
              <a:t>Dubbo </a:t>
            </a:r>
            <a:r>
              <a:rPr lang="zh-CN" altLang="en-US" dirty="0"/>
              <a:t>和 </a:t>
            </a:r>
            <a:r>
              <a:rPr lang="en-US" altLang="zh-CN" dirty="0"/>
              <a:t>Spring Cloud </a:t>
            </a:r>
            <a:r>
              <a:rPr lang="zh-CN" altLang="en-US" dirty="0"/>
              <a:t>在不同的线程数量下，每次请求耗时（</a:t>
            </a:r>
            <a:r>
              <a:rPr lang="en-US" altLang="zh-CN" dirty="0" err="1"/>
              <a:t>ms</a:t>
            </a:r>
            <a:r>
              <a:rPr lang="zh-CN" altLang="en-US" dirty="0"/>
              <a:t>）</a:t>
            </a:r>
          </a:p>
        </p:txBody>
      </p:sp>
      <p:pic>
        <p:nvPicPr>
          <p:cNvPr id="5" name="图片 4">
            <a:extLst>
              <a:ext uri="{FF2B5EF4-FFF2-40B4-BE49-F238E27FC236}">
                <a16:creationId xmlns:a16="http://schemas.microsoft.com/office/drawing/2014/main" id="{4287772B-ED34-41C6-84F1-DEA8705FB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632" y="2584229"/>
            <a:ext cx="3968496" cy="2866136"/>
          </a:xfrm>
          <a:prstGeom prst="rect">
            <a:avLst/>
          </a:prstGeom>
        </p:spPr>
      </p:pic>
      <p:sp>
        <p:nvSpPr>
          <p:cNvPr id="6" name="矩形 5">
            <a:extLst>
              <a:ext uri="{FF2B5EF4-FFF2-40B4-BE49-F238E27FC236}">
                <a16:creationId xmlns:a16="http://schemas.microsoft.com/office/drawing/2014/main" id="{99DB89C0-238F-4AE3-9507-F069AA663A5B}"/>
              </a:ext>
            </a:extLst>
          </p:cNvPr>
          <p:cNvSpPr/>
          <p:nvPr/>
        </p:nvSpPr>
        <p:spPr>
          <a:xfrm>
            <a:off x="1619948" y="5667929"/>
            <a:ext cx="10011220" cy="954685"/>
          </a:xfrm>
          <a:prstGeom prst="rect">
            <a:avLst/>
          </a:prstGeom>
        </p:spPr>
        <p:txBody>
          <a:bodyPr wrap="square">
            <a:spAutoFit/>
          </a:bodyPr>
          <a:lstStyle/>
          <a:p>
            <a:pPr>
              <a:lnSpc>
                <a:spcPct val="150000"/>
              </a:lnSpc>
            </a:pPr>
            <a:r>
              <a:rPr lang="en-US" altLang="zh-CN" sz="2000" dirty="0"/>
              <a:t>Dubbo </a:t>
            </a:r>
            <a:r>
              <a:rPr lang="zh-CN" altLang="en-US" sz="2000" dirty="0"/>
              <a:t>支持各种通信协议，而且消费方和服务方使用长链接方式交互，通信速度上略胜 </a:t>
            </a:r>
            <a:r>
              <a:rPr lang="en-US" altLang="zh-CN" sz="2000" dirty="0"/>
              <a:t>Spring Cloud</a:t>
            </a:r>
            <a:r>
              <a:rPr lang="zh-CN" altLang="en-US" sz="2000" dirty="0"/>
              <a:t>，如果对于系统的响应时间有严格要求，长链接更合适</a:t>
            </a:r>
          </a:p>
        </p:txBody>
      </p:sp>
    </p:spTree>
    <p:extLst>
      <p:ext uri="{BB962C8B-B14F-4D97-AF65-F5344CB8AC3E}">
        <p14:creationId xmlns:p14="http://schemas.microsoft.com/office/powerpoint/2010/main" val="35226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0332-EB66-4B8D-B930-CAC69C2C734F}"/>
              </a:ext>
            </a:extLst>
          </p:cNvPr>
          <p:cNvSpPr>
            <a:spLocks noGrp="1"/>
          </p:cNvSpPr>
          <p:nvPr>
            <p:ph type="title"/>
          </p:nvPr>
        </p:nvSpPr>
        <p:spPr/>
        <p:txBody>
          <a:bodyPr/>
          <a:lstStyle/>
          <a:p>
            <a:r>
              <a:rPr lang="zh-CN" altLang="en-US" b="1" dirty="0"/>
              <a:t>服务依赖方式</a:t>
            </a:r>
          </a:p>
        </p:txBody>
      </p:sp>
      <p:sp>
        <p:nvSpPr>
          <p:cNvPr id="3" name="内容占位符 2">
            <a:extLst>
              <a:ext uri="{FF2B5EF4-FFF2-40B4-BE49-F238E27FC236}">
                <a16:creationId xmlns:a16="http://schemas.microsoft.com/office/drawing/2014/main" id="{09D6FBED-17C8-4AF9-91CD-9A917B3B145F}"/>
              </a:ext>
            </a:extLst>
          </p:cNvPr>
          <p:cNvSpPr>
            <a:spLocks noGrp="1"/>
          </p:cNvSpPr>
          <p:nvPr>
            <p:ph idx="1"/>
          </p:nvPr>
        </p:nvSpPr>
        <p:spPr>
          <a:xfrm>
            <a:off x="1918652" y="1560576"/>
            <a:ext cx="8915400" cy="3777622"/>
          </a:xfrm>
        </p:spPr>
        <p:txBody>
          <a:bodyPr/>
          <a:lstStyle/>
          <a:p>
            <a:r>
              <a:rPr lang="en-US" altLang="zh-CN" dirty="0"/>
              <a:t>Dubbo</a:t>
            </a:r>
            <a:r>
              <a:rPr lang="zh-CN" altLang="en-US" dirty="0"/>
              <a:t>服务提供方与消费方通过接口的方式依赖，通过</a:t>
            </a:r>
            <a:r>
              <a:rPr lang="en-US" altLang="zh-CN" dirty="0"/>
              <a:t>maven</a:t>
            </a:r>
            <a:r>
              <a:rPr lang="zh-CN" altLang="en-US" dirty="0"/>
              <a:t>发布到仓库，可进行版本管理，</a:t>
            </a:r>
            <a:r>
              <a:rPr lang="en-US" altLang="zh-CN" dirty="0"/>
              <a:t>xml</a:t>
            </a:r>
            <a:r>
              <a:rPr lang="zh-CN" altLang="en-US" dirty="0"/>
              <a:t>配置，对程序无入侵</a:t>
            </a:r>
            <a:endParaRPr lang="en-US" altLang="zh-CN" dirty="0"/>
          </a:p>
          <a:p>
            <a:r>
              <a:rPr lang="zh-CN" altLang="en-US" dirty="0"/>
              <a:t>服务提供方和服务消费方通过 </a:t>
            </a:r>
            <a:r>
              <a:rPr lang="en-US" altLang="zh-CN" dirty="0"/>
              <a:t>Json </a:t>
            </a:r>
            <a:r>
              <a:rPr lang="zh-CN" altLang="en-US" dirty="0"/>
              <a:t>方式交互，因此只需要定义好相关 </a:t>
            </a:r>
            <a:r>
              <a:rPr lang="en-US" altLang="zh-CN" dirty="0"/>
              <a:t>Json </a:t>
            </a:r>
            <a:r>
              <a:rPr lang="zh-CN" altLang="en-US" dirty="0"/>
              <a:t>字段即可，消费方和提供方无接口依赖。通过注解方式来实现服务配置，对于程序有一定入侵。</a:t>
            </a:r>
          </a:p>
        </p:txBody>
      </p:sp>
      <p:sp>
        <p:nvSpPr>
          <p:cNvPr id="4" name="矩形 3">
            <a:extLst>
              <a:ext uri="{FF2B5EF4-FFF2-40B4-BE49-F238E27FC236}">
                <a16:creationId xmlns:a16="http://schemas.microsoft.com/office/drawing/2014/main" id="{EE2B92FE-380A-4432-88A2-B82BE1372692}"/>
              </a:ext>
            </a:extLst>
          </p:cNvPr>
          <p:cNvSpPr/>
          <p:nvPr/>
        </p:nvSpPr>
        <p:spPr>
          <a:xfrm>
            <a:off x="1531556" y="5154279"/>
            <a:ext cx="9997440" cy="1416350"/>
          </a:xfrm>
          <a:prstGeom prst="rect">
            <a:avLst/>
          </a:prstGeom>
        </p:spPr>
        <p:txBody>
          <a:bodyPr wrap="square">
            <a:spAutoFit/>
          </a:bodyPr>
          <a:lstStyle/>
          <a:p>
            <a:pPr>
              <a:lnSpc>
                <a:spcPct val="150000"/>
              </a:lnSpc>
            </a:pPr>
            <a:r>
              <a:rPr lang="en-US" altLang="zh-CN" sz="2000" dirty="0"/>
              <a:t>Dubbo </a:t>
            </a:r>
            <a:r>
              <a:rPr lang="zh-CN" altLang="en-US" sz="2000" dirty="0"/>
              <a:t>服务依赖略重，需要有完善的版本管理机制，但是程序入侵少。</a:t>
            </a:r>
          </a:p>
          <a:p>
            <a:pPr>
              <a:lnSpc>
                <a:spcPct val="150000"/>
              </a:lnSpc>
            </a:pPr>
            <a:r>
              <a:rPr lang="zh-CN" altLang="en-US" sz="2000" dirty="0"/>
              <a:t>而 </a:t>
            </a:r>
            <a:r>
              <a:rPr lang="en-US" altLang="zh-CN" sz="2000" dirty="0"/>
              <a:t>Spring Cloud </a:t>
            </a:r>
            <a:r>
              <a:rPr lang="zh-CN" altLang="en-US" sz="2000" dirty="0"/>
              <a:t>通过 </a:t>
            </a:r>
            <a:r>
              <a:rPr lang="en-US" altLang="zh-CN" sz="2000" dirty="0"/>
              <a:t>Json </a:t>
            </a:r>
            <a:r>
              <a:rPr lang="zh-CN" altLang="en-US" sz="2000" dirty="0"/>
              <a:t>交互，省略了版本管理的问题，但是具体字段含义需要统一管理，自身 </a:t>
            </a:r>
            <a:r>
              <a:rPr lang="en-US" altLang="zh-CN" sz="2000" dirty="0"/>
              <a:t>Rest API </a:t>
            </a:r>
            <a:r>
              <a:rPr lang="zh-CN" altLang="en-US" sz="2000" dirty="0"/>
              <a:t>方式交互，为跨平台调用奠定了基础。</a:t>
            </a:r>
          </a:p>
        </p:txBody>
      </p:sp>
      <p:pic>
        <p:nvPicPr>
          <p:cNvPr id="6" name="图片 5">
            <a:extLst>
              <a:ext uri="{FF2B5EF4-FFF2-40B4-BE49-F238E27FC236}">
                <a16:creationId xmlns:a16="http://schemas.microsoft.com/office/drawing/2014/main" id="{9773876D-35EB-42B9-A4D1-E33A92160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159" y="3185403"/>
            <a:ext cx="5123841" cy="1996197"/>
          </a:xfrm>
          <a:prstGeom prst="rect">
            <a:avLst/>
          </a:prstGeom>
        </p:spPr>
      </p:pic>
      <p:pic>
        <p:nvPicPr>
          <p:cNvPr id="8" name="图片 7">
            <a:extLst>
              <a:ext uri="{FF2B5EF4-FFF2-40B4-BE49-F238E27FC236}">
                <a16:creationId xmlns:a16="http://schemas.microsoft.com/office/drawing/2014/main" id="{188F7B86-EBA9-4839-B64D-3B2CD80C4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480" y="3276039"/>
            <a:ext cx="5273065" cy="1125273"/>
          </a:xfrm>
          <a:prstGeom prst="rect">
            <a:avLst/>
          </a:prstGeom>
        </p:spPr>
      </p:pic>
    </p:spTree>
    <p:extLst>
      <p:ext uri="{BB962C8B-B14F-4D97-AF65-F5344CB8AC3E}">
        <p14:creationId xmlns:p14="http://schemas.microsoft.com/office/powerpoint/2010/main" val="406169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4DC44-709D-42FC-8F70-64C1DDEBA41A}"/>
              </a:ext>
            </a:extLst>
          </p:cNvPr>
          <p:cNvSpPr>
            <a:spLocks noGrp="1"/>
          </p:cNvSpPr>
          <p:nvPr>
            <p:ph type="title"/>
          </p:nvPr>
        </p:nvSpPr>
        <p:spPr/>
        <p:txBody>
          <a:bodyPr/>
          <a:lstStyle/>
          <a:p>
            <a:r>
              <a:rPr lang="zh-CN" altLang="en-US" b="1" dirty="0"/>
              <a:t>组件运行流程</a:t>
            </a:r>
            <a:endParaRPr lang="zh-CN" altLang="en-US" dirty="0"/>
          </a:p>
        </p:txBody>
      </p:sp>
      <p:pic>
        <p:nvPicPr>
          <p:cNvPr id="5" name="内容占位符 4">
            <a:extLst>
              <a:ext uri="{FF2B5EF4-FFF2-40B4-BE49-F238E27FC236}">
                <a16:creationId xmlns:a16="http://schemas.microsoft.com/office/drawing/2014/main" id="{1434063B-AFCC-4F67-AE75-8FC7C89EAB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73" y="1905000"/>
            <a:ext cx="5991415" cy="2711450"/>
          </a:xfrm>
        </p:spPr>
      </p:pic>
      <p:pic>
        <p:nvPicPr>
          <p:cNvPr id="7" name="图片 6">
            <a:extLst>
              <a:ext uri="{FF2B5EF4-FFF2-40B4-BE49-F238E27FC236}">
                <a16:creationId xmlns:a16="http://schemas.microsoft.com/office/drawing/2014/main" id="{FDFC9E26-8E40-4314-B293-A7CB86A40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952" y="1905000"/>
            <a:ext cx="5808662" cy="2711450"/>
          </a:xfrm>
          <a:prstGeom prst="rect">
            <a:avLst/>
          </a:prstGeom>
        </p:spPr>
      </p:pic>
      <p:sp>
        <p:nvSpPr>
          <p:cNvPr id="8" name="矩形 7">
            <a:extLst>
              <a:ext uri="{FF2B5EF4-FFF2-40B4-BE49-F238E27FC236}">
                <a16:creationId xmlns:a16="http://schemas.microsoft.com/office/drawing/2014/main" id="{0DFA299E-DCB5-4ECD-A2E9-2E2CF2C2D818}"/>
              </a:ext>
            </a:extLst>
          </p:cNvPr>
          <p:cNvSpPr/>
          <p:nvPr/>
        </p:nvSpPr>
        <p:spPr>
          <a:xfrm>
            <a:off x="1804416" y="5067776"/>
            <a:ext cx="9375648" cy="1416350"/>
          </a:xfrm>
          <a:prstGeom prst="rect">
            <a:avLst/>
          </a:prstGeom>
        </p:spPr>
        <p:txBody>
          <a:bodyPr wrap="square">
            <a:spAutoFit/>
          </a:bodyPr>
          <a:lstStyle/>
          <a:p>
            <a:pPr>
              <a:lnSpc>
                <a:spcPct val="150000"/>
              </a:lnSpc>
            </a:pPr>
            <a:r>
              <a:rPr lang="zh-CN" altLang="en-US" sz="2000" dirty="0"/>
              <a:t>业务部署方式相同，都需要前置一个网关来隔绝外部直接调用原子服务的风险。</a:t>
            </a:r>
          </a:p>
          <a:p>
            <a:pPr>
              <a:lnSpc>
                <a:spcPct val="150000"/>
              </a:lnSpc>
            </a:pPr>
            <a:r>
              <a:rPr lang="en-US" altLang="zh-CN" sz="2000" dirty="0"/>
              <a:t>Dubbo </a:t>
            </a:r>
            <a:r>
              <a:rPr lang="zh-CN" altLang="en-US" sz="2000" dirty="0"/>
              <a:t>需要自己开发一套 </a:t>
            </a:r>
            <a:r>
              <a:rPr lang="en-US" altLang="zh-CN" sz="2000" dirty="0"/>
              <a:t>API </a:t>
            </a:r>
            <a:r>
              <a:rPr lang="zh-CN" altLang="en-US" sz="2000" dirty="0"/>
              <a:t>网关，而 </a:t>
            </a:r>
            <a:r>
              <a:rPr lang="en-US" altLang="zh-CN" sz="2000" dirty="0"/>
              <a:t>Spring Cloud </a:t>
            </a:r>
            <a:r>
              <a:rPr lang="zh-CN" altLang="en-US" sz="2000" dirty="0"/>
              <a:t>则可以通过 </a:t>
            </a:r>
            <a:r>
              <a:rPr lang="en-US" altLang="zh-CN" sz="2000" dirty="0" err="1"/>
              <a:t>Zuul</a:t>
            </a:r>
            <a:r>
              <a:rPr lang="en-US" altLang="zh-CN" sz="2000" dirty="0"/>
              <a:t> </a:t>
            </a:r>
            <a:r>
              <a:rPr lang="zh-CN" altLang="en-US" sz="2000" dirty="0"/>
              <a:t>配置即可完成网关定制。使用方式上 </a:t>
            </a:r>
            <a:r>
              <a:rPr lang="en-US" altLang="zh-CN" sz="2000" dirty="0"/>
              <a:t>Spring Cloud </a:t>
            </a:r>
            <a:r>
              <a:rPr lang="zh-CN" altLang="en-US" sz="2000" dirty="0"/>
              <a:t>略胜一筹。</a:t>
            </a:r>
          </a:p>
        </p:txBody>
      </p:sp>
    </p:spTree>
    <p:extLst>
      <p:ext uri="{BB962C8B-B14F-4D97-AF65-F5344CB8AC3E}">
        <p14:creationId xmlns:p14="http://schemas.microsoft.com/office/powerpoint/2010/main" val="686007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4604B-2CB4-47BA-B34E-F24E16D91C2F}"/>
              </a:ext>
            </a:extLst>
          </p:cNvPr>
          <p:cNvSpPr>
            <a:spLocks noGrp="1"/>
          </p:cNvSpPr>
          <p:nvPr>
            <p:ph type="title"/>
          </p:nvPr>
        </p:nvSpPr>
        <p:spPr/>
        <p:txBody>
          <a:bodyPr/>
          <a:lstStyle/>
          <a:p>
            <a:r>
              <a:rPr lang="zh-CN" altLang="en-US" b="1" dirty="0"/>
              <a:t>微服务架构组成以及注意事项</a:t>
            </a:r>
            <a:endParaRPr lang="zh-CN" altLang="en-US" dirty="0"/>
          </a:p>
        </p:txBody>
      </p:sp>
      <p:sp>
        <p:nvSpPr>
          <p:cNvPr id="3" name="内容占位符 2">
            <a:extLst>
              <a:ext uri="{FF2B5EF4-FFF2-40B4-BE49-F238E27FC236}">
                <a16:creationId xmlns:a16="http://schemas.microsoft.com/office/drawing/2014/main" id="{43B0DBBB-86AA-4D9B-89B2-C0C667AA8F45}"/>
              </a:ext>
            </a:extLst>
          </p:cNvPr>
          <p:cNvSpPr>
            <a:spLocks noGrp="1"/>
          </p:cNvSpPr>
          <p:nvPr>
            <p:ph idx="1"/>
          </p:nvPr>
        </p:nvSpPr>
        <p:spPr>
          <a:xfrm>
            <a:off x="1638300" y="1389888"/>
            <a:ext cx="8915400" cy="3777622"/>
          </a:xfrm>
        </p:spPr>
        <p:txBody>
          <a:bodyPr/>
          <a:lstStyle/>
          <a:p>
            <a:pPr marL="0" indent="0">
              <a:buNone/>
            </a:pPr>
            <a:r>
              <a:rPr lang="zh-CN" altLang="en-US" b="1" dirty="0">
                <a:solidFill>
                  <a:schemeClr val="accent2"/>
                </a:solidFill>
              </a:rPr>
              <a:t>到底使用是 </a:t>
            </a:r>
            <a:r>
              <a:rPr lang="en-US" altLang="zh-CN" b="1" dirty="0">
                <a:solidFill>
                  <a:schemeClr val="accent2"/>
                </a:solidFill>
              </a:rPr>
              <a:t>Dubbo </a:t>
            </a:r>
            <a:r>
              <a:rPr lang="zh-CN" altLang="en-US" b="1" dirty="0">
                <a:solidFill>
                  <a:schemeClr val="accent2"/>
                </a:solidFill>
              </a:rPr>
              <a:t>还是 </a:t>
            </a:r>
            <a:r>
              <a:rPr lang="en-US" altLang="zh-CN" b="1" dirty="0">
                <a:solidFill>
                  <a:schemeClr val="accent2"/>
                </a:solidFill>
              </a:rPr>
              <a:t>Spring Cloud </a:t>
            </a:r>
            <a:r>
              <a:rPr lang="zh-CN" altLang="en-US" b="1" dirty="0">
                <a:solidFill>
                  <a:schemeClr val="accent2"/>
                </a:solidFill>
              </a:rPr>
              <a:t>并不重要，重点在于如何合理的利用微服务</a:t>
            </a:r>
          </a:p>
        </p:txBody>
      </p:sp>
      <p:pic>
        <p:nvPicPr>
          <p:cNvPr id="5" name="图片 4">
            <a:extLst>
              <a:ext uri="{FF2B5EF4-FFF2-40B4-BE49-F238E27FC236}">
                <a16:creationId xmlns:a16="http://schemas.microsoft.com/office/drawing/2014/main" id="{626E84C5-7EF7-405E-A25F-1CA571544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215" y="1905000"/>
            <a:ext cx="8589570" cy="4792980"/>
          </a:xfrm>
          <a:prstGeom prst="rect">
            <a:avLst/>
          </a:prstGeom>
        </p:spPr>
      </p:pic>
    </p:spTree>
    <p:extLst>
      <p:ext uri="{BB962C8B-B14F-4D97-AF65-F5344CB8AC3E}">
        <p14:creationId xmlns:p14="http://schemas.microsoft.com/office/powerpoint/2010/main" val="2971471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E32D76-0869-4534-884D-500E92C46FA0}"/>
              </a:ext>
            </a:extLst>
          </p:cNvPr>
          <p:cNvSpPr>
            <a:spLocks noGrp="1"/>
          </p:cNvSpPr>
          <p:nvPr>
            <p:ph type="title"/>
          </p:nvPr>
        </p:nvSpPr>
        <p:spPr/>
        <p:txBody>
          <a:bodyPr/>
          <a:lstStyle/>
          <a:p>
            <a:r>
              <a:rPr lang="zh-CN" altLang="en-US" dirty="0"/>
              <a:t>架构分解说明</a:t>
            </a:r>
          </a:p>
        </p:txBody>
      </p:sp>
      <p:sp>
        <p:nvSpPr>
          <p:cNvPr id="3" name="内容占位符 2">
            <a:extLst>
              <a:ext uri="{FF2B5EF4-FFF2-40B4-BE49-F238E27FC236}">
                <a16:creationId xmlns:a16="http://schemas.microsoft.com/office/drawing/2014/main" id="{F68774AD-1842-4002-8F99-6272CD5312CC}"/>
              </a:ext>
            </a:extLst>
          </p:cNvPr>
          <p:cNvSpPr>
            <a:spLocks noGrp="1"/>
          </p:cNvSpPr>
          <p:nvPr>
            <p:ph idx="1"/>
          </p:nvPr>
        </p:nvSpPr>
        <p:spPr>
          <a:xfrm>
            <a:off x="1463040" y="1389888"/>
            <a:ext cx="10643616" cy="4986528"/>
          </a:xfrm>
        </p:spPr>
        <p:txBody>
          <a:bodyPr>
            <a:noAutofit/>
          </a:bodyPr>
          <a:lstStyle/>
          <a:p>
            <a:r>
              <a:rPr lang="zh-CN" altLang="en-US" sz="2000" b="1" dirty="0"/>
              <a:t>网关集群</a:t>
            </a:r>
            <a:r>
              <a:rPr lang="zh-CN" altLang="en-US" sz="2000" dirty="0"/>
              <a:t>：数据的聚合、实现对接入客户端的身份认证、防报文重放与防数据篡改、功能调用的业务鉴权、响应数据的脱敏、流量与并发控制等。</a:t>
            </a:r>
          </a:p>
          <a:p>
            <a:r>
              <a:rPr lang="zh-CN" altLang="en-US" sz="2000" b="1" dirty="0"/>
              <a:t>业务集群</a:t>
            </a:r>
            <a:r>
              <a:rPr lang="zh-CN" altLang="en-US" sz="2000" dirty="0"/>
              <a:t>：一般情况下移动端访问和浏览器访问的网关需要隔离，防止业务耦合。</a:t>
            </a:r>
          </a:p>
          <a:p>
            <a:r>
              <a:rPr lang="en-US" altLang="zh-CN" sz="2000" b="1" dirty="0"/>
              <a:t>Local Cache</a:t>
            </a:r>
            <a:r>
              <a:rPr lang="zh-CN" altLang="en-US" sz="2000" dirty="0"/>
              <a:t>：由于客户端访问业务可能需要调用多个服务聚合，所以本地缓存有效的降低了服务调用的频次，同时也提示了访问速度。本地缓存一般使用自动过期方式，业务场景中允许有一定的数据延时。</a:t>
            </a:r>
          </a:p>
          <a:p>
            <a:r>
              <a:rPr lang="zh-CN" altLang="en-US" sz="2000" b="1" dirty="0"/>
              <a:t>服务层</a:t>
            </a:r>
            <a:r>
              <a:rPr lang="zh-CN" altLang="en-US" sz="2000" dirty="0"/>
              <a:t>：原子服务层，实现基础的增删改查功能，如果需要依赖其他服务需要在 </a:t>
            </a:r>
            <a:r>
              <a:rPr lang="en-US" altLang="zh-CN" sz="2000" dirty="0"/>
              <a:t>Service </a:t>
            </a:r>
            <a:r>
              <a:rPr lang="zh-CN" altLang="en-US" sz="2000" dirty="0"/>
              <a:t>层主动调用。</a:t>
            </a:r>
          </a:p>
          <a:p>
            <a:r>
              <a:rPr lang="en-US" altLang="zh-CN" sz="2000" b="1" dirty="0"/>
              <a:t>Remote Cache</a:t>
            </a:r>
            <a:r>
              <a:rPr lang="zh-CN" altLang="en-US" sz="2000" dirty="0"/>
              <a:t>：访问 </a:t>
            </a:r>
            <a:r>
              <a:rPr lang="en-US" altLang="zh-CN" sz="2000" dirty="0"/>
              <a:t>DB </a:t>
            </a:r>
            <a:r>
              <a:rPr lang="zh-CN" altLang="en-US" sz="2000" dirty="0"/>
              <a:t>前置一层分布式缓存，减少 </a:t>
            </a:r>
            <a:r>
              <a:rPr lang="en-US" altLang="zh-CN" sz="2000" dirty="0"/>
              <a:t>DB </a:t>
            </a:r>
            <a:r>
              <a:rPr lang="zh-CN" altLang="en-US" sz="2000" dirty="0"/>
              <a:t>交互次数，提升系统的</a:t>
            </a:r>
            <a:r>
              <a:rPr lang="en-US" altLang="zh-CN" sz="2000" dirty="0"/>
              <a:t>TPS</a:t>
            </a:r>
            <a:r>
              <a:rPr lang="zh-CN" altLang="en-US" sz="2000" dirty="0"/>
              <a:t>。</a:t>
            </a:r>
          </a:p>
          <a:p>
            <a:r>
              <a:rPr lang="en-US" altLang="zh-CN" sz="2000" b="1" dirty="0"/>
              <a:t>DAL</a:t>
            </a:r>
            <a:r>
              <a:rPr lang="zh-CN" altLang="en-US" sz="2000" dirty="0"/>
              <a:t>：数据访问层，如果单表数据量过大则需要通过 </a:t>
            </a:r>
            <a:r>
              <a:rPr lang="en-US" altLang="zh-CN" sz="2000" dirty="0"/>
              <a:t>DAL </a:t>
            </a:r>
            <a:r>
              <a:rPr lang="zh-CN" altLang="en-US" sz="2000" dirty="0"/>
              <a:t>层做数据的分库分表处理。</a:t>
            </a:r>
          </a:p>
          <a:p>
            <a:r>
              <a:rPr lang="en-US" altLang="zh-CN" sz="2000" b="1" dirty="0"/>
              <a:t>MQ</a:t>
            </a:r>
            <a:r>
              <a:rPr lang="zh-CN" altLang="en-US" sz="2000" dirty="0"/>
              <a:t>：消息队列用来解耦服务之间的依赖，异步调用可以通过 </a:t>
            </a:r>
            <a:r>
              <a:rPr lang="en-US" altLang="zh-CN" sz="2000" dirty="0"/>
              <a:t>MQ </a:t>
            </a:r>
            <a:r>
              <a:rPr lang="zh-CN" altLang="en-US" sz="2000" dirty="0"/>
              <a:t>的方式来执行。</a:t>
            </a:r>
          </a:p>
          <a:p>
            <a:r>
              <a:rPr lang="zh-CN" altLang="en-US" sz="2000" b="1" dirty="0"/>
              <a:t>数据库主从</a:t>
            </a:r>
            <a:r>
              <a:rPr lang="zh-CN" altLang="en-US" sz="2000" dirty="0"/>
              <a:t>：读写分离，服务化过程中必经的阶段，用来提升系统的 </a:t>
            </a:r>
            <a:r>
              <a:rPr lang="en-US" altLang="zh-CN" sz="2000" dirty="0"/>
              <a:t>TPS</a:t>
            </a:r>
            <a:r>
              <a:rPr lang="zh-CN" altLang="en-US" sz="2000" dirty="0"/>
              <a:t>。</a:t>
            </a:r>
          </a:p>
        </p:txBody>
      </p:sp>
    </p:spTree>
    <p:extLst>
      <p:ext uri="{BB962C8B-B14F-4D97-AF65-F5344CB8AC3E}">
        <p14:creationId xmlns:p14="http://schemas.microsoft.com/office/powerpoint/2010/main" val="74223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BE2EA-E083-4DA1-99CF-0FE0153794C0}"/>
              </a:ext>
            </a:extLst>
          </p:cNvPr>
          <p:cNvSpPr>
            <a:spLocks noGrp="1"/>
          </p:cNvSpPr>
          <p:nvPr>
            <p:ph type="title"/>
          </p:nvPr>
        </p:nvSpPr>
        <p:spPr/>
        <p:txBody>
          <a:bodyPr/>
          <a:lstStyle/>
          <a:p>
            <a:r>
              <a:rPr lang="zh-CN" altLang="en-US" dirty="0"/>
              <a:t>微服务与容器</a:t>
            </a:r>
            <a:r>
              <a:rPr lang="en-US" altLang="zh-CN" dirty="0"/>
              <a:t>——</a:t>
            </a:r>
            <a:r>
              <a:rPr lang="zh-CN" altLang="en-US" dirty="0"/>
              <a:t>天作之合</a:t>
            </a:r>
          </a:p>
        </p:txBody>
      </p:sp>
      <p:sp>
        <p:nvSpPr>
          <p:cNvPr id="3" name="内容占位符 2">
            <a:extLst>
              <a:ext uri="{FF2B5EF4-FFF2-40B4-BE49-F238E27FC236}">
                <a16:creationId xmlns:a16="http://schemas.microsoft.com/office/drawing/2014/main" id="{5CF3B502-5914-4467-A81E-B7B06DEF2CCD}"/>
              </a:ext>
            </a:extLst>
          </p:cNvPr>
          <p:cNvSpPr>
            <a:spLocks noGrp="1"/>
          </p:cNvSpPr>
          <p:nvPr>
            <p:ph idx="1"/>
          </p:nvPr>
        </p:nvSpPr>
        <p:spPr>
          <a:xfrm>
            <a:off x="1723869" y="1379096"/>
            <a:ext cx="10468131" cy="3889948"/>
          </a:xfrm>
        </p:spPr>
        <p:txBody>
          <a:bodyPr>
            <a:noAutofit/>
          </a:bodyPr>
          <a:lstStyle/>
          <a:p>
            <a:pPr>
              <a:lnSpc>
                <a:spcPct val="150000"/>
              </a:lnSpc>
            </a:pPr>
            <a:r>
              <a:rPr lang="zh-CN" altLang="en-US" sz="2000" dirty="0"/>
              <a:t>提及微服务必提到容器</a:t>
            </a:r>
            <a:endParaRPr lang="en-US" altLang="zh-CN" sz="2000" dirty="0"/>
          </a:p>
          <a:p>
            <a:pPr>
              <a:lnSpc>
                <a:spcPct val="150000"/>
              </a:lnSpc>
            </a:pPr>
            <a:r>
              <a:rPr lang="zh-CN" altLang="en-US" sz="2000" dirty="0"/>
              <a:t>微服务和容器并无关系：微服务理念</a:t>
            </a:r>
            <a:r>
              <a:rPr lang="en-US" altLang="zh-CN" sz="2000" dirty="0"/>
              <a:t>1970</a:t>
            </a:r>
            <a:r>
              <a:rPr lang="zh-CN" altLang="en-US" sz="2000" dirty="0"/>
              <a:t>年代提出，容器技术是</a:t>
            </a:r>
            <a:r>
              <a:rPr lang="en-US" altLang="zh-CN" sz="2000" dirty="0"/>
              <a:t>2013</a:t>
            </a:r>
            <a:r>
              <a:rPr lang="zh-CN" altLang="en-US" sz="2000" dirty="0"/>
              <a:t>年出现。</a:t>
            </a:r>
            <a:endParaRPr lang="en-US" altLang="zh-CN" sz="2000" dirty="0"/>
          </a:p>
          <a:p>
            <a:pPr>
              <a:lnSpc>
                <a:spcPct val="150000"/>
              </a:lnSpc>
            </a:pPr>
            <a:r>
              <a:rPr lang="zh-CN" altLang="en-US" sz="2000" dirty="0"/>
              <a:t>容器技术成为微服务开发测试实施交付的事实标准</a:t>
            </a:r>
            <a:endParaRPr lang="en-US" altLang="zh-CN" sz="2000" dirty="0"/>
          </a:p>
          <a:p>
            <a:pPr lvl="1">
              <a:lnSpc>
                <a:spcPct val="150000"/>
              </a:lnSpc>
            </a:pPr>
            <a:r>
              <a:rPr lang="zh-CN" altLang="en-US" sz="2000" dirty="0"/>
              <a:t>按照微服务的理念，如果使用容器作为基础设施，能够实现快速部署，快速迭代；</a:t>
            </a:r>
            <a:endParaRPr lang="en-US" altLang="zh-CN" sz="2000" dirty="0"/>
          </a:p>
          <a:p>
            <a:pPr lvl="1">
              <a:lnSpc>
                <a:spcPct val="150000"/>
              </a:lnSpc>
            </a:pPr>
            <a:r>
              <a:rPr lang="zh-CN" altLang="en-US" sz="2000" dirty="0"/>
              <a:t>在云计算浪潮中，容器作为替代</a:t>
            </a:r>
            <a:r>
              <a:rPr lang="en-US" altLang="zh-CN" sz="2000" dirty="0" err="1"/>
              <a:t>vm</a:t>
            </a:r>
            <a:r>
              <a:rPr lang="zh-CN" altLang="en-US" sz="2000" dirty="0"/>
              <a:t>的基础设施受到大家的关注度更高；</a:t>
            </a:r>
            <a:endParaRPr lang="en-US" altLang="zh-CN" sz="2000" dirty="0"/>
          </a:p>
          <a:p>
            <a:pPr lvl="1">
              <a:lnSpc>
                <a:spcPct val="150000"/>
              </a:lnSpc>
            </a:pPr>
            <a:r>
              <a:rPr lang="en-US" altLang="zh-CN" sz="2000" dirty="0"/>
              <a:t>k8s</a:t>
            </a:r>
            <a:r>
              <a:rPr lang="zh-CN" altLang="en-US" sz="2000" dirty="0"/>
              <a:t>作为几乎实际默认的容器化平台标准，其集成了配置中心和注册中心，相当于天然的帮微服务架构解决了自己开发配置中心和注册中心的问题</a:t>
            </a:r>
            <a:endParaRPr lang="en-US" altLang="zh-CN" sz="2000" dirty="0"/>
          </a:p>
        </p:txBody>
      </p:sp>
      <p:sp>
        <p:nvSpPr>
          <p:cNvPr id="4" name="矩形 3">
            <a:extLst>
              <a:ext uri="{FF2B5EF4-FFF2-40B4-BE49-F238E27FC236}">
                <a16:creationId xmlns:a16="http://schemas.microsoft.com/office/drawing/2014/main" id="{5B55E25F-627B-440D-8E09-9ED2716B9E8B}"/>
              </a:ext>
            </a:extLst>
          </p:cNvPr>
          <p:cNvSpPr/>
          <p:nvPr/>
        </p:nvSpPr>
        <p:spPr>
          <a:xfrm>
            <a:off x="884421" y="5608531"/>
            <a:ext cx="11412511" cy="830997"/>
          </a:xfrm>
          <a:prstGeom prst="rect">
            <a:avLst/>
          </a:prstGeom>
        </p:spPr>
        <p:txBody>
          <a:bodyPr wrap="square">
            <a:spAutoFit/>
          </a:bodyPr>
          <a:lstStyle/>
          <a:p>
            <a:r>
              <a:rPr lang="zh-CN" altLang="en-US" sz="2400" b="1" dirty="0">
                <a:solidFill>
                  <a:srgbClr val="0070C0"/>
                </a:solidFill>
              </a:rPr>
              <a:t>微服务是应用软件架构设计模式，推崇单一职责、服务自治、轻量通信和接口明确等原则， 基于此，容器比较好的满足使微服务易于开发和维护、按需伸缩等要求。</a:t>
            </a:r>
          </a:p>
        </p:txBody>
      </p:sp>
    </p:spTree>
    <p:extLst>
      <p:ext uri="{BB962C8B-B14F-4D97-AF65-F5344CB8AC3E}">
        <p14:creationId xmlns:p14="http://schemas.microsoft.com/office/powerpoint/2010/main" val="171440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80">
                                          <p:stCondLst>
                                            <p:cond delay="0"/>
                                          </p:stCondLst>
                                        </p:cTn>
                                        <p:tgtEl>
                                          <p:spTgt spid="4"/>
                                        </p:tgtEl>
                                      </p:cBhvr>
                                    </p:animEffect>
                                    <p:anim calcmode="lin" valueType="num">
                                      <p:cBhvr>
                                        <p:cTn id="4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9" dur="26">
                                          <p:stCondLst>
                                            <p:cond delay="650"/>
                                          </p:stCondLst>
                                        </p:cTn>
                                        <p:tgtEl>
                                          <p:spTgt spid="4"/>
                                        </p:tgtEl>
                                      </p:cBhvr>
                                      <p:to x="100000" y="60000"/>
                                    </p:animScale>
                                    <p:animScale>
                                      <p:cBhvr>
                                        <p:cTn id="50" dur="166" decel="50000">
                                          <p:stCondLst>
                                            <p:cond delay="676"/>
                                          </p:stCondLst>
                                        </p:cTn>
                                        <p:tgtEl>
                                          <p:spTgt spid="4"/>
                                        </p:tgtEl>
                                      </p:cBhvr>
                                      <p:to x="100000" y="100000"/>
                                    </p:animScale>
                                    <p:animScale>
                                      <p:cBhvr>
                                        <p:cTn id="51" dur="26">
                                          <p:stCondLst>
                                            <p:cond delay="1312"/>
                                          </p:stCondLst>
                                        </p:cTn>
                                        <p:tgtEl>
                                          <p:spTgt spid="4"/>
                                        </p:tgtEl>
                                      </p:cBhvr>
                                      <p:to x="100000" y="80000"/>
                                    </p:animScale>
                                    <p:animScale>
                                      <p:cBhvr>
                                        <p:cTn id="52" dur="166" decel="50000">
                                          <p:stCondLst>
                                            <p:cond delay="1338"/>
                                          </p:stCondLst>
                                        </p:cTn>
                                        <p:tgtEl>
                                          <p:spTgt spid="4"/>
                                        </p:tgtEl>
                                      </p:cBhvr>
                                      <p:to x="100000" y="100000"/>
                                    </p:animScale>
                                    <p:animScale>
                                      <p:cBhvr>
                                        <p:cTn id="53" dur="26">
                                          <p:stCondLst>
                                            <p:cond delay="1642"/>
                                          </p:stCondLst>
                                        </p:cTn>
                                        <p:tgtEl>
                                          <p:spTgt spid="4"/>
                                        </p:tgtEl>
                                      </p:cBhvr>
                                      <p:to x="100000" y="90000"/>
                                    </p:animScale>
                                    <p:animScale>
                                      <p:cBhvr>
                                        <p:cTn id="54" dur="166" decel="50000">
                                          <p:stCondLst>
                                            <p:cond delay="1668"/>
                                          </p:stCondLst>
                                        </p:cTn>
                                        <p:tgtEl>
                                          <p:spTgt spid="4"/>
                                        </p:tgtEl>
                                      </p:cBhvr>
                                      <p:to x="100000" y="100000"/>
                                    </p:animScale>
                                    <p:animScale>
                                      <p:cBhvr>
                                        <p:cTn id="55" dur="26">
                                          <p:stCondLst>
                                            <p:cond delay="1808"/>
                                          </p:stCondLst>
                                        </p:cTn>
                                        <p:tgtEl>
                                          <p:spTgt spid="4"/>
                                        </p:tgtEl>
                                      </p:cBhvr>
                                      <p:to x="100000" y="95000"/>
                                    </p:animScale>
                                    <p:animScale>
                                      <p:cBhvr>
                                        <p:cTn id="5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D3D86-3517-4F83-A46E-F2FFD47A05E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BB2E6CD-43B5-45E4-8220-9406C497D6E5}"/>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CE3AB38-BFF8-4991-A6DF-A19E19B270B7}"/>
              </a:ext>
            </a:extLst>
          </p:cNvPr>
          <p:cNvPicPr>
            <a:picLocks noChangeAspect="1"/>
          </p:cNvPicPr>
          <p:nvPr/>
        </p:nvPicPr>
        <p:blipFill>
          <a:blip r:embed="rId2"/>
          <a:stretch>
            <a:fillRect/>
          </a:stretch>
        </p:blipFill>
        <p:spPr>
          <a:xfrm>
            <a:off x="1824775" y="352459"/>
            <a:ext cx="8761905" cy="6371429"/>
          </a:xfrm>
          <a:prstGeom prst="rect">
            <a:avLst/>
          </a:prstGeom>
        </p:spPr>
      </p:pic>
    </p:spTree>
    <p:extLst>
      <p:ext uri="{BB962C8B-B14F-4D97-AF65-F5344CB8AC3E}">
        <p14:creationId xmlns:p14="http://schemas.microsoft.com/office/powerpoint/2010/main" val="110277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1B3AD-BBCF-44E6-8E16-0CB4B1766E4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0853C4-F58E-42E7-808A-94A8A376153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453744F-443A-42F1-9E5C-F70ABE2E7FFD}"/>
              </a:ext>
            </a:extLst>
          </p:cNvPr>
          <p:cNvPicPr>
            <a:picLocks noChangeAspect="1"/>
          </p:cNvPicPr>
          <p:nvPr/>
        </p:nvPicPr>
        <p:blipFill>
          <a:blip r:embed="rId2"/>
          <a:stretch>
            <a:fillRect/>
          </a:stretch>
        </p:blipFill>
        <p:spPr>
          <a:xfrm>
            <a:off x="1667428" y="324442"/>
            <a:ext cx="8857143" cy="6428571"/>
          </a:xfrm>
          <a:prstGeom prst="rect">
            <a:avLst/>
          </a:prstGeom>
        </p:spPr>
      </p:pic>
    </p:spTree>
    <p:extLst>
      <p:ext uri="{BB962C8B-B14F-4D97-AF65-F5344CB8AC3E}">
        <p14:creationId xmlns:p14="http://schemas.microsoft.com/office/powerpoint/2010/main" val="115791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8B48D-0400-4883-9C70-BCDF9F06799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5F729DD-D551-4AB1-B1A3-3451E23905A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1D0B5F8-746D-40C0-BF09-5BF1425B9964}"/>
              </a:ext>
            </a:extLst>
          </p:cNvPr>
          <p:cNvPicPr>
            <a:picLocks noChangeAspect="1"/>
          </p:cNvPicPr>
          <p:nvPr/>
        </p:nvPicPr>
        <p:blipFill>
          <a:blip r:embed="rId2"/>
          <a:stretch>
            <a:fillRect/>
          </a:stretch>
        </p:blipFill>
        <p:spPr>
          <a:xfrm>
            <a:off x="1724571" y="595666"/>
            <a:ext cx="8742857" cy="5666667"/>
          </a:xfrm>
          <a:prstGeom prst="rect">
            <a:avLst/>
          </a:prstGeom>
        </p:spPr>
      </p:pic>
    </p:spTree>
    <p:extLst>
      <p:ext uri="{BB962C8B-B14F-4D97-AF65-F5344CB8AC3E}">
        <p14:creationId xmlns:p14="http://schemas.microsoft.com/office/powerpoint/2010/main" val="222599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1F0A3-3FCD-4DD0-AE34-1F74EFB8C92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583D9E4-F7D0-47CD-A225-A3EEE7F6228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90BB039-2964-4B1A-AD8E-17797E594296}"/>
              </a:ext>
            </a:extLst>
          </p:cNvPr>
          <p:cNvPicPr>
            <a:picLocks noChangeAspect="1"/>
          </p:cNvPicPr>
          <p:nvPr/>
        </p:nvPicPr>
        <p:blipFill>
          <a:blip r:embed="rId2"/>
          <a:stretch>
            <a:fillRect/>
          </a:stretch>
        </p:blipFill>
        <p:spPr>
          <a:xfrm>
            <a:off x="1667428" y="319476"/>
            <a:ext cx="8857143" cy="6219048"/>
          </a:xfrm>
          <a:prstGeom prst="rect">
            <a:avLst/>
          </a:prstGeom>
        </p:spPr>
      </p:pic>
    </p:spTree>
    <p:extLst>
      <p:ext uri="{BB962C8B-B14F-4D97-AF65-F5344CB8AC3E}">
        <p14:creationId xmlns:p14="http://schemas.microsoft.com/office/powerpoint/2010/main" val="151445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8ADC9-F73D-4B43-9E40-B37A6947F02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E6A9B26-1383-41FB-A9AD-0DE6E453B91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F05EE7AE-011A-4457-A9F4-68B79009FF37}"/>
              </a:ext>
            </a:extLst>
          </p:cNvPr>
          <p:cNvPicPr>
            <a:picLocks noChangeAspect="1"/>
          </p:cNvPicPr>
          <p:nvPr/>
        </p:nvPicPr>
        <p:blipFill>
          <a:blip r:embed="rId2"/>
          <a:stretch>
            <a:fillRect/>
          </a:stretch>
        </p:blipFill>
        <p:spPr>
          <a:xfrm>
            <a:off x="1976952" y="895666"/>
            <a:ext cx="8238095" cy="5066667"/>
          </a:xfrm>
          <a:prstGeom prst="rect">
            <a:avLst/>
          </a:prstGeom>
        </p:spPr>
      </p:pic>
    </p:spTree>
    <p:extLst>
      <p:ext uri="{BB962C8B-B14F-4D97-AF65-F5344CB8AC3E}">
        <p14:creationId xmlns:p14="http://schemas.microsoft.com/office/powerpoint/2010/main" val="394613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40724-27D3-49FB-AF3D-F20276FDC38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483505E-BF40-48EF-9EDB-AE8443DF4909}"/>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E8E6ECD9-9A84-49B1-91E8-266A53A4E579}"/>
              </a:ext>
            </a:extLst>
          </p:cNvPr>
          <p:cNvPicPr>
            <a:picLocks noChangeAspect="1"/>
          </p:cNvPicPr>
          <p:nvPr/>
        </p:nvPicPr>
        <p:blipFill>
          <a:blip r:embed="rId2"/>
          <a:stretch>
            <a:fillRect/>
          </a:stretch>
        </p:blipFill>
        <p:spPr>
          <a:xfrm>
            <a:off x="1753143" y="471857"/>
            <a:ext cx="8685714" cy="5914286"/>
          </a:xfrm>
          <a:prstGeom prst="rect">
            <a:avLst/>
          </a:prstGeom>
        </p:spPr>
      </p:pic>
    </p:spTree>
    <p:extLst>
      <p:ext uri="{BB962C8B-B14F-4D97-AF65-F5344CB8AC3E}">
        <p14:creationId xmlns:p14="http://schemas.microsoft.com/office/powerpoint/2010/main" val="425363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5D697-8890-4DB6-B377-1440B4F4515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66AAD2F-FB18-49DF-BCBF-0BE8646DD1E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2EB465B0-635C-467F-A734-65D3C1495DB3}"/>
              </a:ext>
            </a:extLst>
          </p:cNvPr>
          <p:cNvPicPr>
            <a:picLocks noChangeAspect="1"/>
          </p:cNvPicPr>
          <p:nvPr/>
        </p:nvPicPr>
        <p:blipFill>
          <a:blip r:embed="rId2"/>
          <a:stretch>
            <a:fillRect/>
          </a:stretch>
        </p:blipFill>
        <p:spPr>
          <a:xfrm>
            <a:off x="1905524" y="771857"/>
            <a:ext cx="8380952" cy="5314286"/>
          </a:xfrm>
          <a:prstGeom prst="rect">
            <a:avLst/>
          </a:prstGeom>
        </p:spPr>
      </p:pic>
    </p:spTree>
    <p:extLst>
      <p:ext uri="{BB962C8B-B14F-4D97-AF65-F5344CB8AC3E}">
        <p14:creationId xmlns:p14="http://schemas.microsoft.com/office/powerpoint/2010/main" val="3984179037"/>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590</TotalTime>
  <Words>1262</Words>
  <Application>Microsoft Office PowerPoint</Application>
  <PresentationFormat>宽屏</PresentationFormat>
  <Paragraphs>74</Paragraphs>
  <Slides>29</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Arial</vt:lpstr>
      <vt:lpstr>Century Gothic</vt:lpstr>
      <vt:lpstr>Wingdings 3</vt:lpstr>
      <vt:lpstr>丝状</vt:lpstr>
      <vt:lpstr>微服务概述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优点</vt:lpstr>
      <vt:lpstr>缺点</vt:lpstr>
      <vt:lpstr>微服务技术框架</vt:lpstr>
      <vt:lpstr>Dubbo微服务架构（RPC）</vt:lpstr>
      <vt:lpstr>Springcloud微服务架构（REST）</vt:lpstr>
      <vt:lpstr>Dubbo  VS  SpringCloud</vt:lpstr>
      <vt:lpstr>微服务核心要素</vt:lpstr>
      <vt:lpstr>通讯协议</vt:lpstr>
      <vt:lpstr>服务依赖方式</vt:lpstr>
      <vt:lpstr>组件运行流程</vt:lpstr>
      <vt:lpstr>微服务架构组成以及注意事项</vt:lpstr>
      <vt:lpstr>架构分解说明</vt:lpstr>
      <vt:lpstr>微服务与容器——天作之合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程 志刚</dc:creator>
  <cp:lastModifiedBy>程 志刚</cp:lastModifiedBy>
  <cp:revision>51</cp:revision>
  <dcterms:created xsi:type="dcterms:W3CDTF">2020-03-19T14:36:30Z</dcterms:created>
  <dcterms:modified xsi:type="dcterms:W3CDTF">2022-03-28T01:36:19Z</dcterms:modified>
</cp:coreProperties>
</file>