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3" d="100"/>
          <a:sy n="113" d="100"/>
        </p:scale>
        <p:origin x="-372" y="-96"/>
      </p:cViewPr>
      <p:guideLst>
        <p:guide pos="2160" orient="horz"/>
        <p:guide pos="384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2" y="685799"/>
            <a:ext cx="8001000" cy="29718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анорамная фотография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type="pic" idx="13"/>
          </p:nvPr>
        </p:nvSpPr>
        <p:spPr bwMode="auto">
          <a:xfrm>
            <a:off x="685800" y="533400"/>
            <a:ext cx="10818811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 bwMode="auto"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 bwMode="auto">
          <a:xfrm>
            <a:off x="531812" y="812222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10285412" y="2768601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31812" y="812222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10285412" y="2768601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solidFill>
                  <a:schemeClr val="tx1"/>
                </a:solidFill>
              </a:defRPr>
            </a:lvl1pPr>
          </a:lstStyle>
          <a:p>
            <a:pPr marL="0" lvl="0">
              <a:spcBef>
                <a:spcPts val="0"/>
              </a:spcBef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685212" y="685800"/>
            <a:ext cx="2057400" cy="4572000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 bwMode="auto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auto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auto">
            <a:xfrm flipH="1">
              <a:off x="10292292" y="3285067"/>
              <a:ext cx="1896534" cy="18965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9319FC-3B99-49AD-81CA-FE67D43B35DB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F7DB4-CDBA-464A-B46E-E265EF20157F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36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285750" indent="-2857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2000" cap="none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600" cap="none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spcAft>
          <a:spcPts val="600"/>
        </a:spcAft>
        <a:buClr>
          <a:schemeClr val="tx1"/>
        </a:buClr>
        <a:buSzPct val="80000"/>
        <a:buFont typeface="Wingdings 3"/>
        <a:buChar char=""/>
        <a:defRPr sz="1400" cap="none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684211" y="685799"/>
            <a:ext cx="11366538" cy="1679576"/>
          </a:xfrm>
        </p:spPr>
        <p:txBody>
          <a:bodyPr/>
          <a:lstStyle/>
          <a:p>
            <a:pPr>
              <a:defRPr/>
            </a:pPr>
            <a:r>
              <a:rPr lang="ru-RU"/>
              <a:t>Проект «Робот-логист»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0" y="4839730"/>
            <a:ext cx="12193625" cy="20341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Выполнили: Селин Андрей Сергеевич</a:t>
            </a:r>
            <a:br>
              <a:rPr lang="ru-RU"/>
            </a:br>
            <a:r>
              <a:rPr lang="ru-RU"/>
              <a:t>                     </a:t>
            </a:r>
            <a:r>
              <a:rPr lang="ru-RU"/>
              <a:t>Матухова</a:t>
            </a:r>
            <a:r>
              <a:rPr lang="ru-RU"/>
              <a:t> Тамара Романовна</a:t>
            </a:r>
            <a:endParaRPr lang="ru-RU"/>
          </a:p>
          <a:p>
            <a:pPr>
              <a:defRPr/>
            </a:pPr>
            <a:r>
              <a:rPr lang="ru-RU"/>
              <a:t>Руководитель: Ефаринов Павел Андреевич</a:t>
            </a:r>
            <a:endParaRPr lang="ru-RU"/>
          </a:p>
          <a:p>
            <a:pPr>
              <a:defRPr/>
            </a:pPr>
            <a:r>
              <a:rPr lang="ru-RU"/>
              <a:t>Учитель информатики: Арефьева Галина Павловна</a:t>
            </a:r>
            <a:endParaRPr lang="ru-RU"/>
          </a:p>
        </p:txBody>
      </p:sp>
      <p:sp>
        <p:nvSpPr>
          <p:cNvPr id="797087934" name=""/>
          <p:cNvSpPr txBox="1"/>
          <p:nvPr/>
        </p:nvSpPr>
        <p:spPr bwMode="auto">
          <a:xfrm flipH="0" flipV="0">
            <a:off x="684211" y="2365375"/>
            <a:ext cx="398058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годовой проект курса изучения С++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СВЯЗЬ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84212" y="1705233"/>
            <a:ext cx="8534400" cy="475323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Связь осуществляется череп </a:t>
            </a:r>
            <a:r>
              <a:rPr lang="ru-RU"/>
              <a:t>пару </a:t>
            </a:r>
            <a:r>
              <a:rPr lang="ru-RU"/>
              <a:t>радио-модулей, работающих на собственной частоте</a:t>
            </a:r>
            <a:r>
              <a:rPr lang="ru-RU"/>
              <a:t>. </a:t>
            </a:r>
            <a:r>
              <a:rPr lang="ru-RU"/>
              <a:t>Данные о заказе преобразуются в готовый алгоритм, который приходит на робота</a:t>
            </a:r>
            <a:r>
              <a:rPr lang="ru-RU"/>
              <a:t>.</a:t>
            </a:r>
            <a:endParaRPr/>
          </a:p>
        </p:txBody>
      </p:sp>
      <p:pic>
        <p:nvPicPr>
          <p:cNvPr id="3042833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731250" y="2252625"/>
            <a:ext cx="3351249" cy="3351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358415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59724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Математическая модель</a:t>
            </a:r>
            <a:endParaRPr lang="ru-RU"/>
          </a:p>
        </p:txBody>
      </p:sp>
      <p:sp>
        <p:nvSpPr>
          <p:cNvPr id="69278420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624" y="1682749"/>
            <a:ext cx="6042502" cy="519112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Clr>
                <a:schemeClr val="tx1"/>
              </a:buClr>
              <a:buSzPct val="80000"/>
              <a:buFont typeface="+mj-lt"/>
              <a:buNone/>
              <a:defRPr/>
            </a:pPr>
            <a:r>
              <a:rPr lang="en-US"/>
              <a:t>Путь для робота считается по алггоритму Дейкстры. </a:t>
            </a:r>
            <a:endParaRPr lang="en-US"/>
          </a:p>
          <a:p>
            <a:pPr marL="0" indent="0">
              <a:buClr>
                <a:schemeClr val="tx1"/>
              </a:buClr>
              <a:buSzPct val="80000"/>
              <a:buFont typeface="+mj-lt"/>
              <a:buNone/>
              <a:defRPr/>
            </a:pPr>
            <a:r>
              <a:rPr lang="en-US"/>
              <a:t>В качестве вершин графа я использую точки перекрёстов, рёбра – линии между перекрёстками. </a:t>
            </a:r>
            <a:endParaRPr lang="en-US"/>
          </a:p>
          <a:p>
            <a:pPr marL="0" indent="0">
              <a:buClr>
                <a:schemeClr val="tx1"/>
              </a:buClr>
              <a:buSzPct val="80000"/>
              <a:buFont typeface="+mj-lt"/>
              <a:buNone/>
              <a:defRPr/>
            </a:pPr>
            <a:r>
              <a:rPr lang="en-US"/>
              <a:t>Д</a:t>
            </a:r>
            <a:r>
              <a:rPr lang="en-US"/>
              <a:t>линна рёбер либо 1 если линия короткая, либо 2, если длинная.</a:t>
            </a:r>
            <a:endParaRPr lang="en-US"/>
          </a:p>
        </p:txBody>
      </p:sp>
      <p:pic>
        <p:nvPicPr>
          <p:cNvPr id="7808258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44127" y="1682749"/>
            <a:ext cx="6146147" cy="5191125"/>
          </a:xfrm>
          <a:prstGeom prst="rect">
            <a:avLst/>
          </a:prstGeom>
          <a:ln w="19049"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451467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СТРУКТУРА ДАННЫХ</a:t>
            </a:r>
            <a:endParaRPr lang="ru-RU"/>
          </a:p>
        </p:txBody>
      </p:sp>
      <p:sp>
        <p:nvSpPr>
          <p:cNvPr id="157503692" name="Объект 2"/>
          <p:cNvSpPr>
            <a:spLocks noGrp="1"/>
          </p:cNvSpPr>
          <p:nvPr>
            <p:ph idx="1"/>
          </p:nvPr>
        </p:nvSpPr>
        <p:spPr bwMode="auto"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80000"/>
              <a:buFont typeface="Arial"/>
              <a:buNone/>
              <a:defRPr/>
            </a:pPr>
            <a:r>
              <a:rPr lang="ru-RU"/>
              <a:t>Алгоритм для робота делится на 2 части: </a:t>
            </a:r>
            <a:endParaRPr lang="ru-RU"/>
          </a:p>
          <a:p>
            <a:pPr marL="0" indent="0">
              <a:buClr>
                <a:schemeClr val="tx1"/>
              </a:buClr>
              <a:buSzPct val="80000"/>
              <a:buFont typeface="Arial"/>
              <a:buNone/>
              <a:defRPr/>
            </a:pPr>
            <a:r>
              <a:rPr lang="ru-RU"/>
              <a:t>проезд до начала и проезд до конца. Разделение обосновано тем, то в момент начала выполнения запроса робот может находится где угодно, а взять груз нужно из чётко определённого места.</a:t>
            </a:r>
            <a:endParaRPr lang="ru-RU"/>
          </a:p>
          <a:p>
            <a:pPr marL="0" indent="0">
              <a:buClr>
                <a:schemeClr val="tx1"/>
              </a:buClr>
              <a:buSzPct val="80000"/>
              <a:buFont typeface="Arial"/>
              <a:buNone/>
              <a:defRPr/>
            </a:pPr>
            <a:endParaRPr lang="ru-RU"/>
          </a:p>
        </p:txBody>
      </p:sp>
      <p:sp>
        <p:nvSpPr>
          <p:cNvPr id="1868264527" name=""/>
          <p:cNvSpPr txBox="1"/>
          <p:nvPr/>
        </p:nvSpPr>
        <p:spPr bwMode="auto">
          <a:xfrm flipH="0" flipV="0">
            <a:off x="9113875" y="-30659"/>
            <a:ext cx="2257489" cy="3993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400"/>
              <a:t>“1”</a:t>
            </a:r>
            <a:br>
              <a:rPr sz="6400"/>
            </a:br>
            <a:r>
              <a:rPr sz="6400"/>
              <a:t>“2”</a:t>
            </a:r>
            <a:br>
              <a:rPr sz="6400"/>
            </a:br>
            <a:r>
              <a:rPr sz="6400"/>
              <a:t>“3”</a:t>
            </a:r>
            <a:endParaRPr sz="6400"/>
          </a:p>
          <a:p>
            <a:pPr>
              <a:defRPr/>
            </a:pPr>
            <a:r>
              <a:rPr sz="6400"/>
              <a:t>“4”</a:t>
            </a:r>
            <a:endParaRPr sz="4800"/>
          </a:p>
        </p:txBody>
      </p:sp>
      <p:pic>
        <p:nvPicPr>
          <p:cNvPr id="7936872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685565" y="165099"/>
            <a:ext cx="685800" cy="685800"/>
          </a:xfrm>
          <a:prstGeom prst="rect">
            <a:avLst/>
          </a:prstGeom>
        </p:spPr>
      </p:pic>
      <p:pic>
        <p:nvPicPr>
          <p:cNvPr id="19592719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685565" y="1096433"/>
            <a:ext cx="685800" cy="685800"/>
          </a:xfrm>
          <a:prstGeom prst="rect">
            <a:avLst/>
          </a:prstGeom>
        </p:spPr>
      </p:pic>
      <p:pic>
        <p:nvPicPr>
          <p:cNvPr id="8036298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10569677" y="2038349"/>
            <a:ext cx="801687" cy="685800"/>
          </a:xfrm>
          <a:prstGeom prst="rect">
            <a:avLst/>
          </a:prstGeom>
        </p:spPr>
      </p:pic>
      <p:pic>
        <p:nvPicPr>
          <p:cNvPr id="4242890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685565" y="3086100"/>
            <a:ext cx="6858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3060458" name="Title 1"/>
          <p:cNvSpPr>
            <a:spLocks noGrp="1"/>
          </p:cNvSpPr>
          <p:nvPr>
            <p:ph type="title"/>
          </p:nvPr>
        </p:nvSpPr>
        <p:spPr bwMode="auto">
          <a:xfrm>
            <a:off x="1828800" y="2675466"/>
            <a:ext cx="8534400" cy="1507067"/>
          </a:xfrm>
        </p:spPr>
        <p:txBody>
          <a:bodyPr/>
          <a:lstStyle/>
          <a:p>
            <a:pPr algn="ctr">
              <a:defRPr/>
            </a:pPr>
            <a:r>
              <a:rPr/>
              <a:t>Пример работы программы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91708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Возникшие</a:t>
            </a:r>
            <a:r>
              <a:rPr lang="ru-RU"/>
              <a:t> затруднения</a:t>
            </a:r>
            <a:endParaRPr lang="ru-RU"/>
          </a:p>
        </p:txBody>
      </p:sp>
      <p:sp>
        <p:nvSpPr>
          <p:cNvPr id="1255451824" name="Объект 2"/>
          <p:cNvSpPr>
            <a:spLocks noGrp="1"/>
          </p:cNvSpPr>
          <p:nvPr>
            <p:ph idx="1"/>
          </p:nvPr>
        </p:nvSpPr>
        <p:spPr bwMode="auto">
          <a:xfrm>
            <a:off x="684212" y="1705233"/>
            <a:ext cx="8534400" cy="475323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Изучение Алгоритма Дейкстры</a:t>
            </a:r>
            <a:br>
              <a:rPr lang="ru-RU"/>
            </a:br>
            <a:br>
              <a:rPr lang="ru-RU"/>
            </a:br>
            <a:r>
              <a:rPr lang="ru-RU"/>
              <a:t>Правильное разделение программы по структуре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Калибровка кода на роботе</a:t>
            </a:r>
            <a:endParaRPr lang="ru-RU"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 lang="ru-RU"/>
              <a:t> 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endParaRPr lang="ru-RU"/>
          </a:p>
        </p:txBody>
      </p:sp>
      <p:pic>
        <p:nvPicPr>
          <p:cNvPr id="7995208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151812" y="685799"/>
            <a:ext cx="3812822" cy="245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Расширение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84212" y="1863726"/>
            <a:ext cx="8534400" cy="437514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В текущем состоянии наш робот способен выполнять главную задачу, </a:t>
            </a:r>
            <a:r>
              <a:rPr lang="ru-RU"/>
              <a:t>но </a:t>
            </a:r>
            <a:r>
              <a:rPr lang="ru-RU"/>
              <a:t>у него есть огромные потенциал для развития как конструкционно, так и программно.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Можно расширить систему до нескольких машин</a:t>
            </a:r>
            <a:endParaRPr lang="ru-RU"/>
          </a:p>
          <a:p>
            <a:pPr marL="0" indent="0">
              <a:buNone/>
              <a:defRPr/>
            </a:pPr>
            <a:endParaRPr lang="ru-RU"/>
          </a:p>
          <a:p>
            <a:pPr marL="0" indent="0">
              <a:buNone/>
              <a:defRPr/>
            </a:pPr>
            <a:r>
              <a:rPr lang="ru-RU"/>
              <a:t>Избавится от потребности в чётких линиях для ориентировки робота</a:t>
            </a:r>
            <a:endParaRPr lang="ru-RU"/>
          </a:p>
        </p:txBody>
      </p:sp>
      <p:pic>
        <p:nvPicPr>
          <p:cNvPr id="14075638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48599" y="22224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Постановка задачи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84212" y="2133602"/>
            <a:ext cx="8534400" cy="163932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С</a:t>
            </a:r>
            <a:r>
              <a:rPr lang="ru-RU"/>
              <a:t>оздать робота-логиста, который может передвигаться между назначенными точками,</a:t>
            </a:r>
            <a:r>
              <a:rPr lang="en-US"/>
              <a:t> </a:t>
            </a:r>
            <a:r>
              <a:rPr lang="ru-RU"/>
              <a:t>и приложение, которое будет осуществлять связь между потребителем и роботом</a:t>
            </a:r>
            <a:endParaRPr lang="en-US"/>
          </a:p>
        </p:txBody>
      </p:sp>
      <p:pic>
        <p:nvPicPr>
          <p:cNvPr id="1028" name="Picture 4" descr="C:\Users\Сергей\Downloads\pixil-frame-0 (1)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448165" y="3723715"/>
            <a:ext cx="7315200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Задачи ПРОЕКТА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84212" y="2133601"/>
            <a:ext cx="8534400" cy="4324863"/>
          </a:xfrm>
        </p:spPr>
        <p:txBody>
          <a:bodyPr/>
          <a:lstStyle/>
          <a:p>
            <a:pPr>
              <a:defRPr/>
            </a:pPr>
            <a:r>
              <a:rPr lang="ru-RU"/>
              <a:t>Написать рабочую программу к роботу</a:t>
            </a:r>
            <a:r>
              <a:rPr lang="en-US"/>
              <a:t> </a:t>
            </a:r>
            <a:r>
              <a:rPr lang="ru-RU"/>
              <a:t>для движения по полигону </a:t>
            </a:r>
            <a:r>
              <a:rPr lang="ru-RU"/>
              <a:t>виде графа</a:t>
            </a:r>
            <a:endParaRPr lang="ru-RU"/>
          </a:p>
          <a:p>
            <a:pPr>
              <a:defRPr/>
            </a:pPr>
            <a:endParaRPr/>
          </a:p>
          <a:p>
            <a:pPr marL="0" indent="0">
              <a:buClr>
                <a:schemeClr val="tx1"/>
              </a:buClr>
              <a:buSzPct val="80000"/>
              <a:buFont typeface="Wingdings 3"/>
              <a:buNone/>
              <a:defRPr/>
            </a:pPr>
            <a:endParaRPr/>
          </a:p>
          <a:p>
            <a:pPr>
              <a:defRPr/>
            </a:pPr>
            <a:r>
              <a:rPr lang="ru-RU"/>
              <a:t>Написать приложение с понятным оформлением </a:t>
            </a:r>
            <a:endParaRPr lang="ru-RU"/>
          </a:p>
          <a:p>
            <a:pPr marL="0" indent="0">
              <a:buClr>
                <a:schemeClr val="tx1"/>
              </a:buClr>
              <a:buSzPct val="80000"/>
              <a:buFont typeface="Wingdings 3"/>
              <a:buNone/>
              <a:defRPr/>
            </a:pPr>
            <a:endParaRPr lang="en-US"/>
          </a:p>
          <a:p>
            <a:pPr marL="0" indent="0">
              <a:buClr>
                <a:schemeClr val="tx1"/>
              </a:buClr>
              <a:buSzPct val="80000"/>
              <a:buFont typeface="Wingdings 3"/>
              <a:buNone/>
              <a:defRPr/>
            </a:pPr>
            <a:endParaRPr lang="en-US"/>
          </a:p>
          <a:p>
            <a:pPr>
              <a:defRPr/>
            </a:pPr>
            <a:r>
              <a:rPr lang="ru-RU"/>
              <a:t>Организовать связь между приложением на компьютере и роботом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16005137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207727" y="1915583"/>
            <a:ext cx="3033397" cy="1703916"/>
          </a:xfrm>
          <a:prstGeom prst="rect">
            <a:avLst/>
          </a:prstGeom>
        </p:spPr>
      </p:pic>
      <p:pic>
        <p:nvPicPr>
          <p:cNvPr id="380064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27276" y="3438490"/>
            <a:ext cx="2576651" cy="1715083"/>
          </a:xfrm>
          <a:prstGeom prst="rect">
            <a:avLst/>
          </a:prstGeom>
        </p:spPr>
      </p:pic>
      <p:pic>
        <p:nvPicPr>
          <p:cNvPr id="12487038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114734" y="4872475"/>
            <a:ext cx="997132" cy="997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РОБОТ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84212" y="2133601"/>
            <a:ext cx="8534400" cy="4324863"/>
          </a:xfrm>
        </p:spPr>
        <p:txBody>
          <a:bodyPr/>
          <a:lstStyle/>
          <a:p>
            <a:pPr>
              <a:defRPr/>
            </a:pPr>
            <a:r>
              <a:rPr lang="ru-RU"/>
              <a:t>Робот собран на фанерной основе</a:t>
            </a:r>
            <a:endParaRPr/>
          </a:p>
          <a:p>
            <a:pPr>
              <a:defRPr/>
            </a:pPr>
            <a:r>
              <a:rPr lang="ru-RU"/>
              <a:t>О</a:t>
            </a:r>
            <a:r>
              <a:rPr lang="ru-RU"/>
              <a:t>снащён 2 цифровыми датчиками освещённости</a:t>
            </a:r>
            <a:endParaRPr/>
          </a:p>
          <a:p>
            <a:pPr>
              <a:defRPr/>
            </a:pPr>
            <a:r>
              <a:rPr lang="ru-RU"/>
              <a:t>Имеет 2 мотора для езды </a:t>
            </a:r>
            <a:endParaRPr/>
          </a:p>
          <a:p>
            <a:pPr>
              <a:defRPr/>
            </a:pPr>
            <a:r>
              <a:rPr lang="ru-RU"/>
              <a:t>Управление осуществляется через плату </a:t>
            </a:r>
            <a:r>
              <a:rPr lang="en-US"/>
              <a:t>Arduino Mega</a:t>
            </a:r>
            <a:r>
              <a:rPr lang="ru-RU"/>
              <a:t> и расширитель для платы с драйверами моторов.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РОБОТ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84212" y="2133600"/>
            <a:ext cx="7858162" cy="4324863"/>
          </a:xfrm>
        </p:spPr>
        <p:txBody>
          <a:bodyPr/>
          <a:lstStyle/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r>
              <a:rPr lang="ru-RU"/>
              <a:t>Программа написана на </a:t>
            </a:r>
            <a:r>
              <a:rPr lang="en-US"/>
              <a:t>C++</a:t>
            </a:r>
            <a:r>
              <a:rPr lang="ru-RU"/>
              <a:t> </a:t>
            </a:r>
            <a:r>
              <a:rPr lang="ru-RU"/>
              <a:t>и представляет собой конечный автомат</a:t>
            </a:r>
            <a:endParaRPr/>
          </a:p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r>
              <a:rPr lang="ru-RU"/>
              <a:t>Робот постоянно отправляет на компьютер свой статус, который отображается в приложении</a:t>
            </a:r>
            <a:endParaRPr/>
          </a:p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r>
              <a:rPr lang="ru-RU"/>
              <a:t>Движение по линии работает через пропорциональный регулятор (смысла в более продвинутых регуляторах нет из-за достаточно примитивной конструкции)</a:t>
            </a:r>
            <a:endParaRPr lang="en-US"/>
          </a:p>
        </p:txBody>
      </p:sp>
      <p:pic>
        <p:nvPicPr>
          <p:cNvPr id="13328038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6199999" flipH="0" flipV="0">
            <a:off x="6892584" y="1662573"/>
            <a:ext cx="7054683" cy="3532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685800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ПРИЛОЖЕНИЕ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84212" y="2133601"/>
            <a:ext cx="8534400" cy="4324863"/>
          </a:xfrm>
        </p:spPr>
        <p:txBody>
          <a:bodyPr/>
          <a:lstStyle/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r>
              <a:rPr lang="ru-RU"/>
              <a:t>Приложение было написано на языке </a:t>
            </a:r>
            <a:r>
              <a:rPr lang="en-US"/>
              <a:t>C++</a:t>
            </a:r>
            <a:r>
              <a:rPr lang="ru-RU"/>
              <a:t>, с помощью библиотеки </a:t>
            </a:r>
            <a:r>
              <a:rPr lang="en-US"/>
              <a:t>RayLib</a:t>
            </a:r>
            <a:r>
              <a:rPr lang="en-US"/>
              <a:t>. </a:t>
            </a:r>
            <a:endParaRPr lang="ru-RU"/>
          </a:p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endParaRPr lang="ru-RU"/>
          </a:p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r>
              <a:rPr lang="ru-RU"/>
              <a:t>Основное меню позволяет оформить и отправить заказ роботу. </a:t>
            </a:r>
            <a:endParaRPr/>
          </a:p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endParaRPr lang="ru-RU"/>
          </a:p>
          <a:p>
            <a:pPr>
              <a:buClr>
                <a:schemeClr val="tx1"/>
              </a:buClr>
              <a:buSzPct val="80000"/>
              <a:buFont typeface="Arial"/>
              <a:buChar char="•"/>
              <a:defRPr/>
            </a:pPr>
            <a:r>
              <a:rPr lang="ru-RU"/>
              <a:t>Как только заказ достигает первого места в очереди, и робот состоянии</a:t>
            </a:r>
            <a:r>
              <a:rPr lang="en-US"/>
              <a:t> </a:t>
            </a:r>
            <a:r>
              <a:rPr lang="ru-RU"/>
              <a:t>его принять, заказ отправляется.  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 l="0" t="60993" r="0" b="-1"/>
          <a:stretch/>
        </p:blipFill>
        <p:spPr bwMode="auto">
          <a:xfrm>
            <a:off x="9080176" y="148281"/>
            <a:ext cx="2642266" cy="642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59724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Структура программы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84212" y="1474574"/>
            <a:ext cx="11178274" cy="47285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SRC</a:t>
            </a:r>
            <a:r>
              <a:rPr lang="ru-RU"/>
              <a:t> (ядро программы)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Main (</a:t>
            </a:r>
            <a:r>
              <a:rPr lang="ru-RU"/>
              <a:t>основной файл)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App</a:t>
            </a:r>
            <a:r>
              <a:rPr lang="ru-RU"/>
              <a:t> (логика и </a:t>
            </a:r>
            <a:r>
              <a:rPr lang="ru-RU"/>
              <a:t>отрисовка</a:t>
            </a:r>
            <a:r>
              <a:rPr lang="ru-RU"/>
              <a:t> приложения)</a:t>
            </a:r>
            <a:endParaRPr lang="en-US"/>
          </a:p>
          <a:p>
            <a:pPr marL="457200" indent="-457200">
              <a:buFont typeface="+mj-lt"/>
              <a:buAutoNum type="arabicPeriod"/>
              <a:defRPr/>
            </a:pPr>
            <a:r>
              <a:rPr lang="en-US"/>
              <a:t>Classes</a:t>
            </a:r>
            <a:r>
              <a:rPr lang="ru-RU"/>
              <a:t> (классы)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Button</a:t>
            </a:r>
            <a:r>
              <a:rPr lang="ru-RU"/>
              <a:t> (одиночная кнопка без текстур)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Graf</a:t>
            </a:r>
            <a:r>
              <a:rPr lang="ru-RU"/>
              <a:t> (описание графа, по которому ездит робот)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Queue</a:t>
            </a:r>
            <a:r>
              <a:rPr lang="ru-RU"/>
              <a:t> (очередь, отправка запроса)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RadioButton</a:t>
            </a:r>
            <a:r>
              <a:rPr lang="ru-RU"/>
              <a:t> (кнопка в составе группы, которая может быть активна)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RadioButtonControl</a:t>
            </a:r>
            <a:r>
              <a:rPr lang="ru-RU"/>
              <a:t> (управление группой радиокнопок)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Request</a:t>
            </a:r>
            <a:r>
              <a:rPr lang="ru-RU"/>
              <a:t> (заявка, определение пути и создание алгоритма)</a:t>
            </a:r>
            <a:endParaRPr lang="en-US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TextureButton</a:t>
            </a:r>
            <a:r>
              <a:rPr lang="ru-RU"/>
              <a:t> (кнопка с текстурой)</a:t>
            </a:r>
            <a:endParaRPr lang="en-US"/>
          </a:p>
        </p:txBody>
      </p:sp>
      <p:pic>
        <p:nvPicPr>
          <p:cNvPr id="206072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23473" y="388937"/>
            <a:ext cx="2405001" cy="6080125"/>
          </a:xfrm>
          <a:prstGeom prst="rect">
            <a:avLst/>
          </a:prstGeom>
          <a:ln w="19049"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442671" name="Заголовок 1"/>
          <p:cNvSpPr>
            <a:spLocks noGrp="1"/>
          </p:cNvSpPr>
          <p:nvPr>
            <p:ph type="title"/>
          </p:nvPr>
        </p:nvSpPr>
        <p:spPr bwMode="auto">
          <a:xfrm>
            <a:off x="684212" y="59724"/>
            <a:ext cx="8534400" cy="1507067"/>
          </a:xfrm>
        </p:spPr>
        <p:txBody>
          <a:bodyPr/>
          <a:lstStyle/>
          <a:p>
            <a:pPr>
              <a:defRPr/>
            </a:pPr>
            <a:r>
              <a:rPr lang="ru-RU"/>
              <a:t>Структура программы</a:t>
            </a:r>
            <a:endParaRPr lang="ru-RU"/>
          </a:p>
        </p:txBody>
      </p:sp>
      <p:sp>
        <p:nvSpPr>
          <p:cNvPr id="64471667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84212" y="1474573"/>
            <a:ext cx="11178274" cy="1589301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80000"/>
              <a:buFont typeface="+mj-lt"/>
              <a:buNone/>
              <a:defRPr/>
            </a:pPr>
            <a:r>
              <a:rPr lang="en-US"/>
              <a:t>Отдельно хранится код для робота, все используемые программой звуки и текстуры</a:t>
            </a:r>
            <a:endParaRPr lang="en-US"/>
          </a:p>
        </p:txBody>
      </p:sp>
      <p:pic>
        <p:nvPicPr>
          <p:cNvPr id="14240596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587861" y="3365500"/>
            <a:ext cx="9370975" cy="2790518"/>
          </a:xfrm>
          <a:prstGeom prst="flowChartAlternateProcess">
            <a:avLst/>
          </a:prstGeom>
          <a:ln w="19049">
            <a:solidFill>
              <a:schemeClr val="tx1"/>
            </a:solidFill>
            <a:prstDash val="solid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1000" y="178256"/>
            <a:ext cx="2825749" cy="1507067"/>
          </a:xfrm>
        </p:spPr>
        <p:txBody>
          <a:bodyPr/>
          <a:lstStyle/>
          <a:p>
            <a:pPr algn="ctr">
              <a:defRPr/>
            </a:pPr>
            <a:r>
              <a:rPr lang="ru-RU"/>
              <a:t>Заявка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266812" y="1888066"/>
            <a:ext cx="9210688" cy="49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бъект 2"/>
          <p:cNvSpPr txBox="1"/>
          <p:nvPr/>
        </p:nvSpPr>
        <p:spPr bwMode="auto">
          <a:xfrm>
            <a:off x="2980267" y="0"/>
            <a:ext cx="9211733" cy="1879600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marL="457200" marR="0" lvl="0" indent="-45720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Заявка формируется на основе двух входных данных, «откуда» и «куда»</a:t>
            </a:r>
            <a:endParaRPr/>
          </a:p>
          <a:p>
            <a:pPr marL="457200" marR="0" lvl="0" indent="-45720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endParaRPr lang="ru-RU" sz="200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Arial"/>
              <a:cs typeface="Arial"/>
            </a:endParaRPr>
          </a:p>
          <a:p>
            <a:pPr marL="457200" marR="0" lvl="0" indent="-45720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Поиск кратчайшего пути осуществляется по алгоритму </a:t>
            </a:r>
            <a:r>
              <a:rPr lang="ru-RU" sz="200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Дейкстры</a:t>
            </a:r>
            <a:r>
              <a:rPr lang="ru-RU" sz="200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.</a:t>
            </a:r>
            <a:endParaRPr lang="en-US" sz="200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Arial"/>
              <a:cs typeface="Arial"/>
            </a:endParaRPr>
          </a:p>
          <a:p>
            <a:pPr marL="457200" marR="0" lvl="0" indent="-45720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endParaRPr lang="ru-RU" sz="200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Arial"/>
              <a:cs typeface="Arial"/>
            </a:endParaRPr>
          </a:p>
          <a:p>
            <a:pPr marL="457200" marR="0" lvl="0" indent="-45720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Сформированный алгоритм выводится на робота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Сектор">
      <a:fillStyleLst>
        <a:solidFill>
          <a:schemeClr val="phClr"/>
        </a:solidFill>
        <a:gradFill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hueMod val="94000"/>
              <a:alpha val="60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R7-Office/7.4.0.112</Application>
  <DocSecurity>0</DocSecurity>
  <PresentationFormat>Custom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«Робот-логист»</dc:title>
  <dc:subject/>
  <dc:creator>Пользователь Windows</dc:creator>
  <cp:keywords/>
  <dc:description/>
  <dc:identifier/>
  <dc:language/>
  <cp:lastModifiedBy>Андрей Селин</cp:lastModifiedBy>
  <cp:revision>21</cp:revision>
  <dcterms:created xsi:type="dcterms:W3CDTF">2024-04-09T16:15:18Z</dcterms:created>
  <dcterms:modified xsi:type="dcterms:W3CDTF">2024-04-27T10:05:38Z</dcterms:modified>
  <cp:category/>
  <cp:contentStatus/>
  <cp:version/>
</cp:coreProperties>
</file>