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33" d="100"/>
          <a:sy n="33" d="100"/>
        </p:scale>
        <p:origin x="758" y="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FC3C8-F285-4D12-A28F-8C3F1446C7DC}"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73D81-1A9B-4A09-9C6B-5F301D7FE037}" type="slidenum">
              <a:rPr lang="en-US" smtClean="0"/>
              <a:t>‹#›</a:t>
            </a:fld>
            <a:endParaRPr lang="en-US"/>
          </a:p>
        </p:txBody>
      </p:sp>
    </p:spTree>
    <p:extLst>
      <p:ext uri="{BB962C8B-B14F-4D97-AF65-F5344CB8AC3E}">
        <p14:creationId xmlns:p14="http://schemas.microsoft.com/office/powerpoint/2010/main" val="135046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FC3C8-F285-4D12-A28F-8C3F1446C7DC}"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73D81-1A9B-4A09-9C6B-5F301D7FE037}" type="slidenum">
              <a:rPr lang="en-US" smtClean="0"/>
              <a:t>‹#›</a:t>
            </a:fld>
            <a:endParaRPr lang="en-US"/>
          </a:p>
        </p:txBody>
      </p:sp>
    </p:spTree>
    <p:extLst>
      <p:ext uri="{BB962C8B-B14F-4D97-AF65-F5344CB8AC3E}">
        <p14:creationId xmlns:p14="http://schemas.microsoft.com/office/powerpoint/2010/main" val="395420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FC3C8-F285-4D12-A28F-8C3F1446C7DC}"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73D81-1A9B-4A09-9C6B-5F301D7FE037}" type="slidenum">
              <a:rPr lang="en-US" smtClean="0"/>
              <a:t>‹#›</a:t>
            </a:fld>
            <a:endParaRPr lang="en-US"/>
          </a:p>
        </p:txBody>
      </p:sp>
    </p:spTree>
    <p:extLst>
      <p:ext uri="{BB962C8B-B14F-4D97-AF65-F5344CB8AC3E}">
        <p14:creationId xmlns:p14="http://schemas.microsoft.com/office/powerpoint/2010/main" val="21332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FC3C8-F285-4D12-A28F-8C3F1446C7DC}"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73D81-1A9B-4A09-9C6B-5F301D7FE037}" type="slidenum">
              <a:rPr lang="en-US" smtClean="0"/>
              <a:t>‹#›</a:t>
            </a:fld>
            <a:endParaRPr lang="en-US"/>
          </a:p>
        </p:txBody>
      </p:sp>
    </p:spTree>
    <p:extLst>
      <p:ext uri="{BB962C8B-B14F-4D97-AF65-F5344CB8AC3E}">
        <p14:creationId xmlns:p14="http://schemas.microsoft.com/office/powerpoint/2010/main" val="23718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FC3C8-F285-4D12-A28F-8C3F1446C7DC}"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73D81-1A9B-4A09-9C6B-5F301D7FE037}" type="slidenum">
              <a:rPr lang="en-US" smtClean="0"/>
              <a:t>‹#›</a:t>
            </a:fld>
            <a:endParaRPr lang="en-US"/>
          </a:p>
        </p:txBody>
      </p:sp>
    </p:spTree>
    <p:extLst>
      <p:ext uri="{BB962C8B-B14F-4D97-AF65-F5344CB8AC3E}">
        <p14:creationId xmlns:p14="http://schemas.microsoft.com/office/powerpoint/2010/main" val="100643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DFC3C8-F285-4D12-A28F-8C3F1446C7DC}"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73D81-1A9B-4A09-9C6B-5F301D7FE037}" type="slidenum">
              <a:rPr lang="en-US" smtClean="0"/>
              <a:t>‹#›</a:t>
            </a:fld>
            <a:endParaRPr lang="en-US"/>
          </a:p>
        </p:txBody>
      </p:sp>
    </p:spTree>
    <p:extLst>
      <p:ext uri="{BB962C8B-B14F-4D97-AF65-F5344CB8AC3E}">
        <p14:creationId xmlns:p14="http://schemas.microsoft.com/office/powerpoint/2010/main" val="285077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FC3C8-F285-4D12-A28F-8C3F1446C7DC}"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73D81-1A9B-4A09-9C6B-5F301D7FE037}" type="slidenum">
              <a:rPr lang="en-US" smtClean="0"/>
              <a:t>‹#›</a:t>
            </a:fld>
            <a:endParaRPr lang="en-US"/>
          </a:p>
        </p:txBody>
      </p:sp>
    </p:spTree>
    <p:extLst>
      <p:ext uri="{BB962C8B-B14F-4D97-AF65-F5344CB8AC3E}">
        <p14:creationId xmlns:p14="http://schemas.microsoft.com/office/powerpoint/2010/main" val="193577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DFC3C8-F285-4D12-A28F-8C3F1446C7DC}"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73D81-1A9B-4A09-9C6B-5F301D7FE037}" type="slidenum">
              <a:rPr lang="en-US" smtClean="0"/>
              <a:t>‹#›</a:t>
            </a:fld>
            <a:endParaRPr lang="en-US"/>
          </a:p>
        </p:txBody>
      </p:sp>
    </p:spTree>
    <p:extLst>
      <p:ext uri="{BB962C8B-B14F-4D97-AF65-F5344CB8AC3E}">
        <p14:creationId xmlns:p14="http://schemas.microsoft.com/office/powerpoint/2010/main" val="139019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FC3C8-F285-4D12-A28F-8C3F1446C7DC}"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73D81-1A9B-4A09-9C6B-5F301D7FE037}" type="slidenum">
              <a:rPr lang="en-US" smtClean="0"/>
              <a:t>‹#›</a:t>
            </a:fld>
            <a:endParaRPr lang="en-US"/>
          </a:p>
        </p:txBody>
      </p:sp>
    </p:spTree>
    <p:extLst>
      <p:ext uri="{BB962C8B-B14F-4D97-AF65-F5344CB8AC3E}">
        <p14:creationId xmlns:p14="http://schemas.microsoft.com/office/powerpoint/2010/main" val="43896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D6DFC3C8-F285-4D12-A28F-8C3F1446C7DC}"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73D81-1A9B-4A09-9C6B-5F301D7FE037}" type="slidenum">
              <a:rPr lang="en-US" smtClean="0"/>
              <a:t>‹#›</a:t>
            </a:fld>
            <a:endParaRPr lang="en-US"/>
          </a:p>
        </p:txBody>
      </p:sp>
    </p:spTree>
    <p:extLst>
      <p:ext uri="{BB962C8B-B14F-4D97-AF65-F5344CB8AC3E}">
        <p14:creationId xmlns:p14="http://schemas.microsoft.com/office/powerpoint/2010/main" val="1128281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D6DFC3C8-F285-4D12-A28F-8C3F1446C7DC}"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73D81-1A9B-4A09-9C6B-5F301D7FE037}" type="slidenum">
              <a:rPr lang="en-US" smtClean="0"/>
              <a:t>‹#›</a:t>
            </a:fld>
            <a:endParaRPr lang="en-US"/>
          </a:p>
        </p:txBody>
      </p:sp>
    </p:spTree>
    <p:extLst>
      <p:ext uri="{BB962C8B-B14F-4D97-AF65-F5344CB8AC3E}">
        <p14:creationId xmlns:p14="http://schemas.microsoft.com/office/powerpoint/2010/main" val="1989994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D6DFC3C8-F285-4D12-A28F-8C3F1446C7DC}" type="datetimeFigureOut">
              <a:rPr lang="en-US" smtClean="0"/>
              <a:t>5/16/2024</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25873D81-1A9B-4A09-9C6B-5F301D7FE037}" type="slidenum">
              <a:rPr lang="en-US" smtClean="0"/>
              <a:t>‹#›</a:t>
            </a:fld>
            <a:endParaRPr lang="en-US"/>
          </a:p>
        </p:txBody>
      </p:sp>
    </p:spTree>
    <p:extLst>
      <p:ext uri="{BB962C8B-B14F-4D97-AF65-F5344CB8AC3E}">
        <p14:creationId xmlns:p14="http://schemas.microsoft.com/office/powerpoint/2010/main" val="1809214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CB96BD-64D2-3783-FDE9-0674FE2D9689}"/>
              </a:ext>
            </a:extLst>
          </p:cNvPr>
          <p:cNvSpPr/>
          <p:nvPr/>
        </p:nvSpPr>
        <p:spPr>
          <a:xfrm>
            <a:off x="-1" y="155119"/>
            <a:ext cx="30275214" cy="43931524"/>
          </a:xfrm>
          <a:prstGeom prst="rect">
            <a:avLst/>
          </a:prstGeom>
          <a:solidFill>
            <a:schemeClr val="bg2">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C29541E3-C669-EEC4-6833-C0A553530E56}"/>
              </a:ext>
            </a:extLst>
          </p:cNvPr>
          <p:cNvSpPr/>
          <p:nvPr/>
        </p:nvSpPr>
        <p:spPr>
          <a:xfrm>
            <a:off x="-207085" y="-1489379"/>
            <a:ext cx="30689381" cy="6358575"/>
          </a:xfrm>
          <a:prstGeom prst="roundRect">
            <a:avLst/>
          </a:prstGeom>
          <a:solidFill>
            <a:schemeClr val="accent1">
              <a:lumMod val="7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highlight>
                <a:srgbClr val="FFFF00"/>
              </a:highlight>
            </a:endParaRPr>
          </a:p>
        </p:txBody>
      </p:sp>
      <p:sp>
        <p:nvSpPr>
          <p:cNvPr id="5" name="TextBox 4">
            <a:extLst>
              <a:ext uri="{FF2B5EF4-FFF2-40B4-BE49-F238E27FC236}">
                <a16:creationId xmlns:a16="http://schemas.microsoft.com/office/drawing/2014/main" id="{B863B4F5-2460-7A5A-E05B-7E45539BF158}"/>
              </a:ext>
            </a:extLst>
          </p:cNvPr>
          <p:cNvSpPr txBox="1"/>
          <p:nvPr/>
        </p:nvSpPr>
        <p:spPr>
          <a:xfrm>
            <a:off x="2274949" y="155119"/>
            <a:ext cx="25725311" cy="2308324"/>
          </a:xfrm>
          <a:prstGeom prst="rect">
            <a:avLst/>
          </a:prstGeom>
          <a:noFill/>
        </p:spPr>
        <p:txBody>
          <a:bodyPr wrap="square">
            <a:spAutoFit/>
          </a:bodyPr>
          <a:lstStyle/>
          <a:p>
            <a:pPr algn="ctr">
              <a:spcBef>
                <a:spcPts val="600"/>
              </a:spcBef>
              <a:spcAft>
                <a:spcPts val="0"/>
              </a:spcAft>
            </a:pPr>
            <a:r>
              <a:rPr lang="en-US" sz="7200" b="1" dirty="0">
                <a:solidFill>
                  <a:schemeClr val="bg1"/>
                </a:solidFill>
                <a:latin typeface="Times New Roman" panose="02020603050405020304" pitchFamily="18" charset="0"/>
                <a:ea typeface="F"/>
                <a:cs typeface="Times New Roman" panose="02020603050405020304" pitchFamily="18" charset="0"/>
              </a:rPr>
              <a:t>Research and Application of Machine Learning in Fake News Detection on Social Media</a:t>
            </a:r>
          </a:p>
        </p:txBody>
      </p:sp>
      <p:sp>
        <p:nvSpPr>
          <p:cNvPr id="7" name="Rectangle: Rounded Corners 6">
            <a:extLst>
              <a:ext uri="{FF2B5EF4-FFF2-40B4-BE49-F238E27FC236}">
                <a16:creationId xmlns:a16="http://schemas.microsoft.com/office/drawing/2014/main" id="{5FA2DC13-2618-BEB2-3FF8-2426270E9AA0}"/>
              </a:ext>
            </a:extLst>
          </p:cNvPr>
          <p:cNvSpPr/>
          <p:nvPr/>
        </p:nvSpPr>
        <p:spPr>
          <a:xfrm>
            <a:off x="838199" y="5512212"/>
            <a:ext cx="13967942" cy="169925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73BBF39-975F-3A1E-2257-F2EC1AF39F2B}"/>
              </a:ext>
            </a:extLst>
          </p:cNvPr>
          <p:cNvSpPr txBox="1"/>
          <p:nvPr/>
        </p:nvSpPr>
        <p:spPr>
          <a:xfrm>
            <a:off x="1458719" y="6724023"/>
            <a:ext cx="12775442" cy="15073614"/>
          </a:xfrm>
          <a:prstGeom prst="rect">
            <a:avLst/>
          </a:prstGeom>
          <a:noFill/>
        </p:spPr>
        <p:txBody>
          <a:bodyPr wrap="square">
            <a:spAutoFit/>
          </a:bodyPr>
          <a:lstStyle/>
          <a:p>
            <a:pPr algn="just">
              <a:lnSpc>
                <a:spcPct val="130000"/>
              </a:lnSpc>
              <a:spcBef>
                <a:spcPts val="600"/>
              </a:spcBef>
            </a:pPr>
            <a:r>
              <a:rPr lang="en-US" sz="5000" dirty="0">
                <a:solidFill>
                  <a:schemeClr val="bg1"/>
                </a:solidFill>
                <a:effectLst/>
                <a:latin typeface="Times New Roman" panose="02020603050405020304" pitchFamily="18" charset="0"/>
                <a:ea typeface="F"/>
                <a:cs typeface="F"/>
              </a:rPr>
              <a:t>In the era of digital information and social media, detecting and preventing the spread of fake news on social networks has become a significant challenge. Fake news, also known as misinformation, can cause serious harm to user trust and have negative impacts on society. In the effort to address this phenomenon, machine learning applications have been widely employed to detect fake news on social networks.</a:t>
            </a:r>
          </a:p>
          <a:p>
            <a:pPr algn="just">
              <a:lnSpc>
                <a:spcPct val="130000"/>
              </a:lnSpc>
              <a:spcBef>
                <a:spcPts val="600"/>
              </a:spcBef>
            </a:pPr>
            <a:r>
              <a:rPr lang="en-US" sz="5000" dirty="0">
                <a:solidFill>
                  <a:schemeClr val="bg1"/>
                </a:solidFill>
                <a:effectLst/>
                <a:latin typeface="Times New Roman" panose="02020603050405020304" pitchFamily="18" charset="0"/>
                <a:ea typeface="F"/>
                <a:cs typeface="F"/>
              </a:rPr>
              <a:t>In this topic, we will explore the applications of Natural Language Processing (NLP) and three popular machine learning algorithms: Support Vector Machine (SVM), K-Nearest Neighbors (KNN), and Naïve Bayes in detecting fake news on social networks.</a:t>
            </a:r>
          </a:p>
        </p:txBody>
      </p:sp>
      <p:sp>
        <p:nvSpPr>
          <p:cNvPr id="12" name="Rectangle: Rounded Corners 11">
            <a:extLst>
              <a:ext uri="{FF2B5EF4-FFF2-40B4-BE49-F238E27FC236}">
                <a16:creationId xmlns:a16="http://schemas.microsoft.com/office/drawing/2014/main" id="{C438CD20-082F-AB74-E0CA-9263832D172C}"/>
              </a:ext>
            </a:extLst>
          </p:cNvPr>
          <p:cNvSpPr/>
          <p:nvPr/>
        </p:nvSpPr>
        <p:spPr>
          <a:xfrm>
            <a:off x="15762044" y="5512210"/>
            <a:ext cx="13674969" cy="169926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EFBDB3A-4995-0F21-86E1-A1C5F36FCFF4}"/>
              </a:ext>
            </a:extLst>
          </p:cNvPr>
          <p:cNvSpPr txBox="1"/>
          <p:nvPr/>
        </p:nvSpPr>
        <p:spPr>
          <a:xfrm>
            <a:off x="16360700" y="7147387"/>
            <a:ext cx="12455794" cy="10864513"/>
          </a:xfrm>
          <a:prstGeom prst="rect">
            <a:avLst/>
          </a:prstGeom>
          <a:noFill/>
        </p:spPr>
        <p:txBody>
          <a:bodyPr wrap="square">
            <a:spAutoFit/>
          </a:bodyPr>
          <a:lstStyle/>
          <a:p>
            <a:pPr algn="just"/>
            <a:r>
              <a:rPr lang="en-US" sz="5000" dirty="0">
                <a:solidFill>
                  <a:schemeClr val="bg1"/>
                </a:solidFill>
                <a:effectLst/>
                <a:latin typeface="Times New Roman" panose="02020603050405020304" pitchFamily="18" charset="0"/>
                <a:ea typeface="F"/>
                <a:cs typeface="F"/>
              </a:rPr>
              <a:t>Kaggle data is an online data resource provided by Kaggle, a popular community platform for data scientists and experts in machine learning and data science. We selected a dataset consisting of 20,800 news articles from that data resource, which includes both fake and real news. We then processed the news articles using natural language processing techniques and used the preprocessed data in machine learning models such as Naïve Bayes, SVM, and KNN. We compared the model evaluation metrics to determine the best-performing models and provided observations on which model performed the best.</a:t>
            </a:r>
            <a:endParaRPr lang="en-US" sz="5000" dirty="0">
              <a:solidFill>
                <a:schemeClr val="bg1"/>
              </a:solidFill>
            </a:endParaRPr>
          </a:p>
        </p:txBody>
      </p:sp>
      <p:sp>
        <p:nvSpPr>
          <p:cNvPr id="17" name="Rectangle: Rounded Corners 16">
            <a:extLst>
              <a:ext uri="{FF2B5EF4-FFF2-40B4-BE49-F238E27FC236}">
                <a16:creationId xmlns:a16="http://schemas.microsoft.com/office/drawing/2014/main" id="{E9F3BE62-ABEC-4A27-3A05-A0820C23DC0F}"/>
              </a:ext>
            </a:extLst>
          </p:cNvPr>
          <p:cNvSpPr/>
          <p:nvPr/>
        </p:nvSpPr>
        <p:spPr>
          <a:xfrm>
            <a:off x="838198" y="23202628"/>
            <a:ext cx="27819231" cy="111292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graph of a bar chart&#10;&#10;Description automatically generated with medium confidence">
            <a:extLst>
              <a:ext uri="{FF2B5EF4-FFF2-40B4-BE49-F238E27FC236}">
                <a16:creationId xmlns:a16="http://schemas.microsoft.com/office/drawing/2014/main" id="{30260E08-883C-58F5-5583-FA268E8EDF72}"/>
              </a:ext>
            </a:extLst>
          </p:cNvPr>
          <p:cNvPicPr>
            <a:picLocks noChangeAspect="1"/>
          </p:cNvPicPr>
          <p:nvPr/>
        </p:nvPicPr>
        <p:blipFill>
          <a:blip r:embed="rId2"/>
          <a:stretch>
            <a:fillRect/>
          </a:stretch>
        </p:blipFill>
        <p:spPr>
          <a:xfrm>
            <a:off x="18829764" y="23803290"/>
            <a:ext cx="8535859" cy="7594308"/>
          </a:xfrm>
          <a:prstGeom prst="rect">
            <a:avLst/>
          </a:prstGeom>
        </p:spPr>
      </p:pic>
      <p:pic>
        <p:nvPicPr>
          <p:cNvPr id="20" name="Picture 19">
            <a:extLst>
              <a:ext uri="{FF2B5EF4-FFF2-40B4-BE49-F238E27FC236}">
                <a16:creationId xmlns:a16="http://schemas.microsoft.com/office/drawing/2014/main" id="{ADCC6845-1FB8-EE87-A4EE-BD9ECE6F0DB8}"/>
              </a:ext>
            </a:extLst>
          </p:cNvPr>
          <p:cNvPicPr>
            <a:picLocks noChangeAspect="1"/>
          </p:cNvPicPr>
          <p:nvPr/>
        </p:nvPicPr>
        <p:blipFill>
          <a:blip r:embed="rId3"/>
          <a:stretch>
            <a:fillRect/>
          </a:stretch>
        </p:blipFill>
        <p:spPr>
          <a:xfrm>
            <a:off x="18829765" y="31397598"/>
            <a:ext cx="8535857" cy="2599589"/>
          </a:xfrm>
          <a:prstGeom prst="rect">
            <a:avLst/>
          </a:prstGeom>
        </p:spPr>
      </p:pic>
      <p:pic>
        <p:nvPicPr>
          <p:cNvPr id="24" name="Picture 23">
            <a:extLst>
              <a:ext uri="{FF2B5EF4-FFF2-40B4-BE49-F238E27FC236}">
                <a16:creationId xmlns:a16="http://schemas.microsoft.com/office/drawing/2014/main" id="{FB892EF6-320A-3244-5829-526031BCA6AE}"/>
              </a:ext>
            </a:extLst>
          </p:cNvPr>
          <p:cNvPicPr>
            <a:picLocks noChangeAspect="1"/>
          </p:cNvPicPr>
          <p:nvPr/>
        </p:nvPicPr>
        <p:blipFill>
          <a:blip r:embed="rId4"/>
          <a:stretch>
            <a:fillRect/>
          </a:stretch>
        </p:blipFill>
        <p:spPr>
          <a:xfrm>
            <a:off x="16360700" y="18011900"/>
            <a:ext cx="8095650" cy="35678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6" name="Picture 25">
            <a:extLst>
              <a:ext uri="{FF2B5EF4-FFF2-40B4-BE49-F238E27FC236}">
                <a16:creationId xmlns:a16="http://schemas.microsoft.com/office/drawing/2014/main" id="{E3822F16-4F55-A105-AE47-6F4B6DBF12D0}"/>
              </a:ext>
            </a:extLst>
          </p:cNvPr>
          <p:cNvPicPr>
            <a:picLocks noChangeAspect="1"/>
          </p:cNvPicPr>
          <p:nvPr/>
        </p:nvPicPr>
        <p:blipFill>
          <a:blip r:embed="rId5"/>
          <a:stretch>
            <a:fillRect/>
          </a:stretch>
        </p:blipFill>
        <p:spPr>
          <a:xfrm>
            <a:off x="24990461" y="17967654"/>
            <a:ext cx="4004070" cy="35514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1" name="Rectangle: Rounded Corners 30">
            <a:extLst>
              <a:ext uri="{FF2B5EF4-FFF2-40B4-BE49-F238E27FC236}">
                <a16:creationId xmlns:a16="http://schemas.microsoft.com/office/drawing/2014/main" id="{7F9AE613-C4A7-1630-F5D7-22CFCCF27742}"/>
              </a:ext>
            </a:extLst>
          </p:cNvPr>
          <p:cNvSpPr/>
          <p:nvPr/>
        </p:nvSpPr>
        <p:spPr>
          <a:xfrm>
            <a:off x="838198" y="35850210"/>
            <a:ext cx="28156333" cy="65969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TextBox 1026">
            <a:extLst>
              <a:ext uri="{FF2B5EF4-FFF2-40B4-BE49-F238E27FC236}">
                <a16:creationId xmlns:a16="http://schemas.microsoft.com/office/drawing/2014/main" id="{F71AFDCC-1225-AA02-00C2-8707B388B924}"/>
              </a:ext>
            </a:extLst>
          </p:cNvPr>
          <p:cNvSpPr txBox="1"/>
          <p:nvPr/>
        </p:nvSpPr>
        <p:spPr>
          <a:xfrm>
            <a:off x="1402080" y="36646030"/>
            <a:ext cx="27255349" cy="5262979"/>
          </a:xfrm>
          <a:prstGeom prst="rect">
            <a:avLst/>
          </a:prstGeom>
          <a:noFill/>
        </p:spPr>
        <p:txBody>
          <a:bodyPr wrap="square">
            <a:spAutoFit/>
          </a:bodyPr>
          <a:lstStyle/>
          <a:p>
            <a:pPr algn="just"/>
            <a:r>
              <a:rPr lang="en-US" sz="4800" b="0" i="0" dirty="0">
                <a:solidFill>
                  <a:schemeClr val="bg1"/>
                </a:solidFill>
                <a:effectLst/>
                <a:latin typeface="Times New Roman" panose="02020603050405020304" pitchFamily="18" charset="0"/>
                <a:cs typeface="Times New Roman" panose="02020603050405020304" pitchFamily="18" charset="0"/>
              </a:rPr>
              <a:t>In this report, we utilized Natural Language Processing (NLP) and applied three machine learning models: Naive Bayes, K-Nearest Neighbors (KNN), and Support Vector Machine (SVM) to address the problem of detecting fake news on social media. We performed data preprocessing by removing stop words, normalizing the text, and using TF-IDF to represent the texts as numerical vectors. Subsequently, we built three machine learning models for news classification, each employing a different approach. The results indicate that all three models show potential in accurately classifying news articles. However, the choice of model depends on the specific requirements of the problem and the characteristics of the data.</a:t>
            </a:r>
            <a:endParaRPr lang="vi-VN" sz="4800" b="0" i="0" dirty="0">
              <a:solidFill>
                <a:schemeClr val="bg1"/>
              </a:solidFill>
              <a:effectLst/>
              <a:latin typeface="Times New Roman" panose="02020603050405020304" pitchFamily="18" charset="0"/>
              <a:cs typeface="Times New Roman" panose="02020603050405020304" pitchFamily="18" charset="0"/>
            </a:endParaRPr>
          </a:p>
        </p:txBody>
      </p:sp>
      <p:sp>
        <p:nvSpPr>
          <p:cNvPr id="10" name="Flowchart: Document 9">
            <a:extLst>
              <a:ext uri="{FF2B5EF4-FFF2-40B4-BE49-F238E27FC236}">
                <a16:creationId xmlns:a16="http://schemas.microsoft.com/office/drawing/2014/main" id="{E3BD4D7A-884C-ACF3-DAE4-7C81BD01074E}"/>
              </a:ext>
            </a:extLst>
          </p:cNvPr>
          <p:cNvSpPr/>
          <p:nvPr/>
        </p:nvSpPr>
        <p:spPr>
          <a:xfrm>
            <a:off x="804650" y="5283755"/>
            <a:ext cx="7467600" cy="1669295"/>
          </a:xfrm>
          <a:prstGeom prst="flowChartDocumen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5000" b="1" dirty="0">
                <a:latin typeface="Times New Roman" panose="02020603050405020304" pitchFamily="18" charset="0"/>
                <a:cs typeface="Times New Roman" panose="02020603050405020304" pitchFamily="18" charset="0"/>
              </a:rPr>
              <a:t>1. Introduction</a:t>
            </a:r>
          </a:p>
        </p:txBody>
      </p:sp>
      <p:sp>
        <p:nvSpPr>
          <p:cNvPr id="13" name="Flowchart: Document 12">
            <a:extLst>
              <a:ext uri="{FF2B5EF4-FFF2-40B4-BE49-F238E27FC236}">
                <a16:creationId xmlns:a16="http://schemas.microsoft.com/office/drawing/2014/main" id="{6F45EB92-3865-C694-A9C5-647E45031551}"/>
              </a:ext>
            </a:extLst>
          </p:cNvPr>
          <p:cNvSpPr/>
          <p:nvPr/>
        </p:nvSpPr>
        <p:spPr>
          <a:xfrm>
            <a:off x="15644341" y="5342953"/>
            <a:ext cx="7467600" cy="1669295"/>
          </a:xfrm>
          <a:prstGeom prst="flowChartDocumen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5000" b="1" dirty="0">
                <a:latin typeface="Times New Roman" panose="02020603050405020304" pitchFamily="18" charset="0"/>
                <a:cs typeface="Times New Roman" panose="02020603050405020304" pitchFamily="18" charset="0"/>
              </a:rPr>
              <a:t>2. Materials and Methods</a:t>
            </a:r>
          </a:p>
        </p:txBody>
      </p:sp>
      <p:sp>
        <p:nvSpPr>
          <p:cNvPr id="14" name="Flowchart: Document 13">
            <a:extLst>
              <a:ext uri="{FF2B5EF4-FFF2-40B4-BE49-F238E27FC236}">
                <a16:creationId xmlns:a16="http://schemas.microsoft.com/office/drawing/2014/main" id="{0910F971-8194-676A-7B60-20D526151D69}"/>
              </a:ext>
            </a:extLst>
          </p:cNvPr>
          <p:cNvSpPr/>
          <p:nvPr/>
        </p:nvSpPr>
        <p:spPr>
          <a:xfrm>
            <a:off x="804650" y="22919370"/>
            <a:ext cx="7467600" cy="1669295"/>
          </a:xfrm>
          <a:prstGeom prst="flowChartDocumen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5000" b="1" dirty="0">
                <a:latin typeface="Times New Roman" panose="02020603050405020304" pitchFamily="18" charset="0"/>
                <a:cs typeface="Times New Roman" panose="02020603050405020304" pitchFamily="18" charset="0"/>
              </a:rPr>
              <a:t>3. Results and Discussion</a:t>
            </a:r>
          </a:p>
        </p:txBody>
      </p:sp>
      <p:sp>
        <p:nvSpPr>
          <p:cNvPr id="16" name="TextBox 15">
            <a:extLst>
              <a:ext uri="{FF2B5EF4-FFF2-40B4-BE49-F238E27FC236}">
                <a16:creationId xmlns:a16="http://schemas.microsoft.com/office/drawing/2014/main" id="{D4ADCAD7-6EEA-8996-58FE-3CAE6B1AC28A}"/>
              </a:ext>
            </a:extLst>
          </p:cNvPr>
          <p:cNvSpPr txBox="1"/>
          <p:nvPr/>
        </p:nvSpPr>
        <p:spPr>
          <a:xfrm>
            <a:off x="1135415" y="24778268"/>
            <a:ext cx="17487265" cy="8556188"/>
          </a:xfrm>
          <a:prstGeom prst="rect">
            <a:avLst/>
          </a:prstGeom>
          <a:noFill/>
        </p:spPr>
        <p:txBody>
          <a:bodyPr wrap="square">
            <a:spAutoFit/>
          </a:bodyPr>
          <a:lstStyle/>
          <a:p>
            <a:pPr algn="just"/>
            <a:r>
              <a:rPr lang="en-US" sz="5000" b="0" i="0" dirty="0">
                <a:solidFill>
                  <a:srgbClr val="FFFFFF"/>
                </a:solidFill>
                <a:effectLst/>
                <a:latin typeface="Times New Roman" panose="02020603050405020304" pitchFamily="18" charset="0"/>
                <a:cs typeface="Times New Roman" panose="02020603050405020304" pitchFamily="18" charset="0"/>
              </a:rPr>
              <a:t>The comparison of machine learning models' evaluations reveals interesting insights. Naïve Bayes, although providing relatively accurate results with an accuracy rate of 85.62%, falls short compared to SVM and KNN. SVM, on the other hand, stands out as the top-performing model with an impressive accuracy rate of 96.23%, surpassing both Naïve Bayes and KNN. KNN, unfortunately, exhibits the lowest accuracy rate of 55.6%, indicating its limitations in effectively classifying the data. Overall, the results indicate that SVM is the most suitable model for this particular task, offering the highest accuracy among the evaluated models.</a:t>
            </a:r>
          </a:p>
        </p:txBody>
      </p:sp>
      <p:sp>
        <p:nvSpPr>
          <p:cNvPr id="19" name="Flowchart: Document 18">
            <a:extLst>
              <a:ext uri="{FF2B5EF4-FFF2-40B4-BE49-F238E27FC236}">
                <a16:creationId xmlns:a16="http://schemas.microsoft.com/office/drawing/2014/main" id="{40949224-5C06-C3A6-23DB-DD9F6CAA54C1}"/>
              </a:ext>
            </a:extLst>
          </p:cNvPr>
          <p:cNvSpPr/>
          <p:nvPr/>
        </p:nvSpPr>
        <p:spPr>
          <a:xfrm>
            <a:off x="838198" y="34624669"/>
            <a:ext cx="10165082" cy="2060188"/>
          </a:xfrm>
          <a:prstGeom prst="flowChartDocumen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5000" b="1" dirty="0">
                <a:latin typeface="Times New Roman" panose="02020603050405020304" pitchFamily="18" charset="0"/>
                <a:cs typeface="Times New Roman" panose="02020603050405020304" pitchFamily="18" charset="0"/>
              </a:rPr>
              <a:t>4. Conclusion and Recommendation</a:t>
            </a:r>
          </a:p>
        </p:txBody>
      </p:sp>
      <p:pic>
        <p:nvPicPr>
          <p:cNvPr id="1028" name="Picture 4" descr="MyHaUI - Apps on Google Play">
            <a:extLst>
              <a:ext uri="{FF2B5EF4-FFF2-40B4-BE49-F238E27FC236}">
                <a16:creationId xmlns:a16="http://schemas.microsoft.com/office/drawing/2014/main" id="{6DB408C4-877E-823E-3454-3086B340B1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07344" y="222054"/>
            <a:ext cx="1782285" cy="17822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14B77532-C91A-ADDE-B2FA-B0DBFE7B7970}"/>
              </a:ext>
            </a:extLst>
          </p:cNvPr>
          <p:cNvSpPr txBox="1"/>
          <p:nvPr/>
        </p:nvSpPr>
        <p:spPr>
          <a:xfrm>
            <a:off x="4927474" y="2735686"/>
            <a:ext cx="21669139" cy="1323439"/>
          </a:xfrm>
          <a:prstGeom prst="rect">
            <a:avLst/>
          </a:prstGeom>
          <a:noFill/>
        </p:spPr>
        <p:txBody>
          <a:bodyPr wrap="square">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Van Son Tran¹, Kim Quang Hoang² </a:t>
            </a:r>
          </a:p>
          <a:p>
            <a:pPr algn="ctr"/>
            <a:r>
              <a:rPr lang="en-US" sz="4000" dirty="0">
                <a:solidFill>
                  <a:schemeClr val="bg1"/>
                </a:solidFill>
                <a:latin typeface="Times New Roman" panose="02020603050405020304" pitchFamily="18" charset="0"/>
                <a:cs typeface="Times New Roman" panose="02020603050405020304" pitchFamily="18" charset="0"/>
              </a:rPr>
              <a:t>Hanoi University of Industry, No.298 Cau </a:t>
            </a:r>
            <a:r>
              <a:rPr lang="en-US" sz="4000" dirty="0" err="1">
                <a:solidFill>
                  <a:schemeClr val="bg1"/>
                </a:solidFill>
                <a:latin typeface="Times New Roman" panose="02020603050405020304" pitchFamily="18" charset="0"/>
                <a:cs typeface="Times New Roman" panose="02020603050405020304" pitchFamily="18" charset="0"/>
              </a:rPr>
              <a:t>Dien</a:t>
            </a:r>
            <a:r>
              <a:rPr lang="en-US" sz="4000" dirty="0">
                <a:solidFill>
                  <a:schemeClr val="bg1"/>
                </a:solidFill>
                <a:latin typeface="Times New Roman" panose="02020603050405020304" pitchFamily="18" charset="0"/>
                <a:cs typeface="Times New Roman" panose="02020603050405020304" pitchFamily="18" charset="0"/>
              </a:rPr>
              <a:t> Street, Bac Tu </a:t>
            </a:r>
            <a:r>
              <a:rPr lang="en-US" sz="4000" dirty="0" err="1">
                <a:solidFill>
                  <a:schemeClr val="bg1"/>
                </a:solidFill>
                <a:latin typeface="Times New Roman" panose="02020603050405020304" pitchFamily="18" charset="0"/>
                <a:cs typeface="Times New Roman" panose="02020603050405020304" pitchFamily="18" charset="0"/>
              </a:rPr>
              <a:t>Liem</a:t>
            </a:r>
            <a:r>
              <a:rPr lang="en-US" sz="4000" dirty="0">
                <a:solidFill>
                  <a:schemeClr val="bg1"/>
                </a:solidFill>
                <a:latin typeface="Times New Roman" panose="02020603050405020304" pitchFamily="18" charset="0"/>
                <a:cs typeface="Times New Roman" panose="02020603050405020304" pitchFamily="18" charset="0"/>
              </a:rPr>
              <a:t> District, Hanoi, Vietnam</a:t>
            </a:r>
          </a:p>
        </p:txBody>
      </p:sp>
    </p:spTree>
    <p:extLst>
      <p:ext uri="{BB962C8B-B14F-4D97-AF65-F5344CB8AC3E}">
        <p14:creationId xmlns:p14="http://schemas.microsoft.com/office/powerpoint/2010/main" val="38329425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148</TotalTime>
  <Words>509</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sơn trần</dc:creator>
  <cp:lastModifiedBy>sơn trần</cp:lastModifiedBy>
  <cp:revision>4</cp:revision>
  <dcterms:created xsi:type="dcterms:W3CDTF">2024-05-15T14:08:13Z</dcterms:created>
  <dcterms:modified xsi:type="dcterms:W3CDTF">2024-05-16T07:10:36Z</dcterms:modified>
</cp:coreProperties>
</file>