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1" r:id="rId2"/>
    <p:sldId id="258" r:id="rId3"/>
    <p:sldId id="260" r:id="rId4"/>
    <p:sldId id="262" r:id="rId5"/>
    <p:sldId id="283" r:id="rId6"/>
    <p:sldId id="263" r:id="rId7"/>
    <p:sldId id="268" r:id="rId8"/>
    <p:sldId id="279" r:id="rId9"/>
    <p:sldId id="267" r:id="rId10"/>
    <p:sldId id="269" r:id="rId11"/>
    <p:sldId id="270" r:id="rId12"/>
    <p:sldId id="271" r:id="rId13"/>
    <p:sldId id="280" r:id="rId14"/>
    <p:sldId id="272" r:id="rId15"/>
    <p:sldId id="284" r:id="rId16"/>
    <p:sldId id="273" r:id="rId17"/>
    <p:sldId id="274" r:id="rId18"/>
    <p:sldId id="275" r:id="rId19"/>
    <p:sldId id="281" r:id="rId20"/>
    <p:sldId id="276" r:id="rId21"/>
    <p:sldId id="277" r:id="rId22"/>
    <p:sldId id="282" r:id="rId23"/>
    <p:sldId id="278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6100" autoAdjust="0"/>
  </p:normalViewPr>
  <p:slideViewPr>
    <p:cSldViewPr snapToGrid="0" snapToObjects="1">
      <p:cViewPr varScale="1">
        <p:scale>
          <a:sx n="67" d="100"/>
          <a:sy n="67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998B-34AE-4732-915C-B117F63CAA2C}" type="datetimeFigureOut">
              <a:rPr lang="de-DE" smtClean="0"/>
              <a:t>15/05/14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2D9A-179D-4EFA-AEB5-B15B9FA1C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27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(informações sobre o propósito e metodologia, do convite e do lembrete e-mails)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2D9A-179D-4EFA-AEB5-B15B9FA1CC85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b="1" u="sng" dirty="0" smtClean="0"/>
              <a:t>Alguns testemunhos sugerem que a oferta de prostitutas tem sido uma prática comum no mundo do futebol. </a:t>
            </a:r>
            <a:r>
              <a:rPr lang="de-DE" dirty="0" smtClean="0"/>
              <a:t>not 100%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all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2D9A-179D-4EFA-AEB5-B15B9FA1CC85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1ª sugestão teve total de 128 respostas. Onde a categorias com maior número de sugestões é “legislação forte” seguida de “punições mais severas” </a:t>
            </a:r>
            <a:endParaRPr lang="en-US" dirty="0" smtClean="0"/>
          </a:p>
          <a:p>
            <a:r>
              <a:rPr lang="pt-PT" dirty="0" smtClean="0"/>
              <a:t>A 2º sugestão teve total de 94 respostas. Onde a categorias com maior número de sugestões é “punições mais severas”</a:t>
            </a:r>
            <a:endParaRPr lang="en-US" dirty="0" smtClean="0"/>
          </a:p>
          <a:p>
            <a:r>
              <a:rPr lang="pt-PT" dirty="0" smtClean="0"/>
              <a:t>A 3º sugestão teve total de 71 respostas. Onde a categorias com maior número de sugestões é “punições mais severas”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2D9A-179D-4EFA-AEB5-B15B9FA1CC85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244B-44DD-4E6F-86E6-15C20D8CAAE6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29AE-A3C0-493C-983D-A6F9ABAE01C5}" type="datetime1">
              <a:rPr lang="en-US" smtClean="0"/>
              <a:t>15/05/14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0F9-55CF-4CEC-B26C-618ADAAF29C1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EDD4564-7217-4EDD-A428-BCA90CA46E64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25D51915-961F-4F25-83CC-93F1E7E4E396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5693C09-011A-4FA3-9844-3DA437E85EB5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81A-2694-4212-8337-944218983560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600D-09B0-47F2-B888-D615DA402F9A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5C45-E485-4259-A839-CBB239904D2F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7418-D276-4E1C-A3DA-AAFC2AD94431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B50-F19B-461B-B605-3A2862FA5FA4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AC4C-2F9F-4840-87E1-BD322847AEC4}" type="datetime1">
              <a:rPr lang="en-US" smtClean="0"/>
              <a:t>15/05/14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E503-CA15-4C95-8EC7-BFF037391753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F1F-9CC8-4570-A920-C66C97873B6F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4E0-6730-4ADF-8DDA-6B0ECBA7C1A5}" type="datetime1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4385-7CAA-4E66-BE02-688C1C4D58A9}" type="datetime1">
              <a:rPr lang="en-US" smtClean="0"/>
              <a:t>15/05/14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369E54-DC10-4034-9E17-1C88B6604E32}" type="datetime1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280167"/>
            <a:ext cx="8425543" cy="1489165"/>
          </a:xfrm>
        </p:spPr>
        <p:txBody>
          <a:bodyPr/>
          <a:lstStyle/>
          <a:p>
            <a:pPr algn="ctr"/>
            <a:r>
              <a:rPr lang="pt-PT" sz="3600" dirty="0" smtClean="0"/>
              <a:t>O ESTADO DO FUTEBOL EM PORTUGAL – </a:t>
            </a:r>
            <a:br>
              <a:rPr lang="pt-PT" sz="3600" dirty="0" smtClean="0"/>
            </a:br>
            <a:r>
              <a:rPr lang="pt-PT" sz="3600" dirty="0" smtClean="0"/>
              <a:t>percepções </a:t>
            </a:r>
            <a:r>
              <a:rPr lang="pt-PT" sz="3600" dirty="0"/>
              <a:t>d</a:t>
            </a:r>
            <a:r>
              <a:rPr lang="pt-PT" sz="3600" dirty="0" smtClean="0"/>
              <a:t>os árbitros portugueses</a:t>
            </a:r>
            <a:endParaRPr lang="pt-P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4069671"/>
            <a:ext cx="6970877" cy="2242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Co-</a:t>
            </a:r>
            <a:r>
              <a:rPr lang="en-US" sz="1800" dirty="0" err="1" smtClean="0"/>
              <a:t>ordenaç</a:t>
            </a:r>
            <a:r>
              <a:rPr lang="en-US" sz="1800" dirty="0" err="1" smtClean="0"/>
              <a:t>ão</a:t>
            </a:r>
            <a:r>
              <a:rPr lang="en-US" sz="1800" dirty="0" smtClean="0"/>
              <a:t> do </a:t>
            </a:r>
            <a:r>
              <a:rPr lang="en-US" sz="1800" dirty="0" err="1" smtClean="0"/>
              <a:t>inquérito</a:t>
            </a:r>
            <a:r>
              <a:rPr lang="en-US" sz="1800" dirty="0" smtClean="0"/>
              <a:t> e </a:t>
            </a:r>
            <a:r>
              <a:rPr lang="en-US" sz="1800" dirty="0" err="1" smtClean="0"/>
              <a:t>tratamento</a:t>
            </a:r>
            <a:r>
              <a:rPr lang="en-US" sz="1800" smtClean="0"/>
              <a:t> de dados:</a:t>
            </a:r>
          </a:p>
          <a:p>
            <a:pPr marL="0" indent="0">
              <a:buNone/>
            </a:pPr>
            <a:r>
              <a:rPr lang="en-US" sz="1800" dirty="0" smtClean="0"/>
              <a:t>Nina </a:t>
            </a:r>
            <a:r>
              <a:rPr lang="en-US" sz="1800" dirty="0" err="1"/>
              <a:t>Wiesehomeier</a:t>
            </a:r>
            <a:r>
              <a:rPr lang="en-US" sz="1800" dirty="0"/>
              <a:t>, Swansea University </a:t>
            </a:r>
          </a:p>
          <a:p>
            <a:pPr algn="r"/>
            <a:endParaRPr lang="en-US" sz="1600" b="1" dirty="0" smtClean="0"/>
          </a:p>
          <a:p>
            <a:pPr marL="0" indent="0" algn="r">
              <a:buNone/>
            </a:pPr>
            <a:r>
              <a:rPr lang="en-US" sz="1600" b="1" dirty="0" err="1" smtClean="0"/>
              <a:t>Lisboa</a:t>
            </a:r>
            <a:r>
              <a:rPr lang="en-US" sz="1600" b="1" dirty="0"/>
              <a:t>, 15 de </a:t>
            </a:r>
            <a:r>
              <a:rPr lang="en-US" sz="1600" b="1" dirty="0" err="1"/>
              <a:t>maio</a:t>
            </a:r>
            <a:r>
              <a:rPr lang="en-US" sz="1600" b="1" dirty="0"/>
              <a:t> de 2014 </a:t>
            </a:r>
            <a:endParaRPr lang="en-US" sz="1600" dirty="0"/>
          </a:p>
          <a:p>
            <a:pPr marL="0" indent="0" algn="r">
              <a:buNone/>
            </a:pPr>
            <a:r>
              <a:rPr lang="en-US" sz="1600" dirty="0" err="1"/>
              <a:t>Instituto</a:t>
            </a:r>
            <a:r>
              <a:rPr lang="en-US" sz="1600" dirty="0"/>
              <a:t> </a:t>
            </a:r>
            <a:r>
              <a:rPr lang="en-US" sz="1600" dirty="0" err="1"/>
              <a:t>Universitário</a:t>
            </a:r>
            <a:r>
              <a:rPr lang="en-US" sz="1600" dirty="0"/>
              <a:t> de </a:t>
            </a:r>
            <a:r>
              <a:rPr lang="en-US" sz="1600" dirty="0" err="1"/>
              <a:t>Lisboa</a:t>
            </a:r>
            <a:r>
              <a:rPr lang="en-US" sz="1600" dirty="0"/>
              <a:t> (ISCTE-IUL)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42023" cy="703217"/>
          </a:xfrm>
        </p:spPr>
        <p:txBody>
          <a:bodyPr/>
          <a:lstStyle/>
          <a:p>
            <a:pPr lvl="0" algn="ctr"/>
            <a:r>
              <a:rPr lang="pt-PT" sz="2600" b="1" u="sng" dirty="0" smtClean="0"/>
              <a:t>O </a:t>
            </a:r>
            <a:r>
              <a:rPr lang="pt-PT" sz="2600" b="1" u="sng" dirty="0"/>
              <a:t>principal problema do futebol </a:t>
            </a:r>
            <a:r>
              <a:rPr lang="pt-PT" sz="2600" b="1" u="sng" dirty="0" smtClean="0"/>
              <a:t>ao </a:t>
            </a:r>
            <a:r>
              <a:rPr lang="pt-PT" sz="2600" b="1" u="sng" dirty="0"/>
              <a:t>nível </a:t>
            </a:r>
            <a:r>
              <a:rPr lang="pt-PT" sz="2600" b="1" u="sng" dirty="0" smtClean="0"/>
              <a:t>Europeu</a:t>
            </a:r>
            <a:endParaRPr lang="en-US" sz="2600" u="sng" dirty="0"/>
          </a:p>
        </p:txBody>
      </p:sp>
      <p:pic>
        <p:nvPicPr>
          <p:cNvPr id="6" name="Content Placeholder 5" descr="Prob europa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r="5000"/>
          <a:stretch/>
        </p:blipFill>
        <p:spPr>
          <a:xfrm>
            <a:off x="423297" y="1828800"/>
            <a:ext cx="7939653" cy="420893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0999"/>
            <a:ext cx="7583487" cy="1155631"/>
          </a:xfrm>
        </p:spPr>
        <p:txBody>
          <a:bodyPr/>
          <a:lstStyle/>
          <a:p>
            <a:pPr lvl="0" algn="ctr"/>
            <a:r>
              <a:rPr lang="pt-PT" sz="1800" b="1" u="sng" dirty="0"/>
              <a:t>No final da época passada, jogadores e treinadores das </a:t>
            </a:r>
            <a:r>
              <a:rPr lang="pt-PT" sz="1800" b="1" u="sng" dirty="0" smtClean="0"/>
              <a:t>equipas </a:t>
            </a:r>
            <a:r>
              <a:rPr lang="pt-PT" sz="1800" b="1" u="sng" dirty="0"/>
              <a:t>mais importantes desconfiaram da honestidade dos árbitros e denunciaram a existência de manipulação de resultados em Portugal. Na sua opinião, estas afirmações são justificadas</a:t>
            </a:r>
            <a:r>
              <a:rPr lang="pt-PT" sz="1800" b="1" u="sng" dirty="0" smtClean="0"/>
              <a:t>?</a:t>
            </a:r>
            <a:endParaRPr lang="en-US" sz="1800" u="sng" dirty="0"/>
          </a:p>
        </p:txBody>
      </p:sp>
      <p:pic>
        <p:nvPicPr>
          <p:cNvPr id="6" name="Content Placeholder 5" descr="DESCONFIANÇA ARBITROS PT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0" t="-1" r="766" b="-7214"/>
          <a:stretch/>
        </p:blipFill>
        <p:spPr>
          <a:xfrm>
            <a:off x="391943" y="2106640"/>
            <a:ext cx="8159140" cy="394676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6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PT" sz="1800" b="1" u="sng" dirty="0"/>
              <a:t>Na sua opinião, porque é que se questiona a honestidade dos árbitros em Portugal</a:t>
            </a:r>
            <a:r>
              <a:rPr lang="pt-PT" sz="1800" b="1" u="sng" dirty="0" smtClean="0"/>
              <a:t>?</a:t>
            </a:r>
            <a:endParaRPr lang="en-US" sz="1800" u="sng" dirty="0"/>
          </a:p>
        </p:txBody>
      </p:sp>
      <p:pic>
        <p:nvPicPr>
          <p:cNvPr id="6" name="Content Placeholder 5" descr="HONESTIDADE ARBITRO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201603"/>
            <a:ext cx="7583487" cy="420893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Os gráficos acima demonstram que </a:t>
            </a:r>
            <a:r>
              <a:rPr lang="pt-PT" dirty="0"/>
              <a:t>os árbitros não têm a </a:t>
            </a:r>
            <a:r>
              <a:rPr lang="pt-PT" dirty="0">
                <a:solidFill>
                  <a:srgbClr val="FFFFFF"/>
                </a:solidFill>
              </a:rPr>
              <a:t>percepção de serem desonestos.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pt-PT" dirty="0" smtClean="0">
                <a:solidFill>
                  <a:srgbClr val="FFFFFF"/>
                </a:solidFill>
              </a:rPr>
              <a:t>Existe a </a:t>
            </a:r>
            <a:r>
              <a:rPr lang="pt-PT" dirty="0">
                <a:solidFill>
                  <a:srgbClr val="FFFFFF"/>
                </a:solidFill>
              </a:rPr>
              <a:t>percepção de um clima </a:t>
            </a:r>
            <a:r>
              <a:rPr lang="pt-PT" dirty="0" smtClean="0">
                <a:solidFill>
                  <a:srgbClr val="FFFFFF"/>
                </a:solidFill>
              </a:rPr>
              <a:t>generalizado de </a:t>
            </a:r>
            <a:r>
              <a:rPr lang="pt-PT" dirty="0">
                <a:solidFill>
                  <a:srgbClr val="FFFFFF"/>
                </a:solidFill>
              </a:rPr>
              <a:t>corrupção no país </a:t>
            </a:r>
            <a:r>
              <a:rPr lang="pt-PT" dirty="0" smtClean="0">
                <a:solidFill>
                  <a:srgbClr val="FFFFFF"/>
                </a:solidFill>
              </a:rPr>
              <a:t>do qual o sector do futebol não está isento.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pt-PT" dirty="0" smtClean="0">
                <a:solidFill>
                  <a:srgbClr val="FFFFFF"/>
                </a:solidFill>
              </a:rPr>
              <a:t>A resposta </a:t>
            </a:r>
            <a:r>
              <a:rPr lang="pt-PT" dirty="0" smtClean="0"/>
              <a:t>mais alta, com 37</a:t>
            </a:r>
            <a:r>
              <a:rPr lang="pt-PT" dirty="0"/>
              <a:t>% </a:t>
            </a:r>
            <a:r>
              <a:rPr lang="pt-PT" dirty="0" smtClean="0"/>
              <a:t> é “</a:t>
            </a:r>
            <a:r>
              <a:rPr lang="pt-PT" dirty="0"/>
              <a:t>Porque os árbitros são o elo mais fraco” </a:t>
            </a:r>
            <a:r>
              <a:rPr lang="pt-PT" dirty="0" smtClean="0"/>
              <a:t>seguida </a:t>
            </a:r>
            <a:r>
              <a:rPr lang="pt-PT" dirty="0"/>
              <a:t>de </a:t>
            </a:r>
            <a:r>
              <a:rPr lang="pt-PT" dirty="0" smtClean="0"/>
              <a:t>“</a:t>
            </a:r>
            <a:r>
              <a:rPr lang="pt-PT" dirty="0"/>
              <a:t>por causa da percepção generalizada da corrupção em PT onde futebol não </a:t>
            </a:r>
            <a:r>
              <a:rPr lang="pt-PT" dirty="0" smtClean="0"/>
              <a:t>é </a:t>
            </a:r>
            <a:r>
              <a:rPr lang="pt-PT" dirty="0" err="1" smtClean="0"/>
              <a:t>excepção</a:t>
            </a:r>
            <a:r>
              <a:rPr lang="pt-PT" dirty="0" smtClean="0"/>
              <a:t>”</a:t>
            </a:r>
            <a:r>
              <a:rPr lang="pt-PT" dirty="0"/>
              <a:t> </a:t>
            </a:r>
            <a:r>
              <a:rPr lang="pt-PT" dirty="0" smtClean="0"/>
              <a:t>30,7</a:t>
            </a:r>
            <a:r>
              <a:rPr lang="pt-PT" dirty="0"/>
              <a:t>% </a:t>
            </a:r>
            <a:r>
              <a:rPr lang="pt-PT" dirty="0" smtClean="0"/>
              <a:t>. </a:t>
            </a:r>
          </a:p>
          <a:p>
            <a:r>
              <a:rPr lang="pt-PT" dirty="0" smtClean="0"/>
              <a:t>A </a:t>
            </a:r>
            <a:r>
              <a:rPr lang="pt-PT" dirty="0"/>
              <a:t>resposta “Porque houve casos de árbitros envolvidos em manipulação de resultados” tem </a:t>
            </a:r>
            <a:r>
              <a:rPr lang="pt-PT" dirty="0" smtClean="0"/>
              <a:t>apenas 23,9</a:t>
            </a:r>
            <a:r>
              <a:rPr lang="pt-PT" dirty="0"/>
              <a:t>%, </a:t>
            </a:r>
            <a:r>
              <a:rPr lang="pt-PT" dirty="0" smtClean="0"/>
              <a:t>sendo o terceiro </a:t>
            </a:r>
            <a:r>
              <a:rPr lang="pt-PT" dirty="0"/>
              <a:t>valor mais alto. 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600" b="1" u="sng" dirty="0"/>
              <a:t>Ouviu falar de manipulação de resultados com a participação de árbitros na sua liga? </a:t>
            </a:r>
            <a:endParaRPr lang="en-US" sz="26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9719" y="1920239"/>
            <a:ext cx="7583487" cy="449362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Sim: 23%    N</a:t>
            </a:r>
            <a:r>
              <a:rPr lang="pt-PT" sz="2400" dirty="0" smtClean="0"/>
              <a:t>ã</a:t>
            </a:r>
            <a:r>
              <a:rPr lang="pt-BR" sz="2400" dirty="0" smtClean="0"/>
              <a:t>o: 77% </a:t>
            </a:r>
          </a:p>
          <a:p>
            <a:pPr lvl="7">
              <a:buNone/>
            </a:pPr>
            <a:r>
              <a:rPr lang="pt-BR" dirty="0" smtClean="0"/>
              <a:t>    (N=244)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r>
              <a:rPr lang="pt-BR" sz="2400" dirty="0" smtClean="0"/>
              <a:t>Arbitros activos / inactivos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 algn="ctr">
              <a:buNone/>
            </a:pPr>
            <a:endParaRPr lang="pt-PT" sz="1800" b="1" u="sng" dirty="0" smtClean="0"/>
          </a:p>
          <a:p>
            <a:pPr marL="0" indent="0" algn="ctr">
              <a:buNone/>
            </a:pPr>
            <a:endParaRPr lang="pt-PT" sz="1800" b="1" u="sng" dirty="0" smtClean="0"/>
          </a:p>
          <a:p>
            <a:pPr marL="0" indent="0" algn="ctr">
              <a:buNone/>
            </a:pPr>
            <a:endParaRPr lang="pt-PT" sz="1800" b="1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338414" y="37219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Activo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</a:t>
                      </a:r>
                      <a:r>
                        <a:rPr lang="de-DE" dirty="0" err="1" smtClean="0"/>
                        <a:t>activo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22.16 %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28.30%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77.84%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71.70%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26936" y="497043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(N = 229)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600" b="1" u="sng" dirty="0" smtClean="0"/>
              <a:t>Em cada 100 árbitros em Portugal quantos participam em manipulação de resultados? </a:t>
            </a:r>
            <a:endParaRPr lang="de-DE" sz="2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2155370"/>
            <a:ext cx="7583487" cy="3882359"/>
          </a:xfrm>
        </p:spPr>
        <p:txBody>
          <a:bodyPr/>
          <a:lstStyle/>
          <a:p>
            <a:r>
              <a:rPr lang="pt-BR" sz="2400" dirty="0" smtClean="0"/>
              <a:t>Em média existe a percepção de que 8 em 100 árbitros participa em manipulação de resultados. (N=231)</a:t>
            </a:r>
          </a:p>
          <a:p>
            <a:endParaRPr lang="pt-BR" sz="2400" dirty="0" smtClean="0"/>
          </a:p>
          <a:p>
            <a:r>
              <a:rPr lang="pt-BR" sz="2400" dirty="0" smtClean="0"/>
              <a:t>Arbitros ativos: 7.85 (N=172)</a:t>
            </a:r>
          </a:p>
          <a:p>
            <a:r>
              <a:rPr lang="pt-BR" sz="2400" dirty="0" smtClean="0"/>
              <a:t>Arbitros inativos: 8.21 (N=53)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PT" sz="1800" b="1" u="sng" dirty="0"/>
              <a:t>Na sua opinião, o que pode motivar um árbitro a participar num esquema de manipulação de resultados? </a:t>
            </a:r>
            <a:endParaRPr lang="en-US" sz="1800" u="sng" dirty="0"/>
          </a:p>
        </p:txBody>
      </p:sp>
      <p:pic>
        <p:nvPicPr>
          <p:cNvPr id="6" name="Content Placeholder 5" descr="motivações por tras manipulação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855"/>
          <a:stretch/>
        </p:blipFill>
        <p:spPr>
          <a:xfrm>
            <a:off x="779463" y="2130460"/>
            <a:ext cx="7059371" cy="406310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PT" sz="2600" b="1" u="sng" dirty="0" smtClean="0"/>
              <a:t>Já </a:t>
            </a:r>
            <a:r>
              <a:rPr lang="pt-PT" sz="2600" b="1" u="sng" dirty="0"/>
              <a:t>ouviu falar de casos onde foram oferecidos serviços de </a:t>
            </a:r>
            <a:r>
              <a:rPr lang="pt-PT" sz="2600" b="1" u="sng" dirty="0" smtClean="0"/>
              <a:t>prostituição?</a:t>
            </a:r>
            <a:endParaRPr lang="en-US" sz="26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84746"/>
              </p:ext>
            </p:extLst>
          </p:nvPr>
        </p:nvGraphicFramePr>
        <p:xfrm>
          <a:off x="1234115" y="2090057"/>
          <a:ext cx="6259810" cy="4049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6474"/>
                <a:gridCol w="2853336"/>
              </a:tblGrid>
              <a:tr h="425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Sim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129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Árbitro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Português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em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Portugal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48.9%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692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Não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acontece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28.34%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966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Árbitro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Português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em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competição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Internacional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6.8%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68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Árbitro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não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Português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em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competição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Internacional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organizada</a:t>
                      </a:r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por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Portugueses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6.2%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PT" sz="1800" b="1" u="sng" dirty="0"/>
              <a:t>Uma das recomendações para acabar com a manipulação de resultados foi aumentar o número de árbitros femininos (devido aos testemunhos sobre a oferta de prostitutas). Qual das seguintes frases </a:t>
            </a:r>
            <a:r>
              <a:rPr lang="pt-PT" sz="1800" b="1" u="sng" dirty="0" err="1"/>
              <a:t>reflecte</a:t>
            </a:r>
            <a:r>
              <a:rPr lang="pt-PT" sz="1800" b="1" u="sng" dirty="0"/>
              <a:t> melhor a sua opinião sobre o assunto</a:t>
            </a:r>
            <a:r>
              <a:rPr lang="pt-PT" sz="1800" b="1" u="sng" dirty="0" smtClean="0"/>
              <a:t>:</a:t>
            </a:r>
            <a:endParaRPr lang="en-US" sz="1800" u="sng" dirty="0"/>
          </a:p>
        </p:txBody>
      </p:sp>
      <p:pic>
        <p:nvPicPr>
          <p:cNvPr id="8" name="Content Placeholder 7" descr="arbitros feminino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" b="1075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600" b="1" u="sng" dirty="0"/>
              <a:t>Que medidas considera imprescindíveis para acabar com os resultados combinados em Portugal? Pode indicar até 3 sugestões.</a:t>
            </a:r>
            <a:r>
              <a:rPr lang="en-US" sz="2600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07371"/>
            <a:ext cx="7583487" cy="4208930"/>
          </a:xfrm>
        </p:spPr>
        <p:txBody>
          <a:bodyPr>
            <a:normAutofit/>
          </a:bodyPr>
          <a:lstStyle/>
          <a:p>
            <a:r>
              <a:rPr lang="pt-PT" sz="2400" dirty="0"/>
              <a:t>Resposta aberta onde % de “Não responde” é </a:t>
            </a:r>
            <a:r>
              <a:rPr lang="pt-PT" sz="2400" dirty="0" smtClean="0"/>
              <a:t>57,8</a:t>
            </a:r>
            <a:r>
              <a:rPr lang="pt-PT" sz="2400" dirty="0"/>
              <a:t>%.</a:t>
            </a:r>
            <a:endParaRPr lang="en-US" sz="2400" dirty="0"/>
          </a:p>
          <a:p>
            <a:r>
              <a:rPr lang="pt-PT" sz="2400" dirty="0"/>
              <a:t>H</a:t>
            </a:r>
            <a:r>
              <a:rPr lang="pt-PT" sz="2400" dirty="0" smtClean="0"/>
              <a:t>á </a:t>
            </a:r>
            <a:r>
              <a:rPr lang="pt-PT" sz="2400" dirty="0"/>
              <a:t>uma </a:t>
            </a:r>
            <a:r>
              <a:rPr lang="pt-PT" sz="2400" dirty="0" smtClean="0"/>
              <a:t>categoria </a:t>
            </a:r>
            <a:r>
              <a:rPr lang="pt-PT" sz="2400" dirty="0"/>
              <a:t>que é transversal a todas </a:t>
            </a:r>
            <a:r>
              <a:rPr lang="pt-PT" sz="2400" dirty="0" smtClean="0"/>
              <a:t>as sugestões: “legislação </a:t>
            </a:r>
            <a:r>
              <a:rPr lang="pt-PT" sz="2400" dirty="0"/>
              <a:t>forte associada a punição”.</a:t>
            </a:r>
            <a:endParaRPr lang="en-US" sz="2400" dirty="0"/>
          </a:p>
          <a:p>
            <a:r>
              <a:rPr lang="pt-PT" sz="2400" dirty="0" smtClean="0"/>
              <a:t>Seguida das categorias “aumento de fiscalizacao”, “mais transparência nos clubes”, “honestidade / seriedade”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r>
              <a:rPr lang="en-US" dirty="0"/>
              <a:t> do </a:t>
            </a:r>
            <a:r>
              <a:rPr lang="en-US" dirty="0" err="1" smtClean="0"/>
              <a:t>estudo</a:t>
            </a:r>
            <a:endParaRPr lang="en-US" dirty="0"/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Apresentação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600" b="1" u="sng" dirty="0"/>
              <a:t>Preferia ser árbitro profissional? </a:t>
            </a:r>
            <a:endParaRPr lang="en-US" sz="2600" u="sng" dirty="0"/>
          </a:p>
        </p:txBody>
      </p:sp>
      <p:pic>
        <p:nvPicPr>
          <p:cNvPr id="6" name="Content Placeholder 5" descr="arbitro profissional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462"/>
          <a:stretch/>
        </p:blipFill>
        <p:spPr>
          <a:xfrm>
            <a:off x="1037435" y="2090056"/>
            <a:ext cx="7129570" cy="41035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1800" dirty="0" smtClean="0"/>
              <a:t/>
            </a:r>
            <a:br>
              <a:rPr lang="pt-PT" sz="1800" dirty="0" smtClean="0"/>
            </a:br>
            <a:r>
              <a:rPr lang="pt-PT" sz="2600" b="1" u="sng" dirty="0" smtClean="0"/>
              <a:t/>
            </a:r>
            <a:br>
              <a:rPr lang="pt-PT" sz="2600" b="1" u="sng" dirty="0" smtClean="0"/>
            </a:br>
            <a:r>
              <a:rPr lang="pt-PT" sz="2600" b="1" u="sng" dirty="0"/>
              <a:t>-</a:t>
            </a:r>
            <a:r>
              <a:rPr lang="pt-PT" sz="2600" b="1" u="sng" dirty="0" smtClean="0"/>
              <a:t>no </a:t>
            </a:r>
            <a:r>
              <a:rPr lang="pt-PT" sz="2600" b="1" u="sng" dirty="0"/>
              <a:t>caso de sim, </a:t>
            </a:r>
            <a:r>
              <a:rPr lang="pt-PT" sz="2600" b="1" u="sng" dirty="0" smtClean="0"/>
              <a:t>Que </a:t>
            </a:r>
            <a:r>
              <a:rPr lang="pt-PT" sz="2600" b="1" u="sng" dirty="0"/>
              <a:t>vantagens acha que existem?</a:t>
            </a:r>
            <a:r>
              <a:rPr lang="en-US" sz="2600" b="1" u="sng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363" y="2022707"/>
            <a:ext cx="7845587" cy="3857258"/>
          </a:xfrm>
        </p:spPr>
        <p:txBody>
          <a:bodyPr>
            <a:normAutofit/>
          </a:bodyPr>
          <a:lstStyle/>
          <a:p>
            <a:r>
              <a:rPr lang="pt-PT" dirty="0"/>
              <a:t>Pergunta de resposta aberta, onde se </a:t>
            </a:r>
            <a:r>
              <a:rPr lang="pt-PT" dirty="0" smtClean="0"/>
              <a:t>formaram </a:t>
            </a:r>
            <a:r>
              <a:rPr lang="pt-PT" dirty="0"/>
              <a:t>diversas categorias.</a:t>
            </a:r>
            <a:endParaRPr lang="en-US" dirty="0"/>
          </a:p>
          <a:p>
            <a:r>
              <a:rPr lang="pt-PT" dirty="0"/>
              <a:t>A categoria com maior </a:t>
            </a:r>
            <a:r>
              <a:rPr lang="pt-PT" dirty="0" smtClean="0"/>
              <a:t>número </a:t>
            </a:r>
            <a:r>
              <a:rPr lang="pt-PT" dirty="0"/>
              <a:t>de respostas (72) foi “maior dedicação/ mais qualidade</a:t>
            </a:r>
            <a:r>
              <a:rPr lang="pt-PT" dirty="0" smtClean="0"/>
              <a:t>”:</a:t>
            </a:r>
          </a:p>
          <a:p>
            <a:pPr>
              <a:buNone/>
            </a:pPr>
            <a:r>
              <a:rPr lang="pt-PT" sz="1900" i="1" dirty="0" smtClean="0"/>
              <a:t>	“</a:t>
            </a:r>
            <a:r>
              <a:rPr lang="es-VE" sz="1900" i="1" dirty="0" smtClean="0"/>
              <a:t>Para além </a:t>
            </a:r>
            <a:r>
              <a:rPr lang="es-VE" sz="1900" i="1" dirty="0"/>
              <a:t>de permitir uma maior disponibilidade do </a:t>
            </a:r>
            <a:r>
              <a:rPr lang="es-VE" sz="1900" i="1" dirty="0" smtClean="0"/>
              <a:t>árbitro</a:t>
            </a:r>
            <a:r>
              <a:rPr lang="es-VE" sz="1900" i="1" dirty="0"/>
              <a:t>. Permitiria um trabalho mais </a:t>
            </a:r>
            <a:r>
              <a:rPr lang="es-VE" sz="1900" i="1" dirty="0" smtClean="0"/>
              <a:t>específico </a:t>
            </a:r>
            <a:r>
              <a:rPr lang="es-VE" sz="1900" i="1" dirty="0"/>
              <a:t>e direccionado para a actividade. Permitiria </a:t>
            </a:r>
            <a:r>
              <a:rPr lang="es-VE" sz="1900" i="1" dirty="0" smtClean="0"/>
              <a:t>aos árbitros  se prepararem </a:t>
            </a:r>
            <a:r>
              <a:rPr lang="es-VE" sz="1900" i="1" dirty="0"/>
              <a:t>para um jogo da mesma forma que os jogadores o fazem</a:t>
            </a:r>
            <a:r>
              <a:rPr lang="es-VE" sz="1900" i="1" dirty="0" smtClean="0"/>
              <a:t>.” </a:t>
            </a:r>
            <a:r>
              <a:rPr lang="en-US" sz="1800" dirty="0"/>
              <a:t>Citação de </a:t>
            </a:r>
            <a:r>
              <a:rPr lang="en-US" sz="1800" dirty="0" err="1"/>
              <a:t>árbitro</a:t>
            </a:r>
            <a:r>
              <a:rPr lang="en-US" sz="180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9" y="940795"/>
            <a:ext cx="7751521" cy="4783337"/>
          </a:xfrm>
        </p:spPr>
        <p:txBody>
          <a:bodyPr>
            <a:normAutofit/>
          </a:bodyPr>
          <a:lstStyle/>
          <a:p>
            <a:r>
              <a:rPr lang="pt-PT" dirty="0"/>
              <a:t>Seguida de “melhores condições monetárias” (10): </a:t>
            </a:r>
            <a:endParaRPr lang="pt-PT" dirty="0" smtClean="0"/>
          </a:p>
          <a:p>
            <a:pPr>
              <a:buNone/>
            </a:pPr>
            <a:r>
              <a:rPr lang="es-VE" i="1" dirty="0" smtClean="0"/>
              <a:t>	“Uma questão </a:t>
            </a:r>
            <a:r>
              <a:rPr lang="es-VE" i="1" dirty="0"/>
              <a:t>de </a:t>
            </a:r>
            <a:r>
              <a:rPr lang="es-VE" i="1" dirty="0" smtClean="0"/>
              <a:t>segurança </a:t>
            </a:r>
            <a:r>
              <a:rPr lang="es-VE" i="1" dirty="0"/>
              <a:t>a </a:t>
            </a:r>
            <a:r>
              <a:rPr lang="es-VE" i="1" dirty="0" smtClean="0"/>
              <a:t>nível económico. Reconhecimento </a:t>
            </a:r>
            <a:r>
              <a:rPr lang="es-VE" i="1" dirty="0"/>
              <a:t>pelo </a:t>
            </a:r>
            <a:r>
              <a:rPr lang="es-VE" i="1" dirty="0" smtClean="0"/>
              <a:t>exercício </a:t>
            </a:r>
            <a:r>
              <a:rPr lang="es-VE" i="1" dirty="0"/>
              <a:t>da </a:t>
            </a:r>
            <a:r>
              <a:rPr lang="es-VE" i="1" dirty="0" smtClean="0"/>
              <a:t>arbitragem. Estabilidade económica </a:t>
            </a:r>
            <a:r>
              <a:rPr lang="es-VE" i="1" dirty="0"/>
              <a:t>e </a:t>
            </a:r>
            <a:r>
              <a:rPr lang="es-VE" i="1" dirty="0" smtClean="0"/>
              <a:t>emocional.”</a:t>
            </a:r>
            <a:r>
              <a:rPr lang="en-US" i="1" dirty="0" smtClean="0"/>
              <a:t> </a:t>
            </a:r>
            <a:r>
              <a:rPr lang="en-US" sz="1800" dirty="0"/>
              <a:t>Citação de </a:t>
            </a:r>
            <a:r>
              <a:rPr lang="en-US" sz="1800" dirty="0" err="1"/>
              <a:t>árbitro</a:t>
            </a:r>
            <a:r>
              <a:rPr lang="en-US" sz="1800" dirty="0"/>
              <a:t> </a:t>
            </a:r>
            <a:endParaRPr lang="en-US" sz="1800" i="1" dirty="0" smtClean="0"/>
          </a:p>
          <a:p>
            <a:endParaRPr lang="pt-PT" i="1" dirty="0"/>
          </a:p>
          <a:p>
            <a:r>
              <a:rPr lang="pt-PT" dirty="0"/>
              <a:t>E “Valorização/credibilização do trabalho do árbitro” (8)</a:t>
            </a:r>
            <a:r>
              <a:rPr lang="pt-PT" dirty="0" smtClean="0"/>
              <a:t>:</a:t>
            </a:r>
            <a:endParaRPr lang="pt-PT" dirty="0"/>
          </a:p>
          <a:p>
            <a:pPr>
              <a:buNone/>
            </a:pPr>
            <a:r>
              <a:rPr lang="es-VE" i="1" dirty="0" smtClean="0"/>
              <a:t>	“Maior </a:t>
            </a:r>
            <a:r>
              <a:rPr lang="es-VE" i="1" dirty="0"/>
              <a:t>respeito pela classe e maior igualdade de tratamentos quer pelas </a:t>
            </a:r>
            <a:r>
              <a:rPr lang="es-VE" i="1" dirty="0" smtClean="0"/>
              <a:t>instituições </a:t>
            </a:r>
            <a:r>
              <a:rPr lang="es-VE" i="1" dirty="0"/>
              <a:t>quer pelos media e </a:t>
            </a:r>
            <a:r>
              <a:rPr lang="es-VE" i="1" dirty="0" smtClean="0"/>
              <a:t>público </a:t>
            </a:r>
            <a:r>
              <a:rPr lang="es-VE" i="1" dirty="0"/>
              <a:t>em geral</a:t>
            </a:r>
            <a:r>
              <a:rPr lang="es-VE" i="1" dirty="0" smtClean="0"/>
              <a:t>.” </a:t>
            </a:r>
            <a:r>
              <a:rPr lang="en-US" sz="1800" dirty="0"/>
              <a:t>Citação de </a:t>
            </a:r>
            <a:r>
              <a:rPr lang="en-US" sz="1800" dirty="0" err="1"/>
              <a:t>árbitro</a:t>
            </a:r>
            <a:r>
              <a:rPr lang="en-US" sz="1800" dirty="0"/>
              <a:t> </a:t>
            </a:r>
            <a:endParaRPr lang="en-US" sz="1800" i="1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u="sng" dirty="0"/>
              <a:t/>
            </a:r>
            <a:br>
              <a:rPr lang="en-US" sz="1800" u="sng" dirty="0"/>
            </a:br>
            <a:r>
              <a:rPr lang="en-US" sz="2600" u="sng" dirty="0" smtClean="0"/>
              <a:t>-</a:t>
            </a:r>
            <a:r>
              <a:rPr lang="pt-PT" sz="2600" b="1" u="sng" dirty="0" smtClean="0"/>
              <a:t>no </a:t>
            </a:r>
            <a:r>
              <a:rPr lang="pt-PT" sz="2600" b="1" u="sng" dirty="0"/>
              <a:t>caso de não, </a:t>
            </a:r>
            <a:r>
              <a:rPr lang="pt-PT" sz="2600" b="1" u="sng" dirty="0" smtClean="0"/>
              <a:t>Que </a:t>
            </a:r>
            <a:r>
              <a:rPr lang="pt-PT" sz="2600" b="1" u="sng" dirty="0"/>
              <a:t>desvantagens acha que existem</a:t>
            </a:r>
            <a:r>
              <a:rPr lang="pt-PT" sz="2600" b="1" u="sng" dirty="0" smtClean="0"/>
              <a:t>?</a:t>
            </a:r>
            <a:endParaRPr lang="en-US" sz="26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Pergunta de resposta </a:t>
            </a:r>
            <a:r>
              <a:rPr lang="pt-PT" dirty="0" smtClean="0"/>
              <a:t>aberta.</a:t>
            </a:r>
          </a:p>
          <a:p>
            <a:r>
              <a:rPr lang="pt-PT" dirty="0" smtClean="0"/>
              <a:t>Visto que a maioria dos inquiridos preferia ser um árbitro profissional, o número de respostas às desvantagens associadas à profissionalização são limitadas. </a:t>
            </a:r>
          </a:p>
          <a:p>
            <a:r>
              <a:rPr lang="pt-PT" dirty="0" smtClean="0"/>
              <a:t>Porém, </a:t>
            </a:r>
            <a:r>
              <a:rPr lang="pt-PT" dirty="0"/>
              <a:t>d</a:t>
            </a:r>
            <a:r>
              <a:rPr lang="pt-PT" dirty="0" smtClean="0"/>
              <a:t>e entre as categorias criadas, </a:t>
            </a:r>
            <a:r>
              <a:rPr lang="pt-PT" dirty="0"/>
              <a:t>a </a:t>
            </a:r>
            <a:r>
              <a:rPr lang="pt-PT" dirty="0" smtClean="0"/>
              <a:t>que apresenta um </a:t>
            </a:r>
            <a:r>
              <a:rPr lang="pt-PT" dirty="0"/>
              <a:t>maior número de respostas </a:t>
            </a:r>
            <a:r>
              <a:rPr lang="pt-PT" dirty="0" smtClean="0"/>
              <a:t>foi: </a:t>
            </a:r>
            <a:r>
              <a:rPr lang="pt-PT" dirty="0"/>
              <a:t>“maior dependência das entidades que pagam o salário</a:t>
            </a:r>
            <a:r>
              <a:rPr lang="pt-PT" dirty="0" smtClean="0"/>
              <a:t>” (5).</a:t>
            </a:r>
            <a:endParaRPr lang="en-US" dirty="0"/>
          </a:p>
          <a:p>
            <a:pPr>
              <a:buNone/>
            </a:pPr>
            <a:r>
              <a:rPr lang="es-VE" i="1" dirty="0" smtClean="0"/>
              <a:t>	“Total dependência económica </a:t>
            </a:r>
            <a:r>
              <a:rPr lang="es-VE" i="1" dirty="0"/>
              <a:t>duma actividade insegura e ainda pouco organizada</a:t>
            </a:r>
            <a:r>
              <a:rPr lang="es-VE" i="1" dirty="0" smtClean="0"/>
              <a:t>.</a:t>
            </a:r>
            <a:r>
              <a:rPr lang="es-VE" dirty="0" smtClean="0"/>
              <a:t>”</a:t>
            </a:r>
            <a:r>
              <a:rPr lang="en-US" dirty="0" smtClean="0"/>
              <a:t> </a:t>
            </a:r>
            <a:r>
              <a:rPr lang="en-US" sz="1800" dirty="0"/>
              <a:t>Citação de </a:t>
            </a:r>
            <a:r>
              <a:rPr lang="en-US" sz="1800" dirty="0" err="1"/>
              <a:t>árbitro</a:t>
            </a:r>
            <a:r>
              <a:rPr lang="en-US" sz="180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744582"/>
            <a:ext cx="7583487" cy="5529247"/>
          </a:xfrm>
        </p:spPr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pt-PT" sz="2600" b="1" u="sng" dirty="0" smtClean="0"/>
              <a:t>Costuma apostar em eventos desportivos? (excluindo totobola)</a:t>
            </a:r>
          </a:p>
          <a:p>
            <a:pPr>
              <a:spcBef>
                <a:spcPts val="12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Sim: 15.55%    N</a:t>
            </a:r>
            <a:r>
              <a:rPr lang="pt-PT" sz="2400" dirty="0" smtClean="0"/>
              <a:t>ã</a:t>
            </a:r>
            <a:r>
              <a:rPr lang="pt-BR" sz="2400" dirty="0" smtClean="0"/>
              <a:t>o: 84.45% </a:t>
            </a:r>
          </a:p>
          <a:p>
            <a:pPr lvl="7">
              <a:buNone/>
            </a:pPr>
            <a:r>
              <a:rPr lang="pt-BR" dirty="0"/>
              <a:t>    </a:t>
            </a:r>
            <a:r>
              <a:rPr lang="pt-BR" dirty="0" smtClean="0"/>
              <a:t>             (N=238)</a:t>
            </a:r>
            <a:endParaRPr lang="pt-BR" dirty="0"/>
          </a:p>
          <a:p>
            <a:pPr algn="ctr">
              <a:lnSpc>
                <a:spcPct val="150000"/>
              </a:lnSpc>
              <a:spcBef>
                <a:spcPts val="4200"/>
              </a:spcBef>
              <a:buNone/>
            </a:pPr>
            <a:r>
              <a:rPr lang="pt-PT" sz="2600" b="1" u="sng" dirty="0" smtClean="0"/>
              <a:t>No caso de sim, com que frequência aposta?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endParaRPr lang="pt-PT" sz="2600" b="1" u="sng" dirty="0" smtClean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endParaRPr lang="pt-PT" sz="2600" b="1" u="sng" dirty="0" smtClean="0"/>
          </a:p>
          <a:p>
            <a:pPr algn="r">
              <a:lnSpc>
                <a:spcPct val="150000"/>
              </a:lnSpc>
              <a:spcBef>
                <a:spcPts val="600"/>
              </a:spcBef>
              <a:buNone/>
            </a:pPr>
            <a:endParaRPr lang="pt-PT" sz="1800" dirty="0" smtClean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PT" sz="1800" dirty="0" smtClean="0"/>
              <a:t>                                                                 (N=37)</a:t>
            </a:r>
            <a:endParaRPr lang="de-DE" sz="1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2164087" y="4048789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Todas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semanas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43.24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Uma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vez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mês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24.32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 15 en 15 </a:t>
                      </a:r>
                      <a:r>
                        <a:rPr lang="de-DE" dirty="0" err="1" smtClean="0"/>
                        <a:t>dias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10.81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 6 en 6 </a:t>
                      </a:r>
                      <a:r>
                        <a:rPr lang="de-DE" dirty="0" err="1" smtClean="0"/>
                        <a:t>meses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10.81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Uma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vez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10.81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Obrigado pela </a:t>
            </a:r>
            <a:r>
              <a:rPr lang="pt-PT" smtClean="0"/>
              <a:t>vossa atenção!</a:t>
            </a:r>
            <a:endParaRPr lang="pt-PT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inquérito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600" dirty="0" smtClean="0"/>
              <a:t>Recolher as opiniões</a:t>
            </a:r>
            <a:r>
              <a:rPr lang="pt-PT" sz="2600" dirty="0"/>
              <a:t>, atitudes e avaliações dos árbitros portugueses em relação </a:t>
            </a:r>
            <a:r>
              <a:rPr lang="pt-PT" sz="2600" dirty="0" smtClean="0"/>
              <a:t>ao estado geral do futebol</a:t>
            </a:r>
          </a:p>
          <a:p>
            <a:pPr lvl="1"/>
            <a:r>
              <a:rPr lang="pt-PT" dirty="0" smtClean="0"/>
              <a:t>por </a:t>
            </a:r>
            <a:r>
              <a:rPr lang="pt-PT" dirty="0"/>
              <a:t>exemplo</a:t>
            </a:r>
            <a:r>
              <a:rPr lang="pt-PT" dirty="0" smtClean="0"/>
              <a:t>, transparência na gestão dos clubes, principais </a:t>
            </a:r>
            <a:r>
              <a:rPr lang="pt-PT" dirty="0"/>
              <a:t>problemas de </a:t>
            </a:r>
            <a:r>
              <a:rPr lang="pt-PT" dirty="0" smtClean="0"/>
              <a:t>governança e estatuto social dos árbitros</a:t>
            </a:r>
          </a:p>
          <a:p>
            <a:r>
              <a:rPr lang="pt-BR" sz="2600" dirty="0" smtClean="0"/>
              <a:t>Resultados obtidos: avaliações subjetivas e não informações factuais.</a:t>
            </a:r>
            <a:endParaRPr lang="pt-PT" sz="2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 </a:t>
            </a:r>
            <a:r>
              <a:rPr lang="pt-PT" sz="4000" dirty="0" smtClean="0"/>
              <a:t>inquérito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300" dirty="0" smtClean="0"/>
              <a:t>Colaboração entre TIAC e a Associação Portuguesa de Árbitros de Futebol (APAF)</a:t>
            </a:r>
          </a:p>
          <a:p>
            <a:pPr lvl="1"/>
            <a:r>
              <a:rPr lang="pt-PT" sz="2100" dirty="0" smtClean="0"/>
              <a:t>População-alvo: os membros da APAF</a:t>
            </a:r>
          </a:p>
          <a:p>
            <a:r>
              <a:rPr lang="pt-PT" sz="2300" dirty="0" smtClean="0"/>
              <a:t>Questionário preparado por investigadores do ISCTE-IUL e ICS-UL e aplicado em parceria com a APAF</a:t>
            </a:r>
          </a:p>
          <a:p>
            <a:r>
              <a:rPr lang="pt-BR" sz="2300" dirty="0" smtClean="0"/>
              <a:t>Os inquiridos foram </a:t>
            </a:r>
            <a:r>
              <a:rPr lang="pt-BR" sz="2300" dirty="0" err="1" smtClean="0"/>
              <a:t>contactados</a:t>
            </a:r>
            <a:r>
              <a:rPr lang="pt-BR" sz="2300" dirty="0" smtClean="0"/>
              <a:t> </a:t>
            </a:r>
            <a:r>
              <a:rPr lang="pt-BR" sz="2300" dirty="0" err="1" smtClean="0"/>
              <a:t>directamente</a:t>
            </a:r>
            <a:r>
              <a:rPr lang="pt-BR" sz="2300" dirty="0" smtClean="0"/>
              <a:t> pela APAF</a:t>
            </a:r>
          </a:p>
          <a:p>
            <a:r>
              <a:rPr lang="pt-PT" sz="2300" dirty="0" smtClean="0"/>
              <a:t>Adicionalmente, a APAF colocou um anúncio sobre o inquérito na sua página de Internet. </a:t>
            </a:r>
            <a:endParaRPr lang="en-US" sz="23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Recolha</a:t>
            </a:r>
            <a:r>
              <a:rPr lang="de-DE" dirty="0" smtClean="0"/>
              <a:t> de </a:t>
            </a:r>
            <a:r>
              <a:rPr lang="de-DE" dirty="0" err="1" smtClean="0"/>
              <a:t>dados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600" dirty="0" smtClean="0"/>
              <a:t>Realizada entre 5 de Outubro de 2013 e 10 de Novembro de 2013.</a:t>
            </a:r>
          </a:p>
          <a:p>
            <a:r>
              <a:rPr lang="pt-PT" sz="2600" dirty="0" smtClean="0"/>
              <a:t>Através de uma plataforma on-line especializada no desenho e aplicação de inquéritos. </a:t>
            </a:r>
          </a:p>
          <a:p>
            <a:pPr lvl="1"/>
            <a:r>
              <a:rPr lang="pt-PT" sz="2200" dirty="0" smtClean="0"/>
              <a:t>Completamente anónimo</a:t>
            </a:r>
          </a:p>
          <a:p>
            <a:pPr lvl="1"/>
            <a:r>
              <a:rPr lang="pt-PT" sz="2200" dirty="0" smtClean="0"/>
              <a:t>Um e-mail convite seguido de três lembretes (o último indicava a data de término do inquérito)</a:t>
            </a:r>
          </a:p>
          <a:p>
            <a:pPr lvl="1"/>
            <a:r>
              <a:rPr lang="pt-PT" sz="2200" dirty="0" smtClean="0"/>
              <a:t>Todos os e-mails foram enviados diretamente via APAF</a:t>
            </a:r>
            <a:r>
              <a:rPr lang="pt-PT" sz="2200" dirty="0"/>
              <a:t> </a:t>
            </a:r>
            <a:r>
              <a:rPr lang="pt-PT" sz="2200" dirty="0" smtClean="0"/>
              <a:t>aos seus associados</a:t>
            </a:r>
          </a:p>
          <a:p>
            <a:pPr lvl="1"/>
            <a:endParaRPr lang="en-US" sz="2400" dirty="0" smtClean="0"/>
          </a:p>
          <a:p>
            <a:pPr lvl="1"/>
            <a:endParaRPr lang="pt-PT" sz="2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3. População-alvo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Todos os 1.185 membros que constam da base de dados da APAF, com endereços de e-mail válidos. 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pt-PT" dirty="0" smtClean="0">
                <a:sym typeface="Wingdings" pitchFamily="2" charset="2"/>
              </a:rPr>
              <a:t> </a:t>
            </a:r>
            <a:r>
              <a:rPr lang="pt-PT" dirty="0" smtClean="0"/>
              <a:t>Como tal, a população-alvo é uma </a:t>
            </a:r>
            <a:r>
              <a:rPr lang="pt-PT" b="1" u="sng" dirty="0" smtClean="0"/>
              <a:t>amostra intencional</a:t>
            </a:r>
            <a:r>
              <a:rPr lang="pt-PT" dirty="0" smtClean="0"/>
              <a:t>.</a:t>
            </a:r>
          </a:p>
          <a:p>
            <a:r>
              <a:rPr lang="pt-PT" dirty="0" smtClean="0"/>
              <a:t>Amostra inclui árbitros de todos os categorias</a:t>
            </a:r>
          </a:p>
          <a:p>
            <a:r>
              <a:rPr lang="pt-PT" dirty="0" smtClean="0"/>
              <a:t>Taxa de resposta de 25,9%, isto é, 307 respostas válidas.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11899" cy="3680096"/>
          </a:xfrm>
        </p:spPr>
        <p:txBody>
          <a:bodyPr/>
          <a:lstStyle/>
          <a:p>
            <a:pPr algn="ctr"/>
            <a:r>
              <a:rPr lang="en-US" sz="6000" dirty="0" err="1" smtClean="0"/>
              <a:t>Apresentação</a:t>
            </a:r>
            <a:r>
              <a:rPr lang="en-US" sz="6000" dirty="0" smtClean="0"/>
              <a:t> de </a:t>
            </a:r>
            <a:r>
              <a:rPr lang="en-US" sz="6000" dirty="0" err="1" smtClean="0"/>
              <a:t>Resultados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Caracterização</a:t>
            </a:r>
            <a:r>
              <a:rPr lang="en-US" dirty="0" smtClean="0"/>
              <a:t> </a:t>
            </a:r>
            <a:r>
              <a:rPr lang="en-US" dirty="0" err="1" smtClean="0"/>
              <a:t>sociográfica</a:t>
            </a:r>
            <a:r>
              <a:rPr lang="en-US" dirty="0" smtClean="0"/>
              <a:t> do </a:t>
            </a:r>
            <a:r>
              <a:rPr lang="en-US" dirty="0" err="1" smtClean="0"/>
              <a:t>universo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93669"/>
            <a:ext cx="7583487" cy="4444061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Dos 307 inquiridos que responderam ao inquérito:</a:t>
            </a:r>
          </a:p>
          <a:p>
            <a:r>
              <a:rPr lang="pt-PT" dirty="0" smtClean="0"/>
              <a:t>95% são do sexo masculino e 5% do sexo feminino.</a:t>
            </a:r>
          </a:p>
          <a:p>
            <a:pPr>
              <a:spcBef>
                <a:spcPts val="600"/>
              </a:spcBef>
            </a:pPr>
            <a:r>
              <a:rPr lang="pt-PT" dirty="0" smtClean="0"/>
              <a:t>76,15% são árbitros ativos e 23,8% árbitros inativos</a:t>
            </a:r>
          </a:p>
          <a:p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90960"/>
              </p:ext>
            </p:extLst>
          </p:nvPr>
        </p:nvGraphicFramePr>
        <p:xfrm>
          <a:off x="486008" y="3615546"/>
          <a:ext cx="3997806" cy="25543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8903"/>
                <a:gridCol w="1998903"/>
              </a:tblGrid>
              <a:tr h="542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Rendimento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pessoal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anual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bruto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2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menos</a:t>
                      </a:r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de 8000 Euros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37,4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2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FFFF"/>
                          </a:solidFill>
                          <a:effectLst/>
                        </a:rPr>
                        <a:t>8001 a 15000 Euros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25,2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2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FFFF"/>
                          </a:solidFill>
                          <a:effectLst/>
                        </a:rPr>
                        <a:t>15001 a 25000 Euros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18,5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2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25 001 a 50 000 Euros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16,2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2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mais</a:t>
                      </a:r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de 50 000 Euros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2,7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98347"/>
              </p:ext>
            </p:extLst>
          </p:nvPr>
        </p:nvGraphicFramePr>
        <p:xfrm>
          <a:off x="4687623" y="3654735"/>
          <a:ext cx="3675328" cy="25543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04205"/>
                <a:gridCol w="971123"/>
              </a:tblGrid>
              <a:tr h="281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Grau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de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instrução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669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UNIVERSITÁRIO / PÓS GRADUAÇÃO /  MESTRADO / DOUTORAMENTO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33,3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CURSO MÉDIO / POLITÉCNICO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4,8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FREQUÊNCIA DE CURSO SUPERIOR / MÉDIO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11,3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12º ANO (7º ANO LICEU / 11º ANO)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40,7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9º ANO (5º ANO LICEU)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8,2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6º ANO (2º ANO LICEU)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1,7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PT" sz="2600" b="1" u="sng" dirty="0" smtClean="0"/>
              <a:t>O </a:t>
            </a:r>
            <a:r>
              <a:rPr lang="pt-PT" sz="2600" b="1" u="sng" dirty="0"/>
              <a:t>principal problema do futebol em </a:t>
            </a:r>
            <a:r>
              <a:rPr lang="pt-PT" sz="2600" b="1" u="sng" dirty="0" smtClean="0"/>
              <a:t>Portugal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7" name="Content Placeholder 6" descr="prob PT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r="321"/>
          <a:stretch/>
        </p:blipFill>
        <p:spPr>
          <a:xfrm>
            <a:off x="407618" y="1828800"/>
            <a:ext cx="8105355" cy="433699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100</TotalTime>
  <Words>1159</Words>
  <Application>Microsoft Macintosh PowerPoint</Application>
  <PresentationFormat>On-screen Show (4:3)</PresentationFormat>
  <Paragraphs>180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Revolution</vt:lpstr>
      <vt:lpstr>O ESTADO DO FUTEBOL EM PORTUGAL –  percepções dos árbitros portugueses</vt:lpstr>
      <vt:lpstr>Índice</vt:lpstr>
      <vt:lpstr>1. Objetivo do inquérito </vt:lpstr>
      <vt:lpstr>2. O inquérito </vt:lpstr>
      <vt:lpstr>3. Recolha de dados</vt:lpstr>
      <vt:lpstr>3. População-alvo</vt:lpstr>
      <vt:lpstr>Apresentação de Resultados</vt:lpstr>
      <vt:lpstr>Caracterização sociográfica do universo em análise</vt:lpstr>
      <vt:lpstr>O principal problema do futebol em Portugal </vt:lpstr>
      <vt:lpstr>O principal problema do futebol ao nível Europeu</vt:lpstr>
      <vt:lpstr>No final da época passada, jogadores e treinadores das equipas mais importantes desconfiaram da honestidade dos árbitros e denunciaram a existência de manipulação de resultados em Portugal. Na sua opinião, estas afirmações são justificadas?</vt:lpstr>
      <vt:lpstr>Na sua opinião, porque é que se questiona a honestidade dos árbitros em Portugal?</vt:lpstr>
      <vt:lpstr>PowerPoint Presentation</vt:lpstr>
      <vt:lpstr>Ouviu falar de manipulação de resultados com a participação de árbitros na sua liga? </vt:lpstr>
      <vt:lpstr>Em cada 100 árbitros em Portugal quantos participam em manipulação de resultados? </vt:lpstr>
      <vt:lpstr>Na sua opinião, o que pode motivar um árbitro a participar num esquema de manipulação de resultados? </vt:lpstr>
      <vt:lpstr>Já ouviu falar de casos onde foram oferecidos serviços de prostituição?</vt:lpstr>
      <vt:lpstr>Uma das recomendações para acabar com a manipulação de resultados foi aumentar o número de árbitros femininos (devido aos testemunhos sobre a oferta de prostitutas). Qual das seguintes frases reflecte melhor a sua opinião sobre o assunto:</vt:lpstr>
      <vt:lpstr>Que medidas considera imprescindíveis para acabar com os resultados combinados em Portugal? Pode indicar até 3 sugestões. </vt:lpstr>
      <vt:lpstr>Preferia ser árbitro profissional? </vt:lpstr>
      <vt:lpstr>  -no caso de sim, Que vantagens acha que existem? </vt:lpstr>
      <vt:lpstr>PowerPoint Presentation</vt:lpstr>
      <vt:lpstr> -no caso de não, Que desvantagens acha que existem?</vt:lpstr>
      <vt:lpstr>PowerPoint Presentation</vt:lpstr>
      <vt:lpstr>Obrigado pela vossa atenção!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  Staying on side: How to stop match-fixing Combinação de resultados: não sejas apanhado fora de jogo</dc:title>
  <dc:creator>Rita  Teixeira Diniz</dc:creator>
  <cp:lastModifiedBy>Luis De Sousa</cp:lastModifiedBy>
  <cp:revision>105</cp:revision>
  <dcterms:created xsi:type="dcterms:W3CDTF">2014-05-08T15:51:11Z</dcterms:created>
  <dcterms:modified xsi:type="dcterms:W3CDTF">2014-05-15T11:40:00Z</dcterms:modified>
</cp:coreProperties>
</file>