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8" r:id="rId6"/>
    <p:sldId id="260" r:id="rId7"/>
    <p:sldId id="264" r:id="rId8"/>
    <p:sldId id="269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440"/>
    <a:srgbClr val="3C5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94673" autoAdjust="0"/>
  </p:normalViewPr>
  <p:slideViewPr>
    <p:cSldViewPr>
      <p:cViewPr>
        <p:scale>
          <a:sx n="90" d="100"/>
          <a:sy n="90" d="100"/>
        </p:scale>
        <p:origin x="-2976" y="-10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ECCC6CA-458B-4E9D-980E-EC2E528B66AB}" type="datetimeFigureOut">
              <a:rPr lang="en-GB"/>
              <a:pPr>
                <a:defRPr/>
              </a:pPr>
              <a:t>19.05.2014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85F185-4ABC-4750-9ABB-F40A560167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53928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23C906A-B161-45BA-B9BD-893831B4A0A8}" type="datetimeFigureOut">
              <a:rPr lang="en-GB"/>
              <a:pPr>
                <a:defRPr/>
              </a:pPr>
              <a:t>19.05.2014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40365E-E54A-4057-ADB2-F6791C9F77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89198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17411" name="Header Placeholder 4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3A5A92-5800-44DE-B44A-6AE449978901}" type="datetimeFigureOut">
              <a:rPr lang="en-GB" smtClean="0"/>
              <a:pPr>
                <a:defRPr/>
              </a:pPr>
              <a:t>19.05.2014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269433AB-0A44-48A4-B784-3F339D5CB37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E25E5A-F871-4A6E-BD1F-988A36B04277}" type="datetimeFigureOut">
              <a:rPr lang="en-GB" smtClean="0"/>
              <a:pPr>
                <a:defRPr/>
              </a:pPr>
              <a:t>19.05.2014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CEC77-073A-48FC-B463-FB738D74ED9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40E2EE-6E1F-4510-843D-8C71901FA5FD}" type="datetimeFigureOut">
              <a:rPr lang="en-GB" smtClean="0"/>
              <a:pPr>
                <a:defRPr/>
              </a:pPr>
              <a:t>19.05.2014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2693F0-2EC5-4FB3-94EB-A342A6789E4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3F7C10-71F9-4F19-B23B-94A0A16789E3}" type="datetimeFigureOut">
              <a:rPr lang="en-GB" smtClean="0"/>
              <a:pPr>
                <a:defRPr/>
              </a:pPr>
              <a:t>19.05.2014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E68467-F676-4B24-91AB-EC1B75BB152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FF1291-0763-4B10-BB9D-920AFB7C9572}" type="datetimeFigureOut">
              <a:rPr lang="en-GB" smtClean="0"/>
              <a:pPr>
                <a:defRPr/>
              </a:pPr>
              <a:t>19.05.2014</a:t>
            </a:fld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41E814-AC13-4603-9B93-EF874AD1FDB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C745D6-FF38-4643-B592-2B2BE1D11CF3}" type="datetimeFigureOut">
              <a:rPr lang="en-GB" smtClean="0"/>
              <a:pPr>
                <a:defRPr/>
              </a:pPr>
              <a:t>19.05.2014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F2B27A-EC92-4ADC-AE09-51D7B5410CA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1F737A-FA86-4466-B8D0-3BAC0172FB8F}" type="datetimeFigureOut">
              <a:rPr lang="en-GB" smtClean="0"/>
              <a:pPr>
                <a:defRPr/>
              </a:pPr>
              <a:t>19.05.2014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8C0995-056C-4529-A9A8-1DAA7F0ABC0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A04ADC-A3F2-4DBA-B2EA-1B8C9BEAF8BB}" type="datetimeFigureOut">
              <a:rPr lang="en-GB" smtClean="0"/>
              <a:pPr>
                <a:defRPr/>
              </a:pPr>
              <a:t>19.05.2014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934E76-64D1-46CF-814B-54A8C5EBE8C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5A2D48-E1FC-44CD-A9BB-46AE281C0F89}" type="datetimeFigureOut">
              <a:rPr lang="en-GB" smtClean="0"/>
              <a:pPr>
                <a:defRPr/>
              </a:pPr>
              <a:t>19.05.2014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E6F6A-6512-45F4-8F06-FEDE034823E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CC06C8-2DDE-4CA1-934B-09034A957ACE}" type="datetimeFigureOut">
              <a:rPr lang="en-GB" smtClean="0"/>
              <a:pPr>
                <a:defRPr/>
              </a:pPr>
              <a:t>19.05.2014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0595B-0946-49BA-94F9-6207D027E0C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11F22B-CCE4-4D6F-958B-1F44C0F5992F}" type="datetimeFigureOut">
              <a:rPr lang="en-GB" smtClean="0"/>
              <a:pPr>
                <a:defRPr/>
              </a:pPr>
              <a:t>19.05.2014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F51947-CD3F-4061-9CC3-92E26BDA0F2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4A80A0A-8C6C-4FEC-8875-DDAE40F8F187}" type="datetimeFigureOut">
              <a:rPr lang="en-GB" smtClean="0"/>
              <a:pPr>
                <a:defRPr/>
              </a:pPr>
              <a:t>19.05.2014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428E8F9-A85B-45FC-A039-A5922F6375C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parency.org/" TargetMode="External"/><Relationship Id="rId2" Type="http://schemas.openxmlformats.org/officeDocument/2006/relationships/hyperlink" Target="mailto:etaseva@transprarency.or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778794" y="2133600"/>
            <a:ext cx="5637212" cy="4495800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 smtClean="0">
                <a:solidFill>
                  <a:srgbClr val="243440"/>
                </a:solidFill>
                <a:latin typeface="Calibri" pitchFamily="34" charset="0"/>
              </a:rPr>
              <a:t>STAYING ON SIDE 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 smtClean="0">
                <a:solidFill>
                  <a:srgbClr val="243440"/>
                </a:solidFill>
                <a:latin typeface="Calibri" pitchFamily="34" charset="0"/>
              </a:rPr>
              <a:t>How to Stop </a:t>
            </a:r>
            <a:r>
              <a:rPr lang="en-US" altLang="en-US" sz="2800" b="1" dirty="0" smtClean="0">
                <a:solidFill>
                  <a:srgbClr val="243440"/>
                </a:solidFill>
                <a:latin typeface="Calibri" pitchFamily="34" charset="0"/>
              </a:rPr>
              <a:t>Match-Fixing </a:t>
            </a:r>
            <a:endParaRPr lang="en-US" altLang="en-US" sz="2800" b="1" dirty="0" smtClean="0">
              <a:solidFill>
                <a:srgbClr val="243440"/>
              </a:solidFill>
              <a:latin typeface="Calibri" pitchFamily="34" charset="0"/>
            </a:endParaRP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endParaRPr lang="en-US" altLang="en-US" sz="2800" b="1" dirty="0" smtClean="0">
              <a:solidFill>
                <a:srgbClr val="243440"/>
              </a:solidFill>
              <a:latin typeface="Calibri" pitchFamily="34" charset="0"/>
            </a:endParaRP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err="1" smtClean="0">
                <a:solidFill>
                  <a:srgbClr val="243440"/>
                </a:solidFill>
                <a:latin typeface="Calibri" pitchFamily="34" charset="0"/>
              </a:rPr>
              <a:t>Emilija</a:t>
            </a:r>
            <a:r>
              <a:rPr lang="en-US" altLang="en-US" sz="2000" b="1" dirty="0" smtClean="0">
                <a:solidFill>
                  <a:srgbClr val="243440"/>
                </a:solidFill>
                <a:latin typeface="Calibri" pitchFamily="34" charset="0"/>
              </a:rPr>
              <a:t> </a:t>
            </a:r>
            <a:r>
              <a:rPr lang="en-US" altLang="en-US" sz="2000" b="1" dirty="0" err="1" smtClean="0">
                <a:solidFill>
                  <a:srgbClr val="243440"/>
                </a:solidFill>
                <a:latin typeface="Calibri" pitchFamily="34" charset="0"/>
              </a:rPr>
              <a:t>Taseva</a:t>
            </a:r>
            <a:endParaRPr lang="en-US" altLang="en-US" sz="2000" b="1" dirty="0" smtClean="0">
              <a:solidFill>
                <a:srgbClr val="243440"/>
              </a:solidFill>
              <a:latin typeface="Calibri" pitchFamily="34" charset="0"/>
            </a:endParaRP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243440"/>
                </a:solidFill>
                <a:latin typeface="Calibri" pitchFamily="34" charset="0"/>
              </a:rPr>
              <a:t>Transparency International Secretariat 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endParaRPr lang="en-US" altLang="en-US" sz="2000" b="1" dirty="0" smtClean="0">
              <a:solidFill>
                <a:srgbClr val="243440"/>
              </a:solidFill>
              <a:latin typeface="Calibri" pitchFamily="34" charset="0"/>
            </a:endParaRP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243440"/>
                </a:solidFill>
                <a:latin typeface="Calibri" pitchFamily="34" charset="0"/>
              </a:rPr>
              <a:t>Final Conference Lisbon, 15 May 2014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endParaRPr lang="en-US" altLang="en-US" sz="1800" b="1" dirty="0" smtClean="0">
              <a:latin typeface="Calibri" pitchFamily="34" charset="0"/>
            </a:endParaRP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endParaRPr lang="en-US" altLang="en-US" sz="1800" b="1" dirty="0" smtClean="0">
              <a:latin typeface="Calibri" pitchFamily="34" charset="0"/>
            </a:endParaRP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endParaRPr lang="en-US" altLang="en-US" sz="1800" b="1" dirty="0" smtClean="0">
              <a:latin typeface="Calibri" pitchFamily="34" charset="0"/>
            </a:endParaRP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endParaRPr lang="en-US" altLang="en-US" sz="500" dirty="0" smtClean="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endParaRPr lang="en-US" altLang="en-US" sz="500" dirty="0" smtClean="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endParaRPr lang="en-US" altLang="en-US" sz="500" dirty="0" smtClean="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endParaRPr lang="en-GB" altLang="en-US" sz="1000" b="1" dirty="0" smtClean="0">
              <a:solidFill>
                <a:srgbClr val="243440"/>
              </a:solidFill>
              <a:latin typeface="Calibri" pitchFamily="34" charset="0"/>
            </a:endParaRP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endParaRPr lang="en-GB" altLang="en-US" sz="1000" b="1" dirty="0" smtClean="0">
              <a:solidFill>
                <a:srgbClr val="243440"/>
              </a:solidFill>
              <a:latin typeface="Calibri" pitchFamily="34" charset="0"/>
            </a:endParaRP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endParaRPr lang="en-GB" altLang="en-US" sz="1000" b="1" dirty="0">
              <a:solidFill>
                <a:srgbClr val="243440"/>
              </a:solidFill>
              <a:latin typeface="Calibri" pitchFamily="34" charset="0"/>
            </a:endParaRP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en-GB" altLang="en-US" sz="1000" b="1" dirty="0" smtClean="0">
                <a:solidFill>
                  <a:srgbClr val="243440"/>
                </a:solidFill>
                <a:latin typeface="Calibri" pitchFamily="34" charset="0"/>
              </a:rPr>
              <a:t>This project has been funded with support from the European Commission - Directorate General Education and Culture.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endParaRPr lang="en-GB" sz="1200" b="1" dirty="0" smtClean="0">
              <a:solidFill>
                <a:srgbClr val="243440"/>
              </a:solidFill>
              <a:latin typeface="Calibri" pitchFamily="34" charset="0"/>
            </a:endParaRPr>
          </a:p>
        </p:txBody>
      </p:sp>
      <p:pic>
        <p:nvPicPr>
          <p:cNvPr id="1536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5715000"/>
            <a:ext cx="50641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609600"/>
            <a:ext cx="62992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52600"/>
            <a:ext cx="7467600" cy="43735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GB" sz="2000" b="1" dirty="0" smtClean="0">
                <a:solidFill>
                  <a:srgbClr val="243440"/>
                </a:solidFill>
                <a:latin typeface="Calibri" pitchFamily="34" charset="0"/>
              </a:rPr>
              <a:t>LESSONS LEARNED</a:t>
            </a:r>
          </a:p>
          <a:p>
            <a:pPr eaLnBrk="1" hangingPunct="1">
              <a:buFontTx/>
              <a:buNone/>
            </a:pPr>
            <a:endParaRPr lang="en-GB" sz="2000" b="1" dirty="0" smtClean="0">
              <a:solidFill>
                <a:srgbClr val="243440"/>
              </a:solidFill>
              <a:latin typeface="Calibri" pitchFamily="34" charset="0"/>
            </a:endParaRPr>
          </a:p>
          <a:p>
            <a:r>
              <a:rPr lang="en-GB" sz="2000" b="1" dirty="0">
                <a:solidFill>
                  <a:srgbClr val="243440"/>
                </a:solidFill>
                <a:latin typeface="Calibri" pitchFamily="34" charset="0"/>
              </a:rPr>
              <a:t>Education is the key to prevention. Educational programmes </a:t>
            </a:r>
            <a:r>
              <a:rPr lang="en-GB" sz="2000" b="1" dirty="0" smtClean="0">
                <a:solidFill>
                  <a:srgbClr val="243440"/>
                </a:solidFill>
                <a:latin typeface="Calibri" pitchFamily="34" charset="0"/>
              </a:rPr>
              <a:t>should be </a:t>
            </a:r>
            <a:r>
              <a:rPr lang="en-GB" sz="2000" b="1" dirty="0">
                <a:solidFill>
                  <a:srgbClr val="243440"/>
                </a:solidFill>
                <a:latin typeface="Calibri" pitchFamily="34" charset="0"/>
              </a:rPr>
              <a:t>regularly repeated </a:t>
            </a:r>
            <a:r>
              <a:rPr lang="en-GB" sz="2000" b="1" dirty="0" smtClean="0">
                <a:solidFill>
                  <a:srgbClr val="243440"/>
                </a:solidFill>
                <a:latin typeface="Calibri" pitchFamily="34" charset="0"/>
              </a:rPr>
              <a:t>or made binding.</a:t>
            </a:r>
          </a:p>
          <a:p>
            <a:pPr marL="0" indent="0">
              <a:buNone/>
            </a:pPr>
            <a:endParaRPr lang="en-GB" sz="2000" b="1" dirty="0">
              <a:solidFill>
                <a:srgbClr val="243440"/>
              </a:solidFill>
              <a:latin typeface="Calibri" pitchFamily="34" charset="0"/>
            </a:endParaRPr>
          </a:p>
          <a:p>
            <a:r>
              <a:rPr lang="en-GB" sz="2000" b="1" dirty="0">
                <a:solidFill>
                  <a:srgbClr val="243440"/>
                </a:solidFill>
                <a:latin typeface="Calibri" pitchFamily="34" charset="0"/>
              </a:rPr>
              <a:t>Importance of reliable whistleblowing system where players can report match-fixing and seek advice when facing a situation of </a:t>
            </a:r>
            <a:r>
              <a:rPr lang="en-GB" sz="2000" b="1" dirty="0" smtClean="0">
                <a:solidFill>
                  <a:srgbClr val="243440"/>
                </a:solidFill>
                <a:latin typeface="Calibri" pitchFamily="34" charset="0"/>
              </a:rPr>
              <a:t>match-fixing.</a:t>
            </a:r>
            <a:endParaRPr lang="en-GB" sz="2000" b="1" dirty="0">
              <a:solidFill>
                <a:srgbClr val="243440"/>
              </a:solidFill>
              <a:latin typeface="Calibri" pitchFamily="34" charset="0"/>
            </a:endParaRPr>
          </a:p>
          <a:p>
            <a:pPr eaLnBrk="1" hangingPunct="1">
              <a:buFontTx/>
              <a:buNone/>
            </a:pPr>
            <a:endParaRPr lang="en-GB" sz="2000" b="1" dirty="0" smtClean="0">
              <a:solidFill>
                <a:srgbClr val="243440"/>
              </a:solidFill>
              <a:latin typeface="Calibri" pitchFamily="34" charset="0"/>
            </a:endParaRPr>
          </a:p>
        </p:txBody>
      </p:sp>
      <p:pic>
        <p:nvPicPr>
          <p:cNvPr id="24578" name="Content Placeholder 3"/>
          <p:cNvPicPr>
            <a:picLocks noGrp="1"/>
          </p:cNvPicPr>
          <p:nvPr>
            <p:ph type="title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828800" y="304800"/>
            <a:ext cx="5256213" cy="114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153400" cy="452596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endParaRPr lang="en-GB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r>
              <a:rPr lang="en-GB" altLang="en-US" sz="2400" b="1">
                <a:solidFill>
                  <a:srgbClr val="243440"/>
                </a:solidFill>
                <a:latin typeface="Calibri" pitchFamily="34" charset="0"/>
                <a:hlinkClick r:id="rId2"/>
              </a:rPr>
              <a:t>etaseva@transprarency.org</a:t>
            </a:r>
            <a:r>
              <a:rPr lang="en-GB" altLang="en-US" sz="2400" b="1">
                <a:solidFill>
                  <a:srgbClr val="243440"/>
                </a:solidFill>
                <a:latin typeface="Calibri" pitchFamily="34" charset="0"/>
              </a:rPr>
              <a:t> </a:t>
            </a:r>
          </a:p>
          <a:p>
            <a:pPr algn="ctr" eaLnBrk="1" hangingPunct="1">
              <a:buFontTx/>
              <a:buNone/>
              <a:defRPr/>
            </a:pPr>
            <a:endParaRPr lang="en-GB" altLang="en-US" sz="2400" b="1">
              <a:solidFill>
                <a:srgbClr val="243440"/>
              </a:solidFill>
              <a:latin typeface="Calibri" pitchFamily="34" charset="0"/>
            </a:endParaRPr>
          </a:p>
          <a:p>
            <a:pPr algn="ctr" eaLnBrk="1" hangingPunct="1">
              <a:buFontTx/>
              <a:buNone/>
              <a:defRPr/>
            </a:pPr>
            <a:r>
              <a:rPr lang="en-GB" altLang="en-US" sz="2400" b="1">
                <a:solidFill>
                  <a:srgbClr val="243440"/>
                </a:solidFill>
                <a:latin typeface="Calibri" pitchFamily="34" charset="0"/>
                <a:hlinkClick r:id="rId3"/>
              </a:rPr>
              <a:t>http://www.transparency.org/</a:t>
            </a:r>
            <a:endParaRPr lang="en-GB" altLang="en-US" sz="2400" b="1">
              <a:solidFill>
                <a:srgbClr val="243440"/>
              </a:solidFill>
              <a:latin typeface="Calibri" pitchFamily="34" charset="0"/>
            </a:endParaRPr>
          </a:p>
          <a:p>
            <a:pPr algn="ctr" eaLnBrk="1" hangingPunct="1">
              <a:buFontTx/>
              <a:buNone/>
              <a:defRPr/>
            </a:pPr>
            <a:endParaRPr lang="en-GB" altLang="en-US" sz="2400" b="1">
              <a:solidFill>
                <a:srgbClr val="243440"/>
              </a:solidFill>
              <a:latin typeface="Calibri" pitchFamily="34" charset="0"/>
            </a:endParaRPr>
          </a:p>
          <a:p>
            <a:pPr algn="ctr" eaLnBrk="1" hangingPunct="1">
              <a:buFontTx/>
              <a:buNone/>
              <a:defRPr/>
            </a:pPr>
            <a:endParaRPr lang="en-GB" altLang="en-US" sz="2400" b="1">
              <a:solidFill>
                <a:srgbClr val="243440"/>
              </a:solidFill>
              <a:latin typeface="Calibri" pitchFamily="34" charset="0"/>
            </a:endParaRPr>
          </a:p>
          <a:p>
            <a:pPr algn="ctr" eaLnBrk="1" hangingPunct="1">
              <a:buFontTx/>
              <a:buNone/>
              <a:defRPr/>
            </a:pPr>
            <a:endParaRPr lang="en-GB" altLang="en-US" sz="2400" b="1">
              <a:solidFill>
                <a:srgbClr val="243440"/>
              </a:solidFill>
              <a:latin typeface="Calibri" pitchFamily="34" charset="0"/>
            </a:endParaRPr>
          </a:p>
          <a:p>
            <a:pPr algn="ctr" eaLnBrk="1" hangingPunct="1">
              <a:buFontTx/>
              <a:buNone/>
              <a:defRPr/>
            </a:pPr>
            <a:r>
              <a:rPr lang="en-GB" altLang="en-US" sz="2400" b="1">
                <a:solidFill>
                  <a:srgbClr val="243440"/>
                </a:solidFill>
                <a:latin typeface="Calibri" pitchFamily="34" charset="0"/>
              </a:rPr>
              <a:t>Thank You!</a:t>
            </a:r>
          </a:p>
          <a:p>
            <a:pPr eaLnBrk="1" hangingPunct="1">
              <a:defRPr/>
            </a:pPr>
            <a:endParaRPr lang="en-GB" sz="2400" b="1">
              <a:solidFill>
                <a:srgbClr val="243440"/>
              </a:solidFill>
              <a:latin typeface="Calibri" pitchFamily="34" charset="0"/>
            </a:endParaRPr>
          </a:p>
        </p:txBody>
      </p:sp>
      <p:pic>
        <p:nvPicPr>
          <p:cNvPr id="25602" name="Content Placeholder 3"/>
          <p:cNvPicPr>
            <a:picLocks noGrp="1"/>
          </p:cNvPicPr>
          <p:nvPr>
            <p:ph type="title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1828800" y="304800"/>
            <a:ext cx="5256213" cy="114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 idx="4294967295"/>
          </p:nvPr>
        </p:nvSpPr>
        <p:spPr>
          <a:xfrm>
            <a:off x="4343400" y="1828800"/>
            <a:ext cx="4238625" cy="3741738"/>
          </a:xfrm>
        </p:spPr>
        <p:txBody>
          <a:bodyPr/>
          <a:lstStyle/>
          <a:p>
            <a:pPr algn="l" eaLnBrk="1" hangingPunct="1"/>
            <a:r>
              <a:rPr lang="en-GB" sz="2400" b="1" dirty="0" smtClean="0">
                <a:solidFill>
                  <a:srgbClr val="243440"/>
                </a:solidFill>
                <a:latin typeface="Calibri" pitchFamily="34" charset="0"/>
              </a:rPr>
              <a:t>Staying on Side</a:t>
            </a:r>
            <a:br>
              <a:rPr lang="en-GB" sz="2400" b="1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GB" sz="2000" b="1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GB" sz="2000" b="1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GB" altLang="en-US" sz="2000" b="1" dirty="0" smtClean="0">
                <a:solidFill>
                  <a:srgbClr val="243440"/>
                </a:solidFill>
                <a:latin typeface="Calibri" pitchFamily="34" charset="0"/>
              </a:rPr>
              <a:t>anti-corruption and sports</a:t>
            </a:r>
            <a:r>
              <a:rPr lang="en-US" altLang="en-US" sz="2000" b="1" dirty="0" smtClean="0">
                <a:solidFill>
                  <a:srgbClr val="243440"/>
                </a:solidFill>
                <a:latin typeface="Calibri" pitchFamily="34" charset="0"/>
              </a:rPr>
              <a:t> </a:t>
            </a:r>
            <a:r>
              <a:rPr lang="en-GB" altLang="en-US" sz="2000" b="1" dirty="0" smtClean="0">
                <a:solidFill>
                  <a:srgbClr val="243440"/>
                </a:solidFill>
                <a:latin typeface="Calibri" pitchFamily="34" charset="0"/>
              </a:rPr>
              <a:t>organisations working together to prevent match-fixing </a:t>
            </a:r>
            <a:br>
              <a:rPr lang="en-GB" altLang="en-US" sz="2000" b="1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GB" altLang="en-US" sz="2000" b="1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GB" altLang="en-US" sz="2000" b="1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GB" altLang="en-US" sz="2000" b="1" dirty="0" smtClean="0">
                <a:solidFill>
                  <a:srgbClr val="243440"/>
                </a:solidFill>
                <a:latin typeface="Calibri" pitchFamily="34" charset="0"/>
              </a:rPr>
              <a:t>by helping protect the values of fair play, </a:t>
            </a:r>
            <a:r>
              <a:rPr lang="en-US" altLang="en-US" sz="2000" b="1" dirty="0" err="1" smtClean="0">
                <a:solidFill>
                  <a:srgbClr val="243440"/>
                </a:solidFill>
                <a:latin typeface="Calibri" pitchFamily="34" charset="0"/>
              </a:rPr>
              <a:t>i</a:t>
            </a:r>
            <a:r>
              <a:rPr lang="en-GB" altLang="en-US" sz="2000" b="1" dirty="0" err="1" smtClean="0">
                <a:solidFill>
                  <a:srgbClr val="243440"/>
                </a:solidFill>
                <a:latin typeface="Calibri" pitchFamily="34" charset="0"/>
              </a:rPr>
              <a:t>ntegrity</a:t>
            </a:r>
            <a:r>
              <a:rPr lang="en-GB" altLang="en-US" sz="2000" b="1" dirty="0" smtClean="0">
                <a:solidFill>
                  <a:srgbClr val="243440"/>
                </a:solidFill>
                <a:latin typeface="Calibri" pitchFamily="34" charset="0"/>
              </a:rPr>
              <a:t> and good sportsmanship in football.</a:t>
            </a:r>
            <a:br>
              <a:rPr lang="en-GB" altLang="en-US" sz="2000" b="1" dirty="0" smtClean="0">
                <a:solidFill>
                  <a:srgbClr val="243440"/>
                </a:solidFill>
                <a:latin typeface="Calibri" pitchFamily="34" charset="0"/>
              </a:rPr>
            </a:br>
            <a:endParaRPr lang="en-GB" sz="2000" b="1" dirty="0" smtClean="0">
              <a:solidFill>
                <a:srgbClr val="243440"/>
              </a:solidFill>
              <a:latin typeface="Calibri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3527425" cy="496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152400"/>
            <a:ext cx="6300788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752600" y="228600"/>
            <a:ext cx="5688013" cy="1152525"/>
          </a:xfrm>
        </p:spPr>
      </p:pic>
      <p:pic>
        <p:nvPicPr>
          <p:cNvPr id="1843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676400"/>
            <a:ext cx="3059113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152400" y="1752600"/>
            <a:ext cx="47244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en-US" sz="2000" b="1" dirty="0">
                <a:solidFill>
                  <a:srgbClr val="243440"/>
                </a:solidFill>
                <a:latin typeface="Calibri" pitchFamily="34" charset="0"/>
              </a:rPr>
              <a:t>To raise awareness</a:t>
            </a:r>
            <a:r>
              <a:rPr lang="en-GB" altLang="en-US" sz="2000" dirty="0">
                <a:solidFill>
                  <a:srgbClr val="243440"/>
                </a:solidFill>
                <a:latin typeface="Calibri" pitchFamily="34" charset="0"/>
              </a:rPr>
              <a:t> among key stakeholders and the general public</a:t>
            </a:r>
          </a:p>
          <a:p>
            <a:endParaRPr lang="en-GB" altLang="en-US" sz="2000" dirty="0">
              <a:solidFill>
                <a:srgbClr val="243440"/>
              </a:solidFill>
              <a:latin typeface="Calibri" pitchFamily="34" charset="0"/>
            </a:endParaRPr>
          </a:p>
          <a:p>
            <a:r>
              <a:rPr lang="en-GB" altLang="en-US" sz="2000" b="1" dirty="0">
                <a:solidFill>
                  <a:srgbClr val="243440"/>
                </a:solidFill>
                <a:latin typeface="Calibri" pitchFamily="34" charset="0"/>
              </a:rPr>
              <a:t>To pilot existing and develop new approaches and good practices</a:t>
            </a:r>
            <a:r>
              <a:rPr lang="en-GB" altLang="en-US" sz="2000" dirty="0">
                <a:solidFill>
                  <a:srgbClr val="243440"/>
                </a:solidFill>
                <a:latin typeface="Calibri" pitchFamily="34" charset="0"/>
              </a:rPr>
              <a:t> in preventing match-fixing</a:t>
            </a:r>
          </a:p>
          <a:p>
            <a:endParaRPr lang="en-GB" altLang="en-US" sz="2000" dirty="0">
              <a:solidFill>
                <a:srgbClr val="243440"/>
              </a:solidFill>
              <a:latin typeface="Calibri" pitchFamily="34" charset="0"/>
            </a:endParaRPr>
          </a:p>
          <a:p>
            <a:r>
              <a:rPr lang="en-GB" altLang="en-US" sz="2000" b="1" dirty="0">
                <a:solidFill>
                  <a:srgbClr val="243440"/>
                </a:solidFill>
                <a:latin typeface="Calibri" pitchFamily="34" charset="0"/>
              </a:rPr>
              <a:t>To develop and test materials</a:t>
            </a:r>
            <a:r>
              <a:rPr lang="en-US" altLang="en-US" sz="2000" dirty="0">
                <a:solidFill>
                  <a:srgbClr val="243440"/>
                </a:solidFill>
                <a:latin typeface="Calibri" pitchFamily="34" charset="0"/>
              </a:rPr>
              <a:t>, </a:t>
            </a:r>
            <a:r>
              <a:rPr lang="en-GB" altLang="en-US" sz="2000" b="1" dirty="0">
                <a:solidFill>
                  <a:srgbClr val="243440"/>
                </a:solidFill>
                <a:latin typeface="Calibri" pitchFamily="34" charset="0"/>
              </a:rPr>
              <a:t>tools and models</a:t>
            </a:r>
            <a:r>
              <a:rPr lang="en-GB" altLang="en-US" sz="2000" dirty="0">
                <a:solidFill>
                  <a:srgbClr val="243440"/>
                </a:solidFill>
                <a:latin typeface="Calibri" pitchFamily="34" charset="0"/>
              </a:rPr>
              <a:t> for country- specific workshops </a:t>
            </a:r>
          </a:p>
          <a:p>
            <a:endParaRPr lang="en-GB" altLang="en-US" sz="2000" dirty="0">
              <a:solidFill>
                <a:srgbClr val="243440"/>
              </a:solidFill>
              <a:latin typeface="Calibri" pitchFamily="34" charset="0"/>
            </a:endParaRPr>
          </a:p>
          <a:p>
            <a:r>
              <a:rPr lang="en-GB" altLang="en-US" sz="2000" b="1" dirty="0">
                <a:solidFill>
                  <a:srgbClr val="243440"/>
                </a:solidFill>
                <a:latin typeface="Calibri" pitchFamily="34" charset="0"/>
              </a:rPr>
              <a:t>To train</a:t>
            </a:r>
            <a:r>
              <a:rPr lang="en-GB" altLang="en-US" sz="2000" dirty="0">
                <a:solidFill>
                  <a:srgbClr val="243440"/>
                </a:solidFill>
                <a:latin typeface="Calibri" pitchFamily="34" charset="0"/>
              </a:rPr>
              <a:t> players, coaches, referees, technical staff of leagues, clubs, youth academies o</a:t>
            </a:r>
            <a:r>
              <a:rPr lang="en-US" altLang="en-US" sz="2000" dirty="0">
                <a:solidFill>
                  <a:srgbClr val="243440"/>
                </a:solidFill>
                <a:latin typeface="Calibri" pitchFamily="34" charset="0"/>
              </a:rPr>
              <a:t>n </a:t>
            </a:r>
            <a:r>
              <a:rPr lang="en-GB" altLang="en-US" sz="2000" dirty="0">
                <a:solidFill>
                  <a:srgbClr val="243440"/>
                </a:solidFill>
                <a:latin typeface="Calibri" pitchFamily="34" charset="0"/>
              </a:rPr>
              <a:t>how to avoid being part of match-fixing.</a:t>
            </a:r>
          </a:p>
          <a:p>
            <a:endParaRPr lang="en-US" sz="2000" dirty="0">
              <a:solidFill>
                <a:srgbClr val="24344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 idx="4294967295"/>
          </p:nvPr>
        </p:nvSpPr>
        <p:spPr>
          <a:xfrm>
            <a:off x="0" y="1828800"/>
            <a:ext cx="4800600" cy="39624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en-US" sz="2400" b="1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b="1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GB" altLang="en-US" sz="2400" b="1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GB" altLang="en-US" sz="2400" b="1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GB" altLang="en-US" sz="2400" b="1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GB" altLang="en-US" sz="2400" b="1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GB" sz="2400" b="1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GB" sz="2400" b="1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GB" altLang="en-US" sz="2400" b="1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GB" altLang="en-US" sz="2400" b="1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GB" altLang="en-US" sz="2800" b="1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GB" altLang="en-US" sz="2800" b="1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GB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GB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GB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9458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981200" y="304800"/>
            <a:ext cx="5756275" cy="1250950"/>
          </a:xfrm>
        </p:spPr>
      </p:pic>
      <p:pic>
        <p:nvPicPr>
          <p:cNvPr id="19459" name="Picture 4" descr="G:\Mitarbeiter\Schenk\TISPi\EU-Projekt\MINEPS\Poster\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905000"/>
            <a:ext cx="2981325" cy="420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" y="1981200"/>
            <a:ext cx="457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 smtClean="0">
                <a:solidFill>
                  <a:srgbClr val="243440"/>
                </a:solidFill>
                <a:latin typeface="Calibri" pitchFamily="34" charset="0"/>
              </a:rPr>
              <a:t>Part of wider European initiative for creating prevention </a:t>
            </a:r>
            <a:r>
              <a:rPr lang="en-US" altLang="en-US" b="1" dirty="0" err="1" smtClean="0">
                <a:solidFill>
                  <a:srgbClr val="243440"/>
                </a:solidFill>
                <a:latin typeface="Calibri" pitchFamily="34" charset="0"/>
              </a:rPr>
              <a:t>programmes</a:t>
            </a:r>
            <a:r>
              <a:rPr lang="en-US" altLang="en-US" b="1" dirty="0" smtClean="0">
                <a:solidFill>
                  <a:srgbClr val="243440"/>
                </a:solidFill>
                <a:latin typeface="Calibri" pitchFamily="34" charset="0"/>
              </a:rPr>
              <a:t> against match-fixing, involving other sport stakeholders </a:t>
            </a:r>
            <a:r>
              <a:rPr lang="en-US" altLang="en-US" b="1" dirty="0" err="1" smtClean="0">
                <a:solidFill>
                  <a:srgbClr val="243440"/>
                </a:solidFill>
                <a:latin typeface="Calibri" pitchFamily="34" charset="0"/>
              </a:rPr>
              <a:t>FIFPro</a:t>
            </a:r>
            <a:r>
              <a:rPr lang="en-US" altLang="en-US" b="1" dirty="0" smtClean="0">
                <a:solidFill>
                  <a:srgbClr val="243440"/>
                </a:solidFill>
                <a:latin typeface="Calibri" pitchFamily="34" charset="0"/>
              </a:rPr>
              <a:t>/UEFA, EU Athletes, </a:t>
            </a:r>
            <a:r>
              <a:rPr lang="en-US" altLang="en-US" b="1" dirty="0" err="1" smtClean="0">
                <a:solidFill>
                  <a:srgbClr val="243440"/>
                </a:solidFill>
                <a:latin typeface="Calibri" pitchFamily="34" charset="0"/>
              </a:rPr>
              <a:t>Sportaccord</a:t>
            </a:r>
            <a:r>
              <a:rPr lang="en-US" altLang="en-US" b="1" dirty="0" smtClean="0">
                <a:solidFill>
                  <a:srgbClr val="243440"/>
                </a:solidFill>
                <a:latin typeface="Calibri" pitchFamily="34" charset="0"/>
              </a:rPr>
              <a:t>.</a:t>
            </a:r>
            <a:br>
              <a:rPr lang="en-US" altLang="en-US" b="1" dirty="0" smtClean="0">
                <a:solidFill>
                  <a:srgbClr val="243440"/>
                </a:solidFill>
                <a:latin typeface="Calibri" pitchFamily="34" charset="0"/>
              </a:rPr>
            </a:br>
            <a:endParaRPr lang="en-US" altLang="en-US" b="1" dirty="0" smtClean="0">
              <a:solidFill>
                <a:srgbClr val="243440"/>
              </a:solidFill>
              <a:latin typeface="Calibri" pitchFamily="34" charset="0"/>
            </a:endParaRPr>
          </a:p>
          <a:p>
            <a:r>
              <a:rPr lang="en-US" altLang="en-US" b="1" dirty="0" smtClean="0">
                <a:solidFill>
                  <a:srgbClr val="243440"/>
                </a:solidFill>
                <a:latin typeface="Calibri" pitchFamily="34" charset="0"/>
              </a:rPr>
              <a:t>Based on experiences of  DFL project supported by TI Germany:</a:t>
            </a:r>
          </a:p>
          <a:p>
            <a:endParaRPr lang="en-US" altLang="en-US" b="1" dirty="0" smtClean="0">
              <a:solidFill>
                <a:srgbClr val="243440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b="1" dirty="0" smtClean="0">
                <a:solidFill>
                  <a:srgbClr val="243440"/>
                </a:solidFill>
                <a:latin typeface="Calibri" pitchFamily="34" charset="0"/>
              </a:rPr>
              <a:t> </a:t>
            </a:r>
            <a:r>
              <a:rPr lang="en-US" altLang="en-US" b="1" dirty="0">
                <a:solidFill>
                  <a:srgbClr val="243440"/>
                </a:solidFill>
                <a:latin typeface="Calibri" pitchFamily="34" charset="0"/>
              </a:rPr>
              <a:t>Trainings of young players by use of dilemma cases. </a:t>
            </a:r>
            <a:endParaRPr lang="en-US" altLang="en-US" b="1" dirty="0" smtClean="0">
              <a:solidFill>
                <a:srgbClr val="243440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b="1" dirty="0" smtClean="0">
                <a:solidFill>
                  <a:srgbClr val="243440"/>
                </a:solidFill>
                <a:latin typeface="Calibri" pitchFamily="34" charset="0"/>
              </a:rPr>
              <a:t>Code of Conduct</a:t>
            </a:r>
          </a:p>
          <a:p>
            <a:pPr>
              <a:buFont typeface="Wingdings" pitchFamily="2" charset="2"/>
              <a:buChar char="Ø"/>
            </a:pPr>
            <a:r>
              <a:rPr lang="en-US" altLang="en-US" b="1" dirty="0" smtClean="0">
                <a:solidFill>
                  <a:srgbClr val="243440"/>
                </a:solidFill>
                <a:latin typeface="Calibri" pitchFamily="34" charset="0"/>
              </a:rPr>
              <a:t>Ombudsman</a:t>
            </a:r>
          </a:p>
          <a:p>
            <a:r>
              <a:rPr lang="en-US" altLang="en-US" b="1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b="1" dirty="0" smtClean="0">
                <a:solidFill>
                  <a:srgbClr val="243440"/>
                </a:solidFill>
                <a:latin typeface="Calibri" pitchFamily="34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 idx="4294967295"/>
          </p:nvPr>
        </p:nvSpPr>
        <p:spPr>
          <a:xfrm>
            <a:off x="0" y="1828800"/>
            <a:ext cx="5181600" cy="48006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en-US" sz="2400" b="1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b="1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GB" altLang="en-US" sz="2400" b="1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GB" altLang="en-US" sz="2400" b="1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GB" altLang="en-US" sz="2400" b="1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GB" altLang="en-US" sz="2400" b="1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GB" sz="2400" b="1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GB" sz="2400" b="1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GB" altLang="en-US" sz="2400" b="1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GB" altLang="en-US" sz="2400" b="1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GB" altLang="en-US" sz="2800" b="1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GB" altLang="en-US" sz="2800" b="1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GB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GB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GB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9458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828800" y="304800"/>
            <a:ext cx="5756275" cy="1250950"/>
          </a:xfrm>
        </p:spPr>
      </p:pic>
      <p:sp>
        <p:nvSpPr>
          <p:cNvPr id="5" name="Rectangle 4"/>
          <p:cNvSpPr/>
          <p:nvPr/>
        </p:nvSpPr>
        <p:spPr>
          <a:xfrm>
            <a:off x="609600" y="1969827"/>
            <a:ext cx="7543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 smtClean="0">
                <a:solidFill>
                  <a:srgbClr val="243440"/>
                </a:solidFill>
                <a:latin typeface="Calibri" pitchFamily="34" charset="0"/>
              </a:rPr>
              <a:t>KEY PROJECT ACTIVITIES</a:t>
            </a:r>
            <a:br>
              <a:rPr lang="en-US" altLang="en-US" b="1" dirty="0" smtClean="0">
                <a:solidFill>
                  <a:srgbClr val="243440"/>
                </a:solidFill>
                <a:latin typeface="Calibri" pitchFamily="34" charset="0"/>
              </a:rPr>
            </a:br>
            <a:endParaRPr lang="en-US" altLang="en-US" b="1" dirty="0" smtClean="0">
              <a:solidFill>
                <a:srgbClr val="243440"/>
              </a:solidFill>
              <a:latin typeface="Calibri" pitchFamily="34" charset="0"/>
            </a:endParaRPr>
          </a:p>
          <a:p>
            <a:r>
              <a:rPr lang="en-US" altLang="en-US" b="1" dirty="0" smtClean="0">
                <a:solidFill>
                  <a:srgbClr val="243440"/>
                </a:solidFill>
                <a:latin typeface="Calibri" pitchFamily="34" charset="0"/>
              </a:rPr>
              <a:t>Kick off meeting (March 2013, Berlin).</a:t>
            </a:r>
            <a:br>
              <a:rPr lang="en-US" altLang="en-US" b="1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US" altLang="en-US" b="1" dirty="0" smtClean="0">
                <a:solidFill>
                  <a:srgbClr val="243440"/>
                </a:solidFill>
                <a:latin typeface="Calibri" pitchFamily="34" charset="0"/>
              </a:rPr>
              <a:t/>
            </a:r>
            <a:br>
              <a:rPr lang="en-US" altLang="en-US" b="1" dirty="0" smtClean="0">
                <a:solidFill>
                  <a:srgbClr val="243440"/>
                </a:solidFill>
                <a:latin typeface="Calibri" pitchFamily="34" charset="0"/>
              </a:rPr>
            </a:br>
            <a:r>
              <a:rPr lang="en-GB" altLang="en-US" b="1" dirty="0" smtClean="0">
                <a:solidFill>
                  <a:srgbClr val="243440"/>
                </a:solidFill>
                <a:latin typeface="Calibri" pitchFamily="34" charset="0"/>
              </a:rPr>
              <a:t>Communication and media training on match-fixing  (September 2013, Berlin).</a:t>
            </a:r>
          </a:p>
          <a:p>
            <a:endParaRPr lang="en-GB" b="1" dirty="0" smtClean="0">
              <a:solidFill>
                <a:srgbClr val="243440"/>
              </a:solidFill>
              <a:latin typeface="Calibri" pitchFamily="34" charset="0"/>
            </a:endParaRPr>
          </a:p>
          <a:p>
            <a:r>
              <a:rPr lang="en-GB" b="1" dirty="0" smtClean="0">
                <a:solidFill>
                  <a:srgbClr val="243440"/>
                </a:solidFill>
                <a:latin typeface="Calibri" pitchFamily="34" charset="0"/>
              </a:rPr>
              <a:t>Evaluation Workshop (April 2014, Rome).</a:t>
            </a:r>
          </a:p>
          <a:p>
            <a:endParaRPr lang="en-GB" b="1" dirty="0" smtClean="0">
              <a:solidFill>
                <a:srgbClr val="243440"/>
              </a:solidFill>
              <a:latin typeface="Calibri" pitchFamily="34" charset="0"/>
            </a:endParaRPr>
          </a:p>
          <a:p>
            <a:r>
              <a:rPr lang="en-GB" b="1" dirty="0" smtClean="0">
                <a:solidFill>
                  <a:srgbClr val="243440"/>
                </a:solidFill>
                <a:latin typeface="Calibri" pitchFamily="34" charset="0"/>
              </a:rPr>
              <a:t>Project activities in Germany, Greece, Italy, Lithuania, UK, Portugal.</a:t>
            </a:r>
          </a:p>
          <a:p>
            <a:endParaRPr lang="en-GB" b="1" dirty="0" smtClean="0">
              <a:solidFill>
                <a:srgbClr val="243440"/>
              </a:solidFill>
              <a:latin typeface="Calibri" pitchFamily="34" charset="0"/>
            </a:endParaRPr>
          </a:p>
          <a:p>
            <a:r>
              <a:rPr lang="en-GB" b="1" dirty="0" smtClean="0">
                <a:solidFill>
                  <a:srgbClr val="243440"/>
                </a:solidFill>
                <a:latin typeface="Calibri" pitchFamily="34" charset="0"/>
              </a:rPr>
              <a:t>Leagues from Norway, Poland, Russia and ‘Play Fair Code’ Austria participated in project events.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905000" y="400050"/>
            <a:ext cx="5756275" cy="1250950"/>
          </a:xfrm>
        </p:spPr>
      </p:pic>
      <p:pic>
        <p:nvPicPr>
          <p:cNvPr id="2048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051110"/>
            <a:ext cx="3886200" cy="16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093" y="3856037"/>
            <a:ext cx="190658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1844402"/>
            <a:ext cx="205740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75150" y="2102478"/>
            <a:ext cx="2209800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304800" y="1651000"/>
            <a:ext cx="6280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243440"/>
                </a:solidFill>
              </a:rPr>
              <a:t>Training </a:t>
            </a:r>
            <a:r>
              <a:rPr lang="en-GB" sz="2000" b="1" dirty="0" smtClean="0">
                <a:solidFill>
                  <a:srgbClr val="243440"/>
                </a:solidFill>
              </a:rPr>
              <a:t>materials and tools</a:t>
            </a:r>
            <a:endParaRPr lang="en-GB" sz="2000" b="1" dirty="0">
              <a:solidFill>
                <a:srgbClr val="243440"/>
              </a:solidFill>
            </a:endParaRPr>
          </a:p>
        </p:txBody>
      </p:sp>
      <p:pic>
        <p:nvPicPr>
          <p:cNvPr id="1026" name="Picture 2" descr="C:\Users\etaseva\Desktop\Untitle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92" y="4188435"/>
            <a:ext cx="3962400" cy="232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4724400" cy="5105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rgbClr val="243440"/>
                </a:solidFill>
                <a:latin typeface="Calibri" pitchFamily="34" charset="0"/>
              </a:rPr>
              <a:t>EDUCATION AND AWARENESS RAISING </a:t>
            </a:r>
            <a:r>
              <a:rPr lang="en-GB" altLang="en-US" sz="2400" b="1" dirty="0" smtClean="0">
                <a:solidFill>
                  <a:srgbClr val="243440"/>
                </a:solidFill>
                <a:latin typeface="Calibri" pitchFamily="34" charset="0"/>
              </a:rPr>
              <a:t> </a:t>
            </a:r>
          </a:p>
          <a:p>
            <a:pPr eaLnBrk="1" hangingPunct="1"/>
            <a:r>
              <a:rPr lang="en-GB" sz="2000" b="1" dirty="0" smtClean="0">
                <a:solidFill>
                  <a:srgbClr val="243440"/>
                </a:solidFill>
                <a:latin typeface="Calibri" pitchFamily="34" charset="0"/>
              </a:rPr>
              <a:t>Trainings for young football and basketball players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243440"/>
                </a:solidFill>
                <a:latin typeface="Calibri" pitchFamily="34" charset="0"/>
              </a:rPr>
              <a:t>Risks of match-fixing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243440"/>
                </a:solidFill>
                <a:latin typeface="Calibri" pitchFamily="34" charset="0"/>
              </a:rPr>
              <a:t>Gambling and gambling addiction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243440"/>
                </a:solidFill>
                <a:latin typeface="Calibri" pitchFamily="34" charset="0"/>
              </a:rPr>
              <a:t>How to respond (codes of conduct, reporting/whistle-blowing systems)</a:t>
            </a:r>
          </a:p>
          <a:p>
            <a:pPr eaLnBrk="1" hangingPunct="1">
              <a:buFont typeface="Arial" pitchFamily="34" charset="0"/>
              <a:buChar char="•"/>
            </a:pPr>
            <a:endParaRPr lang="en-GB" sz="2000" dirty="0" smtClean="0">
              <a:solidFill>
                <a:srgbClr val="243440"/>
              </a:solidFill>
              <a:latin typeface="Calibri" pitchFamily="34" charset="0"/>
            </a:endParaRPr>
          </a:p>
          <a:p>
            <a:r>
              <a:rPr lang="en-GB" sz="2000" b="1" dirty="0" smtClean="0">
                <a:solidFill>
                  <a:srgbClr val="243440"/>
                </a:solidFill>
                <a:latin typeface="Calibri" pitchFamily="34" charset="0"/>
              </a:rPr>
              <a:t>Workshops, public debates with coaches, heads of youth academies, sport officials, academia, journalists.</a:t>
            </a:r>
          </a:p>
          <a:p>
            <a:pPr marL="0" indent="0">
              <a:buNone/>
            </a:pPr>
            <a:endParaRPr lang="en-GB" sz="2000" b="1" dirty="0" smtClean="0">
              <a:solidFill>
                <a:srgbClr val="243440"/>
              </a:solidFill>
              <a:latin typeface="Calibri" pitchFamily="34" charset="0"/>
            </a:endParaRPr>
          </a:p>
          <a:p>
            <a:r>
              <a:rPr lang="en-GB" sz="2000" b="1" dirty="0" smtClean="0">
                <a:solidFill>
                  <a:srgbClr val="243440"/>
                </a:solidFill>
                <a:latin typeface="Calibri" pitchFamily="34" charset="0"/>
              </a:rPr>
              <a:t>More than 40 events, 400 participants, 80 multipliers.</a:t>
            </a:r>
          </a:p>
          <a:p>
            <a:pPr eaLnBrk="1" hangingPunct="1">
              <a:buFont typeface="Arial" pitchFamily="34" charset="0"/>
              <a:buChar char="•"/>
            </a:pPr>
            <a:endParaRPr lang="en-GB" sz="2000" b="1" dirty="0" smtClean="0">
              <a:solidFill>
                <a:srgbClr val="243440"/>
              </a:solidFill>
              <a:latin typeface="Calibri" pitchFamily="34" charset="0"/>
            </a:endParaRPr>
          </a:p>
        </p:txBody>
      </p:sp>
      <p:pic>
        <p:nvPicPr>
          <p:cNvPr id="22531" name="Content Placeholder 3"/>
          <p:cNvPicPr>
            <a:picLocks noGrp="1"/>
          </p:cNvPicPr>
          <p:nvPr>
            <p:ph type="title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711325" y="152400"/>
            <a:ext cx="5756275" cy="1250950"/>
          </a:xfrm>
        </p:spPr>
      </p:pic>
      <p:pic>
        <p:nvPicPr>
          <p:cNvPr id="5" name="Picture 6" descr="9B6A068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600200"/>
            <a:ext cx="2971800" cy="136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alermo photo 4 - feb 14 - workshop player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048000"/>
            <a:ext cx="23622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IMG_787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7828" y="5105400"/>
            <a:ext cx="2286000" cy="152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4191000" cy="27432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rgbClr val="243440"/>
                </a:solidFill>
                <a:latin typeface="Calibri" pitchFamily="34" charset="0"/>
              </a:rPr>
              <a:t>MEDIA OUTREACH</a:t>
            </a:r>
            <a:r>
              <a:rPr lang="en-GB" altLang="en-US" sz="2400" b="1" dirty="0" smtClean="0">
                <a:solidFill>
                  <a:srgbClr val="243440"/>
                </a:solidFill>
                <a:latin typeface="Calibri" pitchFamily="34" charset="0"/>
              </a:rPr>
              <a:t> </a:t>
            </a:r>
          </a:p>
          <a:p>
            <a:pPr eaLnBrk="1" hangingPunct="1">
              <a:buFontTx/>
              <a:buNone/>
            </a:pPr>
            <a:endParaRPr lang="en-GB" sz="2400" b="1" dirty="0" smtClean="0">
              <a:solidFill>
                <a:srgbClr val="243440"/>
              </a:solidFill>
              <a:latin typeface="Calibri" pitchFamily="34" charset="0"/>
            </a:endParaRPr>
          </a:p>
          <a:p>
            <a:pPr eaLnBrk="1" hangingPunct="1"/>
            <a:r>
              <a:rPr lang="en-GB" sz="2000" b="1" dirty="0" smtClean="0">
                <a:solidFill>
                  <a:srgbClr val="243440"/>
                </a:solidFill>
                <a:latin typeface="Calibri" pitchFamily="34" charset="0"/>
              </a:rPr>
              <a:t>More than 100 related articles reproduced in newspapers or online media </a:t>
            </a:r>
          </a:p>
          <a:p>
            <a:pPr eaLnBrk="1" hangingPunct="1"/>
            <a:r>
              <a:rPr lang="en-GB" sz="2000" b="1" dirty="0" smtClean="0">
                <a:solidFill>
                  <a:srgbClr val="243440"/>
                </a:solidFill>
                <a:latin typeface="Calibri" pitchFamily="34" charset="0"/>
              </a:rPr>
              <a:t>Project websites </a:t>
            </a:r>
          </a:p>
          <a:p>
            <a:pPr eaLnBrk="1" hangingPunct="1"/>
            <a:r>
              <a:rPr lang="en-GB" sz="2000" b="1" dirty="0" smtClean="0">
                <a:solidFill>
                  <a:srgbClr val="243440"/>
                </a:solidFill>
                <a:latin typeface="Calibri" pitchFamily="34" charset="0"/>
              </a:rPr>
              <a:t>Press conferences</a:t>
            </a:r>
          </a:p>
        </p:txBody>
      </p:sp>
      <p:pic>
        <p:nvPicPr>
          <p:cNvPr id="22531" name="Content Placeholder 3"/>
          <p:cNvPicPr>
            <a:picLocks noGrp="1"/>
          </p:cNvPicPr>
          <p:nvPr>
            <p:ph type="title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752600" y="152400"/>
            <a:ext cx="5756275" cy="1250950"/>
          </a:xfr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600199"/>
            <a:ext cx="2971801" cy="2799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4300" y="3581400"/>
            <a:ext cx="2362200" cy="317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84" y="4330700"/>
            <a:ext cx="2576539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8800"/>
            <a:ext cx="4572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b="1" dirty="0" smtClean="0">
                <a:solidFill>
                  <a:srgbClr val="243440"/>
                </a:solidFill>
                <a:latin typeface="Calibri" pitchFamily="34" charset="0"/>
              </a:rPr>
              <a:t>Research, surveys (Lithuania, Portugal, Italy)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000" b="1" dirty="0" smtClean="0">
              <a:solidFill>
                <a:srgbClr val="243440"/>
              </a:solidFill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b="1" dirty="0" smtClean="0">
                <a:solidFill>
                  <a:srgbClr val="243440"/>
                </a:solidFill>
                <a:latin typeface="Calibri" pitchFamily="34" charset="0"/>
              </a:rPr>
              <a:t>International and national conferences, debates, interviews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000" b="1" dirty="0" smtClean="0">
              <a:solidFill>
                <a:srgbClr val="243440"/>
              </a:solidFill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b="1" dirty="0" smtClean="0">
                <a:solidFill>
                  <a:srgbClr val="243440"/>
                </a:solidFill>
                <a:latin typeface="Calibri" pitchFamily="34" charset="0"/>
              </a:rPr>
              <a:t>Outreach to other stakeholders (</a:t>
            </a:r>
            <a:r>
              <a:rPr lang="en-GB" sz="2000" b="1" dirty="0" err="1" smtClean="0">
                <a:solidFill>
                  <a:srgbClr val="243440"/>
                </a:solidFill>
                <a:latin typeface="Calibri" pitchFamily="34" charset="0"/>
              </a:rPr>
              <a:t>FIFPro</a:t>
            </a:r>
            <a:r>
              <a:rPr lang="en-GB" sz="2000" b="1" dirty="0" smtClean="0">
                <a:solidFill>
                  <a:srgbClr val="243440"/>
                </a:solidFill>
                <a:latin typeface="Calibri" pitchFamily="34" charset="0"/>
              </a:rPr>
              <a:t>, EU Athletes, UEFA, Supporters Direct, government agencies for sport, referees) </a:t>
            </a:r>
          </a:p>
        </p:txBody>
      </p:sp>
      <p:pic>
        <p:nvPicPr>
          <p:cNvPr id="23554" name="Content Placeholder 3"/>
          <p:cNvPicPr>
            <a:picLocks noGrp="1"/>
          </p:cNvPicPr>
          <p:nvPr>
            <p:ph type="title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905000" y="304800"/>
            <a:ext cx="5256213" cy="1143000"/>
          </a:xfrm>
        </p:spPr>
      </p:pic>
      <p:pic>
        <p:nvPicPr>
          <p:cNvPr id="23555" name="Picture 7" descr="technical-univers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4191000"/>
            <a:ext cx="23876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8" descr="imagess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1905000"/>
            <a:ext cx="161766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335</TotalTime>
  <Words>296</Words>
  <Application>Microsoft Office PowerPoint</Application>
  <PresentationFormat>On-screen Show (4:3)</PresentationFormat>
  <Paragraphs>75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Apothecary</vt:lpstr>
      <vt:lpstr>PowerPoint Presentation</vt:lpstr>
      <vt:lpstr>Staying on Side  anti-corruption and sports organisations working together to prevent match-fixing   by helping protect the values of fair play, integrity and good sportsmanship in football. </vt:lpstr>
      <vt:lpstr>PowerPoint Presentation</vt:lpstr>
      <vt:lpstr>                             </vt:lpstr>
      <vt:lpstr>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Transparency International e. V.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Emilija Taseva</dc:creator>
  <cp:lastModifiedBy>Emilija Taseva</cp:lastModifiedBy>
  <cp:revision>78</cp:revision>
  <dcterms:created xsi:type="dcterms:W3CDTF">2014-04-04T15:56:40Z</dcterms:created>
  <dcterms:modified xsi:type="dcterms:W3CDTF">2014-05-19T09:34:26Z</dcterms:modified>
</cp:coreProperties>
</file>