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2867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409579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39640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33761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287459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408324-A84C-4A45-93B6-78D079CCE772}" type="datetime1">
              <a:rPr lang="en-US" smtClean="0"/>
              <a:t>10/14/2021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217258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408324-A84C-4A45-93B6-78D079CCE772}" type="datetime1">
              <a:rPr lang="en-US" smtClean="0"/>
              <a:t>10/14/2021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664274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78368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303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F3E5F3-28EE-488F-BD53-B744C06C3DEC}"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999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379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6227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563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1BA835-D13F-49F4-8F11-5D576AC65FAD}" type="datetime1">
              <a:rPr lang="en-US" smtClean="0"/>
              <a:t>10/14/2021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3027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BD1799-ACB5-4CB2-86A2-5C574F1C8706}" type="datetime1">
              <a:rPr lang="en-US" smtClean="0"/>
              <a:t>10/14/2021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308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5DD0D6-7A82-473E-879B-C6ECD6CCCFEC}" type="datetime1">
              <a:rPr lang="en-US" smtClean="0"/>
              <a:t>10/14/2021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2093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4524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408324-A84C-4A45-93B6-78D079CCE772}" type="datetime1">
              <a:rPr lang="en-US" smtClean="0"/>
              <a:t>10/14/2021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54592983"/>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93F0A-E082-4913-8A3D-593409A46530}"/>
              </a:ext>
            </a:extLst>
          </p:cNvPr>
          <p:cNvSpPr>
            <a:spLocks noGrp="1"/>
          </p:cNvSpPr>
          <p:nvPr>
            <p:ph type="ctrTitle"/>
          </p:nvPr>
        </p:nvSpPr>
        <p:spPr>
          <a:xfrm>
            <a:off x="4872012" y="1447800"/>
            <a:ext cx="5222325" cy="3329581"/>
          </a:xfrm>
        </p:spPr>
        <p:txBody>
          <a:bodyPr>
            <a:normAutofit/>
          </a:bodyPr>
          <a:lstStyle/>
          <a:p>
            <a:r>
              <a:rPr lang="en-US">
                <a:solidFill>
                  <a:srgbClr val="EBEBEB"/>
                </a:solidFill>
              </a:rPr>
              <a:t>The Agile Method</a:t>
            </a:r>
          </a:p>
        </p:txBody>
      </p:sp>
      <p:sp>
        <p:nvSpPr>
          <p:cNvPr id="3" name="Subtitle 2">
            <a:extLst>
              <a:ext uri="{FF2B5EF4-FFF2-40B4-BE49-F238E27FC236}">
                <a16:creationId xmlns:a16="http://schemas.microsoft.com/office/drawing/2014/main" id="{F9D6ACDF-FF03-49D5-AF4B-CB7B0DB973F4}"/>
              </a:ext>
            </a:extLst>
          </p:cNvPr>
          <p:cNvSpPr>
            <a:spLocks noGrp="1"/>
          </p:cNvSpPr>
          <p:nvPr>
            <p:ph type="subTitle" idx="1"/>
          </p:nvPr>
        </p:nvSpPr>
        <p:spPr>
          <a:xfrm>
            <a:off x="4872012" y="4777380"/>
            <a:ext cx="5222326" cy="861420"/>
          </a:xfrm>
        </p:spPr>
        <p:txBody>
          <a:bodyPr>
            <a:normAutofit/>
          </a:bodyPr>
          <a:lstStyle/>
          <a:p>
            <a:r>
              <a:rPr lang="en-US">
                <a:solidFill>
                  <a:schemeClr val="tx2">
                    <a:lumMod val="40000"/>
                    <a:lumOff val="60000"/>
                  </a:schemeClr>
                </a:solidFill>
              </a:rPr>
              <a:t>By Anthony See</a:t>
            </a:r>
          </a:p>
        </p:txBody>
      </p:sp>
      <p:sp>
        <p:nvSpPr>
          <p:cNvPr id="7"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A73A04BF-A01C-4188-A047-76D0579BCF28}"/>
              </a:ext>
            </a:extLst>
          </p:cNvPr>
          <p:cNvPicPr>
            <a:picLocks noChangeAspect="1"/>
          </p:cNvPicPr>
          <p:nvPr/>
        </p:nvPicPr>
        <p:blipFill rotWithShape="1">
          <a:blip r:embed="rId3"/>
          <a:srcRect l="30717" r="3007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64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Roles: Product Owner</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Client and stakeholder communication</a:t>
            </a:r>
          </a:p>
          <a:p>
            <a:r>
              <a:rPr lang="en-US" dirty="0"/>
              <a:t>Sprint Story creation</a:t>
            </a:r>
          </a:p>
          <a:p>
            <a:r>
              <a:rPr lang="en-US" dirty="0"/>
              <a:t>Feedback on current status of project w/client</a:t>
            </a:r>
          </a:p>
          <a:p>
            <a:r>
              <a:rPr lang="en-US" dirty="0"/>
              <a:t>Backlog creation</a:t>
            </a:r>
          </a:p>
          <a:p>
            <a:r>
              <a:rPr lang="en-US" dirty="0"/>
              <a:t>Barrier between team and outside influencers</a:t>
            </a:r>
          </a:p>
          <a:p>
            <a:endParaRPr lang="en-US" dirty="0"/>
          </a:p>
          <a:p>
            <a:r>
              <a:rPr lang="en-US" dirty="0"/>
              <a:t>The Product Owner is the person who communicates with the client and stakeholders. They gather information from those meetings and create stories that the development team can use, in tandem with the backlog, to start development. The Product Owner, also, is the one to get any feedback on the project from the stakeholders during development. This, also, acts as a barrier between the client and the team, as without it, the team may get distracted.  </a:t>
            </a:r>
          </a:p>
        </p:txBody>
      </p:sp>
    </p:spTree>
    <p:extLst>
      <p:ext uri="{BB962C8B-B14F-4D97-AF65-F5344CB8AC3E}">
        <p14:creationId xmlns:p14="http://schemas.microsoft.com/office/powerpoint/2010/main" val="264199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Roles: Scrum Master</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Creates Scrum meetings</a:t>
            </a:r>
          </a:p>
          <a:p>
            <a:r>
              <a:rPr lang="en-US" dirty="0"/>
              <a:t>Handles the Daily Scrum meeting</a:t>
            </a:r>
          </a:p>
          <a:p>
            <a:r>
              <a:rPr lang="en-US" dirty="0"/>
              <a:t>Sprint Planning</a:t>
            </a:r>
          </a:p>
          <a:p>
            <a:r>
              <a:rPr lang="en-US" dirty="0"/>
              <a:t>Backlog creation and tracking</a:t>
            </a:r>
          </a:p>
          <a:p>
            <a:r>
              <a:rPr lang="en-US" dirty="0"/>
              <a:t>Work closely with the Product Owner</a:t>
            </a:r>
          </a:p>
          <a:p>
            <a:r>
              <a:rPr lang="en-US" dirty="0"/>
              <a:t>Handles in team disputes and complaints</a:t>
            </a:r>
          </a:p>
          <a:p>
            <a:endParaRPr lang="en-US" dirty="0"/>
          </a:p>
          <a:p>
            <a:r>
              <a:rPr lang="en-US" dirty="0"/>
              <a:t>The Scrum Master is, in </a:t>
            </a:r>
            <a:r>
              <a:rPr lang="en-US" dirty="0" err="1"/>
              <a:t>lamins</a:t>
            </a:r>
            <a:r>
              <a:rPr lang="en-US" dirty="0"/>
              <a:t> terms, a moderator for the team. They create and run any meeting the team might need. They help create and track the product backlog, as well as, create and plan sprints using that backlog. They, also, handle in team disputes, which could be complaints about other members, or as simple as fixing blinds to windows to prevent sunlight from annoying the team members. </a:t>
            </a:r>
          </a:p>
        </p:txBody>
      </p:sp>
    </p:spTree>
    <p:extLst>
      <p:ext uri="{BB962C8B-B14F-4D97-AF65-F5344CB8AC3E}">
        <p14:creationId xmlns:p14="http://schemas.microsoft.com/office/powerpoint/2010/main" val="276377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Roles: Developer</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Creates and maintains code</a:t>
            </a:r>
          </a:p>
          <a:p>
            <a:r>
              <a:rPr lang="en-US" dirty="0"/>
              <a:t>Creates and maintains the program</a:t>
            </a:r>
          </a:p>
          <a:p>
            <a:r>
              <a:rPr lang="en-US" dirty="0"/>
              <a:t>Works closely with Testers to fix the program</a:t>
            </a:r>
          </a:p>
          <a:p>
            <a:r>
              <a:rPr lang="en-US" dirty="0"/>
              <a:t>Attends Daily Scrum meeting</a:t>
            </a:r>
          </a:p>
          <a:p>
            <a:r>
              <a:rPr lang="en-US" dirty="0"/>
              <a:t>Submits requests for changes</a:t>
            </a:r>
          </a:p>
          <a:p>
            <a:endParaRPr lang="en-US" dirty="0"/>
          </a:p>
          <a:p>
            <a:r>
              <a:rPr lang="en-US" dirty="0"/>
              <a:t>The developer is the person on the team that creates the code for the project. Other members might do this, though, like the Tester. Any developer needs to work very closely with the Testers to fix the code, as they’re the main ones who needs to ‘break’ the program. The developer needs to attend any meetings set by the Scrum Master so their input is heard, and the rest of the team knows what’s happening. </a:t>
            </a:r>
          </a:p>
        </p:txBody>
      </p:sp>
    </p:spTree>
    <p:extLst>
      <p:ext uri="{BB962C8B-B14F-4D97-AF65-F5344CB8AC3E}">
        <p14:creationId xmlns:p14="http://schemas.microsoft.com/office/powerpoint/2010/main" val="42786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Roles: Tester</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Test the code and project</a:t>
            </a:r>
          </a:p>
          <a:p>
            <a:r>
              <a:rPr lang="en-US" dirty="0"/>
              <a:t>Use test cases and submits results</a:t>
            </a:r>
          </a:p>
          <a:p>
            <a:r>
              <a:rPr lang="en-US" dirty="0"/>
              <a:t>Works closely with the developer</a:t>
            </a:r>
          </a:p>
          <a:p>
            <a:endParaRPr lang="en-US" dirty="0"/>
          </a:p>
          <a:p>
            <a:r>
              <a:rPr lang="en-US" dirty="0"/>
              <a:t>The tester needs to work closely with the developers as they get their work from the code that’s created. Testers, also, give information to the developers on what needs to be fixed and what bugs there are. The testers use test cases to submit the results of any testing done, that way, the rest of the team can see what happened. </a:t>
            </a:r>
          </a:p>
        </p:txBody>
      </p:sp>
    </p:spTree>
    <p:extLst>
      <p:ext uri="{BB962C8B-B14F-4D97-AF65-F5344CB8AC3E}">
        <p14:creationId xmlns:p14="http://schemas.microsoft.com/office/powerpoint/2010/main" val="45685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Agile Methodology</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Planning: Plan a portion of the development process.</a:t>
            </a:r>
          </a:p>
          <a:p>
            <a:r>
              <a:rPr lang="en-US" dirty="0"/>
              <a:t>Design: Create a structure to follow during the sprint.</a:t>
            </a:r>
          </a:p>
          <a:p>
            <a:r>
              <a:rPr lang="en-US" dirty="0"/>
              <a:t>Develop: Create code, or a portion of the project following the sprint’s structure. </a:t>
            </a:r>
          </a:p>
          <a:p>
            <a:r>
              <a:rPr lang="en-US" dirty="0"/>
              <a:t>Test: Test for any bugs and code that isn’t working. </a:t>
            </a:r>
          </a:p>
          <a:p>
            <a:r>
              <a:rPr lang="en-US" dirty="0"/>
              <a:t>Deploy: Publish the section of code to the project, like adding a subpage of a website.</a:t>
            </a:r>
          </a:p>
          <a:p>
            <a:r>
              <a:rPr lang="en-US" dirty="0"/>
              <a:t>Review: Go over the current status of the project and what the sprint completion did for it. Go over it with the client and stakeholders as well.</a:t>
            </a:r>
          </a:p>
          <a:p>
            <a:r>
              <a:rPr lang="en-US" dirty="0"/>
              <a:t>(Repeat Design-Review)</a:t>
            </a:r>
          </a:p>
          <a:p>
            <a:r>
              <a:rPr lang="en-US" dirty="0"/>
              <a:t>Launch: Launch the final project after all sprints have been completed. </a:t>
            </a:r>
          </a:p>
          <a:p>
            <a:endParaRPr lang="en-US" dirty="0"/>
          </a:p>
        </p:txBody>
      </p:sp>
    </p:spTree>
    <p:extLst>
      <p:ext uri="{BB962C8B-B14F-4D97-AF65-F5344CB8AC3E}">
        <p14:creationId xmlns:p14="http://schemas.microsoft.com/office/powerpoint/2010/main" val="406639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Waterfall Method</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The waterfall method is a simple method, compared to the agile process. It’s like doing everything at once, in order. All the planning is done first, then the designing is done, then the development is done, and so on. Only until one section is completely done, can the other move on. </a:t>
            </a:r>
          </a:p>
          <a:p>
            <a:r>
              <a:rPr lang="en-US" dirty="0"/>
              <a:t>The process would have been different mainly because of the change in the client’s request.</a:t>
            </a:r>
          </a:p>
          <a:p>
            <a:r>
              <a:rPr lang="en-US" dirty="0"/>
              <a:t>The planning would have to be redone first, then the designing, new code, more tests, and so on. This would have taken a very long time to do and definitely would have delayed the project deadline the client requested. </a:t>
            </a:r>
          </a:p>
        </p:txBody>
      </p:sp>
    </p:spTree>
    <p:extLst>
      <p:ext uri="{BB962C8B-B14F-4D97-AF65-F5344CB8AC3E}">
        <p14:creationId xmlns:p14="http://schemas.microsoft.com/office/powerpoint/2010/main" val="21285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Agile vs Waterfall</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Agile is the preferred method for development, mainly because it’s very flexible. </a:t>
            </a:r>
          </a:p>
          <a:p>
            <a:r>
              <a:rPr lang="en-US" dirty="0"/>
              <a:t>Agile can work in changes from the client without too much trouble.</a:t>
            </a:r>
          </a:p>
          <a:p>
            <a:r>
              <a:rPr lang="en-US" dirty="0"/>
              <a:t>Agile is the best method for projects that are expected to change. </a:t>
            </a:r>
          </a:p>
          <a:p>
            <a:r>
              <a:rPr lang="en-US" dirty="0"/>
              <a:t>Agile has less risks because of the continuous testing and feedback.</a:t>
            </a:r>
          </a:p>
          <a:p>
            <a:endParaRPr lang="en-US" dirty="0"/>
          </a:p>
          <a:p>
            <a:r>
              <a:rPr lang="en-US" dirty="0"/>
              <a:t>Waterfall may be used if the project already has a very rigid plan set in place.</a:t>
            </a:r>
          </a:p>
          <a:p>
            <a:r>
              <a:rPr lang="en-US" dirty="0"/>
              <a:t>Waterfall can be used if there’s only one goal the project has. </a:t>
            </a:r>
          </a:p>
          <a:p>
            <a:r>
              <a:rPr lang="en-US" dirty="0"/>
              <a:t>Very easy implement into teams with little to no complications. </a:t>
            </a:r>
          </a:p>
        </p:txBody>
      </p:sp>
    </p:spTree>
    <p:extLst>
      <p:ext uri="{BB962C8B-B14F-4D97-AF65-F5344CB8AC3E}">
        <p14:creationId xmlns:p14="http://schemas.microsoft.com/office/powerpoint/2010/main" val="268162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6A70-6A49-45C9-AE2C-A10C08E6CF79}"/>
              </a:ext>
            </a:extLst>
          </p:cNvPr>
          <p:cNvSpPr>
            <a:spLocks noGrp="1"/>
          </p:cNvSpPr>
          <p:nvPr>
            <p:ph type="title"/>
          </p:nvPr>
        </p:nvSpPr>
        <p:spPr>
          <a:xfrm>
            <a:off x="636724" y="221585"/>
            <a:ext cx="8770571" cy="1345269"/>
          </a:xfrm>
        </p:spPr>
        <p:txBody>
          <a:bodyPr/>
          <a:lstStyle/>
          <a:p>
            <a:r>
              <a:rPr lang="en-US" dirty="0"/>
              <a:t>References</a:t>
            </a:r>
          </a:p>
        </p:txBody>
      </p:sp>
      <p:sp>
        <p:nvSpPr>
          <p:cNvPr id="3" name="Content Placeholder 2">
            <a:extLst>
              <a:ext uri="{FF2B5EF4-FFF2-40B4-BE49-F238E27FC236}">
                <a16:creationId xmlns:a16="http://schemas.microsoft.com/office/drawing/2014/main" id="{9760E8D8-C08C-4E91-A18D-003E725A084D}"/>
              </a:ext>
            </a:extLst>
          </p:cNvPr>
          <p:cNvSpPr>
            <a:spLocks noGrp="1"/>
          </p:cNvSpPr>
          <p:nvPr>
            <p:ph idx="1"/>
          </p:nvPr>
        </p:nvSpPr>
        <p:spPr>
          <a:xfrm>
            <a:off x="636724" y="1206384"/>
            <a:ext cx="11040751" cy="5261527"/>
          </a:xfrm>
        </p:spPr>
        <p:txBody>
          <a:bodyPr/>
          <a:lstStyle/>
          <a:p>
            <a:r>
              <a:rPr lang="en-US" dirty="0"/>
              <a:t>Charles G. Cobb. (2015) </a:t>
            </a:r>
            <a:r>
              <a:rPr lang="en-US" i="1" dirty="0"/>
              <a:t>The Project Manager's Guide to Mastering Agile : Principles and Practices for an Adaptive Approach. </a:t>
            </a:r>
            <a:r>
              <a:rPr lang="en-US"/>
              <a:t>John Wiley &amp; Sons</a:t>
            </a:r>
            <a:endParaRPr lang="en-US" i="1" dirty="0"/>
          </a:p>
          <a:p>
            <a:r>
              <a:rPr lang="en-US" i="1" dirty="0">
                <a:effectLst/>
              </a:rPr>
              <a:t>Agile Software Development Lifecycle Phases explained</a:t>
            </a:r>
            <a:r>
              <a:rPr lang="en-US" dirty="0">
                <a:effectLst/>
              </a:rPr>
              <a:t>. Relevant Software. (2021, August 27). Retrieved October 14, 2021, from https://relevant.software/blog/agile-software-development-lifecycle-phases-explained/. </a:t>
            </a:r>
          </a:p>
          <a:p>
            <a:endParaRPr lang="en-US" i="1" dirty="0"/>
          </a:p>
        </p:txBody>
      </p:sp>
    </p:spTree>
    <p:extLst>
      <p:ext uri="{BB962C8B-B14F-4D97-AF65-F5344CB8AC3E}">
        <p14:creationId xmlns:p14="http://schemas.microsoft.com/office/powerpoint/2010/main" val="185253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198</TotalTime>
  <Words>831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The Agile Method</vt:lpstr>
      <vt:lpstr>Roles: Product Owner</vt:lpstr>
      <vt:lpstr>Roles: Scrum Master</vt:lpstr>
      <vt:lpstr>Roles: Developer</vt:lpstr>
      <vt:lpstr>Roles: Tester</vt:lpstr>
      <vt:lpstr>Agile Methodology</vt:lpstr>
      <vt:lpstr>Waterfall Method</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Method</dc:title>
  <dc:creator>Anthony See</dc:creator>
  <cp:lastModifiedBy>Anthony See</cp:lastModifiedBy>
  <cp:revision>3</cp:revision>
  <dcterms:created xsi:type="dcterms:W3CDTF">2021-10-14T15:51:09Z</dcterms:created>
  <dcterms:modified xsi:type="dcterms:W3CDTF">2021-10-14T19:09:40Z</dcterms:modified>
</cp:coreProperties>
</file>