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7"/>
  </p:notesMasterIdLst>
  <p:sldIdLst>
    <p:sldId id="256" r:id="rId5"/>
    <p:sldId id="257" r:id="rId6"/>
    <p:sldId id="318" r:id="rId7"/>
    <p:sldId id="319" r:id="rId8"/>
    <p:sldId id="320" r:id="rId9"/>
    <p:sldId id="321" r:id="rId10"/>
    <p:sldId id="323" r:id="rId11"/>
    <p:sldId id="322" r:id="rId12"/>
    <p:sldId id="324" r:id="rId13"/>
    <p:sldId id="325" r:id="rId14"/>
    <p:sldId id="326" r:id="rId15"/>
    <p:sldId id="327" r:id="rId16"/>
    <p:sldId id="329" r:id="rId17"/>
    <p:sldId id="328" r:id="rId18"/>
    <p:sldId id="331" r:id="rId19"/>
    <p:sldId id="333" r:id="rId20"/>
    <p:sldId id="330" r:id="rId21"/>
    <p:sldId id="332" r:id="rId22"/>
    <p:sldId id="338" r:id="rId23"/>
    <p:sldId id="335" r:id="rId24"/>
    <p:sldId id="334" r:id="rId25"/>
    <p:sldId id="336" r:id="rId26"/>
    <p:sldId id="337" r:id="rId27"/>
    <p:sldId id="339" r:id="rId28"/>
    <p:sldId id="340" r:id="rId29"/>
    <p:sldId id="342" r:id="rId30"/>
    <p:sldId id="341" r:id="rId31"/>
    <p:sldId id="344" r:id="rId32"/>
    <p:sldId id="343" r:id="rId33"/>
    <p:sldId id="258" r:id="rId34"/>
    <p:sldId id="316" r:id="rId35"/>
    <p:sldId id="317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16E993-5B31-4017-8792-AECC3B1F9B65}">
          <p14:sldIdLst>
            <p14:sldId id="256"/>
            <p14:sldId id="257"/>
          </p14:sldIdLst>
        </p14:section>
        <p14:section name="Stand der globalen Energietransformation" id="{8EB3CD9B-831D-4C98-9173-8B5BAA1BB651}">
          <p14:sldIdLst>
            <p14:sldId id="318"/>
            <p14:sldId id="319"/>
            <p14:sldId id="320"/>
            <p14:sldId id="321"/>
          </p14:sldIdLst>
        </p14:section>
        <p14:section name="Rolle der digitalen Techniken" id="{82DF8074-E733-43D6-8EA7-66F461C797F1}">
          <p14:sldIdLst>
            <p14:sldId id="323"/>
            <p14:sldId id="322"/>
            <p14:sldId id="324"/>
            <p14:sldId id="325"/>
            <p14:sldId id="326"/>
            <p14:sldId id="327"/>
          </p14:sldIdLst>
        </p14:section>
        <p14:section name="Digitaler CO2 -Fußabdruck im Alltag" id="{188D0C3A-14AA-4B49-BEFE-B98A06E860A9}">
          <p14:sldIdLst>
            <p14:sldId id="329"/>
            <p14:sldId id="328"/>
            <p14:sldId id="331"/>
          </p14:sldIdLst>
        </p14:section>
        <p14:section name="CO2 - effiziente Software" id="{6F7C124A-2101-49F5-8814-1B19CAC4FFC8}">
          <p14:sldIdLst>
            <p14:sldId id="333"/>
            <p14:sldId id="330"/>
            <p14:sldId id="332"/>
            <p14:sldId id="338"/>
          </p14:sldIdLst>
        </p14:section>
        <p14:section name="Experiment" id="{926BC270-138F-4E37-9883-A5B54DD5C08B}">
          <p14:sldIdLst>
            <p14:sldId id="335"/>
            <p14:sldId id="334"/>
            <p14:sldId id="336"/>
            <p14:sldId id="337"/>
            <p14:sldId id="339"/>
            <p14:sldId id="340"/>
          </p14:sldIdLst>
        </p14:section>
        <p14:section name="Computer Science for Future" id="{4C4AD432-4982-4931-9F97-2060E2B98447}">
          <p14:sldIdLst>
            <p14:sldId id="342"/>
            <p14:sldId id="341"/>
            <p14:sldId id="344"/>
            <p14:sldId id="343"/>
          </p14:sldIdLst>
        </p14:section>
        <p14:section name="Anhang" id="{52D79393-1F8C-4769-B772-FEB6ED32CA93}">
          <p14:sldIdLst>
            <p14:sldId id="258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AFC50-C23E-4ACC-9F54-1C35161D53FB}" v="505" dt="2024-07-13T14:28:27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800" b="1" i="0" u="none" strike="noStrike" kern="1200" baseline="0">
                <a:solidFill>
                  <a:srgbClr val="0F0FA5"/>
                </a:solidFill>
                <a:latin typeface="Aptos"/>
              </a:defRPr>
            </a:pPr>
            <a:r>
              <a:rPr lang="de-DE" sz="2800" b="1" i="0" u="none" strike="noStrike" kern="1200" cap="none" spc="0" baseline="0" dirty="0">
                <a:solidFill>
                  <a:srgbClr val="0F0FA5"/>
                </a:solidFill>
                <a:uFillTx/>
                <a:latin typeface="Aptos"/>
              </a:rPr>
              <a:t>(in Milliarden US-Dollar)</a:t>
            </a:r>
            <a:br>
              <a:rPr lang="de-DE" sz="2800" b="1" i="0" u="none" strike="noStrike" kern="1200" cap="none" spc="0" baseline="0" dirty="0">
                <a:solidFill>
                  <a:srgbClr val="0F0FA5"/>
                </a:solidFill>
                <a:uFillTx/>
                <a:latin typeface="Aptos"/>
              </a:rPr>
            </a:br>
            <a:endParaRPr lang="de-DE" sz="2800" b="1" i="0" u="none" strike="noStrike" kern="1200" cap="none" spc="0" baseline="0" dirty="0">
              <a:solidFill>
                <a:srgbClr val="0F0FA5"/>
              </a:solidFill>
              <a:uFillTx/>
              <a:latin typeface="Aptos"/>
            </a:endParaRPr>
          </a:p>
        </c:rich>
      </c:tx>
      <c:layout>
        <c:manualLayout>
          <c:xMode val="edge"/>
          <c:yMode val="edge"/>
          <c:x val="0.6650799817043056"/>
          <c:y val="3.1021998994105577E-3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862546253791905"/>
          <c:y val="0.13451138763844178"/>
          <c:w val="0.67320771410168068"/>
          <c:h val="0.74221769187045306"/>
        </c:manualLayout>
      </c:layout>
      <c:barChart>
        <c:barDir val="bar"/>
        <c:grouping val="clustered"/>
        <c:varyColors val="0"/>
        <c:ser>
          <c:idx val="0"/>
          <c:order val="0"/>
          <c:tx>
            <c:v>3.525</c:v>
          </c:tx>
          <c:spPr>
            <a:solidFill>
              <a:srgbClr val="003898">
                <a:alpha val="85000"/>
              </a:srgbClr>
            </a:solidFill>
            <a:ln w="9528" cap="flat">
              <a:solidFill>
                <a:srgbClr val="E8E8E8">
                  <a:alpha val="50000"/>
                </a:srgbClr>
              </a:solidFill>
              <a:prstDash val="solid"/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800" b="1" i="0" u="none" strike="noStrike" kern="1200" baseline="0">
                    <a:solidFill>
                      <a:srgbClr val="0070C0"/>
                    </a:solidFill>
                    <a:latin typeface="Apto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7"/>
              <c:pt idx="0">
                <c:v>Asien</c:v>
              </c:pt>
              <c:pt idx="1">
                <c:v>Europa</c:v>
              </c:pt>
              <c:pt idx="2">
                <c:v>Südamerika</c:v>
              </c:pt>
              <c:pt idx="3">
                <c:v>Afrika</c:v>
              </c:pt>
              <c:pt idx="4">
                <c:v>Nord- und Zentralamerika</c:v>
              </c:pt>
              <c:pt idx="5">
                <c:v>Naher Osten</c:v>
              </c:pt>
              <c:pt idx="6">
                <c:v>Südwestpazifik</c:v>
              </c:pt>
            </c:strLit>
          </c:cat>
          <c:val>
            <c:numLit>
              <c:formatCode>General</c:formatCode>
              <c:ptCount val="7"/>
              <c:pt idx="0">
                <c:v>3525</c:v>
              </c:pt>
              <c:pt idx="1">
                <c:v>2623</c:v>
              </c:pt>
              <c:pt idx="2">
                <c:v>2242</c:v>
              </c:pt>
              <c:pt idx="3">
                <c:v>2169</c:v>
              </c:pt>
              <c:pt idx="4">
                <c:v>1137</c:v>
              </c:pt>
              <c:pt idx="5">
                <c:v>491</c:v>
              </c:pt>
              <c:pt idx="6">
                <c:v>275</c:v>
              </c:pt>
            </c:numLit>
          </c:val>
          <c:extLst>
            <c:ext xmlns:c16="http://schemas.microsoft.com/office/drawing/2014/chart" uri="{C3380CC4-5D6E-409C-BE32-E72D297353CC}">
              <c16:uniqueId val="{00000000-9CB6-4885-A24F-D72DE24EF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35705855"/>
        <c:axId val="35694335"/>
      </c:barChart>
      <c:valAx>
        <c:axId val="35694335"/>
        <c:scaling>
          <c:orientation val="minMax"/>
        </c:scaling>
        <c:delete val="0"/>
        <c:axPos val="b"/>
        <c:majorGridlines>
          <c:spPr>
            <a:ln w="9528" cap="flat">
              <a:solidFill>
                <a:srgbClr val="AEAEAE">
                  <a:alpha val="36000"/>
                </a:srgbClr>
              </a:solidFill>
              <a:round/>
            </a:ln>
          </c:spPr>
        </c:majorGridlines>
        <c:numFmt formatCode="#.##0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1200" baseline="0">
                <a:solidFill>
                  <a:srgbClr val="0F0FA5"/>
                </a:solidFill>
                <a:latin typeface="Aptos"/>
              </a:defRPr>
            </a:pPr>
            <a:endParaRPr lang="de-DE"/>
          </a:p>
        </c:txPr>
        <c:crossAx val="35705855"/>
        <c:crosses val="autoZero"/>
        <c:crossBetween val="between"/>
      </c:valAx>
      <c:catAx>
        <c:axId val="35705855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19046" cap="flat">
            <a:solidFill>
              <a:srgbClr val="0F0FA5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1200" cap="all" baseline="0">
                <a:solidFill>
                  <a:srgbClr val="0F0FA5"/>
                </a:solidFill>
                <a:latin typeface="Aptos"/>
              </a:defRPr>
            </a:pPr>
            <a:endParaRPr lang="de-DE"/>
          </a:p>
        </c:txPr>
        <c:crossAx val="35694335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noFill/>
    <a:ln w="9528" cap="flat">
      <a:solidFill>
        <a:srgbClr val="9A9AF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de-DE" sz="1800" b="0" i="0" u="none" strike="noStrike" kern="1200" baseline="0">
          <a:solidFill>
            <a:srgbClr val="060640"/>
          </a:solidFill>
          <a:latin typeface="Aptos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Brauchbare individuelle Strategien laut   380 befragten Experten in  Prozent  </c:v>
          </c:tx>
          <c:spPr>
            <a:solidFill>
              <a:srgbClr val="003898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6"/>
              <c:pt idx="0">
                <c:v>Klimastark Wählen</c:v>
              </c:pt>
              <c:pt idx="1">
                <c:v>Weniger Fliegen und Fossile Mobilität</c:v>
              </c:pt>
              <c:pt idx="2">
                <c:v>Weniger Fleisch</c:v>
              </c:pt>
              <c:pt idx="3">
                <c:v>Weniger heizen/kühlen</c:v>
              </c:pt>
              <c:pt idx="4">
                <c:v>Protestieren</c:v>
              </c:pt>
              <c:pt idx="5">
                <c:v>Weniger Kinder</c:v>
              </c:pt>
            </c:strLit>
          </c:cat>
          <c:val>
            <c:numLit>
              <c:formatCode>General</c:formatCode>
              <c:ptCount val="6"/>
              <c:pt idx="0">
                <c:v>72.900000000000006</c:v>
              </c:pt>
              <c:pt idx="1">
                <c:v>53.16</c:v>
              </c:pt>
              <c:pt idx="2">
                <c:v>27.37</c:v>
              </c:pt>
              <c:pt idx="3">
                <c:v>26.82</c:v>
              </c:pt>
              <c:pt idx="4">
                <c:v>18.95</c:v>
              </c:pt>
              <c:pt idx="5">
                <c:v>11.05</c:v>
              </c:pt>
            </c:numLit>
          </c:val>
          <c:extLst>
            <c:ext xmlns:c16="http://schemas.microsoft.com/office/drawing/2014/chart" uri="{C3380CC4-5D6E-409C-BE32-E72D297353CC}">
              <c16:uniqueId val="{00000000-2BB5-4E3F-BCD7-3232E4E615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5707295"/>
        <c:axId val="35704895"/>
      </c:barChart>
      <c:valAx>
        <c:axId val="35704895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noFill/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400" b="0" i="0" u="none" strike="noStrike" kern="1200" baseline="0">
                <a:solidFill>
                  <a:srgbClr val="1313CD"/>
                </a:solidFill>
                <a:latin typeface="Aptos"/>
              </a:defRPr>
            </a:pPr>
            <a:endParaRPr lang="de-DE"/>
          </a:p>
        </c:txPr>
        <c:crossAx val="35707295"/>
        <c:crosses val="autoZero"/>
        <c:crossBetween val="between"/>
      </c:valAx>
      <c:catAx>
        <c:axId val="35707295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C3C3F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400" b="0" i="0" u="none" strike="noStrike" kern="1200" baseline="0">
                <a:solidFill>
                  <a:srgbClr val="1313CD"/>
                </a:solidFill>
                <a:latin typeface="Aptos"/>
              </a:defRPr>
            </a:pPr>
            <a:endParaRPr lang="de-DE"/>
          </a:p>
        </c:txPr>
        <c:crossAx val="35704895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de-DE" sz="2400" b="0" i="0" u="none" strike="noStrike" kern="1200" baseline="0">
          <a:solidFill>
            <a:srgbClr val="060640"/>
          </a:solidFill>
          <a:latin typeface="Aptos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kg CO2eq pro Jahr Nutzung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62-48A0-88A4-92C7BA7E93D3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62-48A0-88A4-92C7BA7E93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Tabelle1!$A$2:$A$10</c:f>
              <c:strCache>
                <c:ptCount val="9"/>
                <c:pt idx="0">
                  <c:v>Sprachassistent</c:v>
                </c:pt>
                <c:pt idx="1">
                  <c:v>Smartphone</c:v>
                </c:pt>
                <c:pt idx="2">
                  <c:v>Laptop</c:v>
                </c:pt>
                <c:pt idx="3">
                  <c:v>Fernseher</c:v>
                </c:pt>
                <c:pt idx="4">
                  <c:v>Desktop+Monitor</c:v>
                </c:pt>
                <c:pt idx="5">
                  <c:v>max  klimaverträglich</c:v>
                </c:pt>
                <c:pt idx="6">
                  <c:v>60qm-Wohnung </c:v>
                </c:pt>
                <c:pt idx="7">
                  <c:v>Verbrauch weltweit </c:v>
                </c:pt>
                <c:pt idx="8">
                  <c:v>Verbrauch in D (2022)</c:v>
                </c:pt>
              </c:strCache>
            </c:strRef>
          </c:cat>
          <c:val>
            <c:numRef>
              <c:f>Tabelle1!$B$2:$B$10</c:f>
              <c:numCache>
                <c:formatCode>0</c:formatCode>
                <c:ptCount val="9"/>
                <c:pt idx="0">
                  <c:v>33</c:v>
                </c:pt>
                <c:pt idx="1">
                  <c:v>50</c:v>
                </c:pt>
                <c:pt idx="2">
                  <c:v>63</c:v>
                </c:pt>
                <c:pt idx="3">
                  <c:v>200</c:v>
                </c:pt>
                <c:pt idx="4">
                  <c:v>435</c:v>
                </c:pt>
                <c:pt idx="5">
                  <c:v>600</c:v>
                </c:pt>
                <c:pt idx="6">
                  <c:v>1450</c:v>
                </c:pt>
                <c:pt idx="7">
                  <c:v>4700</c:v>
                </c:pt>
                <c:pt idx="8">
                  <c:v>9200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62-48A0-88A4-92C7BA7E93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8317264"/>
        <c:axId val="628297584"/>
      </c:barChart>
      <c:catAx>
        <c:axId val="62831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8297584"/>
        <c:crosses val="autoZero"/>
        <c:auto val="1"/>
        <c:lblAlgn val="ctr"/>
        <c:lblOffset val="100"/>
        <c:noMultiLvlLbl val="0"/>
      </c:catAx>
      <c:valAx>
        <c:axId val="6282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b="1" dirty="0"/>
                  <a:t>kg CO2eq pro Jahr Nutzung </a:t>
                </a:r>
              </a:p>
            </c:rich>
          </c:tx>
          <c:layout>
            <c:manualLayout>
              <c:xMode val="edge"/>
              <c:yMode val="edge"/>
              <c:x val="1.2582851365991462E-2"/>
              <c:y val="2.6246537425182979E-3"/>
            </c:manualLayout>
          </c:layout>
          <c:overlay val="0"/>
          <c:spPr>
            <a:solidFill>
              <a:srgbClr val="AACEF0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831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Brauchbare individuelle Strategien laut   380 befragten Experten in  Prozent  </c:v>
          </c:tx>
          <c:spPr>
            <a:solidFill>
              <a:srgbClr val="003898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6"/>
              <c:pt idx="0">
                <c:v>Klimastark Wählen</c:v>
              </c:pt>
              <c:pt idx="1">
                <c:v>Weniger Fliegen und Fossile Mobilität</c:v>
              </c:pt>
              <c:pt idx="2">
                <c:v>Weniger Fleisch</c:v>
              </c:pt>
              <c:pt idx="3">
                <c:v>Weniger heizen/kühlen</c:v>
              </c:pt>
              <c:pt idx="4">
                <c:v>Protestieren</c:v>
              </c:pt>
              <c:pt idx="5">
                <c:v>Weniger Kinder</c:v>
              </c:pt>
            </c:strLit>
          </c:cat>
          <c:val>
            <c:numLit>
              <c:formatCode>General</c:formatCode>
              <c:ptCount val="6"/>
              <c:pt idx="0">
                <c:v>72.900000000000006</c:v>
              </c:pt>
              <c:pt idx="1">
                <c:v>53.16</c:v>
              </c:pt>
              <c:pt idx="2">
                <c:v>27.37</c:v>
              </c:pt>
              <c:pt idx="3">
                <c:v>26.82</c:v>
              </c:pt>
              <c:pt idx="4">
                <c:v>18.95</c:v>
              </c:pt>
              <c:pt idx="5">
                <c:v>11.05</c:v>
              </c:pt>
            </c:numLit>
          </c:val>
          <c:extLst>
            <c:ext xmlns:c16="http://schemas.microsoft.com/office/drawing/2014/chart" uri="{C3380CC4-5D6E-409C-BE32-E72D297353CC}">
              <c16:uniqueId val="{00000000-E3E6-4463-82D5-76C18F0D0D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5707295"/>
        <c:axId val="35704895"/>
      </c:barChart>
      <c:valAx>
        <c:axId val="35704895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noFill/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400" b="0" i="0" u="none" strike="noStrike" kern="1200" baseline="0">
                <a:solidFill>
                  <a:srgbClr val="1313CD"/>
                </a:solidFill>
                <a:latin typeface="Aptos"/>
              </a:defRPr>
            </a:pPr>
            <a:endParaRPr lang="de-DE"/>
          </a:p>
        </c:txPr>
        <c:crossAx val="35707295"/>
        <c:crosses val="autoZero"/>
        <c:crossBetween val="between"/>
      </c:valAx>
      <c:catAx>
        <c:axId val="35707295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C3C3F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400" b="0" i="0" u="none" strike="noStrike" kern="1200" baseline="0">
                <a:solidFill>
                  <a:srgbClr val="1313CD"/>
                </a:solidFill>
                <a:latin typeface="Aptos"/>
              </a:defRPr>
            </a:pPr>
            <a:endParaRPr lang="de-DE"/>
          </a:p>
        </c:txPr>
        <c:crossAx val="35704895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de-DE" sz="2400" b="0" i="0" u="none" strike="noStrike" kern="1200" baseline="0">
          <a:solidFill>
            <a:srgbClr val="060640"/>
          </a:solidFill>
          <a:latin typeface="Aptos"/>
        </a:defRPr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18FF0-2466-4AD8-B566-563D2F6DE2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CE21A56-B264-4836-AD2C-95632F098EB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Digitale Techniken tragen erheblich zur weltweiten CO</a:t>
          </a:r>
          <a:r>
            <a:rPr lang="de-DE" baseline="-25000" dirty="0"/>
            <a:t>2eq</a:t>
          </a:r>
          <a:r>
            <a:rPr lang="de-DE" dirty="0"/>
            <a:t>-Emission bei</a:t>
          </a:r>
          <a:endParaRPr lang="en-US" dirty="0"/>
        </a:p>
      </dgm:t>
    </dgm:pt>
    <dgm:pt modelId="{34FD1888-A8EC-4CED-9234-B4E7AD26E3C1}" type="parTrans" cxnId="{2F5B9ECF-6C17-4E2C-B908-F4C1F86131EF}">
      <dgm:prSet/>
      <dgm:spPr/>
      <dgm:t>
        <a:bodyPr/>
        <a:lstStyle/>
        <a:p>
          <a:endParaRPr lang="en-US"/>
        </a:p>
      </dgm:t>
    </dgm:pt>
    <dgm:pt modelId="{470E049A-957E-4D72-9C3A-8123110C8633}" type="sibTrans" cxnId="{2F5B9ECF-6C17-4E2C-B908-F4C1F86131EF}">
      <dgm:prSet/>
      <dgm:spPr/>
      <dgm:t>
        <a:bodyPr/>
        <a:lstStyle/>
        <a:p>
          <a:endParaRPr lang="en-US"/>
        </a:p>
      </dgm:t>
    </dgm:pt>
    <dgm:pt modelId="{0E1E9CFF-A70E-4ECC-8855-8AE5F3515D0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Digitale Techniken verringern die weltweiten</a:t>
          </a:r>
        </a:p>
        <a:p>
          <a:pPr>
            <a:lnSpc>
              <a:spcPct val="100000"/>
            </a:lnSpc>
          </a:pPr>
          <a:r>
            <a:rPr lang="de-DE" dirty="0"/>
            <a:t> CO</a:t>
          </a:r>
          <a:r>
            <a:rPr lang="de-DE" baseline="-25000" dirty="0"/>
            <a:t>2eq-</a:t>
          </a:r>
          <a:r>
            <a:rPr lang="de-DE" dirty="0"/>
            <a:t>Emissionen </a:t>
          </a:r>
        </a:p>
        <a:p>
          <a:pPr>
            <a:lnSpc>
              <a:spcPct val="100000"/>
            </a:lnSpc>
          </a:pPr>
          <a:r>
            <a:rPr lang="de-DE" dirty="0" err="1"/>
            <a:t>zB</a:t>
          </a:r>
          <a:r>
            <a:rPr lang="de-DE" dirty="0"/>
            <a:t> durch Datenanalyse und KI</a:t>
          </a:r>
          <a:endParaRPr lang="en-US" dirty="0"/>
        </a:p>
      </dgm:t>
    </dgm:pt>
    <dgm:pt modelId="{7F262C29-561D-4D7A-8405-5BF9DE720822}" type="parTrans" cxnId="{268F9C31-9202-42B7-B59B-92D222F490B8}">
      <dgm:prSet/>
      <dgm:spPr/>
      <dgm:t>
        <a:bodyPr/>
        <a:lstStyle/>
        <a:p>
          <a:endParaRPr lang="en-US"/>
        </a:p>
      </dgm:t>
    </dgm:pt>
    <dgm:pt modelId="{ED114E4E-35AC-4927-9403-B611CC345309}" type="sibTrans" cxnId="{268F9C31-9202-42B7-B59B-92D222F490B8}">
      <dgm:prSet/>
      <dgm:spPr/>
      <dgm:t>
        <a:bodyPr/>
        <a:lstStyle/>
        <a:p>
          <a:endParaRPr lang="en-US"/>
        </a:p>
      </dgm:t>
    </dgm:pt>
    <dgm:pt modelId="{1A9437BE-C361-475F-AF0C-DFE333A2703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ABER Reduktion der CO</a:t>
          </a:r>
          <a:r>
            <a:rPr lang="de-DE" baseline="-25000" dirty="0"/>
            <a:t>2eq</a:t>
          </a:r>
          <a:r>
            <a:rPr lang="de-DE" dirty="0"/>
            <a:t>-Emissionen DRINGEND NOTWENDIG</a:t>
          </a:r>
          <a:endParaRPr lang="en-US" dirty="0"/>
        </a:p>
      </dgm:t>
    </dgm:pt>
    <dgm:pt modelId="{EAAFBDBA-2BFC-44AD-BD27-F4B4D868C28D}" type="parTrans" cxnId="{9AB1A71C-496C-49DF-AD0D-8EBB9924D064}">
      <dgm:prSet/>
      <dgm:spPr/>
      <dgm:t>
        <a:bodyPr/>
        <a:lstStyle/>
        <a:p>
          <a:endParaRPr lang="en-US"/>
        </a:p>
      </dgm:t>
    </dgm:pt>
    <dgm:pt modelId="{A7C8472A-4A3B-4D80-A807-32FCFD3DDA72}" type="sibTrans" cxnId="{9AB1A71C-496C-49DF-AD0D-8EBB9924D064}">
      <dgm:prSet/>
      <dgm:spPr/>
      <dgm:t>
        <a:bodyPr/>
        <a:lstStyle/>
        <a:p>
          <a:endParaRPr lang="en-US"/>
        </a:p>
      </dgm:t>
    </dgm:pt>
    <dgm:pt modelId="{DDACF36E-7790-402D-9AAA-83E781109939}" type="pres">
      <dgm:prSet presAssocID="{ADD18FF0-2466-4AD8-B566-563D2F6DE2D5}" presName="root" presStyleCnt="0">
        <dgm:presLayoutVars>
          <dgm:dir/>
          <dgm:resizeHandles val="exact"/>
        </dgm:presLayoutVars>
      </dgm:prSet>
      <dgm:spPr/>
    </dgm:pt>
    <dgm:pt modelId="{03EF5287-87D0-4BF7-B22B-B52552375E9A}" type="pres">
      <dgm:prSet presAssocID="{CCE21A56-B264-4836-AD2C-95632F098EBA}" presName="compNode" presStyleCnt="0"/>
      <dgm:spPr/>
    </dgm:pt>
    <dgm:pt modelId="{7E9A0EF1-48DD-449F-A274-79DA4C2E6230}" type="pres">
      <dgm:prSet presAssocID="{CCE21A56-B264-4836-AD2C-95632F098EBA}" presName="bgRect" presStyleLbl="bgShp" presStyleIdx="0" presStyleCnt="3"/>
      <dgm:spPr/>
    </dgm:pt>
    <dgm:pt modelId="{6320DA27-8040-439D-8768-7CBB901FD7CB}" type="pres">
      <dgm:prSet presAssocID="{CCE21A56-B264-4836-AD2C-95632F098E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1A17F48B-690F-42F0-A87E-410DFAC3D802}" type="pres">
      <dgm:prSet presAssocID="{CCE21A56-B264-4836-AD2C-95632F098EBA}" presName="spaceRect" presStyleCnt="0"/>
      <dgm:spPr/>
    </dgm:pt>
    <dgm:pt modelId="{22FEFB6E-6508-4BE0-B2B9-1D0585A1D32B}" type="pres">
      <dgm:prSet presAssocID="{CCE21A56-B264-4836-AD2C-95632F098EBA}" presName="parTx" presStyleLbl="revTx" presStyleIdx="0" presStyleCnt="3">
        <dgm:presLayoutVars>
          <dgm:chMax val="0"/>
          <dgm:chPref val="0"/>
        </dgm:presLayoutVars>
      </dgm:prSet>
      <dgm:spPr/>
    </dgm:pt>
    <dgm:pt modelId="{7CAFFEB4-B2B0-49DD-A852-BEF2B92624E2}" type="pres">
      <dgm:prSet presAssocID="{470E049A-957E-4D72-9C3A-8123110C8633}" presName="sibTrans" presStyleCnt="0"/>
      <dgm:spPr/>
    </dgm:pt>
    <dgm:pt modelId="{3670F501-580B-405E-BB14-5D14AD256D74}" type="pres">
      <dgm:prSet presAssocID="{0E1E9CFF-A70E-4ECC-8855-8AE5F3515D0E}" presName="compNode" presStyleCnt="0"/>
      <dgm:spPr/>
    </dgm:pt>
    <dgm:pt modelId="{CC669C2F-EF46-40F7-8ED4-EE34D1D2FE19}" type="pres">
      <dgm:prSet presAssocID="{0E1E9CFF-A70E-4ECC-8855-8AE5F3515D0E}" presName="bgRect" presStyleLbl="bgShp" presStyleIdx="1" presStyleCnt="3"/>
      <dgm:spPr/>
    </dgm:pt>
    <dgm:pt modelId="{210C7EAF-0B84-4525-BBBE-E41974AB0377}" type="pres">
      <dgm:prSet presAssocID="{0E1E9CFF-A70E-4ECC-8855-8AE5F3515D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4170F526-FD23-45C1-842A-A620B2A02592}" type="pres">
      <dgm:prSet presAssocID="{0E1E9CFF-A70E-4ECC-8855-8AE5F3515D0E}" presName="spaceRect" presStyleCnt="0"/>
      <dgm:spPr/>
    </dgm:pt>
    <dgm:pt modelId="{F8003D40-BB8B-4076-B05C-FC0565D7EBB8}" type="pres">
      <dgm:prSet presAssocID="{0E1E9CFF-A70E-4ECC-8855-8AE5F3515D0E}" presName="parTx" presStyleLbl="revTx" presStyleIdx="1" presStyleCnt="3">
        <dgm:presLayoutVars>
          <dgm:chMax val="0"/>
          <dgm:chPref val="0"/>
        </dgm:presLayoutVars>
      </dgm:prSet>
      <dgm:spPr/>
    </dgm:pt>
    <dgm:pt modelId="{5E803FD4-508B-42D2-B48E-E2F2B1E541BF}" type="pres">
      <dgm:prSet presAssocID="{ED114E4E-35AC-4927-9403-B611CC345309}" presName="sibTrans" presStyleCnt="0"/>
      <dgm:spPr/>
    </dgm:pt>
    <dgm:pt modelId="{62666F85-53B8-400B-A60C-A4A7C059584F}" type="pres">
      <dgm:prSet presAssocID="{1A9437BE-C361-475F-AF0C-DFE333A2703D}" presName="compNode" presStyleCnt="0"/>
      <dgm:spPr/>
    </dgm:pt>
    <dgm:pt modelId="{C168DCB1-33D5-4BC7-91AC-EF3DD16F0B69}" type="pres">
      <dgm:prSet presAssocID="{1A9437BE-C361-475F-AF0C-DFE333A2703D}" presName="bgRect" presStyleLbl="bgShp" presStyleIdx="2" presStyleCnt="3"/>
      <dgm:spPr/>
    </dgm:pt>
    <dgm:pt modelId="{BDA6126E-D0AA-4E5F-8090-C78E2D0B9784}" type="pres">
      <dgm:prSet presAssocID="{1A9437BE-C361-475F-AF0C-DFE333A270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B43DD0C-2451-444B-80D3-C09E2BEE81BD}" type="pres">
      <dgm:prSet presAssocID="{1A9437BE-C361-475F-AF0C-DFE333A2703D}" presName="spaceRect" presStyleCnt="0"/>
      <dgm:spPr/>
    </dgm:pt>
    <dgm:pt modelId="{4B032164-D3E9-4173-B400-4F1E4847A58E}" type="pres">
      <dgm:prSet presAssocID="{1A9437BE-C361-475F-AF0C-DFE333A270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279406-85FE-47DF-A808-15365245B8B5}" type="presOf" srcId="{CCE21A56-B264-4836-AD2C-95632F098EBA}" destId="{22FEFB6E-6508-4BE0-B2B9-1D0585A1D32B}" srcOrd="0" destOrd="0" presId="urn:microsoft.com/office/officeart/2018/2/layout/IconVerticalSolidList"/>
    <dgm:cxn modelId="{9AB1A71C-496C-49DF-AD0D-8EBB9924D064}" srcId="{ADD18FF0-2466-4AD8-B566-563D2F6DE2D5}" destId="{1A9437BE-C361-475F-AF0C-DFE333A2703D}" srcOrd="2" destOrd="0" parTransId="{EAAFBDBA-2BFC-44AD-BD27-F4B4D868C28D}" sibTransId="{A7C8472A-4A3B-4D80-A807-32FCFD3DDA72}"/>
    <dgm:cxn modelId="{3D3EF01D-5064-4F23-ABF8-4BE5FDB1CA16}" type="presOf" srcId="{0E1E9CFF-A70E-4ECC-8855-8AE5F3515D0E}" destId="{F8003D40-BB8B-4076-B05C-FC0565D7EBB8}" srcOrd="0" destOrd="0" presId="urn:microsoft.com/office/officeart/2018/2/layout/IconVerticalSolidList"/>
    <dgm:cxn modelId="{268F9C31-9202-42B7-B59B-92D222F490B8}" srcId="{ADD18FF0-2466-4AD8-B566-563D2F6DE2D5}" destId="{0E1E9CFF-A70E-4ECC-8855-8AE5F3515D0E}" srcOrd="1" destOrd="0" parTransId="{7F262C29-561D-4D7A-8405-5BF9DE720822}" sibTransId="{ED114E4E-35AC-4927-9403-B611CC345309}"/>
    <dgm:cxn modelId="{C0903447-2CDC-4D74-843E-53F7EDB4ED49}" type="presOf" srcId="{1A9437BE-C361-475F-AF0C-DFE333A2703D}" destId="{4B032164-D3E9-4173-B400-4F1E4847A58E}" srcOrd="0" destOrd="0" presId="urn:microsoft.com/office/officeart/2018/2/layout/IconVerticalSolidList"/>
    <dgm:cxn modelId="{2F5B9ECF-6C17-4E2C-B908-F4C1F86131EF}" srcId="{ADD18FF0-2466-4AD8-B566-563D2F6DE2D5}" destId="{CCE21A56-B264-4836-AD2C-95632F098EBA}" srcOrd="0" destOrd="0" parTransId="{34FD1888-A8EC-4CED-9234-B4E7AD26E3C1}" sibTransId="{470E049A-957E-4D72-9C3A-8123110C8633}"/>
    <dgm:cxn modelId="{01A5F7D6-56B6-4596-A523-6CA2D2BC2D08}" type="presOf" srcId="{ADD18FF0-2466-4AD8-B566-563D2F6DE2D5}" destId="{DDACF36E-7790-402D-9AAA-83E781109939}" srcOrd="0" destOrd="0" presId="urn:microsoft.com/office/officeart/2018/2/layout/IconVerticalSolidList"/>
    <dgm:cxn modelId="{A248289B-49E4-4DD2-8A28-EF3FA61EF4A9}" type="presParOf" srcId="{DDACF36E-7790-402D-9AAA-83E781109939}" destId="{03EF5287-87D0-4BF7-B22B-B52552375E9A}" srcOrd="0" destOrd="0" presId="urn:microsoft.com/office/officeart/2018/2/layout/IconVerticalSolidList"/>
    <dgm:cxn modelId="{8367D6A6-041B-4CEE-83F1-27BCA2D4148B}" type="presParOf" srcId="{03EF5287-87D0-4BF7-B22B-B52552375E9A}" destId="{7E9A0EF1-48DD-449F-A274-79DA4C2E6230}" srcOrd="0" destOrd="0" presId="urn:microsoft.com/office/officeart/2018/2/layout/IconVerticalSolidList"/>
    <dgm:cxn modelId="{8F99A8DA-4873-470C-B0F1-CF23FF184326}" type="presParOf" srcId="{03EF5287-87D0-4BF7-B22B-B52552375E9A}" destId="{6320DA27-8040-439D-8768-7CBB901FD7CB}" srcOrd="1" destOrd="0" presId="urn:microsoft.com/office/officeart/2018/2/layout/IconVerticalSolidList"/>
    <dgm:cxn modelId="{F69398B9-104C-4E9F-A493-A2574D594D4E}" type="presParOf" srcId="{03EF5287-87D0-4BF7-B22B-B52552375E9A}" destId="{1A17F48B-690F-42F0-A87E-410DFAC3D802}" srcOrd="2" destOrd="0" presId="urn:microsoft.com/office/officeart/2018/2/layout/IconVerticalSolidList"/>
    <dgm:cxn modelId="{C93B469D-4F09-48E5-BB3C-3200FDCE1F82}" type="presParOf" srcId="{03EF5287-87D0-4BF7-B22B-B52552375E9A}" destId="{22FEFB6E-6508-4BE0-B2B9-1D0585A1D32B}" srcOrd="3" destOrd="0" presId="urn:microsoft.com/office/officeart/2018/2/layout/IconVerticalSolidList"/>
    <dgm:cxn modelId="{43147868-CE05-4B33-ACC2-10EACA5B6D59}" type="presParOf" srcId="{DDACF36E-7790-402D-9AAA-83E781109939}" destId="{7CAFFEB4-B2B0-49DD-A852-BEF2B92624E2}" srcOrd="1" destOrd="0" presId="urn:microsoft.com/office/officeart/2018/2/layout/IconVerticalSolidList"/>
    <dgm:cxn modelId="{3810678C-A36A-49B4-827A-ED9A384165CD}" type="presParOf" srcId="{DDACF36E-7790-402D-9AAA-83E781109939}" destId="{3670F501-580B-405E-BB14-5D14AD256D74}" srcOrd="2" destOrd="0" presId="urn:microsoft.com/office/officeart/2018/2/layout/IconVerticalSolidList"/>
    <dgm:cxn modelId="{BF394343-52CD-4AF5-9C2A-668A57433B20}" type="presParOf" srcId="{3670F501-580B-405E-BB14-5D14AD256D74}" destId="{CC669C2F-EF46-40F7-8ED4-EE34D1D2FE19}" srcOrd="0" destOrd="0" presId="urn:microsoft.com/office/officeart/2018/2/layout/IconVerticalSolidList"/>
    <dgm:cxn modelId="{2FE28135-85CE-4BB5-AAE8-DEF00C23E188}" type="presParOf" srcId="{3670F501-580B-405E-BB14-5D14AD256D74}" destId="{210C7EAF-0B84-4525-BBBE-E41974AB0377}" srcOrd="1" destOrd="0" presId="urn:microsoft.com/office/officeart/2018/2/layout/IconVerticalSolidList"/>
    <dgm:cxn modelId="{B89CA039-34EF-450D-80B3-336398DC33AC}" type="presParOf" srcId="{3670F501-580B-405E-BB14-5D14AD256D74}" destId="{4170F526-FD23-45C1-842A-A620B2A02592}" srcOrd="2" destOrd="0" presId="urn:microsoft.com/office/officeart/2018/2/layout/IconVerticalSolidList"/>
    <dgm:cxn modelId="{D007EEFF-9406-4155-BDB4-EB8B9B9CEFA7}" type="presParOf" srcId="{3670F501-580B-405E-BB14-5D14AD256D74}" destId="{F8003D40-BB8B-4076-B05C-FC0565D7EBB8}" srcOrd="3" destOrd="0" presId="urn:microsoft.com/office/officeart/2018/2/layout/IconVerticalSolidList"/>
    <dgm:cxn modelId="{EAB5364D-8D8A-486C-9437-600EA9050543}" type="presParOf" srcId="{DDACF36E-7790-402D-9AAA-83E781109939}" destId="{5E803FD4-508B-42D2-B48E-E2F2B1E541BF}" srcOrd="3" destOrd="0" presId="urn:microsoft.com/office/officeart/2018/2/layout/IconVerticalSolidList"/>
    <dgm:cxn modelId="{9B9F1370-1FD4-488E-A6D4-1332E0091A45}" type="presParOf" srcId="{DDACF36E-7790-402D-9AAA-83E781109939}" destId="{62666F85-53B8-400B-A60C-A4A7C059584F}" srcOrd="4" destOrd="0" presId="urn:microsoft.com/office/officeart/2018/2/layout/IconVerticalSolidList"/>
    <dgm:cxn modelId="{4C7F5B16-1B4F-4C8B-AEBD-A2C14577F6C1}" type="presParOf" srcId="{62666F85-53B8-400B-A60C-A4A7C059584F}" destId="{C168DCB1-33D5-4BC7-91AC-EF3DD16F0B69}" srcOrd="0" destOrd="0" presId="urn:microsoft.com/office/officeart/2018/2/layout/IconVerticalSolidList"/>
    <dgm:cxn modelId="{76BA3572-5A75-4550-82D9-569C9B022803}" type="presParOf" srcId="{62666F85-53B8-400B-A60C-A4A7C059584F}" destId="{BDA6126E-D0AA-4E5F-8090-C78E2D0B9784}" srcOrd="1" destOrd="0" presId="urn:microsoft.com/office/officeart/2018/2/layout/IconVerticalSolidList"/>
    <dgm:cxn modelId="{053F38B7-E66E-45D0-A1B7-07B425302EE7}" type="presParOf" srcId="{62666F85-53B8-400B-A60C-A4A7C059584F}" destId="{BB43DD0C-2451-444B-80D3-C09E2BEE81BD}" srcOrd="2" destOrd="0" presId="urn:microsoft.com/office/officeart/2018/2/layout/IconVerticalSolidList"/>
    <dgm:cxn modelId="{BDEB2524-0351-4D61-99A8-32D8BC1E92B9}" type="presParOf" srcId="{62666F85-53B8-400B-A60C-A4A7C059584F}" destId="{4B032164-D3E9-4173-B400-4F1E4847A5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515ADC-3063-4D89-AE79-F46211AC97F4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E5715D55-32C2-4857-B2B9-DDDD95643D28}">
      <dgm:prSet phldrT="[Text]" custT="1"/>
      <dgm:spPr/>
      <dgm:t>
        <a:bodyPr/>
        <a:lstStyle/>
        <a:p>
          <a:r>
            <a:rPr lang="de-DE" sz="2800" dirty="0"/>
            <a:t>Energieverbrauch durch IT ist erheblich</a:t>
          </a:r>
        </a:p>
      </dgm:t>
    </dgm:pt>
    <dgm:pt modelId="{FCDFECBD-AA92-47B6-8465-C5F5A3754331}" type="parTrans" cxnId="{A46A1560-5367-4E3B-ACFB-5193D44043D5}">
      <dgm:prSet/>
      <dgm:spPr/>
      <dgm:t>
        <a:bodyPr/>
        <a:lstStyle/>
        <a:p>
          <a:endParaRPr lang="de-DE" sz="2800"/>
        </a:p>
      </dgm:t>
    </dgm:pt>
    <dgm:pt modelId="{70BFD006-BF76-40A6-A3C5-6AD8AF0FA92E}" type="sibTrans" cxnId="{A46A1560-5367-4E3B-ACFB-5193D44043D5}">
      <dgm:prSet/>
      <dgm:spPr/>
      <dgm:t>
        <a:bodyPr/>
        <a:lstStyle/>
        <a:p>
          <a:endParaRPr lang="de-DE" sz="2800"/>
        </a:p>
      </dgm:t>
    </dgm:pt>
    <dgm:pt modelId="{BB62A9AD-2878-4FCD-9A3A-F1AF2A53DF3C}">
      <dgm:prSet custT="1"/>
      <dgm:spPr/>
      <dgm:t>
        <a:bodyPr/>
        <a:lstStyle/>
        <a:p>
          <a:r>
            <a:rPr lang="de-DE" sz="2800" dirty="0"/>
            <a:t>CO</a:t>
          </a:r>
          <a:r>
            <a:rPr lang="de-DE" sz="2800" baseline="-25000" dirty="0"/>
            <a:t>2</a:t>
          </a:r>
          <a:r>
            <a:rPr lang="de-DE" sz="2800" dirty="0"/>
            <a:t>-effiziente Software nötig</a:t>
          </a:r>
        </a:p>
      </dgm:t>
    </dgm:pt>
    <dgm:pt modelId="{82ED9723-D86A-435F-B010-A0F72CD8B829}" type="parTrans" cxnId="{FB8DEE73-5F7C-4D2E-8317-8EB47FBC9557}">
      <dgm:prSet/>
      <dgm:spPr/>
      <dgm:t>
        <a:bodyPr/>
        <a:lstStyle/>
        <a:p>
          <a:endParaRPr lang="de-DE" sz="2800"/>
        </a:p>
      </dgm:t>
    </dgm:pt>
    <dgm:pt modelId="{35BBD3FF-F68D-4DE1-A846-86123B0F7F6A}" type="sibTrans" cxnId="{FB8DEE73-5F7C-4D2E-8317-8EB47FBC9557}">
      <dgm:prSet/>
      <dgm:spPr/>
      <dgm:t>
        <a:bodyPr/>
        <a:lstStyle/>
        <a:p>
          <a:endParaRPr lang="de-DE" sz="2800"/>
        </a:p>
      </dgm:t>
    </dgm:pt>
    <dgm:pt modelId="{5F63B1FD-11D1-4838-AD5A-6F8E797DE420}">
      <dgm:prSet custT="1"/>
      <dgm:spPr/>
      <dgm:t>
        <a:bodyPr/>
        <a:lstStyle/>
        <a:p>
          <a:r>
            <a:rPr lang="de-DE" sz="2800" dirty="0"/>
            <a:t>Neues Forschungsgebiet: </a:t>
          </a:r>
          <a:br>
            <a:rPr lang="de-DE" sz="2800" dirty="0"/>
          </a:br>
          <a:r>
            <a:rPr lang="de-DE" sz="2800" dirty="0"/>
            <a:t>                            Messungen der Energieeffizienz von Software</a:t>
          </a:r>
        </a:p>
      </dgm:t>
    </dgm:pt>
    <dgm:pt modelId="{0545B450-1C5B-451C-B183-7B9D98C2727A}" type="parTrans" cxnId="{6E672074-F626-4884-9CA1-2B69ED08F3EC}">
      <dgm:prSet/>
      <dgm:spPr/>
      <dgm:t>
        <a:bodyPr/>
        <a:lstStyle/>
        <a:p>
          <a:endParaRPr lang="de-DE" sz="2800"/>
        </a:p>
      </dgm:t>
    </dgm:pt>
    <dgm:pt modelId="{79B76E04-588E-4D7B-9045-E84D62B7DE82}" type="sibTrans" cxnId="{6E672074-F626-4884-9CA1-2B69ED08F3EC}">
      <dgm:prSet/>
      <dgm:spPr/>
      <dgm:t>
        <a:bodyPr/>
        <a:lstStyle/>
        <a:p>
          <a:endParaRPr lang="de-DE" sz="2800"/>
        </a:p>
      </dgm:t>
    </dgm:pt>
    <dgm:pt modelId="{DE0A9833-40BA-47FD-A8C2-F83685B7376F}">
      <dgm:prSet custT="1"/>
      <dgm:spPr/>
      <dgm:t>
        <a:bodyPr/>
        <a:lstStyle/>
        <a:p>
          <a:r>
            <a:rPr lang="de-DE" sz="2800" dirty="0"/>
            <a:t>Eigene Messungen als Experiment möglich</a:t>
          </a:r>
        </a:p>
      </dgm:t>
    </dgm:pt>
    <dgm:pt modelId="{5E968EB1-36B7-4E07-AE5B-496BCA821A86}" type="parTrans" cxnId="{8486B220-3FB1-4667-8E5B-C1B17B6317F5}">
      <dgm:prSet/>
      <dgm:spPr/>
      <dgm:t>
        <a:bodyPr/>
        <a:lstStyle/>
        <a:p>
          <a:endParaRPr lang="de-DE" sz="2800"/>
        </a:p>
      </dgm:t>
    </dgm:pt>
    <dgm:pt modelId="{CAF8CDC3-E245-4C1A-9CE5-1ED9DF5BCCDF}" type="sibTrans" cxnId="{8486B220-3FB1-4667-8E5B-C1B17B6317F5}">
      <dgm:prSet/>
      <dgm:spPr/>
      <dgm:t>
        <a:bodyPr/>
        <a:lstStyle/>
        <a:p>
          <a:endParaRPr lang="de-DE" sz="2800"/>
        </a:p>
      </dgm:t>
    </dgm:pt>
    <dgm:pt modelId="{88551A8C-1960-4F20-A9E5-CB86C3C51869}" type="pres">
      <dgm:prSet presAssocID="{79515ADC-3063-4D89-AE79-F46211AC97F4}" presName="linear" presStyleCnt="0">
        <dgm:presLayoutVars>
          <dgm:animLvl val="lvl"/>
          <dgm:resizeHandles val="exact"/>
        </dgm:presLayoutVars>
      </dgm:prSet>
      <dgm:spPr/>
    </dgm:pt>
    <dgm:pt modelId="{97C846E7-EABF-4543-BA13-C59E53BDE43F}" type="pres">
      <dgm:prSet presAssocID="{E5715D55-32C2-4857-B2B9-DDDD95643D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1FB89A-C9B6-4F74-8B84-1849421E305A}" type="pres">
      <dgm:prSet presAssocID="{70BFD006-BF76-40A6-A3C5-6AD8AF0FA92E}" presName="spacer" presStyleCnt="0"/>
      <dgm:spPr/>
    </dgm:pt>
    <dgm:pt modelId="{DBE7E82E-CA22-42FF-9C77-1DB078F35F55}" type="pres">
      <dgm:prSet presAssocID="{BB62A9AD-2878-4FCD-9A3A-F1AF2A53DF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237B6F-8CDD-4CAE-949B-40E7F9E5C786}" type="pres">
      <dgm:prSet presAssocID="{35BBD3FF-F68D-4DE1-A846-86123B0F7F6A}" presName="spacer" presStyleCnt="0"/>
      <dgm:spPr/>
    </dgm:pt>
    <dgm:pt modelId="{D3FCC5FC-8A44-4A1A-8AA0-9B3706FB18A5}" type="pres">
      <dgm:prSet presAssocID="{5F63B1FD-11D1-4838-AD5A-6F8E797DE4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706245-F696-4D5B-A3FE-FEEF1EE7F0D4}" type="pres">
      <dgm:prSet presAssocID="{79B76E04-588E-4D7B-9045-E84D62B7DE82}" presName="spacer" presStyleCnt="0"/>
      <dgm:spPr/>
    </dgm:pt>
    <dgm:pt modelId="{4069A5B3-E72B-4195-B185-28EE31C065F9}" type="pres">
      <dgm:prSet presAssocID="{DE0A9833-40BA-47FD-A8C2-F83685B737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FC1121A-2C31-49CB-AEFF-1DACB1F5AAFC}" type="presOf" srcId="{E5715D55-32C2-4857-B2B9-DDDD95643D28}" destId="{97C846E7-EABF-4543-BA13-C59E53BDE43F}" srcOrd="0" destOrd="0" presId="urn:microsoft.com/office/officeart/2005/8/layout/vList2"/>
    <dgm:cxn modelId="{3F54951B-922B-49C3-96D8-E3638EA9E844}" type="presOf" srcId="{79515ADC-3063-4D89-AE79-F46211AC97F4}" destId="{88551A8C-1960-4F20-A9E5-CB86C3C51869}" srcOrd="0" destOrd="0" presId="urn:microsoft.com/office/officeart/2005/8/layout/vList2"/>
    <dgm:cxn modelId="{8486B220-3FB1-4667-8E5B-C1B17B6317F5}" srcId="{79515ADC-3063-4D89-AE79-F46211AC97F4}" destId="{DE0A9833-40BA-47FD-A8C2-F83685B7376F}" srcOrd="3" destOrd="0" parTransId="{5E968EB1-36B7-4E07-AE5B-496BCA821A86}" sibTransId="{CAF8CDC3-E245-4C1A-9CE5-1ED9DF5BCCDF}"/>
    <dgm:cxn modelId="{3EC2E329-D18D-4897-A0CF-9BFFA98470D5}" type="presOf" srcId="{BB62A9AD-2878-4FCD-9A3A-F1AF2A53DF3C}" destId="{DBE7E82E-CA22-42FF-9C77-1DB078F35F55}" srcOrd="0" destOrd="0" presId="urn:microsoft.com/office/officeart/2005/8/layout/vList2"/>
    <dgm:cxn modelId="{A46A1560-5367-4E3B-ACFB-5193D44043D5}" srcId="{79515ADC-3063-4D89-AE79-F46211AC97F4}" destId="{E5715D55-32C2-4857-B2B9-DDDD95643D28}" srcOrd="0" destOrd="0" parTransId="{FCDFECBD-AA92-47B6-8465-C5F5A3754331}" sibTransId="{70BFD006-BF76-40A6-A3C5-6AD8AF0FA92E}"/>
    <dgm:cxn modelId="{FB8DEE73-5F7C-4D2E-8317-8EB47FBC9557}" srcId="{79515ADC-3063-4D89-AE79-F46211AC97F4}" destId="{BB62A9AD-2878-4FCD-9A3A-F1AF2A53DF3C}" srcOrd="1" destOrd="0" parTransId="{82ED9723-D86A-435F-B010-A0F72CD8B829}" sibTransId="{35BBD3FF-F68D-4DE1-A846-86123B0F7F6A}"/>
    <dgm:cxn modelId="{6E672074-F626-4884-9CA1-2B69ED08F3EC}" srcId="{79515ADC-3063-4D89-AE79-F46211AC97F4}" destId="{5F63B1FD-11D1-4838-AD5A-6F8E797DE420}" srcOrd="2" destOrd="0" parTransId="{0545B450-1C5B-451C-B183-7B9D98C2727A}" sibTransId="{79B76E04-588E-4D7B-9045-E84D62B7DE82}"/>
    <dgm:cxn modelId="{97EF2CB5-C6C5-4FA2-961D-C02378696104}" type="presOf" srcId="{5F63B1FD-11D1-4838-AD5A-6F8E797DE420}" destId="{D3FCC5FC-8A44-4A1A-8AA0-9B3706FB18A5}" srcOrd="0" destOrd="0" presId="urn:microsoft.com/office/officeart/2005/8/layout/vList2"/>
    <dgm:cxn modelId="{CC448CDB-1DAE-461E-8532-C0B2A9E92081}" type="presOf" srcId="{DE0A9833-40BA-47FD-A8C2-F83685B7376F}" destId="{4069A5B3-E72B-4195-B185-28EE31C065F9}" srcOrd="0" destOrd="0" presId="urn:microsoft.com/office/officeart/2005/8/layout/vList2"/>
    <dgm:cxn modelId="{A1679B1E-2481-4B59-B9A2-ECE43F37101F}" type="presParOf" srcId="{88551A8C-1960-4F20-A9E5-CB86C3C51869}" destId="{97C846E7-EABF-4543-BA13-C59E53BDE43F}" srcOrd="0" destOrd="0" presId="urn:microsoft.com/office/officeart/2005/8/layout/vList2"/>
    <dgm:cxn modelId="{C0DE079E-C5E2-400D-971D-1979EFAB6170}" type="presParOf" srcId="{88551A8C-1960-4F20-A9E5-CB86C3C51869}" destId="{421FB89A-C9B6-4F74-8B84-1849421E305A}" srcOrd="1" destOrd="0" presId="urn:microsoft.com/office/officeart/2005/8/layout/vList2"/>
    <dgm:cxn modelId="{3A6F6F73-1252-490C-B667-99415113457A}" type="presParOf" srcId="{88551A8C-1960-4F20-A9E5-CB86C3C51869}" destId="{DBE7E82E-CA22-42FF-9C77-1DB078F35F55}" srcOrd="2" destOrd="0" presId="urn:microsoft.com/office/officeart/2005/8/layout/vList2"/>
    <dgm:cxn modelId="{CCD59263-2CDC-4E31-AF98-8077BFFBFC1A}" type="presParOf" srcId="{88551A8C-1960-4F20-A9E5-CB86C3C51869}" destId="{26237B6F-8CDD-4CAE-949B-40E7F9E5C786}" srcOrd="3" destOrd="0" presId="urn:microsoft.com/office/officeart/2005/8/layout/vList2"/>
    <dgm:cxn modelId="{F46DC90E-050B-413C-A3F1-3BD3C915F526}" type="presParOf" srcId="{88551A8C-1960-4F20-A9E5-CB86C3C51869}" destId="{D3FCC5FC-8A44-4A1A-8AA0-9B3706FB18A5}" srcOrd="4" destOrd="0" presId="urn:microsoft.com/office/officeart/2005/8/layout/vList2"/>
    <dgm:cxn modelId="{54F1E504-FC13-49A0-A23B-712FD1102A42}" type="presParOf" srcId="{88551A8C-1960-4F20-A9E5-CB86C3C51869}" destId="{A4706245-F696-4D5B-A3FE-FEEF1EE7F0D4}" srcOrd="5" destOrd="0" presId="urn:microsoft.com/office/officeart/2005/8/layout/vList2"/>
    <dgm:cxn modelId="{B812643B-63A3-49D6-94C8-037B9EB07337}" type="presParOf" srcId="{88551A8C-1960-4F20-A9E5-CB86C3C51869}" destId="{4069A5B3-E72B-4195-B185-28EE31C065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8EA0E-9CC5-4342-B76E-D634BE571C25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7F0E51D1-C30C-4059-8455-D7D7AED93C34}">
      <dgm:prSet phldrT="[Text]"/>
      <dgm:spPr/>
      <dgm:t>
        <a:bodyPr/>
        <a:lstStyle/>
        <a:p>
          <a:r>
            <a:rPr lang="de-DE" dirty="0"/>
            <a:t>Digitale Technologien</a:t>
          </a:r>
          <a:br>
            <a:rPr lang="de-DE" dirty="0"/>
          </a:br>
          <a:r>
            <a:rPr lang="de-DE" dirty="0"/>
            <a:t> 2% der energiebezogenen Treibhausgasemissionen</a:t>
          </a:r>
        </a:p>
      </dgm:t>
    </dgm:pt>
    <dgm:pt modelId="{74648F4F-D421-4614-B7B2-C4C3E787CB8A}" type="parTrans" cxnId="{3864797F-239E-4358-AA72-32CAC56C69DF}">
      <dgm:prSet/>
      <dgm:spPr/>
      <dgm:t>
        <a:bodyPr/>
        <a:lstStyle/>
        <a:p>
          <a:endParaRPr lang="de-DE"/>
        </a:p>
      </dgm:t>
    </dgm:pt>
    <dgm:pt modelId="{73EEC5C8-B9BD-45EC-8C1C-0465037215A6}" type="sibTrans" cxnId="{3864797F-239E-4358-AA72-32CAC56C69DF}">
      <dgm:prSet/>
      <dgm:spPr/>
      <dgm:t>
        <a:bodyPr/>
        <a:lstStyle/>
        <a:p>
          <a:endParaRPr lang="de-DE"/>
        </a:p>
      </dgm:t>
    </dgm:pt>
    <dgm:pt modelId="{B1FE2A2C-F4A3-47EE-BCEA-A380BA166A60}">
      <dgm:prSet/>
      <dgm:spPr/>
      <dgm:t>
        <a:bodyPr/>
        <a:lstStyle/>
        <a:p>
          <a:r>
            <a:rPr lang="de-DE" dirty="0"/>
            <a:t>Geringe Steigerung der Emissionen seit 2010</a:t>
          </a:r>
        </a:p>
      </dgm:t>
    </dgm:pt>
    <dgm:pt modelId="{7B10F397-E308-4309-B355-C7E6A7AB1D5C}" type="parTrans" cxnId="{285D92AD-152E-45B8-84E0-F4F590058D39}">
      <dgm:prSet/>
      <dgm:spPr/>
      <dgm:t>
        <a:bodyPr/>
        <a:lstStyle/>
        <a:p>
          <a:endParaRPr lang="de-DE"/>
        </a:p>
      </dgm:t>
    </dgm:pt>
    <dgm:pt modelId="{17656A76-6019-46C2-A702-E5D49904FF42}" type="sibTrans" cxnId="{285D92AD-152E-45B8-84E0-F4F590058D39}">
      <dgm:prSet/>
      <dgm:spPr/>
      <dgm:t>
        <a:bodyPr/>
        <a:lstStyle/>
        <a:p>
          <a:endParaRPr lang="de-DE"/>
        </a:p>
      </dgm:t>
    </dgm:pt>
    <dgm:pt modelId="{64424DE7-78D6-44FC-89D7-BE47493DA421}">
      <dgm:prSet/>
      <dgm:spPr/>
      <dgm:t>
        <a:bodyPr/>
        <a:lstStyle/>
        <a:p>
          <a:r>
            <a:rPr lang="de-DE" b="1" dirty="0"/>
            <a:t>Dennoch  Halbierung der Emissionen bis 2030</a:t>
          </a:r>
          <a:r>
            <a:rPr lang="de-DE" dirty="0"/>
            <a:t> </a:t>
          </a:r>
        </a:p>
      </dgm:t>
    </dgm:pt>
    <dgm:pt modelId="{37E835F8-233B-4E2E-B124-4D8C8BAE6B69}" type="parTrans" cxnId="{32B9EE7E-275B-49B4-B63B-166E74288DF9}">
      <dgm:prSet/>
      <dgm:spPr/>
      <dgm:t>
        <a:bodyPr/>
        <a:lstStyle/>
        <a:p>
          <a:endParaRPr lang="de-DE"/>
        </a:p>
      </dgm:t>
    </dgm:pt>
    <dgm:pt modelId="{9C328E3C-4F04-4F19-A2DB-6426C66A9EA1}" type="sibTrans" cxnId="{32B9EE7E-275B-49B4-B63B-166E74288DF9}">
      <dgm:prSet/>
      <dgm:spPr/>
      <dgm:t>
        <a:bodyPr/>
        <a:lstStyle/>
        <a:p>
          <a:endParaRPr lang="de-DE"/>
        </a:p>
      </dgm:t>
    </dgm:pt>
    <dgm:pt modelId="{896A28BE-34BF-4D24-89E1-A6D329798DEB}" type="pres">
      <dgm:prSet presAssocID="{C4E8EA0E-9CC5-4342-B76E-D634BE571C25}" presName="linear" presStyleCnt="0">
        <dgm:presLayoutVars>
          <dgm:animLvl val="lvl"/>
          <dgm:resizeHandles val="exact"/>
        </dgm:presLayoutVars>
      </dgm:prSet>
      <dgm:spPr/>
    </dgm:pt>
    <dgm:pt modelId="{6934FE13-D3F1-4C9E-9EC2-F4D18EC21554}" type="pres">
      <dgm:prSet presAssocID="{7F0E51D1-C30C-4059-8455-D7D7AED93C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E6F4FE-68E6-4711-8294-D3852CA0C2B1}" type="pres">
      <dgm:prSet presAssocID="{73EEC5C8-B9BD-45EC-8C1C-0465037215A6}" presName="spacer" presStyleCnt="0"/>
      <dgm:spPr/>
    </dgm:pt>
    <dgm:pt modelId="{1119E41C-0204-4EEE-8E61-F17359D3F05D}" type="pres">
      <dgm:prSet presAssocID="{B1FE2A2C-F4A3-47EE-BCEA-A380BA166A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57ED74-D61A-4340-BFB9-17829BD024B6}" type="pres">
      <dgm:prSet presAssocID="{17656A76-6019-46C2-A702-E5D49904FF42}" presName="spacer" presStyleCnt="0"/>
      <dgm:spPr/>
    </dgm:pt>
    <dgm:pt modelId="{DDE7100A-5899-4516-919F-8675566CBC91}" type="pres">
      <dgm:prSet presAssocID="{64424DE7-78D6-44FC-89D7-BE47493DA4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0C1012-0591-411C-95E2-8D7206337C21}" type="presOf" srcId="{64424DE7-78D6-44FC-89D7-BE47493DA421}" destId="{DDE7100A-5899-4516-919F-8675566CBC91}" srcOrd="0" destOrd="0" presId="urn:microsoft.com/office/officeart/2005/8/layout/vList2"/>
    <dgm:cxn modelId="{2C247E56-1F88-4292-8BE5-832DDB1E4C1A}" type="presOf" srcId="{C4E8EA0E-9CC5-4342-B76E-D634BE571C25}" destId="{896A28BE-34BF-4D24-89E1-A6D329798DEB}" srcOrd="0" destOrd="0" presId="urn:microsoft.com/office/officeart/2005/8/layout/vList2"/>
    <dgm:cxn modelId="{32B9EE7E-275B-49B4-B63B-166E74288DF9}" srcId="{C4E8EA0E-9CC5-4342-B76E-D634BE571C25}" destId="{64424DE7-78D6-44FC-89D7-BE47493DA421}" srcOrd="2" destOrd="0" parTransId="{37E835F8-233B-4E2E-B124-4D8C8BAE6B69}" sibTransId="{9C328E3C-4F04-4F19-A2DB-6426C66A9EA1}"/>
    <dgm:cxn modelId="{3864797F-239E-4358-AA72-32CAC56C69DF}" srcId="{C4E8EA0E-9CC5-4342-B76E-D634BE571C25}" destId="{7F0E51D1-C30C-4059-8455-D7D7AED93C34}" srcOrd="0" destOrd="0" parTransId="{74648F4F-D421-4614-B7B2-C4C3E787CB8A}" sibTransId="{73EEC5C8-B9BD-45EC-8C1C-0465037215A6}"/>
    <dgm:cxn modelId="{E038CCA1-C883-416D-BED7-9BF79443CF3B}" type="presOf" srcId="{7F0E51D1-C30C-4059-8455-D7D7AED93C34}" destId="{6934FE13-D3F1-4C9E-9EC2-F4D18EC21554}" srcOrd="0" destOrd="0" presId="urn:microsoft.com/office/officeart/2005/8/layout/vList2"/>
    <dgm:cxn modelId="{285D92AD-152E-45B8-84E0-F4F590058D39}" srcId="{C4E8EA0E-9CC5-4342-B76E-D634BE571C25}" destId="{B1FE2A2C-F4A3-47EE-BCEA-A380BA166A60}" srcOrd="1" destOrd="0" parTransId="{7B10F397-E308-4309-B355-C7E6A7AB1D5C}" sibTransId="{17656A76-6019-46C2-A702-E5D49904FF42}"/>
    <dgm:cxn modelId="{48A6F8F3-FD9B-439A-BEAC-EE8060CFBF30}" type="presOf" srcId="{B1FE2A2C-F4A3-47EE-BCEA-A380BA166A60}" destId="{1119E41C-0204-4EEE-8E61-F17359D3F05D}" srcOrd="0" destOrd="0" presId="urn:microsoft.com/office/officeart/2005/8/layout/vList2"/>
    <dgm:cxn modelId="{898B0215-9EF2-4FF3-9AFE-7B7C0CAE52BB}" type="presParOf" srcId="{896A28BE-34BF-4D24-89E1-A6D329798DEB}" destId="{6934FE13-D3F1-4C9E-9EC2-F4D18EC21554}" srcOrd="0" destOrd="0" presId="urn:microsoft.com/office/officeart/2005/8/layout/vList2"/>
    <dgm:cxn modelId="{F79A7CA9-4061-4570-A119-491CB7FD0FFD}" type="presParOf" srcId="{896A28BE-34BF-4D24-89E1-A6D329798DEB}" destId="{24E6F4FE-68E6-4711-8294-D3852CA0C2B1}" srcOrd="1" destOrd="0" presId="urn:microsoft.com/office/officeart/2005/8/layout/vList2"/>
    <dgm:cxn modelId="{095E4393-8732-4D75-941E-35BF7D9D7F97}" type="presParOf" srcId="{896A28BE-34BF-4D24-89E1-A6D329798DEB}" destId="{1119E41C-0204-4EEE-8E61-F17359D3F05D}" srcOrd="2" destOrd="0" presId="urn:microsoft.com/office/officeart/2005/8/layout/vList2"/>
    <dgm:cxn modelId="{ABF67AB7-D6CB-42CC-9514-2423A049F1F3}" type="presParOf" srcId="{896A28BE-34BF-4D24-89E1-A6D329798DEB}" destId="{5D57ED74-D61A-4340-BFB9-17829BD024B6}" srcOrd="3" destOrd="0" presId="urn:microsoft.com/office/officeart/2005/8/layout/vList2"/>
    <dgm:cxn modelId="{9AA4F6D3-3536-411F-931D-A6958C454A92}" type="presParOf" srcId="{896A28BE-34BF-4D24-89E1-A6D329798DEB}" destId="{DDE7100A-5899-4516-919F-8675566CBC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66E87-5249-46BE-999B-72EEA59E73C5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331431F0-29CE-432E-8EAA-CB0675EFD0D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800" dirty="0"/>
            <a:t>Hardwaresuffizienz</a:t>
          </a:r>
        </a:p>
      </dgm:t>
    </dgm:pt>
    <dgm:pt modelId="{717C1273-C3F6-4BFF-8DA1-7456880165EF}" type="parTrans" cxnId="{8F4F48C0-BF0E-4D56-B3A3-6B95A9208227}">
      <dgm:prSet/>
      <dgm:spPr/>
      <dgm:t>
        <a:bodyPr/>
        <a:lstStyle/>
        <a:p>
          <a:endParaRPr lang="de-DE" sz="2800"/>
        </a:p>
      </dgm:t>
    </dgm:pt>
    <dgm:pt modelId="{4BF18847-B2CF-4F31-AB18-89C3BA73C8B3}" type="sibTrans" cxnId="{8F4F48C0-BF0E-4D56-B3A3-6B95A9208227}">
      <dgm:prSet/>
      <dgm:spPr/>
      <dgm:t>
        <a:bodyPr/>
        <a:lstStyle/>
        <a:p>
          <a:endParaRPr lang="de-DE" sz="2800"/>
        </a:p>
      </dgm:t>
    </dgm:pt>
    <dgm:pt modelId="{E1C82BFB-D865-49FD-97C5-3C036DD7B6A3}">
      <dgm:prSet custT="1"/>
      <dgm:spPr/>
      <dgm:t>
        <a:bodyPr/>
        <a:lstStyle/>
        <a:p>
          <a:r>
            <a:rPr lang="de-DE" sz="2800" dirty="0"/>
            <a:t>Softwaresuffizienz</a:t>
          </a:r>
        </a:p>
      </dgm:t>
    </dgm:pt>
    <dgm:pt modelId="{5F5168EA-3424-4B03-A465-332B08DD864B}" type="parTrans" cxnId="{94A4B22E-F783-4C69-9FC2-DAD9CDA9A7AD}">
      <dgm:prSet/>
      <dgm:spPr/>
      <dgm:t>
        <a:bodyPr/>
        <a:lstStyle/>
        <a:p>
          <a:endParaRPr lang="de-DE" sz="2800"/>
        </a:p>
      </dgm:t>
    </dgm:pt>
    <dgm:pt modelId="{11B9850F-8F25-4981-84F5-BFEF7B900C08}" type="sibTrans" cxnId="{94A4B22E-F783-4C69-9FC2-DAD9CDA9A7AD}">
      <dgm:prSet/>
      <dgm:spPr/>
      <dgm:t>
        <a:bodyPr/>
        <a:lstStyle/>
        <a:p>
          <a:endParaRPr lang="de-DE" sz="2800"/>
        </a:p>
      </dgm:t>
    </dgm:pt>
    <dgm:pt modelId="{E99E3AA7-7DD8-4D99-91C2-15673CEEDC19}">
      <dgm:prSet custT="1"/>
      <dgm:spPr/>
      <dgm:t>
        <a:bodyPr/>
        <a:lstStyle/>
        <a:p>
          <a:r>
            <a:rPr lang="de-DE" sz="2800"/>
            <a:t>Nutzersuffizienz</a:t>
          </a:r>
          <a:endParaRPr lang="de-DE" sz="2800" dirty="0"/>
        </a:p>
      </dgm:t>
    </dgm:pt>
    <dgm:pt modelId="{512471EF-7A76-49D6-97FD-B55372DF2F64}" type="parTrans" cxnId="{DDAD0BF1-F128-4F43-A46A-DEBA057856BA}">
      <dgm:prSet/>
      <dgm:spPr/>
      <dgm:t>
        <a:bodyPr/>
        <a:lstStyle/>
        <a:p>
          <a:endParaRPr lang="de-DE" sz="2800"/>
        </a:p>
      </dgm:t>
    </dgm:pt>
    <dgm:pt modelId="{142BA727-3F1C-4486-887E-CFEA34DCCC2D}" type="sibTrans" cxnId="{DDAD0BF1-F128-4F43-A46A-DEBA057856BA}">
      <dgm:prSet/>
      <dgm:spPr/>
      <dgm:t>
        <a:bodyPr/>
        <a:lstStyle/>
        <a:p>
          <a:endParaRPr lang="de-DE" sz="2800"/>
        </a:p>
      </dgm:t>
    </dgm:pt>
    <dgm:pt modelId="{A676CB08-D509-4E1B-BF84-D8438223D6A3}">
      <dgm:prSet custT="1"/>
      <dgm:spPr/>
      <dgm:t>
        <a:bodyPr/>
        <a:lstStyle/>
        <a:p>
          <a:r>
            <a:rPr lang="de-DE" sz="2800" dirty="0"/>
            <a:t>Ökonomische Suffizienz</a:t>
          </a:r>
        </a:p>
      </dgm:t>
    </dgm:pt>
    <dgm:pt modelId="{CC97CAF2-2382-4347-9DA6-560F732C4355}" type="parTrans" cxnId="{0216858F-EBA6-4D1C-831C-3487480ADD3D}">
      <dgm:prSet/>
      <dgm:spPr/>
      <dgm:t>
        <a:bodyPr/>
        <a:lstStyle/>
        <a:p>
          <a:endParaRPr lang="de-DE" sz="2800"/>
        </a:p>
      </dgm:t>
    </dgm:pt>
    <dgm:pt modelId="{82A9F960-4DC6-457C-A849-3025BE61470B}" type="sibTrans" cxnId="{0216858F-EBA6-4D1C-831C-3487480ADD3D}">
      <dgm:prSet/>
      <dgm:spPr/>
      <dgm:t>
        <a:bodyPr/>
        <a:lstStyle/>
        <a:p>
          <a:endParaRPr lang="de-DE" sz="2800"/>
        </a:p>
      </dgm:t>
    </dgm:pt>
    <dgm:pt modelId="{EF158DA6-9494-47D2-B0D3-A6F0990A9544}" type="pres">
      <dgm:prSet presAssocID="{4F066E87-5249-46BE-999B-72EEA59E73C5}" presName="linear" presStyleCnt="0">
        <dgm:presLayoutVars>
          <dgm:animLvl val="lvl"/>
          <dgm:resizeHandles val="exact"/>
        </dgm:presLayoutVars>
      </dgm:prSet>
      <dgm:spPr/>
    </dgm:pt>
    <dgm:pt modelId="{05ECFD06-D9D9-4C2E-953C-C0D00E1FDB04}" type="pres">
      <dgm:prSet presAssocID="{331431F0-29CE-432E-8EAA-CB0675EFD0DD}" presName="parentText" presStyleLbl="node1" presStyleIdx="0" presStyleCnt="4" custScaleY="98932" custLinFactNeighborX="-18137" custLinFactNeighborY="-48964">
        <dgm:presLayoutVars>
          <dgm:chMax val="0"/>
          <dgm:bulletEnabled val="1"/>
        </dgm:presLayoutVars>
      </dgm:prSet>
      <dgm:spPr/>
    </dgm:pt>
    <dgm:pt modelId="{76EE993A-512E-4174-8958-47CA62F864BB}" type="pres">
      <dgm:prSet presAssocID="{4BF18847-B2CF-4F31-AB18-89C3BA73C8B3}" presName="spacer" presStyleCnt="0"/>
      <dgm:spPr/>
    </dgm:pt>
    <dgm:pt modelId="{9AFE20D3-7081-43F0-8C10-6B57FECAF1CE}" type="pres">
      <dgm:prSet presAssocID="{E1C82BFB-D865-49FD-97C5-3C036DD7B6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AD3647-C507-464A-9207-13E3E9759CA6}" type="pres">
      <dgm:prSet presAssocID="{11B9850F-8F25-4981-84F5-BFEF7B900C08}" presName="spacer" presStyleCnt="0"/>
      <dgm:spPr/>
    </dgm:pt>
    <dgm:pt modelId="{036D0D51-325A-460D-9DB4-4F9D4E0CBB16}" type="pres">
      <dgm:prSet presAssocID="{E99E3AA7-7DD8-4D99-91C2-15673CEEDC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B61EF4-4FC7-4B9E-B9EE-96FAFDCFDA7F}" type="pres">
      <dgm:prSet presAssocID="{142BA727-3F1C-4486-887E-CFEA34DCCC2D}" presName="spacer" presStyleCnt="0"/>
      <dgm:spPr/>
    </dgm:pt>
    <dgm:pt modelId="{96A5032E-148F-4C8B-B586-2D15FB1A7016}" type="pres">
      <dgm:prSet presAssocID="{A676CB08-D509-4E1B-BF84-D8438223D6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1E642D-F2F2-45CF-8EED-0B4FC87F6F2B}" type="presOf" srcId="{E1C82BFB-D865-49FD-97C5-3C036DD7B6A3}" destId="{9AFE20D3-7081-43F0-8C10-6B57FECAF1CE}" srcOrd="0" destOrd="0" presId="urn:microsoft.com/office/officeart/2005/8/layout/vList2"/>
    <dgm:cxn modelId="{94A4B22E-F783-4C69-9FC2-DAD9CDA9A7AD}" srcId="{4F066E87-5249-46BE-999B-72EEA59E73C5}" destId="{E1C82BFB-D865-49FD-97C5-3C036DD7B6A3}" srcOrd="1" destOrd="0" parTransId="{5F5168EA-3424-4B03-A465-332B08DD864B}" sibTransId="{11B9850F-8F25-4981-84F5-BFEF7B900C08}"/>
    <dgm:cxn modelId="{31A14889-9ED3-419E-A2CA-0A7462E26D20}" type="presOf" srcId="{331431F0-29CE-432E-8EAA-CB0675EFD0DD}" destId="{05ECFD06-D9D9-4C2E-953C-C0D00E1FDB04}" srcOrd="0" destOrd="0" presId="urn:microsoft.com/office/officeart/2005/8/layout/vList2"/>
    <dgm:cxn modelId="{0216858F-EBA6-4D1C-831C-3487480ADD3D}" srcId="{4F066E87-5249-46BE-999B-72EEA59E73C5}" destId="{A676CB08-D509-4E1B-BF84-D8438223D6A3}" srcOrd="3" destOrd="0" parTransId="{CC97CAF2-2382-4347-9DA6-560F732C4355}" sibTransId="{82A9F960-4DC6-457C-A849-3025BE61470B}"/>
    <dgm:cxn modelId="{931301B2-18B0-45E5-82D2-A348871B1057}" type="presOf" srcId="{A676CB08-D509-4E1B-BF84-D8438223D6A3}" destId="{96A5032E-148F-4C8B-B586-2D15FB1A7016}" srcOrd="0" destOrd="0" presId="urn:microsoft.com/office/officeart/2005/8/layout/vList2"/>
    <dgm:cxn modelId="{8F4F48C0-BF0E-4D56-B3A3-6B95A9208227}" srcId="{4F066E87-5249-46BE-999B-72EEA59E73C5}" destId="{331431F0-29CE-432E-8EAA-CB0675EFD0DD}" srcOrd="0" destOrd="0" parTransId="{717C1273-C3F6-4BFF-8DA1-7456880165EF}" sibTransId="{4BF18847-B2CF-4F31-AB18-89C3BA73C8B3}"/>
    <dgm:cxn modelId="{3838C1DA-B6BB-403A-98BB-C6E5EB14CC3D}" type="presOf" srcId="{4F066E87-5249-46BE-999B-72EEA59E73C5}" destId="{EF158DA6-9494-47D2-B0D3-A6F0990A9544}" srcOrd="0" destOrd="0" presId="urn:microsoft.com/office/officeart/2005/8/layout/vList2"/>
    <dgm:cxn modelId="{61A20BE8-E415-4D71-9529-7CB043DD4A63}" type="presOf" srcId="{E99E3AA7-7DD8-4D99-91C2-15673CEEDC19}" destId="{036D0D51-325A-460D-9DB4-4F9D4E0CBB16}" srcOrd="0" destOrd="0" presId="urn:microsoft.com/office/officeart/2005/8/layout/vList2"/>
    <dgm:cxn modelId="{DDAD0BF1-F128-4F43-A46A-DEBA057856BA}" srcId="{4F066E87-5249-46BE-999B-72EEA59E73C5}" destId="{E99E3AA7-7DD8-4D99-91C2-15673CEEDC19}" srcOrd="2" destOrd="0" parTransId="{512471EF-7A76-49D6-97FD-B55372DF2F64}" sibTransId="{142BA727-3F1C-4486-887E-CFEA34DCCC2D}"/>
    <dgm:cxn modelId="{DFB885FF-8F52-4B37-857F-A31267789328}" type="presParOf" srcId="{EF158DA6-9494-47D2-B0D3-A6F0990A9544}" destId="{05ECFD06-D9D9-4C2E-953C-C0D00E1FDB04}" srcOrd="0" destOrd="0" presId="urn:microsoft.com/office/officeart/2005/8/layout/vList2"/>
    <dgm:cxn modelId="{19AC77E3-45B0-4ECF-927F-64F0BF32382F}" type="presParOf" srcId="{EF158DA6-9494-47D2-B0D3-A6F0990A9544}" destId="{76EE993A-512E-4174-8958-47CA62F864BB}" srcOrd="1" destOrd="0" presId="urn:microsoft.com/office/officeart/2005/8/layout/vList2"/>
    <dgm:cxn modelId="{3E82479E-E940-4C8B-B4F0-0C0971BC040B}" type="presParOf" srcId="{EF158DA6-9494-47D2-B0D3-A6F0990A9544}" destId="{9AFE20D3-7081-43F0-8C10-6B57FECAF1CE}" srcOrd="2" destOrd="0" presId="urn:microsoft.com/office/officeart/2005/8/layout/vList2"/>
    <dgm:cxn modelId="{67658D6F-40B6-4B20-8B9C-DD300BFB8EDE}" type="presParOf" srcId="{EF158DA6-9494-47D2-B0D3-A6F0990A9544}" destId="{35AD3647-C507-464A-9207-13E3E9759CA6}" srcOrd="3" destOrd="0" presId="urn:microsoft.com/office/officeart/2005/8/layout/vList2"/>
    <dgm:cxn modelId="{A7C64F24-CD8A-4A25-A141-0F0C6A59C034}" type="presParOf" srcId="{EF158DA6-9494-47D2-B0D3-A6F0990A9544}" destId="{036D0D51-325A-460D-9DB4-4F9D4E0CBB16}" srcOrd="4" destOrd="0" presId="urn:microsoft.com/office/officeart/2005/8/layout/vList2"/>
    <dgm:cxn modelId="{BE82E564-B54B-4CA2-A4D9-D05EFD9F2E39}" type="presParOf" srcId="{EF158DA6-9494-47D2-B0D3-A6F0990A9544}" destId="{07B61EF4-4FC7-4B9E-B9EE-96FAFDCFDA7F}" srcOrd="5" destOrd="0" presId="urn:microsoft.com/office/officeart/2005/8/layout/vList2"/>
    <dgm:cxn modelId="{5A513EBD-9CFE-4CBC-9758-AB1CDFBB8D8C}" type="presParOf" srcId="{EF158DA6-9494-47D2-B0D3-A6F0990A9544}" destId="{96A5032E-148F-4C8B-B586-2D15FB1A70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7F2C7-15BF-4BFE-9CD0-5C690E44664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723A75-23D0-498C-8AA0-D243E291EECB}">
      <dgm:prSet phldrT="[Text]" custT="1"/>
      <dgm:spPr/>
      <dgm:t>
        <a:bodyPr/>
        <a:lstStyle/>
        <a:p>
          <a:r>
            <a:rPr lang="de-DE" sz="2800" dirty="0"/>
            <a:t>Softwareprodukte</a:t>
          </a:r>
        </a:p>
      </dgm:t>
    </dgm:pt>
    <dgm:pt modelId="{505D8DB5-B916-49B4-8487-3195BCEE9221}" type="parTrans" cxnId="{F983E9BA-1029-47E5-881D-92310460625E}">
      <dgm:prSet/>
      <dgm:spPr/>
      <dgm:t>
        <a:bodyPr/>
        <a:lstStyle/>
        <a:p>
          <a:endParaRPr lang="de-DE" sz="2800"/>
        </a:p>
      </dgm:t>
    </dgm:pt>
    <dgm:pt modelId="{42FBD9A9-A46C-4F3B-B911-F9728A683133}" type="sibTrans" cxnId="{F983E9BA-1029-47E5-881D-92310460625E}">
      <dgm:prSet/>
      <dgm:spPr/>
      <dgm:t>
        <a:bodyPr/>
        <a:lstStyle/>
        <a:p>
          <a:endParaRPr lang="de-DE" sz="2800"/>
        </a:p>
      </dgm:t>
    </dgm:pt>
    <dgm:pt modelId="{73AA8155-EC20-4F5E-BAB8-258FDEC385E4}">
      <dgm:prSet custT="1"/>
      <dgm:spPr/>
      <dgm:t>
        <a:bodyPr/>
        <a:lstStyle/>
        <a:p>
          <a:r>
            <a:rPr lang="de-DE" sz="2800" dirty="0"/>
            <a:t>energie-effizient </a:t>
          </a:r>
        </a:p>
      </dgm:t>
    </dgm:pt>
    <dgm:pt modelId="{FF9D3514-4A68-4D63-9562-19BEAF8B80F1}" type="parTrans" cxnId="{217DB918-3238-4074-9C3F-741DD00A111E}">
      <dgm:prSet/>
      <dgm:spPr/>
      <dgm:t>
        <a:bodyPr/>
        <a:lstStyle/>
        <a:p>
          <a:endParaRPr lang="de-DE" sz="2800"/>
        </a:p>
      </dgm:t>
    </dgm:pt>
    <dgm:pt modelId="{BE7D8346-A364-4420-AFCB-BDE90E9416F2}" type="sibTrans" cxnId="{217DB918-3238-4074-9C3F-741DD00A111E}">
      <dgm:prSet/>
      <dgm:spPr/>
      <dgm:t>
        <a:bodyPr/>
        <a:lstStyle/>
        <a:p>
          <a:endParaRPr lang="de-DE" sz="2800"/>
        </a:p>
      </dgm:t>
    </dgm:pt>
    <dgm:pt modelId="{2D1F58FC-EE98-4FA5-BF4C-277ED01F8673}">
      <dgm:prSet custT="1"/>
      <dgm:spPr/>
      <dgm:t>
        <a:bodyPr/>
        <a:lstStyle/>
        <a:p>
          <a:r>
            <a:rPr lang="de-DE" sz="2800" dirty="0"/>
            <a:t>Auf älterer Hardware</a:t>
          </a:r>
        </a:p>
      </dgm:t>
    </dgm:pt>
    <dgm:pt modelId="{E73AA65F-45F6-4079-A1BA-033BCE010200}" type="parTrans" cxnId="{7AE138A1-568D-46FA-9A9A-33E406B1AEE0}">
      <dgm:prSet/>
      <dgm:spPr/>
      <dgm:t>
        <a:bodyPr/>
        <a:lstStyle/>
        <a:p>
          <a:endParaRPr lang="de-DE" sz="2800"/>
        </a:p>
      </dgm:t>
    </dgm:pt>
    <dgm:pt modelId="{586E0452-870F-4290-858E-B81E2E10B5AF}" type="sibTrans" cxnId="{7AE138A1-568D-46FA-9A9A-33E406B1AEE0}">
      <dgm:prSet/>
      <dgm:spPr/>
      <dgm:t>
        <a:bodyPr/>
        <a:lstStyle/>
        <a:p>
          <a:endParaRPr lang="de-DE" sz="2800"/>
        </a:p>
      </dgm:t>
    </dgm:pt>
    <dgm:pt modelId="{BBBF6F8B-33C9-4F22-9277-890D4B5AAE67}">
      <dgm:prSet custT="1"/>
      <dgm:spPr/>
      <dgm:t>
        <a:bodyPr/>
        <a:lstStyle/>
        <a:p>
          <a:r>
            <a:rPr lang="de-DE" sz="2800" dirty="0"/>
            <a:t>zu aktualisieren</a:t>
          </a:r>
        </a:p>
      </dgm:t>
    </dgm:pt>
    <dgm:pt modelId="{AE36D04C-B833-4B1D-86C5-F0B3F28EF44C}" type="parTrans" cxnId="{131AE493-E288-4E4D-B270-AD7BEF5196FB}">
      <dgm:prSet/>
      <dgm:spPr/>
      <dgm:t>
        <a:bodyPr/>
        <a:lstStyle/>
        <a:p>
          <a:endParaRPr lang="de-DE" sz="2800"/>
        </a:p>
      </dgm:t>
    </dgm:pt>
    <dgm:pt modelId="{0BF2CD72-540B-4DB9-809D-8ABD04349FCA}" type="sibTrans" cxnId="{131AE493-E288-4E4D-B270-AD7BEF5196FB}">
      <dgm:prSet/>
      <dgm:spPr/>
      <dgm:t>
        <a:bodyPr/>
        <a:lstStyle/>
        <a:p>
          <a:endParaRPr lang="de-DE" sz="2800"/>
        </a:p>
      </dgm:t>
    </dgm:pt>
    <dgm:pt modelId="{F4B1EB56-A199-4FB8-BDE8-33351C39F1E0}">
      <dgm:prSet custT="1"/>
      <dgm:spPr/>
      <dgm:t>
        <a:bodyPr/>
        <a:lstStyle/>
        <a:p>
          <a:r>
            <a:rPr lang="de-DE" sz="2800" dirty="0"/>
            <a:t>Hohes Maß an Transparenz &amp; Autonomie</a:t>
          </a:r>
        </a:p>
      </dgm:t>
    </dgm:pt>
    <dgm:pt modelId="{FD6B2E3C-DBF0-4C61-BA74-87DD3952DCA6}" type="parTrans" cxnId="{5B567920-1C82-4E77-B154-643FE7D9BC11}">
      <dgm:prSet/>
      <dgm:spPr/>
      <dgm:t>
        <a:bodyPr/>
        <a:lstStyle/>
        <a:p>
          <a:endParaRPr lang="de-DE" sz="2800"/>
        </a:p>
      </dgm:t>
    </dgm:pt>
    <dgm:pt modelId="{93C0EC8F-7665-495F-B786-9FE2214385EC}" type="sibTrans" cxnId="{5B567920-1C82-4E77-B154-643FE7D9BC11}">
      <dgm:prSet/>
      <dgm:spPr/>
      <dgm:t>
        <a:bodyPr/>
        <a:lstStyle/>
        <a:p>
          <a:endParaRPr lang="de-DE" sz="2800"/>
        </a:p>
      </dgm:t>
    </dgm:pt>
    <dgm:pt modelId="{9A3ED0E0-4314-40C6-BF32-88EBDA729144}">
      <dgm:prSet phldrT="[Text]" custT="1"/>
      <dgm:spPr/>
      <dgm:t>
        <a:bodyPr/>
        <a:lstStyle/>
        <a:p>
          <a:r>
            <a:rPr lang="de-DE" sz="2800" dirty="0"/>
            <a:t>ressourcenschonend</a:t>
          </a:r>
        </a:p>
      </dgm:t>
    </dgm:pt>
    <dgm:pt modelId="{6299438D-170B-42BD-BFEE-3EE7F26CE9BA}" type="parTrans" cxnId="{FA023DA7-5879-49B5-9865-5DCFF99E62AA}">
      <dgm:prSet/>
      <dgm:spPr/>
      <dgm:t>
        <a:bodyPr/>
        <a:lstStyle/>
        <a:p>
          <a:endParaRPr lang="de-DE" sz="2800"/>
        </a:p>
      </dgm:t>
    </dgm:pt>
    <dgm:pt modelId="{1565A359-F538-4AD7-B3E7-8A9533338C2E}" type="sibTrans" cxnId="{FA023DA7-5879-49B5-9865-5DCFF99E62AA}">
      <dgm:prSet/>
      <dgm:spPr/>
      <dgm:t>
        <a:bodyPr/>
        <a:lstStyle/>
        <a:p>
          <a:endParaRPr lang="de-DE" sz="2800"/>
        </a:p>
      </dgm:t>
    </dgm:pt>
    <dgm:pt modelId="{B2A57F7C-137F-4626-BFBE-685BC974B8E0}">
      <dgm:prSet custT="1"/>
      <dgm:spPr/>
      <dgm:t>
        <a:bodyPr/>
        <a:lstStyle/>
        <a:p>
          <a:r>
            <a:rPr lang="de-DE" sz="2800" dirty="0"/>
            <a:t> laufend  </a:t>
          </a:r>
        </a:p>
      </dgm:t>
    </dgm:pt>
    <dgm:pt modelId="{84823835-07BB-4857-B6EE-FCAD2C0FAD92}" type="parTrans" cxnId="{9A9773D1-4363-46C1-AB4E-ED4C84A16D5A}">
      <dgm:prSet/>
      <dgm:spPr/>
      <dgm:t>
        <a:bodyPr/>
        <a:lstStyle/>
        <a:p>
          <a:endParaRPr lang="de-DE" sz="2800"/>
        </a:p>
      </dgm:t>
    </dgm:pt>
    <dgm:pt modelId="{7CE7C2A9-73CE-4598-A089-02E684A916A6}" type="sibTrans" cxnId="{9A9773D1-4363-46C1-AB4E-ED4C84A16D5A}">
      <dgm:prSet/>
      <dgm:spPr/>
      <dgm:t>
        <a:bodyPr/>
        <a:lstStyle/>
        <a:p>
          <a:endParaRPr lang="de-DE" sz="2800"/>
        </a:p>
      </dgm:t>
    </dgm:pt>
    <dgm:pt modelId="{BD1E62F7-E403-4038-A508-CC3BD8115835}" type="pres">
      <dgm:prSet presAssocID="{3A87F2C7-15BF-4BFE-9CD0-5C690E44664B}" presName="linear" presStyleCnt="0">
        <dgm:presLayoutVars>
          <dgm:animLvl val="lvl"/>
          <dgm:resizeHandles val="exact"/>
        </dgm:presLayoutVars>
      </dgm:prSet>
      <dgm:spPr/>
    </dgm:pt>
    <dgm:pt modelId="{1A33AD67-1802-4780-833A-2599AAA71026}" type="pres">
      <dgm:prSet presAssocID="{FF723A75-23D0-498C-8AA0-D243E291EECB}" presName="parentText" presStyleLbl="node1" presStyleIdx="0" presStyleCnt="3" custLinFactNeighborX="215" custLinFactNeighborY="4996">
        <dgm:presLayoutVars>
          <dgm:chMax val="0"/>
          <dgm:bulletEnabled val="1"/>
        </dgm:presLayoutVars>
      </dgm:prSet>
      <dgm:spPr/>
    </dgm:pt>
    <dgm:pt modelId="{2F28C3BB-2BA1-4D5C-9E09-AE7504762404}" type="pres">
      <dgm:prSet presAssocID="{FF723A75-23D0-498C-8AA0-D243E291EECB}" presName="childText" presStyleLbl="revTx" presStyleIdx="0" presStyleCnt="2">
        <dgm:presLayoutVars>
          <dgm:bulletEnabled val="1"/>
        </dgm:presLayoutVars>
      </dgm:prSet>
      <dgm:spPr/>
    </dgm:pt>
    <dgm:pt modelId="{65916C42-6737-47A8-9542-3C926E5F4C6D}" type="pres">
      <dgm:prSet presAssocID="{2D1F58FC-EE98-4FA5-BF4C-277ED01F86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92E918-7564-4FFA-96DB-E6EB0312CE8A}" type="pres">
      <dgm:prSet presAssocID="{2D1F58FC-EE98-4FA5-BF4C-277ED01F8673}" presName="childText" presStyleLbl="revTx" presStyleIdx="1" presStyleCnt="2">
        <dgm:presLayoutVars>
          <dgm:bulletEnabled val="1"/>
        </dgm:presLayoutVars>
      </dgm:prSet>
      <dgm:spPr/>
    </dgm:pt>
    <dgm:pt modelId="{5E3DE34C-2FDB-47FD-A86C-913DE64017C8}" type="pres">
      <dgm:prSet presAssocID="{F4B1EB56-A199-4FB8-BDE8-33351C39F1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2E460D-3A7B-419E-9E1C-DF95208557E6}" type="presOf" srcId="{3A87F2C7-15BF-4BFE-9CD0-5C690E44664B}" destId="{BD1E62F7-E403-4038-A508-CC3BD8115835}" srcOrd="0" destOrd="0" presId="urn:microsoft.com/office/officeart/2005/8/layout/vList2"/>
    <dgm:cxn modelId="{A672D50D-F84E-491C-A4A9-1437AF9EBA87}" type="presOf" srcId="{B2A57F7C-137F-4626-BFBE-685BC974B8E0}" destId="{7392E918-7564-4FFA-96DB-E6EB0312CE8A}" srcOrd="0" destOrd="0" presId="urn:microsoft.com/office/officeart/2005/8/layout/vList2"/>
    <dgm:cxn modelId="{217DB918-3238-4074-9C3F-741DD00A111E}" srcId="{FF723A75-23D0-498C-8AA0-D243E291EECB}" destId="{73AA8155-EC20-4F5E-BAB8-258FDEC385E4}" srcOrd="1" destOrd="0" parTransId="{FF9D3514-4A68-4D63-9562-19BEAF8B80F1}" sibTransId="{BE7D8346-A364-4420-AFCB-BDE90E9416F2}"/>
    <dgm:cxn modelId="{5B567920-1C82-4E77-B154-643FE7D9BC11}" srcId="{3A87F2C7-15BF-4BFE-9CD0-5C690E44664B}" destId="{F4B1EB56-A199-4FB8-BDE8-33351C39F1E0}" srcOrd="2" destOrd="0" parTransId="{FD6B2E3C-DBF0-4C61-BA74-87DD3952DCA6}" sibTransId="{93C0EC8F-7665-495F-B786-9FE2214385EC}"/>
    <dgm:cxn modelId="{4A80FB7E-CA10-42A7-9CF3-77A1AEE0F655}" type="presOf" srcId="{F4B1EB56-A199-4FB8-BDE8-33351C39F1E0}" destId="{5E3DE34C-2FDB-47FD-A86C-913DE64017C8}" srcOrd="0" destOrd="0" presId="urn:microsoft.com/office/officeart/2005/8/layout/vList2"/>
    <dgm:cxn modelId="{BA3CF286-F7FE-4869-8666-C50FAC41BBA3}" type="presOf" srcId="{9A3ED0E0-4314-40C6-BF32-88EBDA729144}" destId="{2F28C3BB-2BA1-4D5C-9E09-AE7504762404}" srcOrd="0" destOrd="0" presId="urn:microsoft.com/office/officeart/2005/8/layout/vList2"/>
    <dgm:cxn modelId="{0F73118A-9CA5-4552-9C1D-E7DD4F094923}" type="presOf" srcId="{BBBF6F8B-33C9-4F22-9277-890D4B5AAE67}" destId="{7392E918-7564-4FFA-96DB-E6EB0312CE8A}" srcOrd="0" destOrd="1" presId="urn:microsoft.com/office/officeart/2005/8/layout/vList2"/>
    <dgm:cxn modelId="{131AE493-E288-4E4D-B270-AD7BEF5196FB}" srcId="{2D1F58FC-EE98-4FA5-BF4C-277ED01F8673}" destId="{BBBF6F8B-33C9-4F22-9277-890D4B5AAE67}" srcOrd="1" destOrd="0" parTransId="{AE36D04C-B833-4B1D-86C5-F0B3F28EF44C}" sibTransId="{0BF2CD72-540B-4DB9-809D-8ABD04349FCA}"/>
    <dgm:cxn modelId="{7AE138A1-568D-46FA-9A9A-33E406B1AEE0}" srcId="{3A87F2C7-15BF-4BFE-9CD0-5C690E44664B}" destId="{2D1F58FC-EE98-4FA5-BF4C-277ED01F8673}" srcOrd="1" destOrd="0" parTransId="{E73AA65F-45F6-4079-A1BA-033BCE010200}" sibTransId="{586E0452-870F-4290-858E-B81E2E10B5AF}"/>
    <dgm:cxn modelId="{6537D2A5-0CDE-4129-AE6E-4F939F04802D}" type="presOf" srcId="{FF723A75-23D0-498C-8AA0-D243E291EECB}" destId="{1A33AD67-1802-4780-833A-2599AAA71026}" srcOrd="0" destOrd="0" presId="urn:microsoft.com/office/officeart/2005/8/layout/vList2"/>
    <dgm:cxn modelId="{FA023DA7-5879-49B5-9865-5DCFF99E62AA}" srcId="{FF723A75-23D0-498C-8AA0-D243E291EECB}" destId="{9A3ED0E0-4314-40C6-BF32-88EBDA729144}" srcOrd="0" destOrd="0" parTransId="{6299438D-170B-42BD-BFEE-3EE7F26CE9BA}" sibTransId="{1565A359-F538-4AD7-B3E7-8A9533338C2E}"/>
    <dgm:cxn modelId="{353110AF-4208-4487-AC37-8B2552A8587E}" type="presOf" srcId="{2D1F58FC-EE98-4FA5-BF4C-277ED01F8673}" destId="{65916C42-6737-47A8-9542-3C926E5F4C6D}" srcOrd="0" destOrd="0" presId="urn:microsoft.com/office/officeart/2005/8/layout/vList2"/>
    <dgm:cxn modelId="{F983E9BA-1029-47E5-881D-92310460625E}" srcId="{3A87F2C7-15BF-4BFE-9CD0-5C690E44664B}" destId="{FF723A75-23D0-498C-8AA0-D243E291EECB}" srcOrd="0" destOrd="0" parTransId="{505D8DB5-B916-49B4-8487-3195BCEE9221}" sibTransId="{42FBD9A9-A46C-4F3B-B911-F9728A683133}"/>
    <dgm:cxn modelId="{9A9773D1-4363-46C1-AB4E-ED4C84A16D5A}" srcId="{2D1F58FC-EE98-4FA5-BF4C-277ED01F8673}" destId="{B2A57F7C-137F-4626-BFBE-685BC974B8E0}" srcOrd="0" destOrd="0" parTransId="{84823835-07BB-4857-B6EE-FCAD2C0FAD92}" sibTransId="{7CE7C2A9-73CE-4598-A089-02E684A916A6}"/>
    <dgm:cxn modelId="{D88788DF-06E7-4507-A282-B3959116755E}" type="presOf" srcId="{73AA8155-EC20-4F5E-BAB8-258FDEC385E4}" destId="{2F28C3BB-2BA1-4D5C-9E09-AE7504762404}" srcOrd="0" destOrd="1" presId="urn:microsoft.com/office/officeart/2005/8/layout/vList2"/>
    <dgm:cxn modelId="{BCCA374C-CB3E-4F13-AAEF-F309E911E82F}" type="presParOf" srcId="{BD1E62F7-E403-4038-A508-CC3BD8115835}" destId="{1A33AD67-1802-4780-833A-2599AAA71026}" srcOrd="0" destOrd="0" presId="urn:microsoft.com/office/officeart/2005/8/layout/vList2"/>
    <dgm:cxn modelId="{A515B674-AD37-4009-8A1E-6FC55112556F}" type="presParOf" srcId="{BD1E62F7-E403-4038-A508-CC3BD8115835}" destId="{2F28C3BB-2BA1-4D5C-9E09-AE7504762404}" srcOrd="1" destOrd="0" presId="urn:microsoft.com/office/officeart/2005/8/layout/vList2"/>
    <dgm:cxn modelId="{5293BA56-3EC1-40D9-9422-1153A8CF4022}" type="presParOf" srcId="{BD1E62F7-E403-4038-A508-CC3BD8115835}" destId="{65916C42-6737-47A8-9542-3C926E5F4C6D}" srcOrd="2" destOrd="0" presId="urn:microsoft.com/office/officeart/2005/8/layout/vList2"/>
    <dgm:cxn modelId="{F286F35C-EF63-452F-ACEA-3256DD6A6AF5}" type="presParOf" srcId="{BD1E62F7-E403-4038-A508-CC3BD8115835}" destId="{7392E918-7564-4FFA-96DB-E6EB0312CE8A}" srcOrd="3" destOrd="0" presId="urn:microsoft.com/office/officeart/2005/8/layout/vList2"/>
    <dgm:cxn modelId="{127E2F6C-DD7C-4FE3-9686-948A7F3C8062}" type="presParOf" srcId="{BD1E62F7-E403-4038-A508-CC3BD8115835}" destId="{5E3DE34C-2FDB-47FD-A86C-913DE64017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09526C-07EB-4ECF-8B8F-EE8F86D905C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546D44C5-F0B1-4B30-89C5-A01D63CE359C}">
      <dgm:prSet phldrT="[Text]" custT="1"/>
      <dgm:spPr/>
      <dgm:t>
        <a:bodyPr/>
        <a:lstStyle/>
        <a:p>
          <a:r>
            <a:rPr lang="en-GB" sz="2800" dirty="0"/>
            <a:t>What you can't measure, you can't improve.</a:t>
          </a:r>
          <a:endParaRPr lang="de-DE" sz="2800" dirty="0"/>
        </a:p>
      </dgm:t>
    </dgm:pt>
    <dgm:pt modelId="{416C902F-D726-4042-A73F-E74CC2AC2DEE}" type="parTrans" cxnId="{9F558592-9F1D-4C06-B442-6B0527B1A013}">
      <dgm:prSet/>
      <dgm:spPr/>
      <dgm:t>
        <a:bodyPr/>
        <a:lstStyle/>
        <a:p>
          <a:endParaRPr lang="de-DE" sz="2800"/>
        </a:p>
      </dgm:t>
    </dgm:pt>
    <dgm:pt modelId="{BF087208-8810-4DC9-B4FA-789FF227A410}" type="sibTrans" cxnId="{9F558592-9F1D-4C06-B442-6B0527B1A013}">
      <dgm:prSet/>
      <dgm:spPr/>
      <dgm:t>
        <a:bodyPr/>
        <a:lstStyle/>
        <a:p>
          <a:endParaRPr lang="de-DE" sz="2800"/>
        </a:p>
      </dgm:t>
    </dgm:pt>
    <dgm:pt modelId="{7E4C61BE-3EB0-415D-BA3C-504263D91D5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sz="2800" dirty="0"/>
            <a:t>Wie viel wird Energie verbraucht?</a:t>
          </a:r>
        </a:p>
      </dgm:t>
    </dgm:pt>
    <dgm:pt modelId="{1F253B9C-231B-46BB-BFF0-FB33C544A17F}" type="parTrans" cxnId="{17CD16DB-144B-4F97-BBCA-6AD18E732ED8}">
      <dgm:prSet/>
      <dgm:spPr/>
      <dgm:t>
        <a:bodyPr/>
        <a:lstStyle/>
        <a:p>
          <a:endParaRPr lang="de-DE" sz="2800"/>
        </a:p>
      </dgm:t>
    </dgm:pt>
    <dgm:pt modelId="{1A14334B-6227-4535-A6B6-F83CD563965C}" type="sibTrans" cxnId="{17CD16DB-144B-4F97-BBCA-6AD18E732ED8}">
      <dgm:prSet/>
      <dgm:spPr/>
      <dgm:t>
        <a:bodyPr/>
        <a:lstStyle/>
        <a:p>
          <a:endParaRPr lang="de-DE" sz="2800"/>
        </a:p>
      </dgm:t>
    </dgm:pt>
    <dgm:pt modelId="{913F2C10-D6E0-4D56-9973-16984A16F08D}">
      <dgm:prSet phldrT="[Text]" custT="1"/>
      <dgm:spPr/>
      <dgm:t>
        <a:bodyPr/>
        <a:lstStyle/>
        <a:p>
          <a:r>
            <a:rPr lang="de-DE" sz="2800" dirty="0"/>
            <a:t>Messungen durch spezifische Werkzeuge</a:t>
          </a:r>
        </a:p>
      </dgm:t>
    </dgm:pt>
    <dgm:pt modelId="{354C12B3-7FBA-4AB1-B3C4-9BF54D7D3429}" type="parTrans" cxnId="{340DAFEC-3E73-44EF-88BD-9EB237B658FD}">
      <dgm:prSet/>
      <dgm:spPr/>
      <dgm:t>
        <a:bodyPr/>
        <a:lstStyle/>
        <a:p>
          <a:endParaRPr lang="de-DE" sz="2800"/>
        </a:p>
      </dgm:t>
    </dgm:pt>
    <dgm:pt modelId="{F05F25B4-147E-498B-BB2B-55E92C6AEC5D}" type="sibTrans" cxnId="{340DAFEC-3E73-44EF-88BD-9EB237B658FD}">
      <dgm:prSet/>
      <dgm:spPr/>
      <dgm:t>
        <a:bodyPr/>
        <a:lstStyle/>
        <a:p>
          <a:endParaRPr lang="de-DE" sz="2800"/>
        </a:p>
      </dgm:t>
    </dgm:pt>
    <dgm:pt modelId="{38A388CC-F6C4-405E-AA48-5E19E462ED1F}">
      <dgm:prSet phldrT="[Text]" custT="1"/>
      <dgm:spPr/>
      <dgm:t>
        <a:bodyPr/>
        <a:lstStyle/>
        <a:p>
          <a:r>
            <a:rPr lang="de-DE" sz="2800" dirty="0"/>
            <a:t>wie </a:t>
          </a:r>
          <a:r>
            <a:rPr lang="de-DE" sz="2800" dirty="0" err="1"/>
            <a:t>JoularJX</a:t>
          </a:r>
          <a:r>
            <a:rPr lang="de-DE" sz="2800" dirty="0"/>
            <a:t>, </a:t>
          </a:r>
          <a:r>
            <a:rPr lang="de-DE" sz="2800" dirty="0" err="1"/>
            <a:t>turbostat</a:t>
          </a:r>
          <a:r>
            <a:rPr lang="de-DE" sz="2800" dirty="0"/>
            <a:t> </a:t>
          </a:r>
          <a:r>
            <a:rPr lang="de-DE" sz="2800" dirty="0" err="1"/>
            <a:t>etc</a:t>
          </a:r>
          <a:endParaRPr lang="de-DE" sz="2800" dirty="0"/>
        </a:p>
      </dgm:t>
    </dgm:pt>
    <dgm:pt modelId="{D6318F92-0F62-4702-A1A2-A2E414C36CAB}" type="parTrans" cxnId="{44C6AD1E-14C4-4CA8-AE6D-20B51E929159}">
      <dgm:prSet/>
      <dgm:spPr/>
      <dgm:t>
        <a:bodyPr/>
        <a:lstStyle/>
        <a:p>
          <a:endParaRPr lang="de-DE" sz="2800"/>
        </a:p>
      </dgm:t>
    </dgm:pt>
    <dgm:pt modelId="{6F460AFA-E7A8-4714-A320-016389A5ECAF}" type="sibTrans" cxnId="{44C6AD1E-14C4-4CA8-AE6D-20B51E929159}">
      <dgm:prSet/>
      <dgm:spPr/>
      <dgm:t>
        <a:bodyPr/>
        <a:lstStyle/>
        <a:p>
          <a:endParaRPr lang="de-DE" sz="2800"/>
        </a:p>
      </dgm:t>
    </dgm:pt>
    <dgm:pt modelId="{5F248F74-E5C6-4C3C-AADE-C3F72E86F250}">
      <dgm:prSet phldrT="[Text]" custT="1"/>
      <dgm:spPr/>
      <dgm:t>
        <a:bodyPr/>
        <a:lstStyle/>
        <a:p>
          <a:r>
            <a:rPr lang="de-DE" sz="2800" dirty="0"/>
            <a:t>Wie ist der  Energie-Mix (erneuerbar, fossil)</a:t>
          </a:r>
        </a:p>
      </dgm:t>
    </dgm:pt>
    <dgm:pt modelId="{F117FC8F-43E2-44DD-B45D-CABC04C191BB}" type="parTrans" cxnId="{A9B0D762-C012-467A-8F6A-88878B5CA81B}">
      <dgm:prSet/>
      <dgm:spPr/>
      <dgm:t>
        <a:bodyPr/>
        <a:lstStyle/>
        <a:p>
          <a:endParaRPr lang="de-DE" sz="2800"/>
        </a:p>
      </dgm:t>
    </dgm:pt>
    <dgm:pt modelId="{A5B642D4-E6B1-402D-9279-77185806DF16}" type="sibTrans" cxnId="{A9B0D762-C012-467A-8F6A-88878B5CA81B}">
      <dgm:prSet/>
      <dgm:spPr/>
      <dgm:t>
        <a:bodyPr/>
        <a:lstStyle/>
        <a:p>
          <a:endParaRPr lang="de-DE" sz="2800"/>
        </a:p>
      </dgm:t>
    </dgm:pt>
    <dgm:pt modelId="{E97A50B8-3115-4EE7-B1D9-520D8B61F694}">
      <dgm:prSet phldrT="[Text]" custT="1"/>
      <dgm:spPr/>
      <dgm:t>
        <a:bodyPr/>
        <a:lstStyle/>
        <a:p>
          <a:r>
            <a:rPr lang="de-DE" sz="2800" dirty="0"/>
            <a:t>Wie viel Hardware wird benötigt?</a:t>
          </a:r>
        </a:p>
      </dgm:t>
    </dgm:pt>
    <dgm:pt modelId="{AD808FD7-31FC-4859-8A2B-3E1BA01E0FBD}" type="parTrans" cxnId="{3B0E5E86-E216-484B-A741-42F3FCBCE366}">
      <dgm:prSet/>
      <dgm:spPr/>
      <dgm:t>
        <a:bodyPr/>
        <a:lstStyle/>
        <a:p>
          <a:endParaRPr lang="de-DE" sz="2800"/>
        </a:p>
      </dgm:t>
    </dgm:pt>
    <dgm:pt modelId="{000F677C-FE99-4748-9AA4-0D7F559FF975}" type="sibTrans" cxnId="{3B0E5E86-E216-484B-A741-42F3FCBCE366}">
      <dgm:prSet/>
      <dgm:spPr/>
      <dgm:t>
        <a:bodyPr/>
        <a:lstStyle/>
        <a:p>
          <a:endParaRPr lang="de-DE" sz="2800"/>
        </a:p>
      </dgm:t>
    </dgm:pt>
    <dgm:pt modelId="{0ACCE81A-A64D-4FD7-93FA-32959DBE16BC}" type="pres">
      <dgm:prSet presAssocID="{1D09526C-07EB-4ECF-8B8F-EE8F86D905C2}" presName="linear" presStyleCnt="0">
        <dgm:presLayoutVars>
          <dgm:animLvl val="lvl"/>
          <dgm:resizeHandles val="exact"/>
        </dgm:presLayoutVars>
      </dgm:prSet>
      <dgm:spPr/>
    </dgm:pt>
    <dgm:pt modelId="{2AC9E10C-C52D-4112-A9E2-647FE9FB940A}" type="pres">
      <dgm:prSet presAssocID="{546D44C5-F0B1-4B30-89C5-A01D63CE35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9378ED-6945-4D6B-A05C-1DB69C5910F2}" type="pres">
      <dgm:prSet presAssocID="{BF087208-8810-4DC9-B4FA-789FF227A410}" presName="spacer" presStyleCnt="0"/>
      <dgm:spPr/>
    </dgm:pt>
    <dgm:pt modelId="{D1831322-9779-4206-8A68-A2D765F477AC}" type="pres">
      <dgm:prSet presAssocID="{7E4C61BE-3EB0-415D-BA3C-504263D91D5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09D716-C87A-4E7B-B3F2-4D1BC15B61F9}" type="pres">
      <dgm:prSet presAssocID="{7E4C61BE-3EB0-415D-BA3C-504263D91D59}" presName="childText" presStyleLbl="revTx" presStyleIdx="0" presStyleCnt="1">
        <dgm:presLayoutVars>
          <dgm:bulletEnabled val="1"/>
        </dgm:presLayoutVars>
      </dgm:prSet>
      <dgm:spPr/>
    </dgm:pt>
    <dgm:pt modelId="{B96D131F-9347-458A-BADA-86446028A563}" type="pres">
      <dgm:prSet presAssocID="{5F248F74-E5C6-4C3C-AADE-C3F72E86F2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6BCD32-07B0-4786-9A76-671530F9BD96}" type="pres">
      <dgm:prSet presAssocID="{A5B642D4-E6B1-402D-9279-77185806DF16}" presName="spacer" presStyleCnt="0"/>
      <dgm:spPr/>
    </dgm:pt>
    <dgm:pt modelId="{99535263-0D2A-47F2-94F5-FC36F1BD11E6}" type="pres">
      <dgm:prSet presAssocID="{E97A50B8-3115-4EE7-B1D9-520D8B61F6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31B010-7651-4A64-A090-4FDDE1303E73}" type="presOf" srcId="{E97A50B8-3115-4EE7-B1D9-520D8B61F694}" destId="{99535263-0D2A-47F2-94F5-FC36F1BD11E6}" srcOrd="0" destOrd="0" presId="urn:microsoft.com/office/officeart/2005/8/layout/vList2"/>
    <dgm:cxn modelId="{44C6AD1E-14C4-4CA8-AE6D-20B51E929159}" srcId="{7E4C61BE-3EB0-415D-BA3C-504263D91D59}" destId="{38A388CC-F6C4-405E-AA48-5E19E462ED1F}" srcOrd="1" destOrd="0" parTransId="{D6318F92-0F62-4702-A1A2-A2E414C36CAB}" sibTransId="{6F460AFA-E7A8-4714-A320-016389A5ECAF}"/>
    <dgm:cxn modelId="{DAEB8325-7B06-48D3-9F5E-F59F90040962}" type="presOf" srcId="{913F2C10-D6E0-4D56-9973-16984A16F08D}" destId="{EB09D716-C87A-4E7B-B3F2-4D1BC15B61F9}" srcOrd="0" destOrd="0" presId="urn:microsoft.com/office/officeart/2005/8/layout/vList2"/>
    <dgm:cxn modelId="{A9B0D762-C012-467A-8F6A-88878B5CA81B}" srcId="{1D09526C-07EB-4ECF-8B8F-EE8F86D905C2}" destId="{5F248F74-E5C6-4C3C-AADE-C3F72E86F250}" srcOrd="2" destOrd="0" parTransId="{F117FC8F-43E2-44DD-B45D-CABC04C191BB}" sibTransId="{A5B642D4-E6B1-402D-9279-77185806DF16}"/>
    <dgm:cxn modelId="{3B0E5E86-E216-484B-A741-42F3FCBCE366}" srcId="{1D09526C-07EB-4ECF-8B8F-EE8F86D905C2}" destId="{E97A50B8-3115-4EE7-B1D9-520D8B61F694}" srcOrd="3" destOrd="0" parTransId="{AD808FD7-31FC-4859-8A2B-3E1BA01E0FBD}" sibTransId="{000F677C-FE99-4748-9AA4-0D7F559FF975}"/>
    <dgm:cxn modelId="{9F558592-9F1D-4C06-B442-6B0527B1A013}" srcId="{1D09526C-07EB-4ECF-8B8F-EE8F86D905C2}" destId="{546D44C5-F0B1-4B30-89C5-A01D63CE359C}" srcOrd="0" destOrd="0" parTransId="{416C902F-D726-4042-A73F-E74CC2AC2DEE}" sibTransId="{BF087208-8810-4DC9-B4FA-789FF227A410}"/>
    <dgm:cxn modelId="{E75C09AE-EB59-40C0-9F6D-42F3FB92B83F}" type="presOf" srcId="{546D44C5-F0B1-4B30-89C5-A01D63CE359C}" destId="{2AC9E10C-C52D-4112-A9E2-647FE9FB940A}" srcOrd="0" destOrd="0" presId="urn:microsoft.com/office/officeart/2005/8/layout/vList2"/>
    <dgm:cxn modelId="{082809B5-7D93-496E-AC4C-EC85F18D600D}" type="presOf" srcId="{7E4C61BE-3EB0-415D-BA3C-504263D91D59}" destId="{D1831322-9779-4206-8A68-A2D765F477AC}" srcOrd="0" destOrd="0" presId="urn:microsoft.com/office/officeart/2005/8/layout/vList2"/>
    <dgm:cxn modelId="{17CD16DB-144B-4F97-BBCA-6AD18E732ED8}" srcId="{1D09526C-07EB-4ECF-8B8F-EE8F86D905C2}" destId="{7E4C61BE-3EB0-415D-BA3C-504263D91D59}" srcOrd="1" destOrd="0" parTransId="{1F253B9C-231B-46BB-BFF0-FB33C544A17F}" sibTransId="{1A14334B-6227-4535-A6B6-F83CD563965C}"/>
    <dgm:cxn modelId="{C8CF05E1-2E42-4E8A-85F8-33AD004D37CF}" type="presOf" srcId="{38A388CC-F6C4-405E-AA48-5E19E462ED1F}" destId="{EB09D716-C87A-4E7B-B3F2-4D1BC15B61F9}" srcOrd="0" destOrd="1" presId="urn:microsoft.com/office/officeart/2005/8/layout/vList2"/>
    <dgm:cxn modelId="{0E770DE5-557A-4C83-927A-2CFE66B8EBB3}" type="presOf" srcId="{1D09526C-07EB-4ECF-8B8F-EE8F86D905C2}" destId="{0ACCE81A-A64D-4FD7-93FA-32959DBE16BC}" srcOrd="0" destOrd="0" presId="urn:microsoft.com/office/officeart/2005/8/layout/vList2"/>
    <dgm:cxn modelId="{340DAFEC-3E73-44EF-88BD-9EB237B658FD}" srcId="{7E4C61BE-3EB0-415D-BA3C-504263D91D59}" destId="{913F2C10-D6E0-4D56-9973-16984A16F08D}" srcOrd="0" destOrd="0" parTransId="{354C12B3-7FBA-4AB1-B3C4-9BF54D7D3429}" sibTransId="{F05F25B4-147E-498B-BB2B-55E92C6AEC5D}"/>
    <dgm:cxn modelId="{793D0BEE-DCCB-4592-A804-6D7E433B77D3}" type="presOf" srcId="{5F248F74-E5C6-4C3C-AADE-C3F72E86F250}" destId="{B96D131F-9347-458A-BADA-86446028A563}" srcOrd="0" destOrd="0" presId="urn:microsoft.com/office/officeart/2005/8/layout/vList2"/>
    <dgm:cxn modelId="{6277BCEA-AFB3-410F-9517-11D09EA7AF40}" type="presParOf" srcId="{0ACCE81A-A64D-4FD7-93FA-32959DBE16BC}" destId="{2AC9E10C-C52D-4112-A9E2-647FE9FB940A}" srcOrd="0" destOrd="0" presId="urn:microsoft.com/office/officeart/2005/8/layout/vList2"/>
    <dgm:cxn modelId="{6D31ABA3-B7CB-4B6B-832F-718F3C2B8EF9}" type="presParOf" srcId="{0ACCE81A-A64D-4FD7-93FA-32959DBE16BC}" destId="{9E9378ED-6945-4D6B-A05C-1DB69C5910F2}" srcOrd="1" destOrd="0" presId="urn:microsoft.com/office/officeart/2005/8/layout/vList2"/>
    <dgm:cxn modelId="{1D0E4808-24AB-4D2C-A253-3C79360A4E68}" type="presParOf" srcId="{0ACCE81A-A64D-4FD7-93FA-32959DBE16BC}" destId="{D1831322-9779-4206-8A68-A2D765F477AC}" srcOrd="2" destOrd="0" presId="urn:microsoft.com/office/officeart/2005/8/layout/vList2"/>
    <dgm:cxn modelId="{5FFDD3BB-1503-4B38-90D2-63DB96B972E7}" type="presParOf" srcId="{0ACCE81A-A64D-4FD7-93FA-32959DBE16BC}" destId="{EB09D716-C87A-4E7B-B3F2-4D1BC15B61F9}" srcOrd="3" destOrd="0" presId="urn:microsoft.com/office/officeart/2005/8/layout/vList2"/>
    <dgm:cxn modelId="{67A85014-449E-4133-A493-8D25A5C691F7}" type="presParOf" srcId="{0ACCE81A-A64D-4FD7-93FA-32959DBE16BC}" destId="{B96D131F-9347-458A-BADA-86446028A563}" srcOrd="4" destOrd="0" presId="urn:microsoft.com/office/officeart/2005/8/layout/vList2"/>
    <dgm:cxn modelId="{A1E64A54-D196-4CF1-A56E-0C9678B05E81}" type="presParOf" srcId="{0ACCE81A-A64D-4FD7-93FA-32959DBE16BC}" destId="{F16BCD32-07B0-4786-9A76-671530F9BD96}" srcOrd="5" destOrd="0" presId="urn:microsoft.com/office/officeart/2005/8/layout/vList2"/>
    <dgm:cxn modelId="{2F533401-DA5B-49C4-B095-9B9D404E6A8B}" type="presParOf" srcId="{0ACCE81A-A64D-4FD7-93FA-32959DBE16BC}" destId="{99535263-0D2A-47F2-94F5-FC36F1BD11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54A83C-C5F5-430E-A8CB-59E5749BB9E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62194BAE-E774-450E-9B6E-D76E895A5BBB}">
      <dgm:prSet phldrT="[Text]" custT="1"/>
      <dgm:spPr/>
      <dgm:t>
        <a:bodyPr/>
        <a:lstStyle/>
        <a:p>
          <a:r>
            <a:rPr lang="de-DE" sz="2800" dirty="0"/>
            <a:t>Laufzeiteffizienz:</a:t>
          </a:r>
        </a:p>
      </dgm:t>
    </dgm:pt>
    <dgm:pt modelId="{03DD0749-5A77-4769-94C4-3629785C2901}" type="parTrans" cxnId="{D2470C26-BAB5-4154-BE35-3D483AB3A406}">
      <dgm:prSet/>
      <dgm:spPr/>
      <dgm:t>
        <a:bodyPr/>
        <a:lstStyle/>
        <a:p>
          <a:endParaRPr lang="de-DE" sz="2800"/>
        </a:p>
      </dgm:t>
    </dgm:pt>
    <dgm:pt modelId="{AE18BD87-347E-46C1-9AB2-F53780ADBB58}" type="sibTrans" cxnId="{D2470C26-BAB5-4154-BE35-3D483AB3A406}">
      <dgm:prSet/>
      <dgm:spPr/>
      <dgm:t>
        <a:bodyPr/>
        <a:lstStyle/>
        <a:p>
          <a:endParaRPr lang="de-DE" sz="2800"/>
        </a:p>
      </dgm:t>
    </dgm:pt>
    <dgm:pt modelId="{7B847ABB-68E7-4710-8B6E-9192CB7CF22F}">
      <dgm:prSet phldrT="[Text]" custT="1"/>
      <dgm:spPr/>
      <dgm:t>
        <a:bodyPr/>
        <a:lstStyle/>
        <a:p>
          <a:r>
            <a:rPr lang="de-DE" sz="2800" dirty="0"/>
            <a:t>Energieeffizienz:</a:t>
          </a:r>
        </a:p>
      </dgm:t>
    </dgm:pt>
    <dgm:pt modelId="{FFB040C5-6117-4484-B7DC-29C06B8A858A}" type="parTrans" cxnId="{F4EDBD80-2825-461C-9BED-161E96BFFE36}">
      <dgm:prSet/>
      <dgm:spPr/>
      <dgm:t>
        <a:bodyPr/>
        <a:lstStyle/>
        <a:p>
          <a:endParaRPr lang="de-DE" sz="2800"/>
        </a:p>
      </dgm:t>
    </dgm:pt>
    <dgm:pt modelId="{257D8529-B937-4AC7-A6B4-5D332AC02457}" type="sibTrans" cxnId="{F4EDBD80-2825-461C-9BED-161E96BFFE36}">
      <dgm:prSet/>
      <dgm:spPr/>
      <dgm:t>
        <a:bodyPr/>
        <a:lstStyle/>
        <a:p>
          <a:endParaRPr lang="de-DE" sz="2800"/>
        </a:p>
      </dgm:t>
    </dgm:pt>
    <dgm:pt modelId="{44B4AF3D-7373-4845-BB2F-23927FC6E6DA}">
      <dgm:prSet phldrT="[Text]" custT="1"/>
      <dgm:spPr/>
      <dgm:t>
        <a:bodyPr/>
        <a:lstStyle/>
        <a:p>
          <a:r>
            <a:rPr lang="de-DE" sz="2800" dirty="0"/>
            <a:t>Proportionalität?</a:t>
          </a:r>
        </a:p>
      </dgm:t>
    </dgm:pt>
    <dgm:pt modelId="{E54C9C9E-DE97-4D04-9897-80783DC11D9E}" type="parTrans" cxnId="{12DC188D-994D-4FA8-92CC-69B8670047B3}">
      <dgm:prSet/>
      <dgm:spPr/>
      <dgm:t>
        <a:bodyPr/>
        <a:lstStyle/>
        <a:p>
          <a:endParaRPr lang="de-DE" sz="2800"/>
        </a:p>
      </dgm:t>
    </dgm:pt>
    <dgm:pt modelId="{D9996136-4CB4-4F3D-8925-6D24C42BDDA7}" type="sibTrans" cxnId="{12DC188D-994D-4FA8-92CC-69B8670047B3}">
      <dgm:prSet/>
      <dgm:spPr/>
      <dgm:t>
        <a:bodyPr/>
        <a:lstStyle/>
        <a:p>
          <a:endParaRPr lang="de-DE" sz="2800"/>
        </a:p>
      </dgm:t>
    </dgm:pt>
    <dgm:pt modelId="{E1ABE7C5-25DF-42B5-B568-8FB6E6FA772F}">
      <dgm:prSet phldrT="[Text]" custT="1"/>
      <dgm:spPr/>
      <dgm:t>
        <a:bodyPr/>
        <a:lstStyle/>
        <a:p>
          <a:r>
            <a:rPr lang="de-DE" sz="2800" dirty="0"/>
            <a:t>Komplexität von Algorithmen &amp; Qualität der Implementierung</a:t>
          </a:r>
        </a:p>
      </dgm:t>
    </dgm:pt>
    <dgm:pt modelId="{D08A5E8D-C450-42FE-8A75-8ECBBA58BBB5}" type="parTrans" cxnId="{37075D17-E729-486B-B6FE-D7CA8216F538}">
      <dgm:prSet/>
      <dgm:spPr/>
      <dgm:t>
        <a:bodyPr/>
        <a:lstStyle/>
        <a:p>
          <a:endParaRPr lang="de-DE" sz="2800"/>
        </a:p>
      </dgm:t>
    </dgm:pt>
    <dgm:pt modelId="{89436FBE-7638-40C6-BBB8-65F20DBC8E31}" type="sibTrans" cxnId="{37075D17-E729-486B-B6FE-D7CA8216F538}">
      <dgm:prSet/>
      <dgm:spPr/>
      <dgm:t>
        <a:bodyPr/>
        <a:lstStyle/>
        <a:p>
          <a:endParaRPr lang="de-DE" sz="2800"/>
        </a:p>
      </dgm:t>
    </dgm:pt>
    <dgm:pt modelId="{13ED5533-9FFE-46B9-9550-B741B89A403E}">
      <dgm:prSet phldrT="[Text]" custT="1"/>
      <dgm:spPr/>
      <dgm:t>
        <a:bodyPr/>
        <a:lstStyle/>
        <a:p>
          <a:r>
            <a:rPr lang="de-DE" sz="2800" dirty="0"/>
            <a:t>Geschwindigkeit und Leistung von Computersystemen</a:t>
          </a:r>
        </a:p>
      </dgm:t>
    </dgm:pt>
    <dgm:pt modelId="{B4BD6ED7-0D9A-4DFC-9EC4-1F8C9A27C5AB}" type="parTrans" cxnId="{E84CE5D1-13BB-40E6-B4EE-3EBD74CBA69A}">
      <dgm:prSet/>
      <dgm:spPr/>
      <dgm:t>
        <a:bodyPr/>
        <a:lstStyle/>
        <a:p>
          <a:endParaRPr lang="de-DE" sz="2800"/>
        </a:p>
      </dgm:t>
    </dgm:pt>
    <dgm:pt modelId="{542600EA-057C-452F-AA17-011AEB98032E}" type="sibTrans" cxnId="{E84CE5D1-13BB-40E6-B4EE-3EBD74CBA69A}">
      <dgm:prSet/>
      <dgm:spPr/>
      <dgm:t>
        <a:bodyPr/>
        <a:lstStyle/>
        <a:p>
          <a:endParaRPr lang="de-DE" sz="2800"/>
        </a:p>
      </dgm:t>
    </dgm:pt>
    <dgm:pt modelId="{08B9F035-876E-417A-BB4C-026CDE6FD8E0}">
      <dgm:prSet phldrT="[Text]" custT="1"/>
      <dgm:spPr/>
      <dgm:t>
        <a:bodyPr/>
        <a:lstStyle/>
        <a:p>
          <a:r>
            <a:rPr lang="de-DE" sz="2800"/>
            <a:t>Verbrauchte </a:t>
          </a:r>
          <a:r>
            <a:rPr lang="de-DE" sz="2800" dirty="0"/>
            <a:t>Energie eines Systems </a:t>
          </a:r>
        </a:p>
      </dgm:t>
    </dgm:pt>
    <dgm:pt modelId="{458254B9-3D08-400D-9356-A52E8159C840}" type="parTrans" cxnId="{CBAD5FC1-AC6D-4CF3-B22C-BF34B5A82CD6}">
      <dgm:prSet/>
      <dgm:spPr/>
      <dgm:t>
        <a:bodyPr/>
        <a:lstStyle/>
        <a:p>
          <a:endParaRPr lang="de-DE" sz="2800"/>
        </a:p>
      </dgm:t>
    </dgm:pt>
    <dgm:pt modelId="{DBA40E43-3524-4B25-8348-53627474EB7C}" type="sibTrans" cxnId="{CBAD5FC1-AC6D-4CF3-B22C-BF34B5A82CD6}">
      <dgm:prSet/>
      <dgm:spPr/>
      <dgm:t>
        <a:bodyPr/>
        <a:lstStyle/>
        <a:p>
          <a:endParaRPr lang="de-DE" sz="2800"/>
        </a:p>
      </dgm:t>
    </dgm:pt>
    <dgm:pt modelId="{DF4E20E7-EE18-4EE7-AA38-D2727D9D8556}">
      <dgm:prSet phldrT="[Text]" custT="1"/>
      <dgm:spPr/>
      <dgm:t>
        <a:bodyPr/>
        <a:lstStyle/>
        <a:p>
          <a:r>
            <a:rPr lang="de-DE" sz="2800" dirty="0"/>
            <a:t>Laufzeiteffizienz korreliert mit Energieeffizienz</a:t>
          </a:r>
        </a:p>
      </dgm:t>
    </dgm:pt>
    <dgm:pt modelId="{B37FA4CC-E642-4AE5-8593-C9D6D1DE725D}" type="parTrans" cxnId="{CAC53940-B2EB-4251-AB63-E015D8749668}">
      <dgm:prSet/>
      <dgm:spPr/>
      <dgm:t>
        <a:bodyPr/>
        <a:lstStyle/>
        <a:p>
          <a:endParaRPr lang="de-DE" sz="2800"/>
        </a:p>
      </dgm:t>
    </dgm:pt>
    <dgm:pt modelId="{B5D836EE-28D4-40F8-A5BB-F79708623BF0}" type="sibTrans" cxnId="{CAC53940-B2EB-4251-AB63-E015D8749668}">
      <dgm:prSet/>
      <dgm:spPr/>
      <dgm:t>
        <a:bodyPr/>
        <a:lstStyle/>
        <a:p>
          <a:endParaRPr lang="de-DE" sz="2800"/>
        </a:p>
      </dgm:t>
    </dgm:pt>
    <dgm:pt modelId="{8A5D7269-A8F2-4E06-B394-C346A6BEFB6D}">
      <dgm:prSet phldrT="[Text]" custT="1"/>
      <dgm:spPr/>
      <dgm:t>
        <a:bodyPr/>
        <a:lstStyle/>
        <a:p>
          <a:r>
            <a:rPr lang="de-DE" sz="2800" dirty="0"/>
            <a:t>Unentschiedene wissenschaftliche Einschätzung</a:t>
          </a:r>
        </a:p>
      </dgm:t>
    </dgm:pt>
    <dgm:pt modelId="{6C200ECB-FC44-41E1-A78D-57F5BCA71FD1}" type="parTrans" cxnId="{48FF2BB3-F9DB-4A82-86F3-78D41E3AE31A}">
      <dgm:prSet/>
      <dgm:spPr/>
      <dgm:t>
        <a:bodyPr/>
        <a:lstStyle/>
        <a:p>
          <a:endParaRPr lang="de-DE" sz="2800"/>
        </a:p>
      </dgm:t>
    </dgm:pt>
    <dgm:pt modelId="{C516D50B-CC78-485A-8503-F8CD46EE08DF}" type="sibTrans" cxnId="{48FF2BB3-F9DB-4A82-86F3-78D41E3AE31A}">
      <dgm:prSet/>
      <dgm:spPr/>
      <dgm:t>
        <a:bodyPr/>
        <a:lstStyle/>
        <a:p>
          <a:endParaRPr lang="de-DE" sz="2800"/>
        </a:p>
      </dgm:t>
    </dgm:pt>
    <dgm:pt modelId="{CFC1B785-1C57-4B78-8386-387F0F517AA5}" type="pres">
      <dgm:prSet presAssocID="{5E54A83C-C5F5-430E-A8CB-59E5749BB9ED}" presName="linear" presStyleCnt="0">
        <dgm:presLayoutVars>
          <dgm:animLvl val="lvl"/>
          <dgm:resizeHandles val="exact"/>
        </dgm:presLayoutVars>
      </dgm:prSet>
      <dgm:spPr/>
    </dgm:pt>
    <dgm:pt modelId="{79A229D6-EECE-46D9-87CE-EDF58243CAD0}" type="pres">
      <dgm:prSet presAssocID="{62194BAE-E774-450E-9B6E-D76E895A5B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D52B5D-6086-48FD-8960-BF954663962E}" type="pres">
      <dgm:prSet presAssocID="{62194BAE-E774-450E-9B6E-D76E895A5BBB}" presName="childText" presStyleLbl="revTx" presStyleIdx="0" presStyleCnt="3">
        <dgm:presLayoutVars>
          <dgm:bulletEnabled val="1"/>
        </dgm:presLayoutVars>
      </dgm:prSet>
      <dgm:spPr/>
    </dgm:pt>
    <dgm:pt modelId="{29415EA1-3A1D-4579-890A-F4DAA7502C2D}" type="pres">
      <dgm:prSet presAssocID="{7B847ABB-68E7-4710-8B6E-9192CB7CF2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6899FA-4F4A-4559-9277-C9C192A00E00}" type="pres">
      <dgm:prSet presAssocID="{7B847ABB-68E7-4710-8B6E-9192CB7CF22F}" presName="childText" presStyleLbl="revTx" presStyleIdx="1" presStyleCnt="3">
        <dgm:presLayoutVars>
          <dgm:bulletEnabled val="1"/>
        </dgm:presLayoutVars>
      </dgm:prSet>
      <dgm:spPr/>
    </dgm:pt>
    <dgm:pt modelId="{BE9CA8CD-3739-4C11-BB40-9DCA49350902}" type="pres">
      <dgm:prSet presAssocID="{44B4AF3D-7373-4845-BB2F-23927FC6E6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7C2BF4D-6318-413B-BCAD-17FF170162AE}" type="pres">
      <dgm:prSet presAssocID="{44B4AF3D-7373-4845-BB2F-23927FC6E6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43D210F-A299-4871-99F6-85DAB3485232}" type="presOf" srcId="{8A5D7269-A8F2-4E06-B394-C346A6BEFB6D}" destId="{67C2BF4D-6318-413B-BCAD-17FF170162AE}" srcOrd="0" destOrd="1" presId="urn:microsoft.com/office/officeart/2005/8/layout/vList2"/>
    <dgm:cxn modelId="{37075D17-E729-486B-B6FE-D7CA8216F538}" srcId="{62194BAE-E774-450E-9B6E-D76E895A5BBB}" destId="{E1ABE7C5-25DF-42B5-B568-8FB6E6FA772F}" srcOrd="1" destOrd="0" parTransId="{D08A5E8D-C450-42FE-8A75-8ECBBA58BBB5}" sibTransId="{89436FBE-7638-40C6-BBB8-65F20DBC8E31}"/>
    <dgm:cxn modelId="{D2470C26-BAB5-4154-BE35-3D483AB3A406}" srcId="{5E54A83C-C5F5-430E-A8CB-59E5749BB9ED}" destId="{62194BAE-E774-450E-9B6E-D76E895A5BBB}" srcOrd="0" destOrd="0" parTransId="{03DD0749-5A77-4769-94C4-3629785C2901}" sibTransId="{AE18BD87-347E-46C1-9AB2-F53780ADBB58}"/>
    <dgm:cxn modelId="{1B8A0D33-5BB3-4B7A-8615-7DFEB6996E5D}" type="presOf" srcId="{DF4E20E7-EE18-4EE7-AA38-D2727D9D8556}" destId="{67C2BF4D-6318-413B-BCAD-17FF170162AE}" srcOrd="0" destOrd="0" presId="urn:microsoft.com/office/officeart/2005/8/layout/vList2"/>
    <dgm:cxn modelId="{CAC53940-B2EB-4251-AB63-E015D8749668}" srcId="{44B4AF3D-7373-4845-BB2F-23927FC6E6DA}" destId="{DF4E20E7-EE18-4EE7-AA38-D2727D9D8556}" srcOrd="0" destOrd="0" parTransId="{B37FA4CC-E642-4AE5-8593-C9D6D1DE725D}" sibTransId="{B5D836EE-28D4-40F8-A5BB-F79708623BF0}"/>
    <dgm:cxn modelId="{F4EDBD80-2825-461C-9BED-161E96BFFE36}" srcId="{5E54A83C-C5F5-430E-A8CB-59E5749BB9ED}" destId="{7B847ABB-68E7-4710-8B6E-9192CB7CF22F}" srcOrd="1" destOrd="0" parTransId="{FFB040C5-6117-4484-B7DC-29C06B8A858A}" sibTransId="{257D8529-B937-4AC7-A6B4-5D332AC02457}"/>
    <dgm:cxn modelId="{12DC188D-994D-4FA8-92CC-69B8670047B3}" srcId="{5E54A83C-C5F5-430E-A8CB-59E5749BB9ED}" destId="{44B4AF3D-7373-4845-BB2F-23927FC6E6DA}" srcOrd="2" destOrd="0" parTransId="{E54C9C9E-DE97-4D04-9897-80783DC11D9E}" sibTransId="{D9996136-4CB4-4F3D-8925-6D24C42BDDA7}"/>
    <dgm:cxn modelId="{9B543893-0F16-418A-8B06-02D7F40E2519}" type="presOf" srcId="{44B4AF3D-7373-4845-BB2F-23927FC6E6DA}" destId="{BE9CA8CD-3739-4C11-BB40-9DCA49350902}" srcOrd="0" destOrd="0" presId="urn:microsoft.com/office/officeart/2005/8/layout/vList2"/>
    <dgm:cxn modelId="{133F3F94-F8F1-41D7-8D04-4D6955489BB2}" type="presOf" srcId="{08B9F035-876E-417A-BB4C-026CDE6FD8E0}" destId="{086899FA-4F4A-4559-9277-C9C192A00E00}" srcOrd="0" destOrd="0" presId="urn:microsoft.com/office/officeart/2005/8/layout/vList2"/>
    <dgm:cxn modelId="{30099A99-3A0F-458D-B47E-8C1344B8C9C1}" type="presOf" srcId="{5E54A83C-C5F5-430E-A8CB-59E5749BB9ED}" destId="{CFC1B785-1C57-4B78-8386-387F0F517AA5}" srcOrd="0" destOrd="0" presId="urn:microsoft.com/office/officeart/2005/8/layout/vList2"/>
    <dgm:cxn modelId="{2D3825A5-5C75-4A76-ADD7-C2BE73BF712F}" type="presOf" srcId="{62194BAE-E774-450E-9B6E-D76E895A5BBB}" destId="{79A229D6-EECE-46D9-87CE-EDF58243CAD0}" srcOrd="0" destOrd="0" presId="urn:microsoft.com/office/officeart/2005/8/layout/vList2"/>
    <dgm:cxn modelId="{3C4F54AD-FA67-4516-AF92-09336FDA2E31}" type="presOf" srcId="{7B847ABB-68E7-4710-8B6E-9192CB7CF22F}" destId="{29415EA1-3A1D-4579-890A-F4DAA7502C2D}" srcOrd="0" destOrd="0" presId="urn:microsoft.com/office/officeart/2005/8/layout/vList2"/>
    <dgm:cxn modelId="{8E3807B0-94B4-49BB-AF4E-1A0CF4823DCA}" type="presOf" srcId="{E1ABE7C5-25DF-42B5-B568-8FB6E6FA772F}" destId="{1BD52B5D-6086-48FD-8960-BF954663962E}" srcOrd="0" destOrd="1" presId="urn:microsoft.com/office/officeart/2005/8/layout/vList2"/>
    <dgm:cxn modelId="{48FF2BB3-F9DB-4A82-86F3-78D41E3AE31A}" srcId="{44B4AF3D-7373-4845-BB2F-23927FC6E6DA}" destId="{8A5D7269-A8F2-4E06-B394-C346A6BEFB6D}" srcOrd="1" destOrd="0" parTransId="{6C200ECB-FC44-41E1-A78D-57F5BCA71FD1}" sibTransId="{C516D50B-CC78-485A-8503-F8CD46EE08DF}"/>
    <dgm:cxn modelId="{CBAD5FC1-AC6D-4CF3-B22C-BF34B5A82CD6}" srcId="{7B847ABB-68E7-4710-8B6E-9192CB7CF22F}" destId="{08B9F035-876E-417A-BB4C-026CDE6FD8E0}" srcOrd="0" destOrd="0" parTransId="{458254B9-3D08-400D-9356-A52E8159C840}" sibTransId="{DBA40E43-3524-4B25-8348-53627474EB7C}"/>
    <dgm:cxn modelId="{DDF66FCE-2951-4D60-94FE-6FBBF49AB661}" type="presOf" srcId="{13ED5533-9FFE-46B9-9550-B741B89A403E}" destId="{1BD52B5D-6086-48FD-8960-BF954663962E}" srcOrd="0" destOrd="0" presId="urn:microsoft.com/office/officeart/2005/8/layout/vList2"/>
    <dgm:cxn modelId="{E84CE5D1-13BB-40E6-B4EE-3EBD74CBA69A}" srcId="{62194BAE-E774-450E-9B6E-D76E895A5BBB}" destId="{13ED5533-9FFE-46B9-9550-B741B89A403E}" srcOrd="0" destOrd="0" parTransId="{B4BD6ED7-0D9A-4DFC-9EC4-1F8C9A27C5AB}" sibTransId="{542600EA-057C-452F-AA17-011AEB98032E}"/>
    <dgm:cxn modelId="{6132B8A5-981E-4A1A-8FBC-BE539BECE6C2}" type="presParOf" srcId="{CFC1B785-1C57-4B78-8386-387F0F517AA5}" destId="{79A229D6-EECE-46D9-87CE-EDF58243CAD0}" srcOrd="0" destOrd="0" presId="urn:microsoft.com/office/officeart/2005/8/layout/vList2"/>
    <dgm:cxn modelId="{ED753DE4-9B73-456D-B7C7-7DCFE57218C1}" type="presParOf" srcId="{CFC1B785-1C57-4B78-8386-387F0F517AA5}" destId="{1BD52B5D-6086-48FD-8960-BF954663962E}" srcOrd="1" destOrd="0" presId="urn:microsoft.com/office/officeart/2005/8/layout/vList2"/>
    <dgm:cxn modelId="{4DC37552-DED7-4F11-B32E-A54012DFD3B3}" type="presParOf" srcId="{CFC1B785-1C57-4B78-8386-387F0F517AA5}" destId="{29415EA1-3A1D-4579-890A-F4DAA7502C2D}" srcOrd="2" destOrd="0" presId="urn:microsoft.com/office/officeart/2005/8/layout/vList2"/>
    <dgm:cxn modelId="{898C4310-E650-4B61-AFFE-521EB1F994CF}" type="presParOf" srcId="{CFC1B785-1C57-4B78-8386-387F0F517AA5}" destId="{086899FA-4F4A-4559-9277-C9C192A00E00}" srcOrd="3" destOrd="0" presId="urn:microsoft.com/office/officeart/2005/8/layout/vList2"/>
    <dgm:cxn modelId="{64476415-524F-4EE2-8FFC-732DBF1992A8}" type="presParOf" srcId="{CFC1B785-1C57-4B78-8386-387F0F517AA5}" destId="{BE9CA8CD-3739-4C11-BB40-9DCA49350902}" srcOrd="4" destOrd="0" presId="urn:microsoft.com/office/officeart/2005/8/layout/vList2"/>
    <dgm:cxn modelId="{2B8B6E85-562A-4873-9319-55FDE64F6246}" type="presParOf" srcId="{CFC1B785-1C57-4B78-8386-387F0F517AA5}" destId="{67C2BF4D-6318-413B-BCAD-17FF170162A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6A6E10-2E1F-4476-9770-C8B0381627C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4159E6E-2064-4CFE-BA28-50AD83614D25}">
      <dgm:prSet phldrT="[Text]" custT="1"/>
      <dgm:spPr/>
      <dgm:t>
        <a:bodyPr/>
        <a:lstStyle/>
        <a:p>
          <a:r>
            <a:rPr lang="de-DE" sz="2800" dirty="0"/>
            <a:t>Mögliche Aufgaben</a:t>
          </a:r>
        </a:p>
      </dgm:t>
    </dgm:pt>
    <dgm:pt modelId="{43904017-C71D-4E11-B456-7826ABDC069F}" type="parTrans" cxnId="{63F36E84-2D83-4457-A82C-3457A2BDE975}">
      <dgm:prSet/>
      <dgm:spPr/>
      <dgm:t>
        <a:bodyPr/>
        <a:lstStyle/>
        <a:p>
          <a:endParaRPr lang="de-DE" sz="2800"/>
        </a:p>
      </dgm:t>
    </dgm:pt>
    <dgm:pt modelId="{13F2F512-ECCC-483A-9D2F-7E595319FD19}" type="sibTrans" cxnId="{63F36E84-2D83-4457-A82C-3457A2BDE975}">
      <dgm:prSet/>
      <dgm:spPr/>
      <dgm:t>
        <a:bodyPr/>
        <a:lstStyle/>
        <a:p>
          <a:endParaRPr lang="de-DE" sz="2800"/>
        </a:p>
      </dgm:t>
    </dgm:pt>
    <dgm:pt modelId="{7D689F40-803B-4CEB-927D-C483741AA624}">
      <dgm:prSet phldrT="[Text]" custT="1"/>
      <dgm:spPr/>
      <dgm:t>
        <a:bodyPr/>
        <a:lstStyle/>
        <a:p>
          <a:r>
            <a:rPr lang="de-DE" sz="2800" dirty="0"/>
            <a:t>Erstellung einer Tabelle </a:t>
          </a:r>
        </a:p>
      </dgm:t>
    </dgm:pt>
    <dgm:pt modelId="{98320F46-2790-4B14-8EEA-7538E960CC82}" type="parTrans" cxnId="{D480B5D2-9E09-402E-9F70-3347C6BD064D}">
      <dgm:prSet/>
      <dgm:spPr/>
      <dgm:t>
        <a:bodyPr/>
        <a:lstStyle/>
        <a:p>
          <a:endParaRPr lang="de-DE" sz="2800"/>
        </a:p>
      </dgm:t>
    </dgm:pt>
    <dgm:pt modelId="{64E89DB1-7E98-47B1-BC6F-C55D0ED0D55B}" type="sibTrans" cxnId="{D480B5D2-9E09-402E-9F70-3347C6BD064D}">
      <dgm:prSet/>
      <dgm:spPr/>
      <dgm:t>
        <a:bodyPr/>
        <a:lstStyle/>
        <a:p>
          <a:endParaRPr lang="de-DE" sz="2800"/>
        </a:p>
      </dgm:t>
    </dgm:pt>
    <dgm:pt modelId="{6366D00A-6BAF-4F29-909E-9E25543581F7}">
      <dgm:prSet custT="1"/>
      <dgm:spPr/>
      <dgm:t>
        <a:bodyPr/>
        <a:lstStyle/>
        <a:p>
          <a:r>
            <a:rPr lang="de-DE" sz="2800" dirty="0"/>
            <a:t>Vergleich Laufzeit vs. Energieeffizienz</a:t>
          </a:r>
        </a:p>
      </dgm:t>
    </dgm:pt>
    <dgm:pt modelId="{B573E000-ADA2-4968-89DA-4B90E21A060B}" type="parTrans" cxnId="{183B1F67-3182-4434-8FDE-1174D3F328D9}">
      <dgm:prSet/>
      <dgm:spPr/>
      <dgm:t>
        <a:bodyPr/>
        <a:lstStyle/>
        <a:p>
          <a:endParaRPr lang="de-DE" sz="2800"/>
        </a:p>
      </dgm:t>
    </dgm:pt>
    <dgm:pt modelId="{4FEF63E5-E71A-47D1-862B-EBBC1C6A1713}" type="sibTrans" cxnId="{183B1F67-3182-4434-8FDE-1174D3F328D9}">
      <dgm:prSet/>
      <dgm:spPr/>
      <dgm:t>
        <a:bodyPr/>
        <a:lstStyle/>
        <a:p>
          <a:endParaRPr lang="de-DE" sz="2800"/>
        </a:p>
      </dgm:t>
    </dgm:pt>
    <dgm:pt modelId="{59FC938D-8687-478D-ABD6-30565E729DCA}">
      <dgm:prSet custT="1"/>
      <dgm:spPr/>
      <dgm:t>
        <a:bodyPr/>
        <a:lstStyle/>
        <a:p>
          <a:r>
            <a:rPr lang="de-DE" sz="2800" dirty="0"/>
            <a:t>JUNIT-Tests für die Messung </a:t>
          </a:r>
        </a:p>
      </dgm:t>
    </dgm:pt>
    <dgm:pt modelId="{28B1BD59-D37D-4F9E-AE98-74E4E7F72CDE}" type="parTrans" cxnId="{CF7F8E67-257E-4D01-8BC0-EB8E08E36853}">
      <dgm:prSet/>
      <dgm:spPr/>
      <dgm:t>
        <a:bodyPr/>
        <a:lstStyle/>
        <a:p>
          <a:endParaRPr lang="de-DE" sz="2800"/>
        </a:p>
      </dgm:t>
    </dgm:pt>
    <dgm:pt modelId="{5F94D368-F823-4E14-9A79-07C2587A7B1C}" type="sibTrans" cxnId="{CF7F8E67-257E-4D01-8BC0-EB8E08E36853}">
      <dgm:prSet/>
      <dgm:spPr/>
      <dgm:t>
        <a:bodyPr/>
        <a:lstStyle/>
        <a:p>
          <a:endParaRPr lang="de-DE" sz="2800"/>
        </a:p>
      </dgm:t>
    </dgm:pt>
    <dgm:pt modelId="{F01F57B6-EBA8-4AE0-B5A0-E33A3E78F3C4}">
      <dgm:prSet custT="1"/>
      <dgm:spPr/>
      <dgm:t>
        <a:bodyPr/>
        <a:lstStyle/>
        <a:p>
          <a:r>
            <a:rPr lang="de-DE" sz="2800" dirty="0"/>
            <a:t>des Energieverbrauchs und  der Laufzeit</a:t>
          </a:r>
        </a:p>
      </dgm:t>
    </dgm:pt>
    <dgm:pt modelId="{59E0A004-BFEC-4CD4-AF87-4A95F6F19110}" type="parTrans" cxnId="{10703E3C-B495-40EB-8175-338B76B0A346}">
      <dgm:prSet/>
      <dgm:spPr/>
      <dgm:t>
        <a:bodyPr/>
        <a:lstStyle/>
        <a:p>
          <a:endParaRPr lang="de-DE" sz="2800"/>
        </a:p>
      </dgm:t>
    </dgm:pt>
    <dgm:pt modelId="{344B158D-1CC5-470C-BDAB-7FF9008B3C9B}" type="sibTrans" cxnId="{10703E3C-B495-40EB-8175-338B76B0A346}">
      <dgm:prSet/>
      <dgm:spPr/>
      <dgm:t>
        <a:bodyPr/>
        <a:lstStyle/>
        <a:p>
          <a:endParaRPr lang="de-DE" sz="2800"/>
        </a:p>
      </dgm:t>
    </dgm:pt>
    <dgm:pt modelId="{ABF4EC07-B2CD-47A2-AF58-C574E1B0A14D}">
      <dgm:prSet phldrT="[Text]" custT="1"/>
      <dgm:spPr/>
      <dgm:t>
        <a:bodyPr/>
        <a:lstStyle/>
        <a:p>
          <a:r>
            <a:rPr lang="de-DE" sz="2800" dirty="0"/>
            <a:t>Erster Schritt zur energie-effizienten Softwareentwicklung </a:t>
          </a:r>
        </a:p>
      </dgm:t>
    </dgm:pt>
    <dgm:pt modelId="{D8D780D4-B6BD-443F-8D6E-D7E4B538A8B4}" type="parTrans" cxnId="{01D7F83D-05A8-44C0-90CF-CFB461354345}">
      <dgm:prSet/>
      <dgm:spPr/>
      <dgm:t>
        <a:bodyPr/>
        <a:lstStyle/>
        <a:p>
          <a:endParaRPr lang="de-DE" sz="2800"/>
        </a:p>
      </dgm:t>
    </dgm:pt>
    <dgm:pt modelId="{D943A1A2-8CC4-484F-AADC-6AE94E0184A2}" type="sibTrans" cxnId="{01D7F83D-05A8-44C0-90CF-CFB461354345}">
      <dgm:prSet/>
      <dgm:spPr/>
      <dgm:t>
        <a:bodyPr/>
        <a:lstStyle/>
        <a:p>
          <a:endParaRPr lang="de-DE" sz="2800"/>
        </a:p>
      </dgm:t>
    </dgm:pt>
    <dgm:pt modelId="{EE03C672-3B90-4FB2-B2C1-E6F599D3A17A}">
      <dgm:prSet phldrT="[Text]" custT="1"/>
      <dgm:spPr/>
      <dgm:t>
        <a:bodyPr/>
        <a:lstStyle/>
        <a:p>
          <a:r>
            <a:rPr lang="de-DE" sz="2800" dirty="0"/>
            <a:t>Korrelationstest</a:t>
          </a:r>
        </a:p>
      </dgm:t>
    </dgm:pt>
    <dgm:pt modelId="{0883C031-D178-4D6B-8565-129E7A1B77E3}" type="parTrans" cxnId="{5A72D8B1-FED4-419C-9C63-5FBB4397D3C4}">
      <dgm:prSet/>
      <dgm:spPr/>
      <dgm:t>
        <a:bodyPr/>
        <a:lstStyle/>
        <a:p>
          <a:endParaRPr lang="de-DE" sz="2800"/>
        </a:p>
      </dgm:t>
    </dgm:pt>
    <dgm:pt modelId="{CB1BD013-97E1-4819-BAE0-E1FC9DF33788}" type="sibTrans" cxnId="{5A72D8B1-FED4-419C-9C63-5FBB4397D3C4}">
      <dgm:prSet/>
      <dgm:spPr/>
      <dgm:t>
        <a:bodyPr/>
        <a:lstStyle/>
        <a:p>
          <a:endParaRPr lang="de-DE" sz="2800"/>
        </a:p>
      </dgm:t>
    </dgm:pt>
    <dgm:pt modelId="{A15E49C2-9C9C-4A67-A12E-22CF731AD684}" type="pres">
      <dgm:prSet presAssocID="{666A6E10-2E1F-4476-9770-C8B0381627C5}" presName="linear" presStyleCnt="0">
        <dgm:presLayoutVars>
          <dgm:animLvl val="lvl"/>
          <dgm:resizeHandles val="exact"/>
        </dgm:presLayoutVars>
      </dgm:prSet>
      <dgm:spPr/>
    </dgm:pt>
    <dgm:pt modelId="{15A28996-2B4D-4196-A86D-D622EE46E74A}" type="pres">
      <dgm:prSet presAssocID="{ABF4EC07-B2CD-47A2-AF58-C574E1B0A14D}" presName="parentText" presStyleLbl="node1" presStyleIdx="0" presStyleCnt="4" custLinFactY="-593" custLinFactNeighborX="-3661" custLinFactNeighborY="-100000">
        <dgm:presLayoutVars>
          <dgm:chMax val="0"/>
          <dgm:bulletEnabled val="1"/>
        </dgm:presLayoutVars>
      </dgm:prSet>
      <dgm:spPr/>
    </dgm:pt>
    <dgm:pt modelId="{031BD143-12E7-4BEC-8688-E824E0F12A8E}" type="pres">
      <dgm:prSet presAssocID="{D943A1A2-8CC4-484F-AADC-6AE94E0184A2}" presName="spacer" presStyleCnt="0"/>
      <dgm:spPr/>
    </dgm:pt>
    <dgm:pt modelId="{77049573-E6E0-463D-8B01-6B69C03E2018}" type="pres">
      <dgm:prSet presAssocID="{84159E6E-2064-4CFE-BA28-50AD83614D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E74870-D222-4549-B206-308A84D6D979}" type="pres">
      <dgm:prSet presAssocID="{84159E6E-2064-4CFE-BA28-50AD83614D25}" presName="childText" presStyleLbl="revTx" presStyleIdx="0" presStyleCnt="3">
        <dgm:presLayoutVars>
          <dgm:bulletEnabled val="1"/>
        </dgm:presLayoutVars>
      </dgm:prSet>
      <dgm:spPr/>
    </dgm:pt>
    <dgm:pt modelId="{508C1CA9-48E8-4ACD-8C02-A9DF6501C468}" type="pres">
      <dgm:prSet presAssocID="{59FC938D-8687-478D-ABD6-30565E729D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902AAA-6601-4A4C-B608-E257523779CE}" type="pres">
      <dgm:prSet presAssocID="{59FC938D-8687-478D-ABD6-30565E729DCA}" presName="childText" presStyleLbl="revTx" presStyleIdx="1" presStyleCnt="3">
        <dgm:presLayoutVars>
          <dgm:bulletEnabled val="1"/>
        </dgm:presLayoutVars>
      </dgm:prSet>
      <dgm:spPr/>
    </dgm:pt>
    <dgm:pt modelId="{197D62D6-59D4-4CA6-9305-51CFADCB9C73}" type="pres">
      <dgm:prSet presAssocID="{7D689F40-803B-4CEB-927D-C483741AA62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E7E655-6D48-4D66-A7F1-F0EBF7F1EBBE}" type="pres">
      <dgm:prSet presAssocID="{7D689F40-803B-4CEB-927D-C483741AA62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209530B-7D26-4067-8FB5-8DA208900631}" type="presOf" srcId="{666A6E10-2E1F-4476-9770-C8B0381627C5}" destId="{A15E49C2-9C9C-4A67-A12E-22CF731AD684}" srcOrd="0" destOrd="0" presId="urn:microsoft.com/office/officeart/2005/8/layout/vList2"/>
    <dgm:cxn modelId="{05409B19-4905-497F-8DAA-386360602F25}" type="presOf" srcId="{EE03C672-3B90-4FB2-B2C1-E6F599D3A17A}" destId="{32E7E655-6D48-4D66-A7F1-F0EBF7F1EBBE}" srcOrd="0" destOrd="0" presId="urn:microsoft.com/office/officeart/2005/8/layout/vList2"/>
    <dgm:cxn modelId="{A499161F-B733-4C87-AB32-01764E5EA4EA}" type="presOf" srcId="{F01F57B6-EBA8-4AE0-B5A0-E33A3E78F3C4}" destId="{E8902AAA-6601-4A4C-B608-E257523779CE}" srcOrd="0" destOrd="0" presId="urn:microsoft.com/office/officeart/2005/8/layout/vList2"/>
    <dgm:cxn modelId="{ACDB8030-3265-40FA-844C-FAFB5F78FAE0}" type="presOf" srcId="{59FC938D-8687-478D-ABD6-30565E729DCA}" destId="{508C1CA9-48E8-4ACD-8C02-A9DF6501C468}" srcOrd="0" destOrd="0" presId="urn:microsoft.com/office/officeart/2005/8/layout/vList2"/>
    <dgm:cxn modelId="{B0B68C33-DB5B-43BD-8355-F5ECF4D881D9}" type="presOf" srcId="{84159E6E-2064-4CFE-BA28-50AD83614D25}" destId="{77049573-E6E0-463D-8B01-6B69C03E2018}" srcOrd="0" destOrd="0" presId="urn:microsoft.com/office/officeart/2005/8/layout/vList2"/>
    <dgm:cxn modelId="{10703E3C-B495-40EB-8175-338B76B0A346}" srcId="{59FC938D-8687-478D-ABD6-30565E729DCA}" destId="{F01F57B6-EBA8-4AE0-B5A0-E33A3E78F3C4}" srcOrd="0" destOrd="0" parTransId="{59E0A004-BFEC-4CD4-AF87-4A95F6F19110}" sibTransId="{344B158D-1CC5-470C-BDAB-7FF9008B3C9B}"/>
    <dgm:cxn modelId="{01D7F83D-05A8-44C0-90CF-CFB461354345}" srcId="{666A6E10-2E1F-4476-9770-C8B0381627C5}" destId="{ABF4EC07-B2CD-47A2-AF58-C574E1B0A14D}" srcOrd="0" destOrd="0" parTransId="{D8D780D4-B6BD-443F-8D6E-D7E4B538A8B4}" sibTransId="{D943A1A2-8CC4-484F-AADC-6AE94E0184A2}"/>
    <dgm:cxn modelId="{EE41AA61-2592-4D6E-8408-244162A83E7E}" type="presOf" srcId="{6366D00A-6BAF-4F29-909E-9E25543581F7}" destId="{33E74870-D222-4549-B206-308A84D6D979}" srcOrd="0" destOrd="0" presId="urn:microsoft.com/office/officeart/2005/8/layout/vList2"/>
    <dgm:cxn modelId="{183B1F67-3182-4434-8FDE-1174D3F328D9}" srcId="{84159E6E-2064-4CFE-BA28-50AD83614D25}" destId="{6366D00A-6BAF-4F29-909E-9E25543581F7}" srcOrd="0" destOrd="0" parTransId="{B573E000-ADA2-4968-89DA-4B90E21A060B}" sibTransId="{4FEF63E5-E71A-47D1-862B-EBBC1C6A1713}"/>
    <dgm:cxn modelId="{CF7F8E67-257E-4D01-8BC0-EB8E08E36853}" srcId="{666A6E10-2E1F-4476-9770-C8B0381627C5}" destId="{59FC938D-8687-478D-ABD6-30565E729DCA}" srcOrd="2" destOrd="0" parTransId="{28B1BD59-D37D-4F9E-AE98-74E4E7F72CDE}" sibTransId="{5F94D368-F823-4E14-9A79-07C2587A7B1C}"/>
    <dgm:cxn modelId="{63F36E84-2D83-4457-A82C-3457A2BDE975}" srcId="{666A6E10-2E1F-4476-9770-C8B0381627C5}" destId="{84159E6E-2064-4CFE-BA28-50AD83614D25}" srcOrd="1" destOrd="0" parTransId="{43904017-C71D-4E11-B456-7826ABDC069F}" sibTransId="{13F2F512-ECCC-483A-9D2F-7E595319FD19}"/>
    <dgm:cxn modelId="{5C558C86-77B2-4D8E-8F6A-D242F939FC4C}" type="presOf" srcId="{7D689F40-803B-4CEB-927D-C483741AA624}" destId="{197D62D6-59D4-4CA6-9305-51CFADCB9C73}" srcOrd="0" destOrd="0" presId="urn:microsoft.com/office/officeart/2005/8/layout/vList2"/>
    <dgm:cxn modelId="{5A72D8B1-FED4-419C-9C63-5FBB4397D3C4}" srcId="{7D689F40-803B-4CEB-927D-C483741AA624}" destId="{EE03C672-3B90-4FB2-B2C1-E6F599D3A17A}" srcOrd="0" destOrd="0" parTransId="{0883C031-D178-4D6B-8565-129E7A1B77E3}" sibTransId="{CB1BD013-97E1-4819-BAE0-E1FC9DF33788}"/>
    <dgm:cxn modelId="{D480B5D2-9E09-402E-9F70-3347C6BD064D}" srcId="{666A6E10-2E1F-4476-9770-C8B0381627C5}" destId="{7D689F40-803B-4CEB-927D-C483741AA624}" srcOrd="3" destOrd="0" parTransId="{98320F46-2790-4B14-8EEA-7538E960CC82}" sibTransId="{64E89DB1-7E98-47B1-BC6F-C55D0ED0D55B}"/>
    <dgm:cxn modelId="{4D62EFDD-E1FE-428F-A4C5-66375BBE83AE}" type="presOf" srcId="{ABF4EC07-B2CD-47A2-AF58-C574E1B0A14D}" destId="{15A28996-2B4D-4196-A86D-D622EE46E74A}" srcOrd="0" destOrd="0" presId="urn:microsoft.com/office/officeart/2005/8/layout/vList2"/>
    <dgm:cxn modelId="{8E0078A0-C2B9-4DE9-8D44-63A70A24EBF6}" type="presParOf" srcId="{A15E49C2-9C9C-4A67-A12E-22CF731AD684}" destId="{15A28996-2B4D-4196-A86D-D622EE46E74A}" srcOrd="0" destOrd="0" presId="urn:microsoft.com/office/officeart/2005/8/layout/vList2"/>
    <dgm:cxn modelId="{5A0CCAA9-D6C8-4B2E-8299-3C9CFEB310C2}" type="presParOf" srcId="{A15E49C2-9C9C-4A67-A12E-22CF731AD684}" destId="{031BD143-12E7-4BEC-8688-E824E0F12A8E}" srcOrd="1" destOrd="0" presId="urn:microsoft.com/office/officeart/2005/8/layout/vList2"/>
    <dgm:cxn modelId="{FB93D89B-AB39-40DD-970A-A973AE1B71B3}" type="presParOf" srcId="{A15E49C2-9C9C-4A67-A12E-22CF731AD684}" destId="{77049573-E6E0-463D-8B01-6B69C03E2018}" srcOrd="2" destOrd="0" presId="urn:microsoft.com/office/officeart/2005/8/layout/vList2"/>
    <dgm:cxn modelId="{C7A68CAD-56A8-495F-8456-F376A18ED67C}" type="presParOf" srcId="{A15E49C2-9C9C-4A67-A12E-22CF731AD684}" destId="{33E74870-D222-4549-B206-308A84D6D979}" srcOrd="3" destOrd="0" presId="urn:microsoft.com/office/officeart/2005/8/layout/vList2"/>
    <dgm:cxn modelId="{2CDF0953-CEA8-47F6-966E-3FF94E2A8266}" type="presParOf" srcId="{A15E49C2-9C9C-4A67-A12E-22CF731AD684}" destId="{508C1CA9-48E8-4ACD-8C02-A9DF6501C468}" srcOrd="4" destOrd="0" presId="urn:microsoft.com/office/officeart/2005/8/layout/vList2"/>
    <dgm:cxn modelId="{349BD03B-FA03-4BCC-BB72-1121B0C66B4B}" type="presParOf" srcId="{A15E49C2-9C9C-4A67-A12E-22CF731AD684}" destId="{E8902AAA-6601-4A4C-B608-E257523779CE}" srcOrd="5" destOrd="0" presId="urn:microsoft.com/office/officeart/2005/8/layout/vList2"/>
    <dgm:cxn modelId="{BA099F61-2875-4F2A-A545-027C6759D3B2}" type="presParOf" srcId="{A15E49C2-9C9C-4A67-A12E-22CF731AD684}" destId="{197D62D6-59D4-4CA6-9305-51CFADCB9C73}" srcOrd="6" destOrd="0" presId="urn:microsoft.com/office/officeart/2005/8/layout/vList2"/>
    <dgm:cxn modelId="{B141CE8D-16D0-4257-AF9B-6BE9ECF38277}" type="presParOf" srcId="{A15E49C2-9C9C-4A67-A12E-22CF731AD684}" destId="{32E7E655-6D48-4D66-A7F1-F0EBF7F1EBB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BBB972-DECB-44AF-9FD2-7F625A5F3C6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69A9B0A-7583-427F-8853-B50E8415D70A}">
      <dgm:prSet phldrT="[Text]" custT="1"/>
      <dgm:spPr/>
      <dgm:t>
        <a:bodyPr/>
        <a:lstStyle/>
        <a:p>
          <a:r>
            <a:rPr lang="de-DE" sz="2800" dirty="0"/>
            <a:t>Vorteile der   Software-Tools </a:t>
          </a:r>
        </a:p>
      </dgm:t>
    </dgm:pt>
    <dgm:pt modelId="{2E231A11-5086-45C5-985A-D7402525677F}" type="parTrans" cxnId="{4F8015C4-474F-4C01-82C1-5F2659EDA295}">
      <dgm:prSet/>
      <dgm:spPr/>
      <dgm:t>
        <a:bodyPr/>
        <a:lstStyle/>
        <a:p>
          <a:endParaRPr lang="de-DE" sz="2800"/>
        </a:p>
      </dgm:t>
    </dgm:pt>
    <dgm:pt modelId="{9DB2FEEA-04C2-4D90-A108-3547E6E9F74D}" type="sibTrans" cxnId="{4F8015C4-474F-4C01-82C1-5F2659EDA295}">
      <dgm:prSet/>
      <dgm:spPr/>
      <dgm:t>
        <a:bodyPr/>
        <a:lstStyle/>
        <a:p>
          <a:endParaRPr lang="de-DE" sz="2800"/>
        </a:p>
      </dgm:t>
    </dgm:pt>
    <dgm:pt modelId="{ACB1412A-2BD4-4000-A51D-DA898EF5CCEE}">
      <dgm:prSet phldrT="[Text]" custT="1"/>
      <dgm:spPr/>
      <dgm:t>
        <a:bodyPr/>
        <a:lstStyle/>
        <a:p>
          <a:r>
            <a:rPr lang="de-DE" sz="2800" dirty="0"/>
            <a:t>niedriger Kosten</a:t>
          </a:r>
        </a:p>
      </dgm:t>
    </dgm:pt>
    <dgm:pt modelId="{F68ED6A2-6077-45A0-B4FF-77E5525286F4}" type="parTrans" cxnId="{9D593816-0C76-407F-992A-DC0BC70BB544}">
      <dgm:prSet/>
      <dgm:spPr/>
      <dgm:t>
        <a:bodyPr/>
        <a:lstStyle/>
        <a:p>
          <a:endParaRPr lang="de-DE" sz="2800"/>
        </a:p>
      </dgm:t>
    </dgm:pt>
    <dgm:pt modelId="{37F7C78E-5696-4D09-A6E5-FCC02472E177}" type="sibTrans" cxnId="{9D593816-0C76-407F-992A-DC0BC70BB544}">
      <dgm:prSet/>
      <dgm:spPr/>
      <dgm:t>
        <a:bodyPr/>
        <a:lstStyle/>
        <a:p>
          <a:endParaRPr lang="de-DE" sz="2800"/>
        </a:p>
      </dgm:t>
    </dgm:pt>
    <dgm:pt modelId="{304B0F0E-EB59-4FEF-9338-FC5688C8DFAE}">
      <dgm:prSet phldrT="[Text]" custT="1"/>
      <dgm:spPr/>
      <dgm:t>
        <a:bodyPr/>
        <a:lstStyle/>
        <a:p>
          <a:r>
            <a:rPr lang="de-DE" sz="2800" dirty="0"/>
            <a:t> Mögliche Tools:</a:t>
          </a:r>
        </a:p>
      </dgm:t>
    </dgm:pt>
    <dgm:pt modelId="{0681C526-6139-45A7-BB8C-F0A4F154E80D}" type="parTrans" cxnId="{DAF2847D-2081-47CC-A68F-3CDAF26C443D}">
      <dgm:prSet/>
      <dgm:spPr/>
      <dgm:t>
        <a:bodyPr/>
        <a:lstStyle/>
        <a:p>
          <a:endParaRPr lang="de-DE" sz="2800"/>
        </a:p>
      </dgm:t>
    </dgm:pt>
    <dgm:pt modelId="{4B9D6AF9-F982-4C09-B2F0-C6C85C8620E1}" type="sibTrans" cxnId="{DAF2847D-2081-47CC-A68F-3CDAF26C443D}">
      <dgm:prSet/>
      <dgm:spPr/>
      <dgm:t>
        <a:bodyPr/>
        <a:lstStyle/>
        <a:p>
          <a:endParaRPr lang="de-DE" sz="2800"/>
        </a:p>
      </dgm:t>
    </dgm:pt>
    <dgm:pt modelId="{807E5A5A-5CC4-4A09-8F97-C794E61E9B14}">
      <dgm:prSet phldrT="[Text]" custT="1"/>
      <dgm:spPr/>
      <dgm:t>
        <a:bodyPr/>
        <a:lstStyle/>
        <a:p>
          <a:r>
            <a:rPr lang="de-DE" sz="2800" dirty="0" err="1"/>
            <a:t>JoularJX</a:t>
          </a:r>
          <a:r>
            <a:rPr lang="de-DE" sz="2800" dirty="0"/>
            <a:t>, </a:t>
          </a:r>
          <a:r>
            <a:rPr lang="de-DE" sz="2800" dirty="0" err="1"/>
            <a:t>PowerJoular</a:t>
          </a:r>
          <a:r>
            <a:rPr lang="de-DE" sz="2800" dirty="0"/>
            <a:t>, Softwarefootprint.py, </a:t>
          </a:r>
          <a:r>
            <a:rPr lang="de-DE" sz="2800" dirty="0" err="1"/>
            <a:t>turbostat</a:t>
          </a:r>
          <a:endParaRPr lang="de-DE" sz="2800" dirty="0"/>
        </a:p>
      </dgm:t>
    </dgm:pt>
    <dgm:pt modelId="{68669BA4-E98C-46CE-BED4-CFE21A03EA9A}" type="parTrans" cxnId="{056E0669-FDD8-471D-8899-B908FDC070B0}">
      <dgm:prSet/>
      <dgm:spPr/>
      <dgm:t>
        <a:bodyPr/>
        <a:lstStyle/>
        <a:p>
          <a:endParaRPr lang="de-DE" sz="2800"/>
        </a:p>
      </dgm:t>
    </dgm:pt>
    <dgm:pt modelId="{2B01E51F-1F27-4A5C-985E-A842C6CF8A37}" type="sibTrans" cxnId="{056E0669-FDD8-471D-8899-B908FDC070B0}">
      <dgm:prSet/>
      <dgm:spPr/>
      <dgm:t>
        <a:bodyPr/>
        <a:lstStyle/>
        <a:p>
          <a:endParaRPr lang="de-DE" sz="2800"/>
        </a:p>
      </dgm:t>
    </dgm:pt>
    <dgm:pt modelId="{C9C1413B-B1ED-452D-86D5-9D6A8EDA965E}">
      <dgm:prSet phldrT="[Text]" custT="1"/>
      <dgm:spPr/>
      <dgm:t>
        <a:bodyPr/>
        <a:lstStyle/>
        <a:p>
          <a:r>
            <a:rPr lang="de-DE" sz="2800" dirty="0"/>
            <a:t>detailliertere Informationen auf Prozessebene</a:t>
          </a:r>
        </a:p>
      </dgm:t>
    </dgm:pt>
    <dgm:pt modelId="{0351B5FE-6EC6-4714-B8CA-256D3B7613A0}" type="parTrans" cxnId="{395173DF-AE4E-480E-AFB1-F00294A01439}">
      <dgm:prSet/>
      <dgm:spPr/>
      <dgm:t>
        <a:bodyPr/>
        <a:lstStyle/>
        <a:p>
          <a:endParaRPr lang="de-DE" sz="2800"/>
        </a:p>
      </dgm:t>
    </dgm:pt>
    <dgm:pt modelId="{C996D08D-5DA2-4C51-965A-A4A3A1C06AB8}" type="sibTrans" cxnId="{395173DF-AE4E-480E-AFB1-F00294A01439}">
      <dgm:prSet/>
      <dgm:spPr/>
      <dgm:t>
        <a:bodyPr/>
        <a:lstStyle/>
        <a:p>
          <a:endParaRPr lang="de-DE" sz="2800"/>
        </a:p>
      </dgm:t>
    </dgm:pt>
    <dgm:pt modelId="{03D61DD7-D1F9-4B62-9BD2-7C715727FBA1}">
      <dgm:prSet phldrT="[Text]" custT="1"/>
      <dgm:spPr/>
      <dgm:t>
        <a:bodyPr/>
        <a:lstStyle/>
        <a:p>
          <a:r>
            <a:rPr lang="de-DE" sz="2800" dirty="0"/>
            <a:t>geringerer  Aufwand</a:t>
          </a:r>
        </a:p>
      </dgm:t>
    </dgm:pt>
    <dgm:pt modelId="{3BAD8483-FC54-4DDF-A2CC-014DA2E938D9}" type="parTrans" cxnId="{F04CADC7-78FE-4074-BAE4-60C7AFB541E3}">
      <dgm:prSet/>
      <dgm:spPr/>
      <dgm:t>
        <a:bodyPr/>
        <a:lstStyle/>
        <a:p>
          <a:endParaRPr lang="de-DE"/>
        </a:p>
      </dgm:t>
    </dgm:pt>
    <dgm:pt modelId="{467547F2-F40B-4A62-8E5B-DFA87B300337}" type="sibTrans" cxnId="{F04CADC7-78FE-4074-BAE4-60C7AFB541E3}">
      <dgm:prSet/>
      <dgm:spPr/>
      <dgm:t>
        <a:bodyPr/>
        <a:lstStyle/>
        <a:p>
          <a:endParaRPr lang="de-DE"/>
        </a:p>
      </dgm:t>
    </dgm:pt>
    <dgm:pt modelId="{51A98149-7CE4-4134-B23F-237101CB0366}">
      <dgm:prSet phldrT="[Text]" custT="1"/>
      <dgm:spPr/>
      <dgm:t>
        <a:bodyPr/>
        <a:lstStyle/>
        <a:p>
          <a:r>
            <a:rPr lang="de-DE" sz="2800" dirty="0"/>
            <a:t>mehr Flexibilität und leichter skalierbar</a:t>
          </a:r>
        </a:p>
      </dgm:t>
    </dgm:pt>
    <dgm:pt modelId="{80D4FB61-98BB-44B3-9E02-440837511F00}" type="parTrans" cxnId="{BB18A8F4-54DF-4F30-BE48-81B59A0E21DD}">
      <dgm:prSet/>
      <dgm:spPr/>
      <dgm:t>
        <a:bodyPr/>
        <a:lstStyle/>
        <a:p>
          <a:endParaRPr lang="de-DE"/>
        </a:p>
      </dgm:t>
    </dgm:pt>
    <dgm:pt modelId="{AE48C957-CD36-495E-9E5A-F64C26DBEB2F}" type="sibTrans" cxnId="{BB18A8F4-54DF-4F30-BE48-81B59A0E21DD}">
      <dgm:prSet/>
      <dgm:spPr/>
      <dgm:t>
        <a:bodyPr/>
        <a:lstStyle/>
        <a:p>
          <a:endParaRPr lang="de-DE"/>
        </a:p>
      </dgm:t>
    </dgm:pt>
    <dgm:pt modelId="{30EE5645-AC71-46A9-B4B0-6AA38033AB89}" type="pres">
      <dgm:prSet presAssocID="{1EBBB972-DECB-44AF-9FD2-7F625A5F3C61}" presName="linear" presStyleCnt="0">
        <dgm:presLayoutVars>
          <dgm:animLvl val="lvl"/>
          <dgm:resizeHandles val="exact"/>
        </dgm:presLayoutVars>
      </dgm:prSet>
      <dgm:spPr/>
    </dgm:pt>
    <dgm:pt modelId="{D9246871-7642-47F3-B18F-E1428B6D28F1}" type="pres">
      <dgm:prSet presAssocID="{769A9B0A-7583-427F-8853-B50E8415D7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8ACA4-27B4-4ECC-B5D0-450FEDD5FD05}" type="pres">
      <dgm:prSet presAssocID="{769A9B0A-7583-427F-8853-B50E8415D70A}" presName="childText" presStyleLbl="revTx" presStyleIdx="0" presStyleCnt="2">
        <dgm:presLayoutVars>
          <dgm:bulletEnabled val="1"/>
        </dgm:presLayoutVars>
      </dgm:prSet>
      <dgm:spPr/>
    </dgm:pt>
    <dgm:pt modelId="{310482E8-362C-4573-8809-0B46DB028D4F}" type="pres">
      <dgm:prSet presAssocID="{304B0F0E-EB59-4FEF-9338-FC5688C8DF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DBEAA0-2CE0-4776-867A-51BB0B3BA3C8}" type="pres">
      <dgm:prSet presAssocID="{304B0F0E-EB59-4FEF-9338-FC5688C8DF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FB9C02-6C76-46A3-B3C4-1DF10401A2CF}" type="presOf" srcId="{03D61DD7-D1F9-4B62-9BD2-7C715727FBA1}" destId="{8848ACA4-27B4-4ECC-B5D0-450FEDD5FD05}" srcOrd="0" destOrd="1" presId="urn:microsoft.com/office/officeart/2005/8/layout/vList2"/>
    <dgm:cxn modelId="{51D3E70A-5D95-45DA-B12A-B0E124FEB07C}" type="presOf" srcId="{807E5A5A-5CC4-4A09-8F97-C794E61E9B14}" destId="{3DDBEAA0-2CE0-4776-867A-51BB0B3BA3C8}" srcOrd="0" destOrd="0" presId="urn:microsoft.com/office/officeart/2005/8/layout/vList2"/>
    <dgm:cxn modelId="{9D593816-0C76-407F-992A-DC0BC70BB544}" srcId="{769A9B0A-7583-427F-8853-B50E8415D70A}" destId="{ACB1412A-2BD4-4000-A51D-DA898EF5CCEE}" srcOrd="0" destOrd="0" parTransId="{F68ED6A2-6077-45A0-B4FF-77E5525286F4}" sibTransId="{37F7C78E-5696-4D09-A6E5-FCC02472E177}"/>
    <dgm:cxn modelId="{C9CB5C31-3D82-4251-82A1-12935A8179C2}" type="presOf" srcId="{C9C1413B-B1ED-452D-86D5-9D6A8EDA965E}" destId="{8848ACA4-27B4-4ECC-B5D0-450FEDD5FD05}" srcOrd="0" destOrd="2" presId="urn:microsoft.com/office/officeart/2005/8/layout/vList2"/>
    <dgm:cxn modelId="{246B0146-A1F9-4AAC-984C-5DBE0BCCCCBC}" type="presOf" srcId="{1EBBB972-DECB-44AF-9FD2-7F625A5F3C61}" destId="{30EE5645-AC71-46A9-B4B0-6AA38033AB89}" srcOrd="0" destOrd="0" presId="urn:microsoft.com/office/officeart/2005/8/layout/vList2"/>
    <dgm:cxn modelId="{056E0669-FDD8-471D-8899-B908FDC070B0}" srcId="{304B0F0E-EB59-4FEF-9338-FC5688C8DFAE}" destId="{807E5A5A-5CC4-4A09-8F97-C794E61E9B14}" srcOrd="0" destOrd="0" parTransId="{68669BA4-E98C-46CE-BED4-CFE21A03EA9A}" sibTransId="{2B01E51F-1F27-4A5C-985E-A842C6CF8A37}"/>
    <dgm:cxn modelId="{DAF2847D-2081-47CC-A68F-3CDAF26C443D}" srcId="{1EBBB972-DECB-44AF-9FD2-7F625A5F3C61}" destId="{304B0F0E-EB59-4FEF-9338-FC5688C8DFAE}" srcOrd="1" destOrd="0" parTransId="{0681C526-6139-45A7-BB8C-F0A4F154E80D}" sibTransId="{4B9D6AF9-F982-4C09-B2F0-C6C85C8620E1}"/>
    <dgm:cxn modelId="{A9D4F990-A394-45B3-97D5-5568B8CC8882}" type="presOf" srcId="{769A9B0A-7583-427F-8853-B50E8415D70A}" destId="{D9246871-7642-47F3-B18F-E1428B6D28F1}" srcOrd="0" destOrd="0" presId="urn:microsoft.com/office/officeart/2005/8/layout/vList2"/>
    <dgm:cxn modelId="{9E0DA29E-B9A6-48B9-8AA5-76E93BD70724}" type="presOf" srcId="{ACB1412A-2BD4-4000-A51D-DA898EF5CCEE}" destId="{8848ACA4-27B4-4ECC-B5D0-450FEDD5FD05}" srcOrd="0" destOrd="0" presId="urn:microsoft.com/office/officeart/2005/8/layout/vList2"/>
    <dgm:cxn modelId="{22BC98B2-EF9D-4307-9464-FDCEF9ADD8E8}" type="presOf" srcId="{51A98149-7CE4-4134-B23F-237101CB0366}" destId="{8848ACA4-27B4-4ECC-B5D0-450FEDD5FD05}" srcOrd="0" destOrd="3" presId="urn:microsoft.com/office/officeart/2005/8/layout/vList2"/>
    <dgm:cxn modelId="{4F8015C4-474F-4C01-82C1-5F2659EDA295}" srcId="{1EBBB972-DECB-44AF-9FD2-7F625A5F3C61}" destId="{769A9B0A-7583-427F-8853-B50E8415D70A}" srcOrd="0" destOrd="0" parTransId="{2E231A11-5086-45C5-985A-D7402525677F}" sibTransId="{9DB2FEEA-04C2-4D90-A108-3547E6E9F74D}"/>
    <dgm:cxn modelId="{F04CADC7-78FE-4074-BAE4-60C7AFB541E3}" srcId="{769A9B0A-7583-427F-8853-B50E8415D70A}" destId="{03D61DD7-D1F9-4B62-9BD2-7C715727FBA1}" srcOrd="1" destOrd="0" parTransId="{3BAD8483-FC54-4DDF-A2CC-014DA2E938D9}" sibTransId="{467547F2-F40B-4A62-8E5B-DFA87B300337}"/>
    <dgm:cxn modelId="{395173DF-AE4E-480E-AFB1-F00294A01439}" srcId="{769A9B0A-7583-427F-8853-B50E8415D70A}" destId="{C9C1413B-B1ED-452D-86D5-9D6A8EDA965E}" srcOrd="2" destOrd="0" parTransId="{0351B5FE-6EC6-4714-B8CA-256D3B7613A0}" sibTransId="{C996D08D-5DA2-4C51-965A-A4A3A1C06AB8}"/>
    <dgm:cxn modelId="{2CF81CE8-EF36-41FE-8691-A2E254376E73}" type="presOf" srcId="{304B0F0E-EB59-4FEF-9338-FC5688C8DFAE}" destId="{310482E8-362C-4573-8809-0B46DB028D4F}" srcOrd="0" destOrd="0" presId="urn:microsoft.com/office/officeart/2005/8/layout/vList2"/>
    <dgm:cxn modelId="{BB18A8F4-54DF-4F30-BE48-81B59A0E21DD}" srcId="{769A9B0A-7583-427F-8853-B50E8415D70A}" destId="{51A98149-7CE4-4134-B23F-237101CB0366}" srcOrd="3" destOrd="0" parTransId="{80D4FB61-98BB-44B3-9E02-440837511F00}" sibTransId="{AE48C957-CD36-495E-9E5A-F64C26DBEB2F}"/>
    <dgm:cxn modelId="{DF8AA21B-8E9E-44A3-B1F7-754538D650C1}" type="presParOf" srcId="{30EE5645-AC71-46A9-B4B0-6AA38033AB89}" destId="{D9246871-7642-47F3-B18F-E1428B6D28F1}" srcOrd="0" destOrd="0" presId="urn:microsoft.com/office/officeart/2005/8/layout/vList2"/>
    <dgm:cxn modelId="{A8E494F3-23F0-40D3-8C1A-8474F2727826}" type="presParOf" srcId="{30EE5645-AC71-46A9-B4B0-6AA38033AB89}" destId="{8848ACA4-27B4-4ECC-B5D0-450FEDD5FD05}" srcOrd="1" destOrd="0" presId="urn:microsoft.com/office/officeart/2005/8/layout/vList2"/>
    <dgm:cxn modelId="{2E003D28-2EEE-461C-833F-8565C392DD92}" type="presParOf" srcId="{30EE5645-AC71-46A9-B4B0-6AA38033AB89}" destId="{310482E8-362C-4573-8809-0B46DB028D4F}" srcOrd="2" destOrd="0" presId="urn:microsoft.com/office/officeart/2005/8/layout/vList2"/>
    <dgm:cxn modelId="{1EC21B1B-31C6-4FB2-B14B-9675452AD37E}" type="presParOf" srcId="{30EE5645-AC71-46A9-B4B0-6AA38033AB89}" destId="{3DDBEAA0-2CE0-4776-867A-51BB0B3BA3C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ECF546-9DC3-4258-A4A9-3F84E87F86B9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6E174FD7-2411-4FE9-965B-98726084020C}">
      <dgm:prSet phldrT="[Text]" custT="1"/>
      <dgm:spPr/>
      <dgm:t>
        <a:bodyPr/>
        <a:lstStyle/>
        <a:p>
          <a:pPr>
            <a:buNone/>
          </a:pPr>
          <a:r>
            <a:rPr lang="de-DE" sz="2800" b="1" i="0" u="none" strike="noStrike" cap="none" spc="0" baseline="0" dirty="0">
              <a:uFillTx/>
              <a:latin typeface="Dm sans" pitchFamily="2"/>
            </a:rPr>
            <a:t>Initiative  um  Klimaschutze und  Nachhaltigkeit </a:t>
          </a:r>
        </a:p>
        <a:p>
          <a:pPr>
            <a:buNone/>
          </a:pPr>
          <a:r>
            <a:rPr lang="de-DE" sz="2800" b="1" i="0" u="none" strike="noStrike" cap="none" spc="0" baseline="0" dirty="0">
              <a:uFillTx/>
              <a:latin typeface="Dm sans" pitchFamily="2"/>
            </a:rPr>
            <a:t> (im </a:t>
          </a:r>
          <a:r>
            <a:rPr lang="de-DE" sz="2800" b="1" i="0" u="none" strike="noStrike" cap="none" spc="0" baseline="0" dirty="0" err="1">
              <a:uFillTx/>
              <a:latin typeface="Dm sans" pitchFamily="2"/>
            </a:rPr>
            <a:t>Dep</a:t>
          </a:r>
          <a:r>
            <a:rPr lang="de-DE" sz="2800" b="1" i="0" u="none" strike="noStrike" cap="none" spc="0" baseline="0" dirty="0">
              <a:uFillTx/>
              <a:latin typeface="Dm sans" pitchFamily="2"/>
            </a:rPr>
            <a:t> Informatik)</a:t>
          </a:r>
          <a:endParaRPr lang="de-DE" sz="2800" dirty="0"/>
        </a:p>
      </dgm:t>
    </dgm:pt>
    <dgm:pt modelId="{B0785771-6007-4B34-B077-CF3C10D0FCEB}" type="parTrans" cxnId="{F64E2FB1-2A7E-4324-B162-2F77A0EC0BA3}">
      <dgm:prSet/>
      <dgm:spPr/>
      <dgm:t>
        <a:bodyPr/>
        <a:lstStyle/>
        <a:p>
          <a:endParaRPr lang="de-DE" sz="2800"/>
        </a:p>
      </dgm:t>
    </dgm:pt>
    <dgm:pt modelId="{8405A08B-30DD-453F-A149-150355559E6F}" type="sibTrans" cxnId="{F64E2FB1-2A7E-4324-B162-2F77A0EC0BA3}">
      <dgm:prSet/>
      <dgm:spPr/>
      <dgm:t>
        <a:bodyPr/>
        <a:lstStyle/>
        <a:p>
          <a:endParaRPr lang="de-DE" sz="2800"/>
        </a:p>
      </dgm:t>
    </dgm:pt>
    <dgm:pt modelId="{ABA65387-DCFE-40F4-8671-001AACB941E3}">
      <dgm:prSet custT="1"/>
      <dgm:spPr/>
      <dgm:t>
        <a:bodyPr/>
        <a:lstStyle/>
        <a:p>
          <a:r>
            <a:rPr lang="de-DE" sz="2800" b="1" i="0" u="none" strike="noStrike" cap="none" spc="0" baseline="0" dirty="0">
              <a:uFillTx/>
              <a:latin typeface="Dm sans" pitchFamily="2"/>
            </a:rPr>
            <a:t>Getragen von allen</a:t>
          </a:r>
          <a:br>
            <a:rPr lang="de-DE" sz="2800" b="1" i="0" u="none" strike="noStrike" cap="none" spc="0" baseline="0" dirty="0">
              <a:uFillTx/>
              <a:latin typeface="Dm sans" pitchFamily="2"/>
            </a:rPr>
          </a:br>
          <a:r>
            <a:rPr lang="de-DE" sz="2800" b="1" i="0" u="none" strike="noStrike" cap="none" spc="0" baseline="0" dirty="0">
              <a:uFillTx/>
              <a:latin typeface="Dm sans" pitchFamily="2"/>
            </a:rPr>
            <a:t>Student*innen, Mitarbeiter*innen und Professor*innen</a:t>
          </a:r>
          <a:endParaRPr lang="en-US" sz="2800" b="1" i="0" u="none" strike="noStrike" cap="none" spc="0" baseline="0" dirty="0">
            <a:uFillTx/>
            <a:latin typeface="Dm sans" pitchFamily="2"/>
          </a:endParaRPr>
        </a:p>
      </dgm:t>
    </dgm:pt>
    <dgm:pt modelId="{EAA232EA-220E-4E90-B059-7E80AB8045F2}" type="parTrans" cxnId="{2C698240-89DF-4DDA-9EA3-CB0A949E061E}">
      <dgm:prSet/>
      <dgm:spPr/>
      <dgm:t>
        <a:bodyPr/>
        <a:lstStyle/>
        <a:p>
          <a:endParaRPr lang="de-DE" sz="2800"/>
        </a:p>
      </dgm:t>
    </dgm:pt>
    <dgm:pt modelId="{7A08E958-D573-4384-A1A8-66468A53CE92}" type="sibTrans" cxnId="{2C698240-89DF-4DDA-9EA3-CB0A949E061E}">
      <dgm:prSet/>
      <dgm:spPr/>
      <dgm:t>
        <a:bodyPr/>
        <a:lstStyle/>
        <a:p>
          <a:endParaRPr lang="de-DE" sz="2800"/>
        </a:p>
      </dgm:t>
    </dgm:pt>
    <dgm:pt modelId="{BB926A2C-8401-4A30-992C-6460229522B3}">
      <dgm:prSet custT="1"/>
      <dgm:spPr/>
      <dgm:t>
        <a:bodyPr/>
        <a:lstStyle/>
        <a:p>
          <a:pPr>
            <a:buNone/>
          </a:pPr>
          <a:r>
            <a:rPr lang="de-DE" sz="2800" b="1" i="0" u="none" strike="noStrike" cap="none" spc="0" baseline="0" dirty="0">
              <a:uFillTx/>
              <a:latin typeface="Dm sans" pitchFamily="2"/>
            </a:rPr>
            <a:t>Veränderungsprozess  in unterschiedlicher Granularität</a:t>
          </a:r>
          <a:r>
            <a:rPr lang="en-US" sz="2800" b="1" i="0" u="none" strike="noStrike" cap="none" spc="0" baseline="0" dirty="0">
              <a:uFillTx/>
              <a:latin typeface="Dm sans" pitchFamily="2"/>
            </a:rPr>
            <a:t>​</a:t>
          </a:r>
        </a:p>
      </dgm:t>
    </dgm:pt>
    <dgm:pt modelId="{9657D56E-AF11-4CA0-8BC0-D0BBD55024A3}" type="parTrans" cxnId="{AA117AE0-165E-44C0-B29D-54DEC305A195}">
      <dgm:prSet/>
      <dgm:spPr/>
      <dgm:t>
        <a:bodyPr/>
        <a:lstStyle/>
        <a:p>
          <a:endParaRPr lang="de-DE" sz="2800"/>
        </a:p>
      </dgm:t>
    </dgm:pt>
    <dgm:pt modelId="{07803BCC-C142-46AB-AAB7-4277FF8E6859}" type="sibTrans" cxnId="{AA117AE0-165E-44C0-B29D-54DEC305A195}">
      <dgm:prSet/>
      <dgm:spPr/>
      <dgm:t>
        <a:bodyPr/>
        <a:lstStyle/>
        <a:p>
          <a:endParaRPr lang="de-DE" sz="2800"/>
        </a:p>
      </dgm:t>
    </dgm:pt>
    <dgm:pt modelId="{C3A0464E-50A3-4F7F-91B1-F3BB8E499BD3}" type="pres">
      <dgm:prSet presAssocID="{A5ECF546-9DC3-4258-A4A9-3F84E87F86B9}" presName="linear" presStyleCnt="0">
        <dgm:presLayoutVars>
          <dgm:animLvl val="lvl"/>
          <dgm:resizeHandles val="exact"/>
        </dgm:presLayoutVars>
      </dgm:prSet>
      <dgm:spPr/>
    </dgm:pt>
    <dgm:pt modelId="{86A04A69-6E3A-4DA9-89FF-0642F12EA697}" type="pres">
      <dgm:prSet presAssocID="{6E174FD7-2411-4FE9-965B-9872608402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B41968-D6D6-48AF-9563-FCE0571AF3F1}" type="pres">
      <dgm:prSet presAssocID="{8405A08B-30DD-453F-A149-150355559E6F}" presName="spacer" presStyleCnt="0"/>
      <dgm:spPr/>
    </dgm:pt>
    <dgm:pt modelId="{3643BB6E-31F1-4CC5-A11A-E1419B57775B}" type="pres">
      <dgm:prSet presAssocID="{ABA65387-DCFE-40F4-8671-001AACB941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C1B75D-5571-4079-BE61-CCB92564304F}" type="pres">
      <dgm:prSet presAssocID="{7A08E958-D573-4384-A1A8-66468A53CE92}" presName="spacer" presStyleCnt="0"/>
      <dgm:spPr/>
    </dgm:pt>
    <dgm:pt modelId="{0BFDDAD0-C506-4642-95FA-26FBD7C96AC1}" type="pres">
      <dgm:prSet presAssocID="{BB926A2C-8401-4A30-992C-6460229522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698240-89DF-4DDA-9EA3-CB0A949E061E}" srcId="{A5ECF546-9DC3-4258-A4A9-3F84E87F86B9}" destId="{ABA65387-DCFE-40F4-8671-001AACB941E3}" srcOrd="1" destOrd="0" parTransId="{EAA232EA-220E-4E90-B059-7E80AB8045F2}" sibTransId="{7A08E958-D573-4384-A1A8-66468A53CE92}"/>
    <dgm:cxn modelId="{EC98E148-CD09-4B2E-8520-8B033325FA99}" type="presOf" srcId="{BB926A2C-8401-4A30-992C-6460229522B3}" destId="{0BFDDAD0-C506-4642-95FA-26FBD7C96AC1}" srcOrd="0" destOrd="0" presId="urn:microsoft.com/office/officeart/2005/8/layout/vList2"/>
    <dgm:cxn modelId="{A063356B-F0E1-46B9-AD10-23C2EC280EB6}" type="presOf" srcId="{ABA65387-DCFE-40F4-8671-001AACB941E3}" destId="{3643BB6E-31F1-4CC5-A11A-E1419B57775B}" srcOrd="0" destOrd="0" presId="urn:microsoft.com/office/officeart/2005/8/layout/vList2"/>
    <dgm:cxn modelId="{F64E2FB1-2A7E-4324-B162-2F77A0EC0BA3}" srcId="{A5ECF546-9DC3-4258-A4A9-3F84E87F86B9}" destId="{6E174FD7-2411-4FE9-965B-98726084020C}" srcOrd="0" destOrd="0" parTransId="{B0785771-6007-4B34-B077-CF3C10D0FCEB}" sibTransId="{8405A08B-30DD-453F-A149-150355559E6F}"/>
    <dgm:cxn modelId="{525F30DF-0768-438F-AD79-840BE2D389DB}" type="presOf" srcId="{A5ECF546-9DC3-4258-A4A9-3F84E87F86B9}" destId="{C3A0464E-50A3-4F7F-91B1-F3BB8E499BD3}" srcOrd="0" destOrd="0" presId="urn:microsoft.com/office/officeart/2005/8/layout/vList2"/>
    <dgm:cxn modelId="{AA117AE0-165E-44C0-B29D-54DEC305A195}" srcId="{A5ECF546-9DC3-4258-A4A9-3F84E87F86B9}" destId="{BB926A2C-8401-4A30-992C-6460229522B3}" srcOrd="2" destOrd="0" parTransId="{9657D56E-AF11-4CA0-8BC0-D0BBD55024A3}" sibTransId="{07803BCC-C142-46AB-AAB7-4277FF8E6859}"/>
    <dgm:cxn modelId="{BBE2EAFD-0C7D-4F86-BDE0-03A2B49C05F6}" type="presOf" srcId="{6E174FD7-2411-4FE9-965B-98726084020C}" destId="{86A04A69-6E3A-4DA9-89FF-0642F12EA697}" srcOrd="0" destOrd="0" presId="urn:microsoft.com/office/officeart/2005/8/layout/vList2"/>
    <dgm:cxn modelId="{7A0B4A63-E35F-4D40-B207-BD8EF45048AC}" type="presParOf" srcId="{C3A0464E-50A3-4F7F-91B1-F3BB8E499BD3}" destId="{86A04A69-6E3A-4DA9-89FF-0642F12EA697}" srcOrd="0" destOrd="0" presId="urn:microsoft.com/office/officeart/2005/8/layout/vList2"/>
    <dgm:cxn modelId="{17E2CD9A-9359-4EDB-A9BE-CD798C39C18D}" type="presParOf" srcId="{C3A0464E-50A3-4F7F-91B1-F3BB8E499BD3}" destId="{94B41968-D6D6-48AF-9563-FCE0571AF3F1}" srcOrd="1" destOrd="0" presId="urn:microsoft.com/office/officeart/2005/8/layout/vList2"/>
    <dgm:cxn modelId="{EE343E69-50A2-41CC-9A1F-F256E7FC62F6}" type="presParOf" srcId="{C3A0464E-50A3-4F7F-91B1-F3BB8E499BD3}" destId="{3643BB6E-31F1-4CC5-A11A-E1419B57775B}" srcOrd="2" destOrd="0" presId="urn:microsoft.com/office/officeart/2005/8/layout/vList2"/>
    <dgm:cxn modelId="{4970C242-4538-4BA8-ABD4-D5562D3DD04E}" type="presParOf" srcId="{C3A0464E-50A3-4F7F-91B1-F3BB8E499BD3}" destId="{59C1B75D-5571-4079-BE61-CCB92564304F}" srcOrd="3" destOrd="0" presId="urn:microsoft.com/office/officeart/2005/8/layout/vList2"/>
    <dgm:cxn modelId="{D596AA0D-B8AB-4E15-84BB-4945CADC0B11}" type="presParOf" srcId="{C3A0464E-50A3-4F7F-91B1-F3BB8E499BD3}" destId="{0BFDDAD0-C506-4642-95FA-26FBD7C96AC1}" srcOrd="4" destOrd="0" presId="urn:microsoft.com/office/officeart/2005/8/layout/vList2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A0EF1-48DD-449F-A274-79DA4C2E6230}">
      <dsp:nvSpPr>
        <dsp:cNvPr id="0" name=""/>
        <dsp:cNvSpPr/>
      </dsp:nvSpPr>
      <dsp:spPr>
        <a:xfrm>
          <a:off x="0" y="474"/>
          <a:ext cx="5547815" cy="111104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0DA27-8040-439D-8768-7CBB901FD7CB}">
      <dsp:nvSpPr>
        <dsp:cNvPr id="0" name=""/>
        <dsp:cNvSpPr/>
      </dsp:nvSpPr>
      <dsp:spPr>
        <a:xfrm>
          <a:off x="336091" y="250460"/>
          <a:ext cx="611075" cy="611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EFB6E-6508-4BE0-B2B9-1D0585A1D32B}">
      <dsp:nvSpPr>
        <dsp:cNvPr id="0" name=""/>
        <dsp:cNvSpPr/>
      </dsp:nvSpPr>
      <dsp:spPr>
        <a:xfrm>
          <a:off x="1283258" y="474"/>
          <a:ext cx="4264556" cy="1111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86" tIns="117586" rIns="117586" bIns="11758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Digitale Techniken tragen erheblich zur weltweiten CO</a:t>
          </a:r>
          <a:r>
            <a:rPr lang="de-DE" sz="1500" kern="1200" baseline="-25000" dirty="0"/>
            <a:t>2eq</a:t>
          </a:r>
          <a:r>
            <a:rPr lang="de-DE" sz="1500" kern="1200" dirty="0"/>
            <a:t>-Emission bei</a:t>
          </a:r>
          <a:endParaRPr lang="en-US" sz="1500" kern="1200" dirty="0"/>
        </a:p>
      </dsp:txBody>
      <dsp:txXfrm>
        <a:off x="1283258" y="474"/>
        <a:ext cx="4264556" cy="1111046"/>
      </dsp:txXfrm>
    </dsp:sp>
    <dsp:sp modelId="{CC669C2F-EF46-40F7-8ED4-EE34D1D2FE19}">
      <dsp:nvSpPr>
        <dsp:cNvPr id="0" name=""/>
        <dsp:cNvSpPr/>
      </dsp:nvSpPr>
      <dsp:spPr>
        <a:xfrm>
          <a:off x="0" y="1389282"/>
          <a:ext cx="5547815" cy="111104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C7EAF-0B84-4525-BBBE-E41974AB0377}">
      <dsp:nvSpPr>
        <dsp:cNvPr id="0" name=""/>
        <dsp:cNvSpPr/>
      </dsp:nvSpPr>
      <dsp:spPr>
        <a:xfrm>
          <a:off x="336091" y="1639268"/>
          <a:ext cx="611075" cy="611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03D40-BB8B-4076-B05C-FC0565D7EBB8}">
      <dsp:nvSpPr>
        <dsp:cNvPr id="0" name=""/>
        <dsp:cNvSpPr/>
      </dsp:nvSpPr>
      <dsp:spPr>
        <a:xfrm>
          <a:off x="1283258" y="1389282"/>
          <a:ext cx="4264556" cy="1111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86" tIns="117586" rIns="117586" bIns="11758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Digitale Techniken verringern die weltweiten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 CO</a:t>
          </a:r>
          <a:r>
            <a:rPr lang="de-DE" sz="1500" kern="1200" baseline="-25000" dirty="0"/>
            <a:t>2eq-</a:t>
          </a:r>
          <a:r>
            <a:rPr lang="de-DE" sz="1500" kern="1200" dirty="0"/>
            <a:t>Emissionen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zB</a:t>
          </a:r>
          <a:r>
            <a:rPr lang="de-DE" sz="1500" kern="1200" dirty="0"/>
            <a:t> durch Datenanalyse und KI</a:t>
          </a:r>
          <a:endParaRPr lang="en-US" sz="1500" kern="1200" dirty="0"/>
        </a:p>
      </dsp:txBody>
      <dsp:txXfrm>
        <a:off x="1283258" y="1389282"/>
        <a:ext cx="4264556" cy="1111046"/>
      </dsp:txXfrm>
    </dsp:sp>
    <dsp:sp modelId="{C168DCB1-33D5-4BC7-91AC-EF3DD16F0B69}">
      <dsp:nvSpPr>
        <dsp:cNvPr id="0" name=""/>
        <dsp:cNvSpPr/>
      </dsp:nvSpPr>
      <dsp:spPr>
        <a:xfrm>
          <a:off x="0" y="2778090"/>
          <a:ext cx="5547815" cy="111104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6126E-D0AA-4E5F-8090-C78E2D0B9784}">
      <dsp:nvSpPr>
        <dsp:cNvPr id="0" name=""/>
        <dsp:cNvSpPr/>
      </dsp:nvSpPr>
      <dsp:spPr>
        <a:xfrm>
          <a:off x="336091" y="3028076"/>
          <a:ext cx="611075" cy="6110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2164-D3E9-4173-B400-4F1E4847A58E}">
      <dsp:nvSpPr>
        <dsp:cNvPr id="0" name=""/>
        <dsp:cNvSpPr/>
      </dsp:nvSpPr>
      <dsp:spPr>
        <a:xfrm>
          <a:off x="1283258" y="2778090"/>
          <a:ext cx="4264556" cy="1111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86" tIns="117586" rIns="117586" bIns="11758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ABER Reduktion der CO</a:t>
          </a:r>
          <a:r>
            <a:rPr lang="de-DE" sz="1500" kern="1200" baseline="-25000" dirty="0"/>
            <a:t>2eq</a:t>
          </a:r>
          <a:r>
            <a:rPr lang="de-DE" sz="1500" kern="1200" dirty="0"/>
            <a:t>-Emissionen DRINGEND NOTWENDIG</a:t>
          </a:r>
          <a:endParaRPr lang="en-US" sz="1500" kern="1200" dirty="0"/>
        </a:p>
      </dsp:txBody>
      <dsp:txXfrm>
        <a:off x="1283258" y="2778090"/>
        <a:ext cx="4264556" cy="11110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846E7-EABF-4543-BA13-C59E53BDE43F}">
      <dsp:nvSpPr>
        <dsp:cNvPr id="0" name=""/>
        <dsp:cNvSpPr/>
      </dsp:nvSpPr>
      <dsp:spPr>
        <a:xfrm>
          <a:off x="0" y="1309"/>
          <a:ext cx="9315825" cy="9234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Energieverbrauch durch IT ist erheblich</a:t>
          </a:r>
        </a:p>
      </dsp:txBody>
      <dsp:txXfrm>
        <a:off x="45078" y="46387"/>
        <a:ext cx="9225669" cy="833268"/>
      </dsp:txXfrm>
    </dsp:sp>
    <dsp:sp modelId="{DBE7E82E-CA22-42FF-9C77-1DB078F35F55}">
      <dsp:nvSpPr>
        <dsp:cNvPr id="0" name=""/>
        <dsp:cNvSpPr/>
      </dsp:nvSpPr>
      <dsp:spPr>
        <a:xfrm>
          <a:off x="0" y="937530"/>
          <a:ext cx="9315825" cy="9234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CO</a:t>
          </a:r>
          <a:r>
            <a:rPr lang="de-DE" sz="2800" kern="1200" baseline="-25000" dirty="0"/>
            <a:t>2</a:t>
          </a:r>
          <a:r>
            <a:rPr lang="de-DE" sz="2800" kern="1200" dirty="0"/>
            <a:t>-effiziente Software nötig</a:t>
          </a:r>
        </a:p>
      </dsp:txBody>
      <dsp:txXfrm>
        <a:off x="45078" y="982608"/>
        <a:ext cx="9225669" cy="833268"/>
      </dsp:txXfrm>
    </dsp:sp>
    <dsp:sp modelId="{D3FCC5FC-8A44-4A1A-8AA0-9B3706FB18A5}">
      <dsp:nvSpPr>
        <dsp:cNvPr id="0" name=""/>
        <dsp:cNvSpPr/>
      </dsp:nvSpPr>
      <dsp:spPr>
        <a:xfrm>
          <a:off x="0" y="1873751"/>
          <a:ext cx="9315825" cy="9234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Neues Forschungsgebiet: </a:t>
          </a:r>
          <a:br>
            <a:rPr lang="de-DE" sz="2800" kern="1200" dirty="0"/>
          </a:br>
          <a:r>
            <a:rPr lang="de-DE" sz="2800" kern="1200" dirty="0"/>
            <a:t>                            Messungen der Energieeffizienz von Software</a:t>
          </a:r>
        </a:p>
      </dsp:txBody>
      <dsp:txXfrm>
        <a:off x="45078" y="1918829"/>
        <a:ext cx="9225669" cy="833268"/>
      </dsp:txXfrm>
    </dsp:sp>
    <dsp:sp modelId="{4069A5B3-E72B-4195-B185-28EE31C065F9}">
      <dsp:nvSpPr>
        <dsp:cNvPr id="0" name=""/>
        <dsp:cNvSpPr/>
      </dsp:nvSpPr>
      <dsp:spPr>
        <a:xfrm>
          <a:off x="0" y="2809973"/>
          <a:ext cx="9315825" cy="9234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Eigene Messungen als Experiment möglich</a:t>
          </a:r>
        </a:p>
      </dsp:txBody>
      <dsp:txXfrm>
        <a:off x="45078" y="2855051"/>
        <a:ext cx="9225669" cy="833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4FE13-D3F1-4C9E-9EC2-F4D18EC21554}">
      <dsp:nvSpPr>
        <dsp:cNvPr id="0" name=""/>
        <dsp:cNvSpPr/>
      </dsp:nvSpPr>
      <dsp:spPr>
        <a:xfrm>
          <a:off x="0" y="17765"/>
          <a:ext cx="9531626" cy="1113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Digitale Technologien</a:t>
          </a:r>
          <a:br>
            <a:rPr lang="de-DE" sz="2800" kern="1200" dirty="0"/>
          </a:br>
          <a:r>
            <a:rPr lang="de-DE" sz="2800" kern="1200" dirty="0"/>
            <a:t> 2% der energiebezogenen Treibhausgasemissionen</a:t>
          </a:r>
        </a:p>
      </dsp:txBody>
      <dsp:txXfrm>
        <a:off x="54373" y="72138"/>
        <a:ext cx="9422880" cy="1005094"/>
      </dsp:txXfrm>
    </dsp:sp>
    <dsp:sp modelId="{1119E41C-0204-4EEE-8E61-F17359D3F05D}">
      <dsp:nvSpPr>
        <dsp:cNvPr id="0" name=""/>
        <dsp:cNvSpPr/>
      </dsp:nvSpPr>
      <dsp:spPr>
        <a:xfrm>
          <a:off x="0" y="1212245"/>
          <a:ext cx="9531626" cy="1113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Geringe Steigerung der Emissionen seit 2010</a:t>
          </a:r>
        </a:p>
      </dsp:txBody>
      <dsp:txXfrm>
        <a:off x="54373" y="1266618"/>
        <a:ext cx="9422880" cy="1005094"/>
      </dsp:txXfrm>
    </dsp:sp>
    <dsp:sp modelId="{DDE7100A-5899-4516-919F-8675566CBC91}">
      <dsp:nvSpPr>
        <dsp:cNvPr id="0" name=""/>
        <dsp:cNvSpPr/>
      </dsp:nvSpPr>
      <dsp:spPr>
        <a:xfrm>
          <a:off x="0" y="2406725"/>
          <a:ext cx="9531626" cy="1113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Dennoch  Halbierung der Emissionen bis 2030</a:t>
          </a:r>
          <a:r>
            <a:rPr lang="de-DE" sz="2800" kern="1200" dirty="0"/>
            <a:t> </a:t>
          </a:r>
        </a:p>
      </dsp:txBody>
      <dsp:txXfrm>
        <a:off x="54373" y="2461098"/>
        <a:ext cx="9422880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CFD06-D9D9-4C2E-953C-C0D00E1FDB04}">
      <dsp:nvSpPr>
        <dsp:cNvPr id="0" name=""/>
        <dsp:cNvSpPr/>
      </dsp:nvSpPr>
      <dsp:spPr>
        <a:xfrm>
          <a:off x="0" y="0"/>
          <a:ext cx="10286998" cy="6852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800" kern="1200" dirty="0"/>
            <a:t>Hardwaresuffizienz</a:t>
          </a:r>
        </a:p>
      </dsp:txBody>
      <dsp:txXfrm>
        <a:off x="33451" y="33451"/>
        <a:ext cx="10220096" cy="618340"/>
      </dsp:txXfrm>
    </dsp:sp>
    <dsp:sp modelId="{9AFE20D3-7081-43F0-8C10-6B57FECAF1CE}">
      <dsp:nvSpPr>
        <dsp:cNvPr id="0" name=""/>
        <dsp:cNvSpPr/>
      </dsp:nvSpPr>
      <dsp:spPr>
        <a:xfrm>
          <a:off x="0" y="799576"/>
          <a:ext cx="10286998" cy="69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Softwaresuffizienz</a:t>
          </a:r>
        </a:p>
      </dsp:txBody>
      <dsp:txXfrm>
        <a:off x="33812" y="833388"/>
        <a:ext cx="10219374" cy="625016"/>
      </dsp:txXfrm>
    </dsp:sp>
    <dsp:sp modelId="{036D0D51-325A-460D-9DB4-4F9D4E0CBB16}">
      <dsp:nvSpPr>
        <dsp:cNvPr id="0" name=""/>
        <dsp:cNvSpPr/>
      </dsp:nvSpPr>
      <dsp:spPr>
        <a:xfrm>
          <a:off x="0" y="1598776"/>
          <a:ext cx="10286998" cy="69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Nutzersuffizienz</a:t>
          </a:r>
          <a:endParaRPr lang="de-DE" sz="2800" kern="1200" dirty="0"/>
        </a:p>
      </dsp:txBody>
      <dsp:txXfrm>
        <a:off x="33812" y="1632588"/>
        <a:ext cx="10219374" cy="625016"/>
      </dsp:txXfrm>
    </dsp:sp>
    <dsp:sp modelId="{96A5032E-148F-4C8B-B586-2D15FB1A7016}">
      <dsp:nvSpPr>
        <dsp:cNvPr id="0" name=""/>
        <dsp:cNvSpPr/>
      </dsp:nvSpPr>
      <dsp:spPr>
        <a:xfrm>
          <a:off x="0" y="2397976"/>
          <a:ext cx="10286998" cy="69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Ökonomische Suffizienz</a:t>
          </a:r>
        </a:p>
      </dsp:txBody>
      <dsp:txXfrm>
        <a:off x="33812" y="2431788"/>
        <a:ext cx="10219374" cy="625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3AD67-1802-4780-833A-2599AAA71026}">
      <dsp:nvSpPr>
        <dsp:cNvPr id="0" name=""/>
        <dsp:cNvSpPr/>
      </dsp:nvSpPr>
      <dsp:spPr>
        <a:xfrm>
          <a:off x="0" y="46931"/>
          <a:ext cx="8128000" cy="6456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Softwareprodukte</a:t>
          </a:r>
        </a:p>
      </dsp:txBody>
      <dsp:txXfrm>
        <a:off x="31520" y="78451"/>
        <a:ext cx="8064960" cy="582656"/>
      </dsp:txXfrm>
    </dsp:sp>
    <dsp:sp modelId="{2F28C3BB-2BA1-4D5C-9E09-AE7504762404}">
      <dsp:nvSpPr>
        <dsp:cNvPr id="0" name=""/>
        <dsp:cNvSpPr/>
      </dsp:nvSpPr>
      <dsp:spPr>
        <a:xfrm>
          <a:off x="0" y="647702"/>
          <a:ext cx="8128000" cy="89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ressourcenschonend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energie-effizient </a:t>
          </a:r>
        </a:p>
      </dsp:txBody>
      <dsp:txXfrm>
        <a:off x="0" y="647702"/>
        <a:ext cx="8128000" cy="899247"/>
      </dsp:txXfrm>
    </dsp:sp>
    <dsp:sp modelId="{65916C42-6737-47A8-9542-3C926E5F4C6D}">
      <dsp:nvSpPr>
        <dsp:cNvPr id="0" name=""/>
        <dsp:cNvSpPr/>
      </dsp:nvSpPr>
      <dsp:spPr>
        <a:xfrm>
          <a:off x="0" y="1546949"/>
          <a:ext cx="8128000" cy="6456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Auf älterer Hardware</a:t>
          </a:r>
        </a:p>
      </dsp:txBody>
      <dsp:txXfrm>
        <a:off x="31520" y="1578469"/>
        <a:ext cx="8064960" cy="582656"/>
      </dsp:txXfrm>
    </dsp:sp>
    <dsp:sp modelId="{7392E918-7564-4FFA-96DB-E6EB0312CE8A}">
      <dsp:nvSpPr>
        <dsp:cNvPr id="0" name=""/>
        <dsp:cNvSpPr/>
      </dsp:nvSpPr>
      <dsp:spPr>
        <a:xfrm>
          <a:off x="0" y="2192646"/>
          <a:ext cx="8128000" cy="89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 laufend 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zu aktualisieren</a:t>
          </a:r>
        </a:p>
      </dsp:txBody>
      <dsp:txXfrm>
        <a:off x="0" y="2192646"/>
        <a:ext cx="8128000" cy="899247"/>
      </dsp:txXfrm>
    </dsp:sp>
    <dsp:sp modelId="{5E3DE34C-2FDB-47FD-A86C-913DE64017C8}">
      <dsp:nvSpPr>
        <dsp:cNvPr id="0" name=""/>
        <dsp:cNvSpPr/>
      </dsp:nvSpPr>
      <dsp:spPr>
        <a:xfrm>
          <a:off x="0" y="3091893"/>
          <a:ext cx="8128000" cy="6456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Hohes Maß an Transparenz &amp; Autonomie</a:t>
          </a:r>
        </a:p>
      </dsp:txBody>
      <dsp:txXfrm>
        <a:off x="31520" y="3123413"/>
        <a:ext cx="8064960" cy="582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9E10C-C52D-4112-A9E2-647FE9FB940A}">
      <dsp:nvSpPr>
        <dsp:cNvPr id="0" name=""/>
        <dsp:cNvSpPr/>
      </dsp:nvSpPr>
      <dsp:spPr>
        <a:xfrm>
          <a:off x="0" y="1999"/>
          <a:ext cx="8128000" cy="6699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What you can't measure, you can't improve.</a:t>
          </a:r>
          <a:endParaRPr lang="de-DE" sz="2800" kern="1200" dirty="0"/>
        </a:p>
      </dsp:txBody>
      <dsp:txXfrm>
        <a:off x="32706" y="34705"/>
        <a:ext cx="8062588" cy="604580"/>
      </dsp:txXfrm>
    </dsp:sp>
    <dsp:sp modelId="{D1831322-9779-4206-8A68-A2D765F477AC}">
      <dsp:nvSpPr>
        <dsp:cNvPr id="0" name=""/>
        <dsp:cNvSpPr/>
      </dsp:nvSpPr>
      <dsp:spPr>
        <a:xfrm>
          <a:off x="0" y="686210"/>
          <a:ext cx="8128000" cy="669992"/>
        </a:xfrm>
        <a:prstGeom prst="round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Wie viel wird Energie verbraucht?</a:t>
          </a:r>
        </a:p>
      </dsp:txBody>
      <dsp:txXfrm>
        <a:off x="32706" y="718916"/>
        <a:ext cx="8062588" cy="604580"/>
      </dsp:txXfrm>
    </dsp:sp>
    <dsp:sp modelId="{EB09D716-C87A-4E7B-B3F2-4D1BC15B61F9}">
      <dsp:nvSpPr>
        <dsp:cNvPr id="0" name=""/>
        <dsp:cNvSpPr/>
      </dsp:nvSpPr>
      <dsp:spPr>
        <a:xfrm>
          <a:off x="0" y="1356202"/>
          <a:ext cx="8128000" cy="940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Messungen durch spezifische Werkzeuge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wie </a:t>
          </a:r>
          <a:r>
            <a:rPr lang="de-DE" sz="2800" kern="1200" dirty="0" err="1"/>
            <a:t>JoularJX</a:t>
          </a:r>
          <a:r>
            <a:rPr lang="de-DE" sz="2800" kern="1200" dirty="0"/>
            <a:t>, </a:t>
          </a:r>
          <a:r>
            <a:rPr lang="de-DE" sz="2800" kern="1200" dirty="0" err="1"/>
            <a:t>turbostat</a:t>
          </a:r>
          <a:r>
            <a:rPr lang="de-DE" sz="2800" kern="1200" dirty="0"/>
            <a:t> </a:t>
          </a:r>
          <a:r>
            <a:rPr lang="de-DE" sz="2800" kern="1200" dirty="0" err="1"/>
            <a:t>etc</a:t>
          </a:r>
          <a:endParaRPr lang="de-DE" sz="2800" kern="1200" dirty="0"/>
        </a:p>
      </dsp:txBody>
      <dsp:txXfrm>
        <a:off x="0" y="1356202"/>
        <a:ext cx="8128000" cy="940122"/>
      </dsp:txXfrm>
    </dsp:sp>
    <dsp:sp modelId="{B96D131F-9347-458A-BADA-86446028A563}">
      <dsp:nvSpPr>
        <dsp:cNvPr id="0" name=""/>
        <dsp:cNvSpPr/>
      </dsp:nvSpPr>
      <dsp:spPr>
        <a:xfrm>
          <a:off x="0" y="2296325"/>
          <a:ext cx="8128000" cy="6699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Wie ist der  Energie-Mix (erneuerbar, fossil)</a:t>
          </a:r>
        </a:p>
      </dsp:txBody>
      <dsp:txXfrm>
        <a:off x="32706" y="2329031"/>
        <a:ext cx="8062588" cy="604580"/>
      </dsp:txXfrm>
    </dsp:sp>
    <dsp:sp modelId="{99535263-0D2A-47F2-94F5-FC36F1BD11E6}">
      <dsp:nvSpPr>
        <dsp:cNvPr id="0" name=""/>
        <dsp:cNvSpPr/>
      </dsp:nvSpPr>
      <dsp:spPr>
        <a:xfrm>
          <a:off x="0" y="2980535"/>
          <a:ext cx="8128000" cy="6699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Wie viel Hardware wird benötigt?</a:t>
          </a:r>
        </a:p>
      </dsp:txBody>
      <dsp:txXfrm>
        <a:off x="32706" y="3013241"/>
        <a:ext cx="8062588" cy="604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229D6-EECE-46D9-87CE-EDF58243CAD0}">
      <dsp:nvSpPr>
        <dsp:cNvPr id="0" name=""/>
        <dsp:cNvSpPr/>
      </dsp:nvSpPr>
      <dsp:spPr>
        <a:xfrm>
          <a:off x="0" y="2821"/>
          <a:ext cx="10515600" cy="668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Laufzeiteffizienz:</a:t>
          </a:r>
        </a:p>
      </dsp:txBody>
      <dsp:txXfrm>
        <a:off x="32609" y="35430"/>
        <a:ext cx="10450382" cy="602788"/>
      </dsp:txXfrm>
    </dsp:sp>
    <dsp:sp modelId="{1BD52B5D-6086-48FD-8960-BF954663962E}">
      <dsp:nvSpPr>
        <dsp:cNvPr id="0" name=""/>
        <dsp:cNvSpPr/>
      </dsp:nvSpPr>
      <dsp:spPr>
        <a:xfrm>
          <a:off x="0" y="670828"/>
          <a:ext cx="10515600" cy="937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Geschwindigkeit und Leistung von Computersystemen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Komplexität von Algorithmen &amp; Qualität der Implementierung</a:t>
          </a:r>
        </a:p>
      </dsp:txBody>
      <dsp:txXfrm>
        <a:off x="0" y="670828"/>
        <a:ext cx="10515600" cy="937335"/>
      </dsp:txXfrm>
    </dsp:sp>
    <dsp:sp modelId="{29415EA1-3A1D-4579-890A-F4DAA7502C2D}">
      <dsp:nvSpPr>
        <dsp:cNvPr id="0" name=""/>
        <dsp:cNvSpPr/>
      </dsp:nvSpPr>
      <dsp:spPr>
        <a:xfrm>
          <a:off x="0" y="1608164"/>
          <a:ext cx="10515600" cy="668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Energieeffizienz:</a:t>
          </a:r>
        </a:p>
      </dsp:txBody>
      <dsp:txXfrm>
        <a:off x="32609" y="1640773"/>
        <a:ext cx="10450382" cy="602788"/>
      </dsp:txXfrm>
    </dsp:sp>
    <dsp:sp modelId="{086899FA-4F4A-4559-9277-C9C192A00E00}">
      <dsp:nvSpPr>
        <dsp:cNvPr id="0" name=""/>
        <dsp:cNvSpPr/>
      </dsp:nvSpPr>
      <dsp:spPr>
        <a:xfrm>
          <a:off x="0" y="2276170"/>
          <a:ext cx="10515600" cy="458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/>
            <a:t>Verbrauchte </a:t>
          </a:r>
          <a:r>
            <a:rPr lang="de-DE" sz="2800" kern="1200" dirty="0"/>
            <a:t>Energie eines Systems </a:t>
          </a:r>
        </a:p>
      </dsp:txBody>
      <dsp:txXfrm>
        <a:off x="0" y="2276170"/>
        <a:ext cx="10515600" cy="458479"/>
      </dsp:txXfrm>
    </dsp:sp>
    <dsp:sp modelId="{BE9CA8CD-3739-4C11-BB40-9DCA49350902}">
      <dsp:nvSpPr>
        <dsp:cNvPr id="0" name=""/>
        <dsp:cNvSpPr/>
      </dsp:nvSpPr>
      <dsp:spPr>
        <a:xfrm>
          <a:off x="0" y="2734649"/>
          <a:ext cx="10515600" cy="668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Proportionalität?</a:t>
          </a:r>
        </a:p>
      </dsp:txBody>
      <dsp:txXfrm>
        <a:off x="32609" y="2767258"/>
        <a:ext cx="10450382" cy="602788"/>
      </dsp:txXfrm>
    </dsp:sp>
    <dsp:sp modelId="{67C2BF4D-6318-413B-BCAD-17FF170162AE}">
      <dsp:nvSpPr>
        <dsp:cNvPr id="0" name=""/>
        <dsp:cNvSpPr/>
      </dsp:nvSpPr>
      <dsp:spPr>
        <a:xfrm>
          <a:off x="0" y="3402656"/>
          <a:ext cx="10515600" cy="937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Laufzeiteffizienz korreliert mit Energieeffizienz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Unentschiedene wissenschaftliche Einschätzung</a:t>
          </a:r>
        </a:p>
      </dsp:txBody>
      <dsp:txXfrm>
        <a:off x="0" y="3402656"/>
        <a:ext cx="10515600" cy="9373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28996-2B4D-4196-A86D-D622EE46E74A}">
      <dsp:nvSpPr>
        <dsp:cNvPr id="0" name=""/>
        <dsp:cNvSpPr/>
      </dsp:nvSpPr>
      <dsp:spPr>
        <a:xfrm>
          <a:off x="0" y="0"/>
          <a:ext cx="9875238" cy="6756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Erster Schritt zur energie-effizienten Softwareentwicklung </a:t>
          </a:r>
        </a:p>
      </dsp:txBody>
      <dsp:txXfrm>
        <a:off x="32984" y="32984"/>
        <a:ext cx="9809270" cy="609707"/>
      </dsp:txXfrm>
    </dsp:sp>
    <dsp:sp modelId="{77049573-E6E0-463D-8B01-6B69C03E2018}">
      <dsp:nvSpPr>
        <dsp:cNvPr id="0" name=""/>
        <dsp:cNvSpPr/>
      </dsp:nvSpPr>
      <dsp:spPr>
        <a:xfrm>
          <a:off x="0" y="797169"/>
          <a:ext cx="9875238" cy="6756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Mögliche Aufgaben</a:t>
          </a:r>
        </a:p>
      </dsp:txBody>
      <dsp:txXfrm>
        <a:off x="32984" y="830153"/>
        <a:ext cx="9809270" cy="609707"/>
      </dsp:txXfrm>
    </dsp:sp>
    <dsp:sp modelId="{33E74870-D222-4549-B206-308A84D6D979}">
      <dsp:nvSpPr>
        <dsp:cNvPr id="0" name=""/>
        <dsp:cNvSpPr/>
      </dsp:nvSpPr>
      <dsp:spPr>
        <a:xfrm>
          <a:off x="0" y="1472845"/>
          <a:ext cx="987523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53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Vergleich Laufzeit vs. Energieeffizienz</a:t>
          </a:r>
        </a:p>
      </dsp:txBody>
      <dsp:txXfrm>
        <a:off x="0" y="1472845"/>
        <a:ext cx="9875238" cy="546480"/>
      </dsp:txXfrm>
    </dsp:sp>
    <dsp:sp modelId="{508C1CA9-48E8-4ACD-8C02-A9DF6501C468}">
      <dsp:nvSpPr>
        <dsp:cNvPr id="0" name=""/>
        <dsp:cNvSpPr/>
      </dsp:nvSpPr>
      <dsp:spPr>
        <a:xfrm>
          <a:off x="0" y="2019325"/>
          <a:ext cx="9875238" cy="6756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JUNIT-Tests für die Messung </a:t>
          </a:r>
        </a:p>
      </dsp:txBody>
      <dsp:txXfrm>
        <a:off x="32984" y="2052309"/>
        <a:ext cx="9809270" cy="609707"/>
      </dsp:txXfrm>
    </dsp:sp>
    <dsp:sp modelId="{E8902AAA-6601-4A4C-B608-E257523779CE}">
      <dsp:nvSpPr>
        <dsp:cNvPr id="0" name=""/>
        <dsp:cNvSpPr/>
      </dsp:nvSpPr>
      <dsp:spPr>
        <a:xfrm>
          <a:off x="0" y="2695000"/>
          <a:ext cx="987523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53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des Energieverbrauchs und  der Laufzeit</a:t>
          </a:r>
        </a:p>
      </dsp:txBody>
      <dsp:txXfrm>
        <a:off x="0" y="2695000"/>
        <a:ext cx="9875238" cy="546480"/>
      </dsp:txXfrm>
    </dsp:sp>
    <dsp:sp modelId="{197D62D6-59D4-4CA6-9305-51CFADCB9C73}">
      <dsp:nvSpPr>
        <dsp:cNvPr id="0" name=""/>
        <dsp:cNvSpPr/>
      </dsp:nvSpPr>
      <dsp:spPr>
        <a:xfrm>
          <a:off x="0" y="3241480"/>
          <a:ext cx="9875238" cy="6756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Erstellung einer Tabelle </a:t>
          </a:r>
        </a:p>
      </dsp:txBody>
      <dsp:txXfrm>
        <a:off x="32984" y="3274464"/>
        <a:ext cx="9809270" cy="609707"/>
      </dsp:txXfrm>
    </dsp:sp>
    <dsp:sp modelId="{32E7E655-6D48-4D66-A7F1-F0EBF7F1EBBE}">
      <dsp:nvSpPr>
        <dsp:cNvPr id="0" name=""/>
        <dsp:cNvSpPr/>
      </dsp:nvSpPr>
      <dsp:spPr>
        <a:xfrm>
          <a:off x="0" y="3917155"/>
          <a:ext cx="987523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53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Korrelationstest</a:t>
          </a:r>
        </a:p>
      </dsp:txBody>
      <dsp:txXfrm>
        <a:off x="0" y="3917155"/>
        <a:ext cx="9875238" cy="546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46871-7642-47F3-B18F-E1428B6D28F1}">
      <dsp:nvSpPr>
        <dsp:cNvPr id="0" name=""/>
        <dsp:cNvSpPr/>
      </dsp:nvSpPr>
      <dsp:spPr>
        <a:xfrm>
          <a:off x="0" y="9059"/>
          <a:ext cx="10152530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Vorteile der   Software-Tools </a:t>
          </a:r>
        </a:p>
      </dsp:txBody>
      <dsp:txXfrm>
        <a:off x="36553" y="45612"/>
        <a:ext cx="10079424" cy="675694"/>
      </dsp:txXfrm>
    </dsp:sp>
    <dsp:sp modelId="{8848ACA4-27B4-4ECC-B5D0-450FEDD5FD05}">
      <dsp:nvSpPr>
        <dsp:cNvPr id="0" name=""/>
        <dsp:cNvSpPr/>
      </dsp:nvSpPr>
      <dsp:spPr>
        <a:xfrm>
          <a:off x="0" y="757860"/>
          <a:ext cx="10152530" cy="190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34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niedriger Kosten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geringerer  Aufwand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detailliertere Informationen auf Prozessebene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/>
            <a:t>mehr Flexibilität und leichter skalierbar</a:t>
          </a:r>
        </a:p>
      </dsp:txBody>
      <dsp:txXfrm>
        <a:off x="0" y="757860"/>
        <a:ext cx="10152530" cy="1904400"/>
      </dsp:txXfrm>
    </dsp:sp>
    <dsp:sp modelId="{310482E8-362C-4573-8809-0B46DB028D4F}">
      <dsp:nvSpPr>
        <dsp:cNvPr id="0" name=""/>
        <dsp:cNvSpPr/>
      </dsp:nvSpPr>
      <dsp:spPr>
        <a:xfrm>
          <a:off x="0" y="2662260"/>
          <a:ext cx="10152530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 Mögliche Tools:</a:t>
          </a:r>
        </a:p>
      </dsp:txBody>
      <dsp:txXfrm>
        <a:off x="36553" y="2698813"/>
        <a:ext cx="10079424" cy="675694"/>
      </dsp:txXfrm>
    </dsp:sp>
    <dsp:sp modelId="{3DDBEAA0-2CE0-4776-867A-51BB0B3BA3C8}">
      <dsp:nvSpPr>
        <dsp:cNvPr id="0" name=""/>
        <dsp:cNvSpPr/>
      </dsp:nvSpPr>
      <dsp:spPr>
        <a:xfrm>
          <a:off x="0" y="3411060"/>
          <a:ext cx="1015253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34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800" kern="1200" dirty="0" err="1"/>
            <a:t>JoularJX</a:t>
          </a:r>
          <a:r>
            <a:rPr lang="de-DE" sz="2800" kern="1200" dirty="0"/>
            <a:t>, </a:t>
          </a:r>
          <a:r>
            <a:rPr lang="de-DE" sz="2800" kern="1200" dirty="0" err="1"/>
            <a:t>PowerJoular</a:t>
          </a:r>
          <a:r>
            <a:rPr lang="de-DE" sz="2800" kern="1200" dirty="0"/>
            <a:t>, Softwarefootprint.py, </a:t>
          </a:r>
          <a:r>
            <a:rPr lang="de-DE" sz="2800" kern="1200" dirty="0" err="1"/>
            <a:t>turbostat</a:t>
          </a:r>
          <a:endParaRPr lang="de-DE" sz="2800" kern="1200" dirty="0"/>
        </a:p>
      </dsp:txBody>
      <dsp:txXfrm>
        <a:off x="0" y="3411060"/>
        <a:ext cx="10152530" cy="662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04A69-6E3A-4DA9-89FF-0642F12EA697}">
      <dsp:nvSpPr>
        <dsp:cNvPr id="0" name=""/>
        <dsp:cNvSpPr/>
      </dsp:nvSpPr>
      <dsp:spPr>
        <a:xfrm>
          <a:off x="0" y="1483"/>
          <a:ext cx="10282583" cy="12776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i="0" u="none" strike="noStrike" kern="1200" cap="none" spc="0" baseline="0" dirty="0">
              <a:uFillTx/>
              <a:latin typeface="Dm sans" pitchFamily="2"/>
            </a:rPr>
            <a:t>Initiative  um  Klimaschutze und  Nachhaltigkeit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i="0" u="none" strike="noStrike" kern="1200" cap="none" spc="0" baseline="0" dirty="0">
              <a:uFillTx/>
              <a:latin typeface="Dm sans" pitchFamily="2"/>
            </a:rPr>
            <a:t> (im </a:t>
          </a:r>
          <a:r>
            <a:rPr lang="de-DE" sz="2800" b="1" i="0" u="none" strike="noStrike" kern="1200" cap="none" spc="0" baseline="0" dirty="0" err="1">
              <a:uFillTx/>
              <a:latin typeface="Dm sans" pitchFamily="2"/>
            </a:rPr>
            <a:t>Dep</a:t>
          </a:r>
          <a:r>
            <a:rPr lang="de-DE" sz="2800" b="1" i="0" u="none" strike="noStrike" kern="1200" cap="none" spc="0" baseline="0" dirty="0">
              <a:uFillTx/>
              <a:latin typeface="Dm sans" pitchFamily="2"/>
            </a:rPr>
            <a:t> Informatik)</a:t>
          </a:r>
          <a:endParaRPr lang="de-DE" sz="2800" kern="1200" dirty="0"/>
        </a:p>
      </dsp:txBody>
      <dsp:txXfrm>
        <a:off x="62371" y="63854"/>
        <a:ext cx="10157841" cy="1152934"/>
      </dsp:txXfrm>
    </dsp:sp>
    <dsp:sp modelId="{3643BB6E-31F1-4CC5-A11A-E1419B57775B}">
      <dsp:nvSpPr>
        <dsp:cNvPr id="0" name=""/>
        <dsp:cNvSpPr/>
      </dsp:nvSpPr>
      <dsp:spPr>
        <a:xfrm>
          <a:off x="0" y="1292716"/>
          <a:ext cx="10282583" cy="12776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i="0" u="none" strike="noStrike" kern="1200" cap="none" spc="0" baseline="0" dirty="0">
              <a:uFillTx/>
              <a:latin typeface="Dm sans" pitchFamily="2"/>
            </a:rPr>
            <a:t>Getragen von allen</a:t>
          </a:r>
          <a:br>
            <a:rPr lang="de-DE" sz="2800" b="1" i="0" u="none" strike="noStrike" kern="1200" cap="none" spc="0" baseline="0" dirty="0">
              <a:uFillTx/>
              <a:latin typeface="Dm sans" pitchFamily="2"/>
            </a:rPr>
          </a:br>
          <a:r>
            <a:rPr lang="de-DE" sz="2800" b="1" i="0" u="none" strike="noStrike" kern="1200" cap="none" spc="0" baseline="0" dirty="0">
              <a:uFillTx/>
              <a:latin typeface="Dm sans" pitchFamily="2"/>
            </a:rPr>
            <a:t>Student*innen, Mitarbeiter*innen und Professor*innen</a:t>
          </a:r>
          <a:endParaRPr lang="en-US" sz="2800" b="1" i="0" u="none" strike="noStrike" kern="1200" cap="none" spc="0" baseline="0" dirty="0">
            <a:uFillTx/>
            <a:latin typeface="Dm sans" pitchFamily="2"/>
          </a:endParaRPr>
        </a:p>
      </dsp:txBody>
      <dsp:txXfrm>
        <a:off x="62371" y="1355087"/>
        <a:ext cx="10157841" cy="1152934"/>
      </dsp:txXfrm>
    </dsp:sp>
    <dsp:sp modelId="{0BFDDAD0-C506-4642-95FA-26FBD7C96AC1}">
      <dsp:nvSpPr>
        <dsp:cNvPr id="0" name=""/>
        <dsp:cNvSpPr/>
      </dsp:nvSpPr>
      <dsp:spPr>
        <a:xfrm>
          <a:off x="0" y="2583949"/>
          <a:ext cx="10282583" cy="12776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i="0" u="none" strike="noStrike" kern="1200" cap="none" spc="0" baseline="0" dirty="0">
              <a:uFillTx/>
              <a:latin typeface="Dm sans" pitchFamily="2"/>
            </a:rPr>
            <a:t>Veränderungsprozess  in unterschiedlicher Granularität</a:t>
          </a:r>
          <a:r>
            <a:rPr lang="en-US" sz="2800" b="1" i="0" u="none" strike="noStrike" kern="1200" cap="none" spc="0" baseline="0" dirty="0">
              <a:uFillTx/>
              <a:latin typeface="Dm sans" pitchFamily="2"/>
            </a:rPr>
            <a:t>​</a:t>
          </a:r>
        </a:p>
      </dsp:txBody>
      <dsp:txXfrm>
        <a:off x="62371" y="2646320"/>
        <a:ext cx="10157841" cy="115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877DA-14EA-44E6-A2A1-008C6DE704B5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AE3F6-ABA2-44A2-A34F-E6A7220FA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65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8950A9-C41D-A396-928A-2AED20E07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6A3AAA4-6FCC-243D-C7AA-3F9CC1D5DF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i="0" u="none" strike="noStrike" kern="1200" cap="none" spc="0" baseline="0" dirty="0">
                <a:solidFill>
                  <a:srgbClr val="0F5EE5"/>
                </a:solidFill>
                <a:uFillTx/>
                <a:latin typeface="Dm sans" pitchFamily="2"/>
              </a:rPr>
              <a:t>Tiefgreifende, rasche Senkungen der CO</a:t>
            </a:r>
            <a:r>
              <a:rPr lang="de-DE" sz="1200" b="1" i="0" u="none" strike="noStrike" kern="1200" cap="none" spc="0" baseline="-25000" dirty="0">
                <a:solidFill>
                  <a:srgbClr val="0F5EE5"/>
                </a:solidFill>
                <a:uFillTx/>
                <a:latin typeface="Dm sans" pitchFamily="2"/>
              </a:rPr>
              <a:t>2eq</a:t>
            </a:r>
            <a:r>
              <a:rPr lang="de-DE" sz="1200" b="1" i="0" u="none" strike="noStrike" kern="1200" cap="none" spc="0" baseline="0" dirty="0">
                <a:solidFill>
                  <a:srgbClr val="0F5EE5"/>
                </a:solidFill>
                <a:uFillTx/>
                <a:latin typeface="Dm sans" pitchFamily="2"/>
              </a:rPr>
              <a:t>-Emissionen sind  dringend erforderlich</a:t>
            </a:r>
            <a:endParaRPr lang="de-DE" sz="1200" b="0" i="0" u="none" strike="noStrike" kern="1200" cap="none" spc="0" baseline="0" dirty="0">
              <a:solidFill>
                <a:srgbClr val="060640"/>
              </a:solidFill>
              <a:uFillTx/>
              <a:latin typeface="Dm 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60640"/>
                </a:solidFill>
                <a:uFillTx/>
                <a:latin typeface="Dm sans" pitchFamily="2"/>
              </a:rPr>
              <a:t>Individuelle Maßnahmen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60640"/>
                </a:solidFill>
                <a:uFillTx/>
                <a:latin typeface="Dm sans" pitchFamily="2"/>
              </a:rPr>
              <a:t>nur systemische  Veränderungen werden ausreichen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60640"/>
                </a:solidFill>
                <a:uFillTx/>
                <a:latin typeface="Dm sans" pitchFamily="2"/>
              </a:rPr>
              <a:t>individuelle Maßnahmen sind  zu geringfügig</a:t>
            </a:r>
            <a:endParaRPr lang="de-DE" sz="1200" dirty="0">
              <a:solidFill>
                <a:srgbClr val="060640"/>
              </a:solidFill>
              <a:latin typeface="Dm sans" pitchFamily="2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i="0" u="none" strike="noStrike" kern="1200" cap="none" spc="0" baseline="0" dirty="0">
                <a:solidFill>
                  <a:srgbClr val="060640"/>
                </a:solidFill>
                <a:uFillTx/>
                <a:latin typeface="Dm sans" pitchFamily="2"/>
              </a:rPr>
              <a:t>ABER  wirken auf das kollektive Bewusstsein</a:t>
            </a:r>
            <a:endParaRPr lang="de-DE" sz="1200" b="0" i="0" u="none" strike="noStrike" kern="1200" cap="none" spc="0" baseline="0" dirty="0">
              <a:solidFill>
                <a:srgbClr val="060640"/>
              </a:solidFill>
              <a:uFillTx/>
              <a:latin typeface="Dm sans" pitchFamily="2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60640"/>
                </a:solidFill>
                <a:uFillTx/>
                <a:latin typeface="Dm sans" pitchFamily="2"/>
              </a:rPr>
              <a:t>Daten aus Daten aus dem Guardian vom 9.5.2024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60640"/>
                </a:solidFill>
                <a:uFillTx/>
                <a:latin typeface="Dm sans" pitchFamily="2"/>
              </a:rPr>
              <a:t>Befragung von 380 Experten (Hauptautoren und Redakteure des IPCCs seit 2018)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 dirty="0">
              <a:solidFill>
                <a:srgbClr val="060640"/>
              </a:solidFill>
              <a:uFillTx/>
              <a:latin typeface="Dm 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60640"/>
                </a:solidFill>
                <a:uFillTx/>
                <a:latin typeface="Dm sans" pitchFamily="2"/>
              </a:rPr>
              <a:t>Die Wahlen waren ja gerade, aber die Hauptaussagen bleibt</a:t>
            </a:r>
            <a:r>
              <a:rPr lang="de-DE" sz="1200" b="1" i="0" u="none" strike="noStrike" kern="1200" cap="none" spc="0" baseline="0" dirty="0">
                <a:solidFill>
                  <a:srgbClr val="060640"/>
                </a:solidFill>
                <a:uFillTx/>
                <a:latin typeface="Dm sans" pitchFamily="2"/>
              </a:rPr>
              <a:t>: Klimastark wählen!!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2EA5C-2E6C-9B26-2A56-E11BEC8B3EE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703799-3AD5-4372-AD7F-C23105C5922C}" type="slidenum">
              <a:t>15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54320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C903D8E6-6F61-CD6F-A7F1-EB82B156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83" y="2630725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800" dirty="0"/>
              <a:t>Name der vortragenden Person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E0DD501A-A0D4-819A-564E-F6E73BC8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83" y="1305162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8B84F1C-8144-E163-1A54-A006748728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583969"/>
            <a:ext cx="1533379" cy="25952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de-DE" dirty="0"/>
              <a:t>MM Energieeffizienz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836320-C945-6095-1A22-DB44868779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E7B3DE-A1A0-44FA-981B-B6BB6B391D0C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2FA6D-BEA3-94E2-B570-F7D86F4815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CC BY-SA 4.0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8B735-9039-751E-A619-99EB735CAB0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6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B6B60-4B84-687F-CF13-78C278C2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246"/>
            <a:ext cx="10515600" cy="921567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97E41-2D3A-29CB-FD7A-1C9528B0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40795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428EF-D5E2-A3EB-1FB3-4E7968F6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03084-E38E-A2E9-599A-0F626AB5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DD7D1-B07F-CF2A-BFD4-A445C104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platzhalter 15">
            <a:extLst>
              <a:ext uri="{FF2B5EF4-FFF2-40B4-BE49-F238E27FC236}">
                <a16:creationId xmlns:a16="http://schemas.microsoft.com/office/drawing/2014/main" id="{AD44290D-7E58-6BEE-0978-D11AA615F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83970"/>
            <a:ext cx="1580972" cy="23094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MM Energieeffizienz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45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879B4-E26D-62A3-CFD9-850A70E7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246"/>
            <a:ext cx="10515600" cy="92156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2F5C3-7B15-8810-774F-DE5923024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40795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A854FD-B4D8-9798-74CD-41FDD9BC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40795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6A685D-4773-42B4-64D5-3CAD458D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E52F-2DC3-4326-969E-68537FE5C9A5}" type="datetime6">
              <a:rPr lang="de-DE" smtClean="0"/>
              <a:t>Juli 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B6155-FA60-8E75-198D-256397E9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DA1E74-659D-31BB-08A2-A1188CAA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C9B200BC-B002-3413-192E-1B17B7CEAF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83970"/>
            <a:ext cx="1580972" cy="23094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MM Energieeffizienz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4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8C4ED-6EB5-509D-ACFF-00A30F5A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593"/>
            <a:ext cx="10515600" cy="74210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10C74-DFB9-6802-CFEC-6F9EE8AB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6317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14DED8-F78D-ABCE-9543-661AD013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87087"/>
            <a:ext cx="5157787" cy="34869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4D53C-01D4-4CF6-3890-BA08DFE7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96317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1A022-A345-4DBC-DAC5-ABF5F1298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787086"/>
            <a:ext cx="5183188" cy="349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B73CA9-17E6-738A-5DA4-0FCDFEB9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6D54-0D98-4D2D-BE16-D6AF082DBB24}" type="datetime6">
              <a:rPr lang="de-DE" smtClean="0"/>
              <a:t>Juli 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7722D3-2646-FA77-FA3C-0D559C4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C554D-3DE2-7B8A-F0B6-211EFC88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15">
            <a:extLst>
              <a:ext uri="{FF2B5EF4-FFF2-40B4-BE49-F238E27FC236}">
                <a16:creationId xmlns:a16="http://schemas.microsoft.com/office/drawing/2014/main" id="{0F51F8B4-61A6-96CB-A350-FD51B2D766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83970"/>
            <a:ext cx="1580972" cy="23094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MM Energieeffizienz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8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rz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F70E5-CD4F-A851-2AA1-95BCBA2E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08" y="1264775"/>
            <a:ext cx="3932237" cy="611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7866E8-CDA2-413C-3C9A-BDBB30A60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54011" y="1230593"/>
            <a:ext cx="6501377" cy="5039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807CF1-AEF5-B3A4-27B6-AEAB4CBEF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08" y="1914258"/>
            <a:ext cx="3932237" cy="4356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AD04C8-12FB-EDA4-E9BF-F19DE347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2C7B-4D00-4C9B-AA0D-D0C3C66F76F7}" type="datetime6">
              <a:rPr lang="de-DE" smtClean="0"/>
              <a:t>Juli 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EAE427-2C79-8146-B5B7-7EE8B9BE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1EB1C5-7DA6-0746-6D28-6B184EF0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DBD5E317-A969-0520-5FE2-F2BB5DC64F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83970"/>
            <a:ext cx="1580972" cy="23094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MM Energieeffizienz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3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g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CA01D5-B2CA-4A10-0DB8-FB0D0D0E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ACAF-E3A4-4D91-B6FB-820967FE05AC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A15C3E-38DC-D6C1-DE39-1DB45F8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CDBE3D-586F-40F8-3528-86E58331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EC18ECB-4BFA-83A5-0E0A-F563E9B0A1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6612" y="2700471"/>
            <a:ext cx="8612188" cy="356979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B5BC452-893B-F3B0-811F-6E1B2C8D67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6612" y="2042445"/>
            <a:ext cx="10518776" cy="56790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35FA729-0C89-4267-1DB8-50C13DE105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1200" y="2700471"/>
            <a:ext cx="1754188" cy="356979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de-DE" dirty="0"/>
              <a:t>Mehr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1E43B711-8DE8-06F3-87E2-466D2FBA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593"/>
            <a:ext cx="10515600" cy="74210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FCDE80BA-10D5-9D84-E99B-65BA666338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3970"/>
            <a:ext cx="1580972" cy="23094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MM Energieeffizienz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8C5E-CB02-A9CD-51BC-2915CD6AF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655C010-4F05-41AE-97EA-C618463B600E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520A5-EA16-6187-8EBC-7DC6461C4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13974" y="6492875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ED2D8-0ABE-8728-62D5-07D6B7F3E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Foliennr</a:t>
            </a:r>
            <a:endParaRPr lang="de-DE" dirty="0"/>
          </a:p>
        </p:txBody>
      </p:sp>
      <p:sp>
        <p:nvSpPr>
          <p:cNvPr id="11" name="Titelplatzhalter 10">
            <a:extLst>
              <a:ext uri="{FF2B5EF4-FFF2-40B4-BE49-F238E27FC236}">
                <a16:creationId xmlns:a16="http://schemas.microsoft.com/office/drawing/2014/main" id="{E2FF76B1-7BFE-AB71-AB32-65825DBD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4" y="14589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7200" dirty="0"/>
              <a:t>VORTRAGSTITEL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6C79DA-6C1C-6B0E-4245-40318A11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574" y="2784549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800" dirty="0"/>
              <a:t>Name der vortragenden Person</a:t>
            </a:r>
          </a:p>
        </p:txBody>
      </p:sp>
    </p:spTree>
    <p:extLst>
      <p:ext uri="{BB962C8B-B14F-4D97-AF65-F5344CB8AC3E}">
        <p14:creationId xmlns:p14="http://schemas.microsoft.com/office/powerpoint/2010/main" val="69656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52" r:id="rId3"/>
    <p:sldLayoutId id="2147483653" r:id="rId4"/>
    <p:sldLayoutId id="2147483657" r:id="rId5"/>
    <p:sldLayoutId id="214748365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ans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Dm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ublikationen.bibliothek.kit.edu/100015273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carbonfootprint.eu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doi.org/10.1007/s12243-022-00914-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learn.greensoftware.foundation/measur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ea.org/reports/net-zero-roadmap-a-global-pathway-to-keep-the-15-0c-goal-in-reac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environment/article/2024/may/09/what-are-the-most-powerful-climate-actions-you-can-take?CMP=Share_AndroidApp_Other" TargetMode="External"/><Relationship Id="rId7" Type="http://schemas.openxmlformats.org/officeDocument/2006/relationships/hyperlink" Target="https://www.sciencedirect.com/science/article/pii/S0167739X24000384?via%3Dihub" TargetMode="External"/><Relationship Id="rId2" Type="http://schemas.openxmlformats.org/officeDocument/2006/relationships/hyperlink" Target="Approved%20Summary%20for%20Policymakers%20IPCC%20AR6%20SY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eko.de/publikation/digitaler-co2-fussabdruck/" TargetMode="External"/><Relationship Id="rId5" Type="http://schemas.openxmlformats.org/officeDocument/2006/relationships/hyperlink" Target="https://publikationen.bibliothek.kit.edu/1000152733" TargetMode="External"/><Relationship Id="rId4" Type="http://schemas.openxmlformats.org/officeDocument/2006/relationships/hyperlink" Target="https://theshiftproject.org/en/article/virtual-worlds-and-networks-new-reports-release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cc.ch/report/ar6/syr/figures/figure-spm-5" TargetMode="External"/><Relationship Id="rId7" Type="http://schemas.openxmlformats.org/officeDocument/2006/relationships/hyperlink" Target="https://learn.greensoftware.foundation/measurement" TargetMode="External"/><Relationship Id="rId2" Type="http://schemas.openxmlformats.org/officeDocument/2006/relationships/hyperlink" Target="https://www.iea.org/data-and-statistics/charts/global-energy-sector-co2-emissions-in-the-pre-paris-baseline-and-stated-policies-scenarios-2015-20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,%20https:/www.theguardian.com/environment/article/2024/may/09/what-are-the-most-powerful-climate-actions-you-can-take?CMP=Share_AndroidApp_Other" TargetMode="External"/><Relationship Id="rId5" Type="http://schemas.openxmlformats.org/officeDocument/2006/relationships/hyperlink" Target="https://www.digitalcarbonfootprint.eu/" TargetMode="External"/><Relationship Id="rId4" Type="http://schemas.openxmlformats.org/officeDocument/2006/relationships/hyperlink" Target="https://theshiftproject.org/en/article/virtual-worlds-and-networks-new-reports-releas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www.ipcc.ch/report/sixth-assessment-report-cyc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.hpi.de/courses/cleanit2021/items/904d3b0c-090c-42fa-b9d1-cd0df5a5c442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theshiftproject.org/en/article/virtual-worlds-and-networks-new-reports-release/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iea.org/energy-system/decarbonisation-enablers/digitalisation/#trac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6AFB12-0E7E-4691-AAC4-BD593088B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74" y="1837587"/>
            <a:ext cx="9144000" cy="968987"/>
          </a:xfrm>
        </p:spPr>
        <p:txBody>
          <a:bodyPr>
            <a:noAutofit/>
          </a:bodyPr>
          <a:lstStyle/>
          <a:p>
            <a:pPr algn="l"/>
            <a:r>
              <a:rPr lang="de-DE" sz="4000" b="1" dirty="0">
                <a:latin typeface="Dm sans" pitchFamily="2" charset="0"/>
              </a:rPr>
              <a:t>Energieeffizienz im digitalen Alltag und beim Coding</a:t>
            </a:r>
            <a:endParaRPr lang="de-DE" sz="4000" b="1" dirty="0">
              <a:solidFill>
                <a:srgbClr val="060640"/>
              </a:solidFill>
              <a:latin typeface="Dm sans" pitchFamily="2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04B02B2-8A6F-978B-2639-C096745EAC4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99374" y="3191663"/>
            <a:ext cx="9144000" cy="2836387"/>
          </a:xfrm>
        </p:spPr>
        <p:txBody>
          <a:bodyPr>
            <a:noAutofit/>
          </a:bodyPr>
          <a:lstStyle/>
          <a:p>
            <a:pPr algn="l"/>
            <a:r>
              <a:rPr lang="de-DE" sz="3200" dirty="0">
                <a:latin typeface="Dm sans" pitchFamily="2" charset="0"/>
              </a:rPr>
              <a:t>Julia Padberg</a:t>
            </a:r>
          </a:p>
          <a:p>
            <a:pPr algn="l"/>
            <a:r>
              <a:rPr lang="de-DE" sz="2400" dirty="0">
                <a:latin typeface="Dm sans" pitchFamily="2" charset="0"/>
              </a:rPr>
              <a:t>mit Unterstützung von </a:t>
            </a:r>
          </a:p>
          <a:p>
            <a:pPr algn="l"/>
            <a:r>
              <a:rPr lang="de-DE" sz="2400" dirty="0">
                <a:latin typeface="Dm sans" pitchFamily="2" charset="0"/>
              </a:rPr>
              <a:t>Nina </a:t>
            </a:r>
            <a:r>
              <a:rPr lang="de-DE" sz="2400" dirty="0" err="1">
                <a:latin typeface="Dm sans" pitchFamily="2" charset="0"/>
              </a:rPr>
              <a:t>Godenrath</a:t>
            </a:r>
            <a:r>
              <a:rPr lang="de-DE" sz="2400" dirty="0">
                <a:latin typeface="Dm sans" pitchFamily="2" charset="0"/>
              </a:rPr>
              <a:t>, Haron </a:t>
            </a:r>
            <a:r>
              <a:rPr lang="de-DE" sz="2400" dirty="0" err="1">
                <a:latin typeface="Dm sans" pitchFamily="2" charset="0"/>
              </a:rPr>
              <a:t>Nazari</a:t>
            </a:r>
            <a:r>
              <a:rPr lang="de-DE" sz="2400" dirty="0">
                <a:latin typeface="Dm sans" pitchFamily="2" charset="0"/>
              </a:rPr>
              <a:t>, Aaron Sielaff und </a:t>
            </a:r>
            <a:r>
              <a:rPr lang="de-DE" sz="2400" dirty="0" err="1">
                <a:latin typeface="Dm sans" pitchFamily="2" charset="0"/>
              </a:rPr>
              <a:t>Emirhan</a:t>
            </a:r>
            <a:endParaRPr lang="de-DE" sz="2400" dirty="0">
              <a:latin typeface="Dm sans" pitchFamily="2" charset="0"/>
            </a:endParaRPr>
          </a:p>
          <a:p>
            <a:pPr algn="l"/>
            <a:endParaRPr lang="de-DE" sz="2800" dirty="0"/>
          </a:p>
          <a:p>
            <a:pPr algn="l"/>
            <a:r>
              <a:rPr lang="de-DE" sz="2800" dirty="0">
                <a:latin typeface="Dm sans" pitchFamily="2" charset="0"/>
              </a:rPr>
              <a:t>Computer Science </a:t>
            </a:r>
            <a:r>
              <a:rPr lang="de-DE" sz="2800" dirty="0" err="1">
                <a:latin typeface="Dm sans" pitchFamily="2" charset="0"/>
              </a:rPr>
              <a:t>for</a:t>
            </a:r>
            <a:r>
              <a:rPr lang="de-DE" sz="2800" dirty="0">
                <a:latin typeface="Dm sans" pitchFamily="2" charset="0"/>
              </a:rPr>
              <a:t> Future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560E7-F250-4B93-477B-592C9D00F2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13974" y="6492875"/>
            <a:ext cx="4114800" cy="365125"/>
          </a:xfrm>
        </p:spPr>
        <p:txBody>
          <a:bodyPr/>
          <a:lstStyle/>
          <a:p>
            <a:r>
              <a:rPr lang="de-DE"/>
              <a:t>CC BY-SA 4.0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EBA4F2-FF76-D91F-CFCD-47FCFF874F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B745335A-512E-42AF-92AF-F47BEE08E9BF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22214C-9140-2FC9-03FD-DEEEE9B981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743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79F2D-555D-206D-5667-F747FAC4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Energieverbrauch der  IT in Deutschland </a:t>
            </a:r>
            <a:r>
              <a:rPr lang="de-DE" sz="2000" b="0" i="0" u="none" strike="noStrike" kern="1200" cap="none" spc="0" baseline="0" dirty="0">
                <a:solidFill>
                  <a:srgbClr val="060640"/>
                </a:solidFill>
                <a:uFillTx/>
                <a:latin typeface="Aptos"/>
              </a:rPr>
              <a:t>nach </a:t>
            </a:r>
            <a:r>
              <a:rPr lang="de-DE" sz="2000" b="0" i="0" u="none" strike="noStrike" kern="1200" cap="none" spc="0" baseline="0" dirty="0">
                <a:solidFill>
                  <a:srgbClr val="060640"/>
                </a:solidFill>
                <a:uFillTx/>
                <a:latin typeface="Apto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de-DE" sz="2000" dirty="0"/>
              <a:t>Grünwald, Caviezel</a:t>
            </a:r>
            <a:r>
              <a:rPr lang="de-DE" sz="2000" b="0" i="0" u="none" strike="noStrike" kern="1200" cap="none" spc="0" baseline="0" dirty="0">
                <a:solidFill>
                  <a:srgbClr val="060640"/>
                </a:solidFill>
                <a:uFillTx/>
                <a:latin typeface="Apto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</a:t>
            </a:r>
            <a:r>
              <a:rPr lang="de-DE" sz="2000" b="0" i="0" u="none" strike="noStrike" kern="1200" cap="none" spc="0" baseline="0" dirty="0">
                <a:solidFill>
                  <a:srgbClr val="060640"/>
                </a:solidFill>
                <a:uFillTx/>
                <a:latin typeface="Aptos"/>
              </a:rPr>
              <a:t>S.2</a:t>
            </a:r>
            <a:br>
              <a:rPr lang="de-DE" sz="2000" b="0" i="0" u="none" strike="noStrike" kern="1200" cap="none" spc="0" baseline="0" dirty="0">
                <a:solidFill>
                  <a:srgbClr val="060640"/>
                </a:solidFill>
                <a:uFillTx/>
                <a:latin typeface="Aptos"/>
              </a:rPr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7ACF7-8519-F55C-D5FB-CA45961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21B24-1767-A655-4476-ACE353CE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5C9A87-BF37-0C10-E9DA-7208F68B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590EF0-B265-4B68-492E-27D7513FA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pic>
        <p:nvPicPr>
          <p:cNvPr id="10" name="Grafik 6" descr="nach [GC22] S.2&#10; [GC22] &#10;Energy consumption of {ICT} infrastructure https://publikationen.bibliothek.kit.edu/1000152733&#10;Grünwald, Reinhard and Caviezel, Claudio&#10;2022&#10;doi: 10.5445/IR/1000152733&#10;ISSN: 2364-2645">
            <a:extLst>
              <a:ext uri="{FF2B5EF4-FFF2-40B4-BE49-F238E27FC236}">
                <a16:creationId xmlns:a16="http://schemas.microsoft.com/office/drawing/2014/main" id="{6F91B5A5-0BA7-908C-97EC-DEC37B61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1" t="13284" r="2121" b="-1004"/>
          <a:stretch/>
        </p:blipFill>
        <p:spPr>
          <a:xfrm>
            <a:off x="838197" y="1654074"/>
            <a:ext cx="11177633" cy="483879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9489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0D3BD-05A2-AAB3-924A-B6FA5769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b="1" dirty="0"/>
              <a:t>CO</a:t>
            </a:r>
            <a:r>
              <a:rPr lang="de-DE" sz="3200" b="1" baseline="-25000" dirty="0"/>
              <a:t>2eq</a:t>
            </a:r>
            <a:r>
              <a:rPr lang="de-DE" sz="3200" b="1" dirty="0"/>
              <a:t>- Emissionen </a:t>
            </a:r>
            <a:br>
              <a:rPr lang="de-DE" sz="3200" b="1" dirty="0"/>
            </a:br>
            <a:r>
              <a:rPr lang="de-DE" sz="3200" b="1" dirty="0"/>
              <a:t>                              für Herstellung digitaler Endgeräte </a:t>
            </a:r>
            <a:br>
              <a:rPr lang="de-DE" sz="3200" b="1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5406-E3CF-42C4-7ECC-74542F9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7AEB9-73C8-AF6B-BAF4-796B3100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115B1-E593-1156-7CD8-CFD67D1D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DA006C-4DF7-D3CC-FD2E-04ABE5AD5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7" descr="Eigenes Diagramm &#10;Daten siehe anbei &#10;CO2eq_HerstellungDigitalerProdukte.xlsx">
            <a:extLst>
              <a:ext uri="{FF2B5EF4-FFF2-40B4-BE49-F238E27FC236}">
                <a16:creationId xmlns:a16="http://schemas.microsoft.com/office/drawing/2014/main" id="{B245AAB9-F415-7B0A-BFDD-6ED182EB7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55529"/>
              </p:ext>
            </p:extLst>
          </p:nvPr>
        </p:nvGraphicFramePr>
        <p:xfrm>
          <a:off x="309266" y="1726908"/>
          <a:ext cx="11102412" cy="476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903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36DDE-759D-BAE1-C185-2E0F5AC3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831"/>
            <a:ext cx="10515600" cy="921567"/>
          </a:xfrm>
        </p:spPr>
        <p:txBody>
          <a:bodyPr/>
          <a:lstStyle/>
          <a:p>
            <a:r>
              <a:rPr lang="de-DE" sz="3200" b="1" dirty="0"/>
              <a:t>CO</a:t>
            </a:r>
            <a:r>
              <a:rPr lang="de-DE" sz="3200" b="1" baseline="-25000" dirty="0"/>
              <a:t>2eq</a:t>
            </a:r>
            <a:r>
              <a:rPr lang="de-DE" sz="3200" b="1" dirty="0"/>
              <a:t>-Emission für digitale Aktionen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185B2-EE16-378A-D7CE-849F6E91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87581-021B-725E-2F9A-F2FE057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5F0DB-6CF0-4F21-4225-8EC0C109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F1935B-5B3F-F0D6-16F2-6C5A1162D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pic>
        <p:nvPicPr>
          <p:cNvPr id="10" name="Grafik 9" descr="Eigene Illustration, Daten anbei, s letzte  Folie&#10;CO2eq_DigitalerAktionen.xlsx, mit Adobe fireFly">
            <a:extLst>
              <a:ext uri="{FF2B5EF4-FFF2-40B4-BE49-F238E27FC236}">
                <a16:creationId xmlns:a16="http://schemas.microsoft.com/office/drawing/2014/main" id="{9F59FD45-ED95-F2E4-F082-6D334B9E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67340"/>
            <a:ext cx="10134600" cy="4597928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945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A0052-E0D5-3946-60E2-88BD4CC1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Gliederung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A9739-1F92-A644-F106-076E0DD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70AF5-9D18-C65E-9656-E789C77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92D4B-6BE6-7868-EF4A-E4D2FEC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13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79E49B-9960-5B24-AEB7-FB2A23B42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pic>
        <p:nvPicPr>
          <p:cNvPr id="8" name="Grafik 7" descr="Ein Bild, das Computer, computer, Ball, Kugel enthält.&#10;&#10;Automatisch generierte Beschreibung">
            <a:extLst>
              <a:ext uri="{FF2B5EF4-FFF2-40B4-BE49-F238E27FC236}">
                <a16:creationId xmlns:a16="http://schemas.microsoft.com/office/drawing/2014/main" id="{C1E0B9A6-89CD-E173-A429-0D56C1BC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3" y="1442067"/>
            <a:ext cx="5232143" cy="493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1A4CB-52EA-4E66-B297-10517A3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7917382" cy="4079519"/>
          </a:xfrm>
        </p:spPr>
        <p:txBody>
          <a:bodyPr/>
          <a:lstStyle/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Stand der globalen Energietransformation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Rolle der digitalen Techniken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rgbClr val="000000"/>
                </a:solidFill>
              </a:rPr>
              <a:t>Digitaler </a:t>
            </a:r>
            <a:r>
              <a:rPr lang="de-DE" dirty="0"/>
              <a:t>CO</a:t>
            </a:r>
            <a:r>
              <a:rPr lang="de-DE" baseline="-25000" dirty="0"/>
              <a:t>2 </a:t>
            </a:r>
            <a:r>
              <a:rPr lang="de-DE" dirty="0">
                <a:solidFill>
                  <a:srgbClr val="000000"/>
                </a:solidFill>
              </a:rPr>
              <a:t>-Fußabdruck im Alltag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CO</a:t>
            </a:r>
            <a:r>
              <a:rPr lang="de-DE" baseline="-25000" dirty="0">
                <a:solidFill>
                  <a:schemeClr val="bg1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- effiziente Software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Experiment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Computer Science </a:t>
            </a:r>
            <a:r>
              <a:rPr lang="de-DE" dirty="0" err="1">
                <a:solidFill>
                  <a:schemeClr val="bg1">
                    <a:lumMod val="90000"/>
                  </a:schemeClr>
                </a:solidFill>
              </a:rPr>
              <a:t>for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 Future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Fazit</a:t>
            </a:r>
            <a:endParaRPr lang="de-DE" dirty="0">
              <a:solidFill>
                <a:schemeClr val="bg1">
                  <a:lumMod val="9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73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B28AC-BDB1-BEAB-F399-FB9B064C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mein digitaler CO</a:t>
            </a:r>
            <a:r>
              <a:rPr lang="de-DE" baseline="-25000" dirty="0"/>
              <a:t>2</a:t>
            </a:r>
            <a:r>
              <a:rPr lang="de-DE" dirty="0"/>
              <a:t>-Fußabdruck aus?</a:t>
            </a:r>
          </a:p>
        </p:txBody>
      </p:sp>
      <p:pic>
        <p:nvPicPr>
          <p:cNvPr id="9" name="Inhaltsplatzhalter 8" descr="Ein Bild, das Text, Screenshot, Software, Betriebssystem enthält.&#10;&#10;Automatisch generierte Beschreibung">
            <a:extLst>
              <a:ext uri="{FF2B5EF4-FFF2-40B4-BE49-F238E27FC236}">
                <a16:creationId xmlns:a16="http://schemas.microsoft.com/office/drawing/2014/main" id="{2D1BE86C-DD3A-862E-4A59-57F7DAF68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9" y="2015582"/>
            <a:ext cx="8014555" cy="393296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9C9C4-3775-86E1-F3DA-632E6A07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03EA3-8529-12F4-C21F-E79639C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DF2C1-19EF-85EB-D0A0-2D0BD221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040D7D-4276-45E6-79D7-70B71B815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CA0B30-4C01-4B84-9B59-7A1A979FADA0}"/>
              </a:ext>
            </a:extLst>
          </p:cNvPr>
          <p:cNvSpPr txBox="1"/>
          <p:nvPr/>
        </p:nvSpPr>
        <p:spPr>
          <a:xfrm>
            <a:off x="790486" y="5882185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Jeder für sich selbst hier: </a:t>
            </a:r>
            <a:r>
              <a:rPr lang="de-DE" sz="2400" dirty="0">
                <a:hlinkClick r:id="rId3"/>
              </a:rPr>
              <a:t>https://www.digitalcarbonfootprint.eu/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0708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44FE59-94A7-16D8-AAA2-84B566464388}"/>
              </a:ext>
            </a:extLst>
          </p:cNvPr>
          <p:cNvSpPr txBox="1"/>
          <p:nvPr/>
        </p:nvSpPr>
        <p:spPr>
          <a:xfrm>
            <a:off x="3913970" y="6492870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60640"/>
                </a:solidFill>
                <a:uFillTx/>
                <a:latin typeface="Aptos"/>
              </a:rPr>
              <a:t>CC BY-SA 4.0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2F3986-C346-66EC-3F5D-ED1AF0AE5891}"/>
              </a:ext>
            </a:extLst>
          </p:cNvPr>
          <p:cNvSpPr txBox="1"/>
          <p:nvPr/>
        </p:nvSpPr>
        <p:spPr>
          <a:xfrm>
            <a:off x="9448796" y="6492870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27AEAA-C2CD-4B90-8A92-3BAC063DE607}" type="slidenum">
              <a:rPr/>
              <a:t>15</a:t>
            </a:fld>
            <a:endParaRPr lang="de-DE" sz="1200" b="0" i="0" u="none" strike="noStrike" kern="1200" cap="none" spc="0" baseline="0">
              <a:solidFill>
                <a:srgbClr val="060640"/>
              </a:solidFill>
              <a:uFillTx/>
              <a:latin typeface="Aptos"/>
            </a:endParaRPr>
          </a:p>
        </p:txBody>
      </p:sp>
      <p:graphicFrame>
        <p:nvGraphicFramePr>
          <p:cNvPr id="10" name="Diagramm 11" descr="Daten aus dem Guardian vom 9.5.2024&#10;https://www.theguardian.com/environment/article/2024/may/09/what-are-the-most-powerful-climate-actions-you-can-take?CMP=Share_AndroidApp_Other">
            <a:extLst>
              <a:ext uri="{FF2B5EF4-FFF2-40B4-BE49-F238E27FC236}">
                <a16:creationId xmlns:a16="http://schemas.microsoft.com/office/drawing/2014/main" id="{4C77E095-5A64-5E55-B2B4-4A14B8419470}"/>
              </a:ext>
            </a:extLst>
          </p:cNvPr>
          <p:cNvGraphicFramePr/>
          <p:nvPr/>
        </p:nvGraphicFramePr>
        <p:xfrm>
          <a:off x="0" y="2266122"/>
          <a:ext cx="11270671" cy="3974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B6F6DCD-FB3F-6A83-C163-47E2FA68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70" y="1162284"/>
            <a:ext cx="10515600" cy="1325559"/>
          </a:xfrm>
        </p:spPr>
        <p:txBody>
          <a:bodyPr>
            <a:normAutofit fontScale="90000"/>
          </a:bodyPr>
          <a:lstStyle/>
          <a:p>
            <a:r>
              <a:rPr lang="de-DE" sz="4000" b="1" dirty="0"/>
              <a:t>Brauchbare individuelle Strategien </a:t>
            </a:r>
            <a:br>
              <a:rPr lang="de-DE" sz="4000" b="1" dirty="0"/>
            </a:br>
            <a:r>
              <a:rPr lang="de-DE" sz="4000" b="1" dirty="0"/>
              <a:t>laut  der</a:t>
            </a:r>
            <a:r>
              <a:rPr lang="de-DE" sz="4000" b="1" baseline="0" dirty="0"/>
              <a:t> </a:t>
            </a:r>
            <a:r>
              <a:rPr lang="de-DE" sz="4000" b="1" dirty="0"/>
              <a:t>380 befragten  Experten in  Prozent  </a:t>
            </a:r>
            <a:br>
              <a:rPr lang="de-DE" dirty="0"/>
            </a:br>
            <a:r>
              <a:rPr lang="de-DE" dirty="0"/>
              <a:t>                                                                                 </a:t>
            </a:r>
            <a:r>
              <a:rPr lang="de-DE" sz="1800" b="0" i="0" kern="1200" spc="0" baseline="0" dirty="0">
                <a:solidFill>
                  <a:srgbClr val="060640"/>
                </a:solidFill>
                <a:effectLst/>
                <a:latin typeface="Dm sans" pitchFamily="2" charset="0"/>
              </a:rPr>
              <a:t>Guardian vom 9.5.2024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003D7BE-72F9-6BE0-87AF-DF13FA62E3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22981B-FD73-4E18-ADB3-86F564A52AC7}" type="datetime6">
              <a:rPr lang="de-DE" smtClean="0"/>
              <a:t>Juli 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55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A0052-E0D5-3946-60E2-88BD4CC1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Gliederung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A9739-1F92-A644-F106-076E0DD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70AF5-9D18-C65E-9656-E789C77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92D4B-6BE6-7868-EF4A-E4D2FEC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79E49B-9960-5B24-AEB7-FB2A23B42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pic>
        <p:nvPicPr>
          <p:cNvPr id="8" name="Grafik 7" descr="Ein Bild, das Computer, computer, Ball, Kugel enthält.&#10;&#10;Automatisch generierte Beschreibung">
            <a:extLst>
              <a:ext uri="{FF2B5EF4-FFF2-40B4-BE49-F238E27FC236}">
                <a16:creationId xmlns:a16="http://schemas.microsoft.com/office/drawing/2014/main" id="{C1E0B9A6-89CD-E173-A429-0D56C1BC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3" y="1442067"/>
            <a:ext cx="5232143" cy="493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1A4CB-52EA-4E66-B297-10517A3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7917382" cy="4079519"/>
          </a:xfrm>
        </p:spPr>
        <p:txBody>
          <a:bodyPr/>
          <a:lstStyle/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Stand der globalen Energietransformation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Rolle der digitalen Techniken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Digitaler CO</a:t>
            </a:r>
            <a:r>
              <a:rPr lang="de-DE" baseline="-25000" dirty="0">
                <a:solidFill>
                  <a:schemeClr val="bg1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-Fußabdruck im Alltag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/>
              <a:t>CO</a:t>
            </a:r>
            <a:r>
              <a:rPr lang="de-DE" baseline="-25000" dirty="0"/>
              <a:t>2 </a:t>
            </a:r>
            <a:r>
              <a:rPr lang="de-DE" dirty="0">
                <a:solidFill>
                  <a:srgbClr val="000000"/>
                </a:solidFill>
              </a:rPr>
              <a:t>- E</a:t>
            </a:r>
            <a:r>
              <a:rPr lang="de-DE" dirty="0"/>
              <a:t>ffiziente Software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Experiment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Computer Science </a:t>
            </a:r>
            <a:r>
              <a:rPr lang="de-DE" dirty="0" err="1">
                <a:solidFill>
                  <a:schemeClr val="bg1">
                    <a:lumMod val="90000"/>
                  </a:schemeClr>
                </a:solidFill>
              </a:rPr>
              <a:t>for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 Future</a:t>
            </a:r>
            <a:endParaRPr lang="de-DE" dirty="0"/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Ausblick</a:t>
            </a:r>
          </a:p>
          <a:p>
            <a:pPr lvl="0">
              <a:buSzPct val="100000"/>
            </a:pPr>
            <a:endParaRPr lang="de-DE" dirty="0">
              <a:solidFill>
                <a:schemeClr val="bg1">
                  <a:lumMod val="9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24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E7B30-6A15-CE38-4FD5-C46AE130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/>
              <a:t>Digitale Suffizienz                        </a:t>
            </a:r>
            <a:r>
              <a:rPr lang="de-DE" sz="1600" dirty="0"/>
              <a:t>(</a:t>
            </a:r>
            <a:r>
              <a:rPr lang="de-DE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Santarius</a:t>
            </a: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etal</a:t>
            </a: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2022</a:t>
            </a:r>
            <a:r>
              <a:rPr lang="de-DE" sz="1600" dirty="0"/>
              <a:t>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A2588-1DF2-6028-AA1F-A1C7759B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1A6391-A6B7-16BC-4933-89D89FAF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F6AB8B-B4C6-B571-DADE-4C56241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8DE2532-F11F-E57B-330A-D9C9A48E4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96E86E2A-8F68-1342-3F5A-ECC5E6C65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077373"/>
              </p:ext>
            </p:extLst>
          </p:nvPr>
        </p:nvGraphicFramePr>
        <p:xfrm>
          <a:off x="993976" y="2415783"/>
          <a:ext cx="10286999" cy="309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05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D54C8-AD01-ACEC-A1FC-E5BBF3F0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</a:t>
            </a:r>
            <a:r>
              <a:rPr lang="de-DE" baseline="-25000" dirty="0"/>
              <a:t>2</a:t>
            </a:r>
            <a:r>
              <a:rPr lang="de-DE" dirty="0"/>
              <a:t>-effiziente Softwareentwicklung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20D27-8507-63DA-1C3D-93C0C9E8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E4D1B-F54D-892C-CBD4-1D692770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2CBA8-0D14-0D32-95AE-92051D41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AB2F502-D94F-CB1F-2922-F0E236447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F9D1E01C-7966-45D1-360D-41714A625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698869"/>
              </p:ext>
            </p:extLst>
          </p:nvPr>
        </p:nvGraphicFramePr>
        <p:xfrm>
          <a:off x="1030238" y="2172428"/>
          <a:ext cx="8128000" cy="3739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65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841B89A-23EC-FD7D-EB39-32EA29883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160"/>
            <a:ext cx="10636653" cy="4112018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FA528C-7206-F1DB-888E-7E7BCDF62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0" y="2055813"/>
            <a:ext cx="10672103" cy="4277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CC1C4D-C543-68D0-F358-DCEBD574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</a:t>
            </a:r>
            <a:r>
              <a:rPr lang="de-DE" baseline="-25000" dirty="0"/>
              <a:t>2</a:t>
            </a:r>
            <a:r>
              <a:rPr lang="de-DE" dirty="0"/>
              <a:t>-effiziente Software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F2190E-31F3-4609-BC0F-8EEAD48A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D625B-09B3-289B-2AEB-6ACC0E9F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F290B-5286-F03A-50F9-B7EB9B9E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19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FD632F-644B-6EE5-05D7-688CC3565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pic>
        <p:nvPicPr>
          <p:cNvPr id="15" name="Grafik 1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7FFBB01-1E27-A02F-82C7-5B52356EF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6" y="2055813"/>
            <a:ext cx="11021427" cy="47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A0052-E0D5-3946-60E2-88BD4CC1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Gliederung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A9739-1F92-A644-F106-076E0DD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70AF5-9D18-C65E-9656-E789C77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92D4B-6BE6-7868-EF4A-E4D2FEC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79E49B-9960-5B24-AEB7-FB2A23B42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pic>
        <p:nvPicPr>
          <p:cNvPr id="8" name="Grafik 7" descr="Ein Bild, das Computer, computer, Ball, Kugel enthält.&#10;&#10;Automatisch generierte Beschreibung">
            <a:extLst>
              <a:ext uri="{FF2B5EF4-FFF2-40B4-BE49-F238E27FC236}">
                <a16:creationId xmlns:a16="http://schemas.microsoft.com/office/drawing/2014/main" id="{C1E0B9A6-89CD-E173-A429-0D56C1BC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3" y="1442067"/>
            <a:ext cx="5232143" cy="493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1A4CB-52EA-4E66-B297-10517A3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7917382" cy="4079519"/>
          </a:xfrm>
        </p:spPr>
        <p:txBody>
          <a:bodyPr/>
          <a:lstStyle/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/>
              <a:t>Stand der globalen Energietransformation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tx1"/>
                </a:solidFill>
              </a:rPr>
              <a:t>Rolle der digitalen Techniken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rgbClr val="000000"/>
                </a:solidFill>
              </a:rPr>
              <a:t>Digitaler </a:t>
            </a:r>
            <a:r>
              <a:rPr lang="de-DE" dirty="0"/>
              <a:t>CO</a:t>
            </a:r>
            <a:r>
              <a:rPr lang="de-DE" baseline="-25000" dirty="0"/>
              <a:t>2 </a:t>
            </a:r>
            <a:r>
              <a:rPr lang="de-DE" dirty="0">
                <a:solidFill>
                  <a:srgbClr val="000000"/>
                </a:solidFill>
              </a:rPr>
              <a:t>-Fußabdruck im Alltag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/>
              <a:t>CO</a:t>
            </a:r>
            <a:r>
              <a:rPr lang="de-DE" baseline="-25000" dirty="0"/>
              <a:t>2 </a:t>
            </a:r>
            <a:r>
              <a:rPr lang="de-DE" dirty="0">
                <a:solidFill>
                  <a:srgbClr val="000000"/>
                </a:solidFill>
              </a:rPr>
              <a:t>- </a:t>
            </a:r>
            <a:r>
              <a:rPr lang="de-DE" dirty="0"/>
              <a:t>effiziente Software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/>
              <a:t>Experiment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/>
              <a:t>Computer Science </a:t>
            </a:r>
            <a:r>
              <a:rPr lang="de-DE" dirty="0" err="1"/>
              <a:t>for</a:t>
            </a:r>
            <a:r>
              <a:rPr lang="de-DE" dirty="0"/>
              <a:t> Future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rgbClr val="060640"/>
                </a:solidFill>
              </a:rPr>
              <a:t>Fazit</a:t>
            </a:r>
          </a:p>
          <a:p>
            <a:pPr lvl="0">
              <a:buSzPct val="100000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98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A0052-E0D5-3946-60E2-88BD4CC1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Gliederung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A9739-1F92-A644-F106-076E0DD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70AF5-9D18-C65E-9656-E789C77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92D4B-6BE6-7868-EF4A-E4D2FEC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79E49B-9960-5B24-AEB7-FB2A23B42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pic>
        <p:nvPicPr>
          <p:cNvPr id="8" name="Grafik 7" descr="Ein Bild, das Computer, computer, Ball, Kugel enthält.&#10;&#10;Automatisch generierte Beschreibung">
            <a:extLst>
              <a:ext uri="{FF2B5EF4-FFF2-40B4-BE49-F238E27FC236}">
                <a16:creationId xmlns:a16="http://schemas.microsoft.com/office/drawing/2014/main" id="{C1E0B9A6-89CD-E173-A429-0D56C1BC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3" y="1442067"/>
            <a:ext cx="5232143" cy="493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1A4CB-52EA-4E66-B297-10517A3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7917382" cy="4079519"/>
          </a:xfrm>
        </p:spPr>
        <p:txBody>
          <a:bodyPr/>
          <a:lstStyle/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Stand der globalen Energietransformation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Rolle der digitalen Techniken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Digitaler CO</a:t>
            </a:r>
            <a:r>
              <a:rPr lang="de-DE" baseline="-25000" dirty="0">
                <a:solidFill>
                  <a:schemeClr val="bg1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-Fußabdruck im Alltag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CO</a:t>
            </a:r>
            <a:r>
              <a:rPr lang="de-DE" baseline="-25000" dirty="0">
                <a:solidFill>
                  <a:schemeClr val="bg1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- effiziente Software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/>
              <a:t>Experiment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Computer Science </a:t>
            </a:r>
            <a:r>
              <a:rPr lang="de-DE" dirty="0" err="1">
                <a:solidFill>
                  <a:schemeClr val="bg1">
                    <a:lumMod val="90000"/>
                  </a:schemeClr>
                </a:solidFill>
              </a:rPr>
              <a:t>for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 Future</a:t>
            </a:r>
            <a:endParaRPr lang="de-DE" dirty="0"/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Fazit</a:t>
            </a:r>
            <a:endParaRPr lang="de-DE" dirty="0">
              <a:solidFill>
                <a:schemeClr val="bg1">
                  <a:lumMod val="90000"/>
                </a:schemeClr>
              </a:solidFill>
            </a:endParaRPr>
          </a:p>
          <a:p>
            <a:pPr marL="457200" lvl="0" indent="-457200">
              <a:buSzPct val="100000"/>
              <a:buFont typeface="Wingdings" pitchFamily="2"/>
              <a:buChar char="§"/>
            </a:pPr>
            <a:endParaRPr lang="de-DE" dirty="0">
              <a:solidFill>
                <a:schemeClr val="bg1">
                  <a:lumMod val="9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16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B9016-D2DD-1B7F-E75C-C419A5F5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Startpunkt: Messung des Energieverbrauchs </a:t>
            </a:r>
            <a:br>
              <a:rPr lang="de-DE" sz="2000" dirty="0"/>
            </a:br>
            <a:r>
              <a:rPr lang="de-DE" sz="2000" dirty="0"/>
              <a:t>                                                      </a:t>
            </a:r>
            <a:r>
              <a:rPr lang="de-DE" sz="1800" dirty="0">
                <a:hlinkClick r:id="rId2"/>
              </a:rPr>
              <a:t>https://learn.greensoftware.foundation/measurement</a:t>
            </a:r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5CDA2-AF50-7C7F-EEE3-B105E81B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12702-BB62-C14B-F56B-E0D255E3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F6627-71EB-C557-64A7-C0F74C87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EBDB4C2-AF99-150C-5C9C-FAF41575E5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F5762E6-0C54-85A5-A8E4-652272E29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392060"/>
              </p:ext>
            </p:extLst>
          </p:nvPr>
        </p:nvGraphicFramePr>
        <p:xfrm>
          <a:off x="1082655" y="2375145"/>
          <a:ext cx="8128000" cy="36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55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9CCA5-2453-FA70-ED99-B0BE73E4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Laufzeit- und Energieeffizienz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EA52B9A-A102-915E-1F40-6EF3294CE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428280"/>
              </p:ext>
            </p:extLst>
          </p:nvPr>
        </p:nvGraphicFramePr>
        <p:xfrm>
          <a:off x="838200" y="1927812"/>
          <a:ext cx="10515600" cy="434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73C3B-4389-3AAE-D416-F20F18F6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8F083-DB3D-F7AF-C23D-71FA4474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0B881-FC4F-F454-94B7-B11E1FDC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A29642-B782-BB23-5CD4-EC4DF42B0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49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E1873-0429-155C-BC4F-D4FE732A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Green Software Measurement Model (GSMR) </a:t>
            </a:r>
            <a:r>
              <a:rPr lang="en-GB" sz="1800" dirty="0"/>
              <a:t>[</a:t>
            </a:r>
            <a:r>
              <a:rPr lang="en-GB" sz="1800" dirty="0" err="1"/>
              <a:t>Guldner</a:t>
            </a:r>
            <a:r>
              <a:rPr lang="en-GB" sz="1800" dirty="0"/>
              <a:t>]</a:t>
            </a:r>
            <a:endParaRPr lang="de-DE" sz="1800" dirty="0"/>
          </a:p>
        </p:txBody>
      </p:sp>
      <p:pic>
        <p:nvPicPr>
          <p:cNvPr id="12" name="Inhaltsplatzhalter 11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3105C0F-56AD-1F6B-3877-DFD5021A0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10" y="2189901"/>
            <a:ext cx="5358275" cy="395245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72848-9791-4CFB-CD59-DFA96846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4975E9-5754-8F18-0BE2-53EEDFC7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A46429-0B85-B926-38FF-0A4A31BC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23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532D8A1-7101-E116-5511-B0D99F3F1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803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3C16-A06D-A68E-7E21-762E589B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83" y="1305163"/>
            <a:ext cx="10424235" cy="859814"/>
          </a:xfrm>
        </p:spPr>
        <p:txBody>
          <a:bodyPr/>
          <a:lstStyle/>
          <a:p>
            <a:r>
              <a:rPr lang="de-DE" dirty="0"/>
              <a:t>Experiment: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5019CD-5538-5E12-48FE-CDBD304FBE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A3C874-FBDD-0667-C759-CC5A4E0B8F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9FE52F-2DC3-4326-969E-68537FE5C9A5}" type="datetime6">
              <a:rPr lang="de-DE" smtClean="0"/>
              <a:t>Juli 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F0D422-C6C6-42C8-9FCD-0C82CDAE2C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E15A9C-DF2A-4A9E-E708-D73445DDE6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24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269327E2-92A9-96FE-7BCC-349163FCB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44610"/>
              </p:ext>
            </p:extLst>
          </p:nvPr>
        </p:nvGraphicFramePr>
        <p:xfrm>
          <a:off x="1104286" y="2267057"/>
          <a:ext cx="9875238" cy="449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29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1E583-DA37-4A71-2EE6-ED7EE451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Energiemessung von Software als Experiment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26CD18-24D7-7CBC-6E88-BA63DA6C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1AACB-7F8F-797A-4CC6-CE97CB1D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EDF2F-3B39-051A-5180-76173FCB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0600C75-7535-B96E-DD16-C27C07697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FC576EC-8735-9222-F40D-A87905884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30015"/>
              </p:ext>
            </p:extLst>
          </p:nvPr>
        </p:nvGraphicFramePr>
        <p:xfrm>
          <a:off x="1055594" y="2055813"/>
          <a:ext cx="10152530" cy="408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87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A0052-E0D5-3946-60E2-88BD4CC1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Gliederung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A9739-1F92-A644-F106-076E0DD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70AF5-9D18-C65E-9656-E789C77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92D4B-6BE6-7868-EF4A-E4D2FEC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79E49B-9960-5B24-AEB7-FB2A23B42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pic>
        <p:nvPicPr>
          <p:cNvPr id="8" name="Grafik 7" descr="Ein Bild, das Computer, computer, Ball, Kugel enthält.&#10;&#10;Automatisch generierte Beschreibung">
            <a:extLst>
              <a:ext uri="{FF2B5EF4-FFF2-40B4-BE49-F238E27FC236}">
                <a16:creationId xmlns:a16="http://schemas.microsoft.com/office/drawing/2014/main" id="{C1E0B9A6-89CD-E173-A429-0D56C1BC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3" y="1442067"/>
            <a:ext cx="5232143" cy="493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1A4CB-52EA-4E66-B297-10517A3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7917382" cy="4079519"/>
          </a:xfrm>
        </p:spPr>
        <p:txBody>
          <a:bodyPr/>
          <a:lstStyle/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Stand der globalen Energietransformation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Rolle der digitalen Techniken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Digitaler CO</a:t>
            </a:r>
            <a:r>
              <a:rPr lang="de-DE" baseline="-25000" dirty="0">
                <a:solidFill>
                  <a:schemeClr val="bg1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-Fußabdruck im Alltag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CO</a:t>
            </a:r>
            <a:r>
              <a:rPr lang="de-DE" baseline="-25000" dirty="0">
                <a:solidFill>
                  <a:schemeClr val="bg1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- effiziente Software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Experiment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/>
              <a:t>Computer Science </a:t>
            </a:r>
            <a:r>
              <a:rPr lang="de-DE" dirty="0" err="1"/>
              <a:t>for</a:t>
            </a:r>
            <a:r>
              <a:rPr lang="de-DE" dirty="0"/>
              <a:t> Future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48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67C1D-E981-5663-DF24-68AD0BAE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CS4F Computer Science for Future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A0F660-5F88-54A5-5243-EDB8D034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7B7AF-54D2-09A6-4092-9C2412F7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A4624-5404-AF14-839D-7AB2CC0E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0A5BCFC-6992-D14E-606D-DDE8CF227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04B15F33-7A4F-6CED-16D5-31E13DA78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323511"/>
              </p:ext>
            </p:extLst>
          </p:nvPr>
        </p:nvGraphicFramePr>
        <p:xfrm>
          <a:off x="1071214" y="2055817"/>
          <a:ext cx="10282583" cy="386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46A39B6E-8A1F-2340-6CCF-3BD4647E8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57" y="-1"/>
            <a:ext cx="361784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A0052-E0D5-3946-60E2-88BD4CC1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Gliederung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A9739-1F92-A644-F106-076E0DD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70AF5-9D18-C65E-9656-E789C77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92D4B-6BE6-7868-EF4A-E4D2FEC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79E49B-9960-5B24-AEB7-FB2A23B42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pic>
        <p:nvPicPr>
          <p:cNvPr id="8" name="Grafik 7" descr="Ein Bild, das Computer, computer, Ball, Kugel enthält.&#10;&#10;Automatisch generierte Beschreibung">
            <a:extLst>
              <a:ext uri="{FF2B5EF4-FFF2-40B4-BE49-F238E27FC236}">
                <a16:creationId xmlns:a16="http://schemas.microsoft.com/office/drawing/2014/main" id="{C1E0B9A6-89CD-E173-A429-0D56C1BC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3" y="1442067"/>
            <a:ext cx="5232143" cy="493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1A4CB-52EA-4E66-B297-10517A3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7917382" cy="4079519"/>
          </a:xfrm>
        </p:spPr>
        <p:txBody>
          <a:bodyPr/>
          <a:lstStyle/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Stand der globalen Energietransformation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Rolle der digitalen Techniken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Digitaler CO</a:t>
            </a:r>
            <a:r>
              <a:rPr lang="de-DE" baseline="-25000" dirty="0">
                <a:solidFill>
                  <a:schemeClr val="bg2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-Fußabdruck im Alltag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CO</a:t>
            </a:r>
            <a:r>
              <a:rPr lang="de-DE" baseline="-25000" dirty="0">
                <a:solidFill>
                  <a:schemeClr val="bg2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- effiziente Software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Experiment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Computer Science 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Future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/>
              <a:t>Fazit</a:t>
            </a:r>
            <a:endParaRPr lang="de-DE" dirty="0">
              <a:solidFill>
                <a:srgbClr val="060640"/>
              </a:solidFill>
            </a:endParaRPr>
          </a:p>
          <a:p>
            <a:pPr lvl="0">
              <a:buSzPct val="100000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877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4C52F-C685-C513-5861-67E42DE2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E6E56-2BAB-38FB-EA97-3DC0FB55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ACE76-ABC7-19D2-8E5D-406A16A0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5A67D-23FF-2A02-B75C-D0CEFB63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29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9EF2350-01D6-D00D-B6A7-8EE9BC064F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8A58D1E-3722-B3BF-1EDC-C95930470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40124"/>
              </p:ext>
            </p:extLst>
          </p:nvPr>
        </p:nvGraphicFramePr>
        <p:xfrm>
          <a:off x="1092199" y="2375145"/>
          <a:ext cx="9315825" cy="373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6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6AFAF-A605-75A4-E323-80B4B442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Stand der Energietransformation</a:t>
            </a:r>
            <a:br>
              <a:rPr lang="de-DE" b="1" dirty="0"/>
            </a:br>
            <a:r>
              <a:rPr lang="de-DE" b="1" dirty="0"/>
              <a:t>                         International Energy Agency </a:t>
            </a:r>
            <a:r>
              <a:rPr lang="de-DE" sz="1800" b="1" dirty="0">
                <a:hlinkClick r:id="rId2"/>
              </a:rPr>
              <a:t>Net Zero Roadmap</a:t>
            </a:r>
            <a:br>
              <a:rPr lang="de-DE" b="1" dirty="0"/>
            </a:br>
            <a:br>
              <a:rPr lang="de-DE" b="1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C7827-F218-5E8C-A530-94571F1E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42282-B99A-9B28-B48D-24260585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C1226-323A-5EA8-461D-9E72FADE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BDC9E4-EF42-CE5D-251D-A7ACA100C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pic>
        <p:nvPicPr>
          <p:cNvPr id="8" name="Inhaltsplatzhalter 9" descr="IEA (2023), Global energy sector CO2 emissions in the Pre-Paris Baseline and Stated Policies Scenarios, 2015-2030, IEA, Paris https://www.iea.org/data-and-statistics/charts/global-energy-sector-co2-emissions-in-the-pre-paris-baseline-and-stated-policies-scenarios-2015-2030, Licence: CC BY 4.0">
            <a:extLst>
              <a:ext uri="{FF2B5EF4-FFF2-40B4-BE49-F238E27FC236}">
                <a16:creationId xmlns:a16="http://schemas.microsoft.com/office/drawing/2014/main" id="{17E41103-A364-9F30-9238-ABE32D6E5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95" b="4680"/>
          <a:stretch/>
        </p:blipFill>
        <p:spPr>
          <a:xfrm>
            <a:off x="2983714" y="1894668"/>
            <a:ext cx="6224571" cy="438965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33631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7F7D0-97FC-5BAC-091A-8A5D954C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A23FA-4A04-3D89-C19D-C12F0E21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Approved Summary for Policymakers IPCC AR6 SYR</a:t>
            </a:r>
            <a:r>
              <a:rPr lang="de-DE" sz="2800" dirty="0"/>
              <a:t> </a:t>
            </a:r>
            <a:r>
              <a:rPr lang="de-DE" sz="2800" dirty="0">
                <a:hlinkClick r:id="rId2" action="ppaction://hlinkfile"/>
              </a:rPr>
              <a:t>https://report.ipcc.ch/ar6syr/pdf/IPCC_AR6_SYR_SPM.pdf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800" dirty="0"/>
              <a:t>Oliver Wyman; World </a:t>
            </a:r>
            <a:r>
              <a:rPr lang="de-DE" sz="2800" dirty="0" err="1"/>
              <a:t>Economic</a:t>
            </a:r>
            <a:r>
              <a:rPr lang="de-DE" sz="2800" dirty="0"/>
              <a:t> Forum, </a:t>
            </a:r>
            <a:r>
              <a:rPr lang="de-DE" sz="2800" dirty="0" err="1"/>
              <a:t>Quantifying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Impact </a:t>
            </a:r>
            <a:r>
              <a:rPr lang="de-DE" sz="2800" dirty="0" err="1"/>
              <a:t>of</a:t>
            </a:r>
            <a:r>
              <a:rPr lang="de-DE" sz="2800" dirty="0"/>
              <a:t> Climate Change on Human Health, Seite 17, Januar 2024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/>
              <a:t>Guardian </a:t>
            </a:r>
            <a:r>
              <a:rPr lang="it-IT" sz="2800" dirty="0" err="1"/>
              <a:t>vom</a:t>
            </a:r>
            <a:r>
              <a:rPr lang="it-IT" sz="2800" dirty="0"/>
              <a:t> 9.5.2024, </a:t>
            </a:r>
            <a:r>
              <a:rPr lang="it-IT" sz="2800" dirty="0">
                <a:hlinkClick r:id="rId3"/>
              </a:rPr>
              <a:t>https://www.theguardian.com/environment/article/2024/may/09/what-are-the-most-powerful-climate-actions-you-can-take?CMP=Share_AndroidApp_Other</a:t>
            </a:r>
            <a:endParaRPr lang="it-IT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800" dirty="0"/>
              <a:t>Shift </a:t>
            </a:r>
            <a:r>
              <a:rPr lang="de-DE" sz="2800" dirty="0" err="1"/>
              <a:t>report</a:t>
            </a:r>
            <a:r>
              <a:rPr lang="de-DE" sz="2800" dirty="0"/>
              <a:t> </a:t>
            </a:r>
            <a:r>
              <a:rPr lang="de-DE" sz="2800" dirty="0">
                <a:hlinkClick r:id="rId4"/>
              </a:rPr>
              <a:t>https://theshiftproject.org/en/article/virtual-worlds-and-networks-new-reports-release/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800" dirty="0"/>
              <a:t>Grünwald, Caviezel, Energy </a:t>
            </a:r>
            <a:r>
              <a:rPr lang="de-DE" sz="2800" dirty="0" err="1"/>
              <a:t>consumption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ICT infrastructure1 Institut für Technikfolgenabschätzung und Systemanalyse (ITAS), Karlsruher Institut für Technologie (KIT), 2022, </a:t>
            </a:r>
            <a:r>
              <a:rPr lang="de-DE" sz="2800" dirty="0">
                <a:hlinkClick r:id="rId5"/>
              </a:rPr>
              <a:t>https://publikationen.bibliothek.kit.edu/1000152733</a:t>
            </a: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800" dirty="0"/>
              <a:t>Jens Gröger, </a:t>
            </a:r>
            <a:r>
              <a:rPr lang="de-DE" sz="2800" dirty="0">
                <a:hlinkClick r:id="rId6"/>
              </a:rPr>
              <a:t>Digitaler CO2-Fußabdruck</a:t>
            </a:r>
            <a:r>
              <a:rPr lang="de-DE" sz="2800" dirty="0"/>
              <a:t>, Öko-Institut e.V. 2020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lwyn New"/>
              </a:rPr>
              <a:t>A. Guldner, et al.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lwyn New"/>
              </a:rPr>
              <a:t>  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lwyn New"/>
                <a:hlinkClick r:id="rId7"/>
              </a:rPr>
              <a:t>Development and evaluation of a reference measurement model for assessing the resource and energy efficiency of software products and components—Green Software Measurement Model (GSMM)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lwyn New"/>
              </a:rPr>
              <a:t>. In: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lwyn New"/>
              </a:rPr>
              <a:t>Future Generation Computer Systems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lwyn New"/>
              </a:rPr>
              <a:t> 155 (June 2024) 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1100B-B609-A292-FB1C-F4FED4E6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CAC15-829B-1E5B-1552-A61B28CD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5F1FB5-03D0-230D-CB34-8E000C02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30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0DA658A-2D08-E775-62AF-1AABF5D0B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69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AC120-53C2-EEC3-AEF8-49E5D80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Abbildungsnachweise (alle CC BY 4.0)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196A4-E3E3-2CA2-4A75-457B3A6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440299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de-DE" sz="2800" dirty="0"/>
              <a:t>Folie 1: generiert mit Adobe-</a:t>
            </a:r>
            <a:r>
              <a:rPr lang="de-DE" sz="2800" dirty="0" err="1"/>
              <a:t>FireFly</a:t>
            </a:r>
            <a:r>
              <a:rPr lang="de-DE" sz="2800" dirty="0"/>
              <a:t> </a:t>
            </a:r>
          </a:p>
          <a:p>
            <a:pPr lvl="0"/>
            <a:r>
              <a:rPr lang="de-DE" sz="2800" dirty="0"/>
              <a:t>Folie 3:  </a:t>
            </a:r>
            <a:r>
              <a:rPr lang="de-DE" sz="2800" dirty="0">
                <a:hlinkClick r:id="rId2"/>
              </a:rPr>
              <a:t>https://www.iea.org/data-and-statistics/charts/global-energy-sector-co2-emissions-in-the-pre-paris-baseline-and-stated-policies-scenarios-2015-2030</a:t>
            </a:r>
            <a:r>
              <a:rPr lang="de-DE" sz="2800" dirty="0"/>
              <a:t>,</a:t>
            </a:r>
          </a:p>
          <a:p>
            <a:pPr lvl="0"/>
            <a:r>
              <a:rPr lang="de-DE" sz="2800" dirty="0"/>
              <a:t>Folie 4: </a:t>
            </a:r>
            <a:r>
              <a:rPr lang="de-DE" sz="2800" dirty="0">
                <a:hlinkClick r:id="rId3"/>
              </a:rPr>
              <a:t>https://www.ipcc.ch/report/ar6/syr/figures/figure-spm-5</a:t>
            </a:r>
            <a:endParaRPr lang="de-DE" sz="2800" dirty="0"/>
          </a:p>
          <a:p>
            <a:pPr lvl="0"/>
            <a:r>
              <a:rPr lang="de-DE" sz="2800" dirty="0"/>
              <a:t>Folie 5: Eigenes Diagramm, daten aus Statista nach Wyman, 2024</a:t>
            </a:r>
          </a:p>
          <a:p>
            <a:pPr lvl="0"/>
            <a:r>
              <a:rPr lang="de-DE" sz="2800" dirty="0"/>
              <a:t>Folie 6: </a:t>
            </a:r>
            <a:r>
              <a:rPr lang="de-DE" dirty="0"/>
              <a:t>E</a:t>
            </a:r>
            <a:r>
              <a:rPr lang="de-DE" sz="2800" dirty="0"/>
              <a:t>igenes Diagramm nach Daten aus Guardian vom 9.5.2024</a:t>
            </a:r>
          </a:p>
          <a:p>
            <a:pPr lvl="0"/>
            <a:r>
              <a:rPr lang="de-DE" sz="2800" dirty="0"/>
              <a:t>Folie 8: </a:t>
            </a:r>
            <a:r>
              <a:rPr lang="de-DE" sz="2800" dirty="0">
                <a:hlinkClick r:id="rId4"/>
              </a:rPr>
              <a:t>https://theshiftproject.org/en/article/virtual-worlds-and-networks-new-reports-release/</a:t>
            </a:r>
            <a:endParaRPr lang="de-DE" sz="2800" dirty="0"/>
          </a:p>
          <a:p>
            <a:pPr lvl="0"/>
            <a:r>
              <a:rPr lang="de-DE" sz="2800" dirty="0"/>
              <a:t>Foie 10: </a:t>
            </a:r>
            <a:r>
              <a:rPr lang="de-DE" dirty="0"/>
              <a:t>E</a:t>
            </a:r>
            <a:r>
              <a:rPr lang="de-DE" sz="2800" dirty="0"/>
              <a:t>igenes Diagramm nach [Grünwald]  S.2</a:t>
            </a:r>
          </a:p>
          <a:p>
            <a:pPr lvl="0"/>
            <a:r>
              <a:rPr lang="de-DE" sz="2800" dirty="0"/>
              <a:t>Folie 11: Eigenes Diagramm, Daten s. letzte  Folie </a:t>
            </a:r>
          </a:p>
          <a:p>
            <a:pPr lvl="0"/>
            <a:r>
              <a:rPr lang="de-DE" sz="2800" dirty="0"/>
              <a:t>Folie 12: Eigene Illustration, Daten anbei, s letzte  Folie</a:t>
            </a:r>
          </a:p>
          <a:p>
            <a:r>
              <a:rPr lang="de-DE" dirty="0"/>
              <a:t>Folie 14: Erstellt mit Webseite </a:t>
            </a:r>
            <a:r>
              <a:rPr lang="de-DE" sz="2800" dirty="0">
                <a:hlinkClick r:id="rId5"/>
              </a:rPr>
              <a:t>https://www.digitalcarbonfootprint.eu/</a:t>
            </a:r>
            <a:endParaRPr lang="de-DE" sz="2800" dirty="0"/>
          </a:p>
          <a:p>
            <a:r>
              <a:rPr lang="de-DE" dirty="0"/>
              <a:t>Folie 15: eigenes Diagramm, Daten aus dem </a:t>
            </a:r>
            <a:r>
              <a:rPr lang="de-DE" sz="2800" b="0" i="0" kern="1200" spc="0" baseline="0" dirty="0">
                <a:solidFill>
                  <a:srgbClr val="060640"/>
                </a:solidFill>
                <a:effectLst/>
                <a:latin typeface="Dm sans" pitchFamily="2" charset="0"/>
                <a:hlinkClick r:id="rId6"/>
              </a:rPr>
              <a:t>Guardian vom 9.5.2024 </a:t>
            </a:r>
            <a:endParaRPr lang="de-DE" sz="2800" b="0" i="0" kern="1200" spc="0" baseline="0" dirty="0">
              <a:solidFill>
                <a:srgbClr val="060640"/>
              </a:solidFill>
              <a:effectLst/>
              <a:latin typeface="Dm sans" pitchFamily="2" charset="0"/>
            </a:endParaRPr>
          </a:p>
          <a:p>
            <a:r>
              <a:rPr lang="de-DE" dirty="0">
                <a:solidFill>
                  <a:srgbClr val="060640"/>
                </a:solidFill>
              </a:rPr>
              <a:t>Folie 19:  Eigene Illustration nach </a:t>
            </a:r>
            <a:r>
              <a:rPr lang="de-DE" dirty="0">
                <a:solidFill>
                  <a:srgbClr val="060640"/>
                </a:solidFill>
                <a:hlinkClick r:id="rId7"/>
              </a:rPr>
              <a:t>https://learn.greensoftware.foundation/measurement</a:t>
            </a:r>
            <a:endParaRPr lang="de-DE" dirty="0">
              <a:solidFill>
                <a:srgbClr val="060640"/>
              </a:solidFill>
            </a:endParaRPr>
          </a:p>
          <a:p>
            <a:r>
              <a:rPr lang="de-DE" dirty="0">
                <a:solidFill>
                  <a:srgbClr val="060640"/>
                </a:solidFill>
              </a:rPr>
              <a:t>Folie 23: A. Guldner, et al. , aus  [Guldner] Fig. 1, p. 405</a:t>
            </a:r>
          </a:p>
          <a:p>
            <a:r>
              <a:rPr lang="de-DE" dirty="0">
                <a:solidFill>
                  <a:srgbClr val="060640"/>
                </a:solidFill>
              </a:rPr>
              <a:t>Folie 27: Eigener Screenshot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61CE11-3CAC-9128-7334-4DF53AFB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08C2E-2583-ED9B-98EC-DB70804A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BC693-AF69-B53D-25BA-86309E62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31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A6670E9-E3FE-1D11-689B-94D2B938B7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163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55475-28BB-0CE7-1A12-8A0DFA22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57296-20FB-610C-53F7-797FF1BA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106FC-0945-16C5-CEF4-F429C88F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8ED8A-3BF6-955E-3FAA-D733DEF5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32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D0BE823-AB47-D5F8-8D14-5A8DE4FEC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pic>
        <p:nvPicPr>
          <p:cNvPr id="8" name="Inhaltsplatzhalter 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3AC67B87-C91B-E9F4-3527-83D64235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0" y="1919286"/>
            <a:ext cx="9194392" cy="16626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00CFA14-AFB9-1B9B-E5E7-074B5D32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80" y="3690554"/>
            <a:ext cx="6621865" cy="228121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2284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B740A-E2E2-755A-4C58-9932349A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Bericht des IPCC       </a:t>
            </a:r>
            <a:r>
              <a:rPr lang="de-DE" sz="2000" dirty="0"/>
              <a:t>        </a:t>
            </a:r>
            <a:r>
              <a:rPr lang="de-DE" sz="2000" b="1" kern="1200" dirty="0">
                <a:solidFill>
                  <a:srgbClr val="3333B3"/>
                </a:solidFill>
                <a:effectLst/>
                <a:latin typeface="NimbusSanL-Regu"/>
                <a:ea typeface="+mj-ea"/>
                <a:cs typeface="+mj-cs"/>
                <a:hlinkClick r:id="rId2"/>
              </a:rPr>
              <a:t>AR6 Synthesis Report: Climate Change 2023</a:t>
            </a:r>
            <a:endParaRPr lang="de-DE" sz="20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7190B-34F6-B7F3-D594-4217C1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E9460-885B-65FA-C8DB-4AF277E4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EDD83-0E24-338A-6778-336B86E5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EE61F6F-818D-7B71-AF4B-EAFD827E66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pic>
        <p:nvPicPr>
          <p:cNvPr id="8" name="Inhaltsplatzhalter 7" descr="Data supplied for archiving by the Technical Support Unit (TSU) for the Intergovernmental Panel on Climate Change (IPCC) Synthesis Report (SYR). &#10; CC BY 4.0 Deed&#10;Attribution 4.0 International &#10;https://report.ipcc.ch/ar6syr/pdf/IPCC_AR6_SYR_SPM.pdf&#10;https://www.ipcc.ch/report/ar6/syr/figures/figure-spm-5&#10;">
            <a:extLst>
              <a:ext uri="{FF2B5EF4-FFF2-40B4-BE49-F238E27FC236}">
                <a16:creationId xmlns:a16="http://schemas.microsoft.com/office/drawing/2014/main" id="{397DAE24-523B-5B2B-A0D2-4F4CBEDA8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8048" y="2190750"/>
            <a:ext cx="6515904" cy="407987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391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01AAF-D02E-5CFF-B338-BA481CBD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b="1" dirty="0"/>
              <a:t>Volkswirtschaftliche Kosten aufgrund des Klimawandels nach Weltregion 2050 </a:t>
            </a:r>
            <a:br>
              <a:rPr lang="de-DE" sz="4000" dirty="0"/>
            </a:br>
            <a:r>
              <a:rPr lang="de-DE" sz="3200" dirty="0"/>
              <a:t>                                                                   </a:t>
            </a:r>
            <a:r>
              <a:rPr lang="de-DE" sz="2200" dirty="0"/>
              <a:t>World </a:t>
            </a:r>
            <a:r>
              <a:rPr lang="de-DE" sz="2200" dirty="0" err="1"/>
              <a:t>Economic</a:t>
            </a:r>
            <a:r>
              <a:rPr lang="de-DE" sz="2200" dirty="0"/>
              <a:t> Forum, 1/ 2024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FEF64-4DDB-95B3-2D0C-7B114927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F6001-14D4-2119-2F5E-3B3E4844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5D722-FFE2-0889-91E6-F12BC04E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BF7A471-7640-286F-4E37-212CE7693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Inhaltsplatzhalter 11" descr="Daten aus Statista nach&#10;Quelle&#10;&#10;World Economic Forum&#10;Erhebung durch&#10;&#10;Oliver Wyman; World Economic Forum&#10;Veröffentlicht durch&#10;&#10;World Economic Forum&#10;Herkunftsverweis&#10;&#10;Quantifying the Impact of Climate Change on Human Health, Seite 17&#10;Veröffentlichungsdatum&#10;Januar 2024">
            <a:extLst>
              <a:ext uri="{FF2B5EF4-FFF2-40B4-BE49-F238E27FC236}">
                <a16:creationId xmlns:a16="http://schemas.microsoft.com/office/drawing/2014/main" id="{6A845CA4-1634-FE4F-2401-2BF5FC6F7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26022"/>
              </p:ext>
            </p:extLst>
          </p:nvPr>
        </p:nvGraphicFramePr>
        <p:xfrm>
          <a:off x="137562" y="2176756"/>
          <a:ext cx="11782007" cy="409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772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ED36E-05C8-1FA9-EC8D-B7A2160A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b="1" dirty="0"/>
              <a:t>Brauchbare individuelle Strategien </a:t>
            </a:r>
            <a:br>
              <a:rPr lang="de-DE" sz="3200" b="1" dirty="0"/>
            </a:br>
            <a:r>
              <a:rPr lang="de-DE" sz="3200" b="1" dirty="0"/>
              <a:t>laut  der</a:t>
            </a:r>
            <a:r>
              <a:rPr lang="de-DE" sz="3200" b="1" baseline="0" dirty="0"/>
              <a:t> </a:t>
            </a:r>
            <a:r>
              <a:rPr lang="de-DE" sz="3200" b="1" dirty="0"/>
              <a:t>380 befragten  Experten in  Prozent  </a:t>
            </a:r>
            <a:br>
              <a:rPr lang="de-DE" dirty="0"/>
            </a:br>
            <a:r>
              <a:rPr lang="de-DE" dirty="0"/>
              <a:t>                                                                                 </a:t>
            </a:r>
            <a:r>
              <a:rPr lang="de-DE" sz="1400" b="0" i="0" kern="1200" spc="0" baseline="0" dirty="0">
                <a:solidFill>
                  <a:srgbClr val="060640"/>
                </a:solidFill>
                <a:effectLst/>
                <a:latin typeface="Dm sans" pitchFamily="2" charset="0"/>
              </a:rPr>
              <a:t>Guardian vom 9.5.2024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F411C-6EF9-B708-BB91-724CBE53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742D0-0780-C939-F2BD-97204584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EB569-1BBD-AA9D-C002-05213D9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FFDB880-E3C4-02F1-246D-6329BA16B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11" descr="Daten aus dem Guardian vom 9.5.2024&#10;https://www.theguardian.com/environment/article/2024/may/09/what-are-the-most-powerful-climate-actions-you-can-take?CMP=Share_AndroidApp_Other">
            <a:extLst>
              <a:ext uri="{FF2B5EF4-FFF2-40B4-BE49-F238E27FC236}">
                <a16:creationId xmlns:a16="http://schemas.microsoft.com/office/drawing/2014/main" id="{E3715646-4DB2-53FC-3301-263D73347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683104"/>
              </p:ext>
            </p:extLst>
          </p:nvPr>
        </p:nvGraphicFramePr>
        <p:xfrm>
          <a:off x="0" y="2266122"/>
          <a:ext cx="11823134" cy="412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76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A0052-E0D5-3946-60E2-88BD4CC1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/>
              <a:t>Gliederung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A9739-1F92-A644-F106-076E0DD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70AF5-9D18-C65E-9656-E789C773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92D4B-6BE6-7868-EF4A-E4D2FEC3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79E49B-9960-5B24-AEB7-FB2A23B42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pic>
        <p:nvPicPr>
          <p:cNvPr id="8" name="Grafik 7" descr="Ein Bild, das Computer, computer, Ball, Kugel enthält.&#10;&#10;Automatisch generierte Beschreibung">
            <a:extLst>
              <a:ext uri="{FF2B5EF4-FFF2-40B4-BE49-F238E27FC236}">
                <a16:creationId xmlns:a16="http://schemas.microsoft.com/office/drawing/2014/main" id="{C1E0B9A6-89CD-E173-A429-0D56C1BC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3" y="1442067"/>
            <a:ext cx="5232143" cy="493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1A4CB-52EA-4E66-B297-10517A3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7917382" cy="4079519"/>
          </a:xfrm>
        </p:spPr>
        <p:txBody>
          <a:bodyPr/>
          <a:lstStyle/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Stand der globalen Energietransformation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tx1"/>
                </a:solidFill>
              </a:rPr>
              <a:t>Rolle der digitalen Techniken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Digitaler CO</a:t>
            </a:r>
            <a:r>
              <a:rPr lang="de-DE" baseline="-25000" dirty="0">
                <a:solidFill>
                  <a:schemeClr val="bg1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-Fußabdruck im Alltag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CO</a:t>
            </a:r>
            <a:r>
              <a:rPr lang="de-DE" baseline="-25000" dirty="0">
                <a:solidFill>
                  <a:schemeClr val="bg1">
                    <a:lumMod val="90000"/>
                  </a:schemeClr>
                </a:solidFill>
              </a:rPr>
              <a:t>2 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- effiziente Software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Experiment</a:t>
            </a:r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Computer Science </a:t>
            </a:r>
            <a:r>
              <a:rPr lang="de-DE" dirty="0" err="1">
                <a:solidFill>
                  <a:schemeClr val="bg1">
                    <a:lumMod val="90000"/>
                  </a:schemeClr>
                </a:solidFill>
              </a:rPr>
              <a:t>for</a:t>
            </a:r>
            <a:r>
              <a:rPr lang="de-DE" dirty="0">
                <a:solidFill>
                  <a:schemeClr val="bg1">
                    <a:lumMod val="90000"/>
                  </a:schemeClr>
                </a:solidFill>
              </a:rPr>
              <a:t> Future</a:t>
            </a:r>
            <a:endParaRPr lang="de-DE" dirty="0"/>
          </a:p>
          <a:p>
            <a:pPr marL="457200" lvl="0" indent="-457200">
              <a:buSzPct val="100000"/>
              <a:buFont typeface="Wingdings" pitchFamily="2"/>
              <a:buChar char="§"/>
            </a:pP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Fazit</a:t>
            </a:r>
            <a:endParaRPr lang="de-DE" dirty="0">
              <a:solidFill>
                <a:schemeClr val="bg1">
                  <a:lumMod val="90000"/>
                </a:schemeClr>
              </a:solidFill>
            </a:endParaRPr>
          </a:p>
          <a:p>
            <a:pPr marL="457200" lvl="0" indent="-457200">
              <a:buSzPct val="100000"/>
              <a:buFont typeface="Wingdings" pitchFamily="2"/>
              <a:buChar char="§"/>
            </a:pPr>
            <a:endParaRPr lang="de-DE" dirty="0">
              <a:solidFill>
                <a:schemeClr val="bg1">
                  <a:lumMod val="9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05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32053-08B3-73B9-1028-10CCE868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i="0" kern="1200" spc="0" baseline="0" dirty="0">
                <a:solidFill>
                  <a:srgbClr val="060640"/>
                </a:solidFill>
                <a:effectLst/>
                <a:latin typeface="Dm sans" pitchFamily="2" charset="0"/>
              </a:rPr>
              <a:t>Digitale Techniken Problem oder Lösung</a:t>
            </a:r>
            <a:br>
              <a:rPr lang="de-DE" sz="1800" b="1" i="0" kern="1200" spc="0" baseline="0" dirty="0">
                <a:solidFill>
                  <a:srgbClr val="060640"/>
                </a:solidFill>
                <a:effectLst/>
                <a:latin typeface="Dm sans" pitchFamily="2" charset="0"/>
              </a:rPr>
            </a:br>
            <a:r>
              <a:rPr lang="de-DE" sz="1800" i="0" kern="1200" spc="0" baseline="0" dirty="0">
                <a:solidFill>
                  <a:srgbClr val="060640"/>
                </a:solidFill>
                <a:effectLst/>
                <a:latin typeface="Dm sans" pitchFamily="2" charset="0"/>
              </a:rPr>
              <a:t>                                                                            </a:t>
            </a:r>
            <a:r>
              <a:rPr lang="en-GB" sz="1800" b="1" i="0" kern="1200" spc="0" baseline="0" dirty="0">
                <a:solidFill>
                  <a:srgbClr val="060640"/>
                </a:solidFill>
                <a:effectLst/>
                <a:latin typeface="Dm sans" pitchFamily="2" charset="0"/>
                <a:hlinkClick r:id="rId2"/>
              </a:rPr>
              <a:t>Christoph </a:t>
            </a:r>
            <a:r>
              <a:rPr lang="en-GB" sz="1800" b="1" i="0" kern="1200" spc="0" baseline="0" dirty="0" err="1">
                <a:solidFill>
                  <a:srgbClr val="060640"/>
                </a:solidFill>
                <a:effectLst/>
                <a:latin typeface="Dm sans" pitchFamily="2" charset="0"/>
                <a:hlinkClick r:id="rId2"/>
              </a:rPr>
              <a:t>Meinel</a:t>
            </a:r>
            <a:r>
              <a:rPr lang="en-GB" sz="1800" b="1" i="0" kern="1200" spc="0" baseline="0" dirty="0">
                <a:solidFill>
                  <a:srgbClr val="060640"/>
                </a:solidFill>
                <a:effectLst/>
                <a:latin typeface="Dm sans" pitchFamily="2" charset="0"/>
                <a:hlinkClick r:id="rId2"/>
              </a:rPr>
              <a:t> (HPI) - Environmental Impact of Digitalization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A5C6E-688A-9A2A-01BB-012C8427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22542-636B-9E92-A5AA-6D9738C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D5720-8C11-E73E-AFB3-2A4D90E8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EA22A6-5005-72E1-38F1-ABB075780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AD6E7CBF-2692-A0DB-3BB3-3A171120A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582736"/>
              </p:ext>
            </p:extLst>
          </p:nvPr>
        </p:nvGraphicFramePr>
        <p:xfrm>
          <a:off x="934872" y="2108579"/>
          <a:ext cx="5547815" cy="388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fik 9" descr="https://theshiftproject.org/en/article/virtual-worlds-and-networks-new-reports-release/">
            <a:extLst>
              <a:ext uri="{FF2B5EF4-FFF2-40B4-BE49-F238E27FC236}">
                <a16:creationId xmlns:a16="http://schemas.microsoft.com/office/drawing/2014/main" id="{16187E93-BF2F-B1FC-E284-B02034B3A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324" y="2061039"/>
            <a:ext cx="2311551" cy="3259767"/>
          </a:xfrm>
          <a:prstGeom prst="rect">
            <a:avLst/>
          </a:prstGeom>
        </p:spPr>
      </p:pic>
      <p:pic>
        <p:nvPicPr>
          <p:cNvPr id="11" name="Grafik 10" descr="https://theshiftproject.org/en/article/virtual-worlds-and-networks-new-reports-release/">
            <a:extLst>
              <a:ext uri="{FF2B5EF4-FFF2-40B4-BE49-F238E27FC236}">
                <a16:creationId xmlns:a16="http://schemas.microsoft.com/office/drawing/2014/main" id="{6003B441-8CF5-8413-A119-CA45E5EF5E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3512" y="2676439"/>
            <a:ext cx="2311551" cy="33217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6B51869-48A3-EBD8-FB93-42703C7C0EB5}"/>
              </a:ext>
            </a:extLst>
          </p:cNvPr>
          <p:cNvSpPr txBox="1"/>
          <p:nvPr/>
        </p:nvSpPr>
        <p:spPr>
          <a:xfrm>
            <a:off x="6006743" y="6050957"/>
            <a:ext cx="5974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linkClick r:id="rId10"/>
              </a:rPr>
              <a:t>https://theshiftproject.org/en/article/virtual-worlds-and-networks-new-reports-release/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868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1462B-4EC8-8124-5821-D202D681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/>
              <a:t>Digitalisierung &amp; CO</a:t>
            </a:r>
            <a:r>
              <a:rPr lang="de-DE" sz="3200" b="1" baseline="-25000" dirty="0"/>
              <a:t>2eq</a:t>
            </a:r>
            <a:r>
              <a:rPr lang="de-DE" sz="3200" b="1" dirty="0"/>
              <a:t>-Emissionen       </a:t>
            </a: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de-DE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iea</a:t>
            </a: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tracking</a:t>
            </a:r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C9C67-5D9E-46FC-C467-8D2BE29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50E-1361-4008-9293-F5742764E5D1}" type="datetime6">
              <a:rPr lang="de-DE" smtClean="0"/>
              <a:t>Juli 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A7E28-1FBC-D757-89C5-E9E47C96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CC BY-SA 4.0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49C32-11E6-52D2-F2EF-6299C8E7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4528-BCAD-458E-B91B-3A7A4AC93EBB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F809FE-25E6-2C22-5124-347788728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FD478B92-B777-BB59-6182-9F94E3426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018457"/>
              </p:ext>
            </p:extLst>
          </p:nvPr>
        </p:nvGraphicFramePr>
        <p:xfrm>
          <a:off x="1113183" y="2196549"/>
          <a:ext cx="9531626" cy="3538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5215718"/>
      </p:ext>
    </p:extLst>
  </p:cSld>
  <p:clrMapOvr>
    <a:masterClrMapping/>
  </p:clrMapOvr>
</p:sld>
</file>

<file path=ppt/theme/theme1.xml><?xml version="1.0" encoding="utf-8"?>
<a:theme xmlns:a="http://schemas.openxmlformats.org/drawingml/2006/main" name="Erstefolie">
  <a:themeElements>
    <a:clrScheme name="CS4F">
      <a:dk1>
        <a:srgbClr val="060640"/>
      </a:dk1>
      <a:lt1>
        <a:srgbClr val="E8E8E8"/>
      </a:lt1>
      <a:dk2>
        <a:srgbClr val="060640"/>
      </a:dk2>
      <a:lt2>
        <a:srgbClr val="E8E8E8"/>
      </a:lt2>
      <a:accent1>
        <a:srgbClr val="003898"/>
      </a:accent1>
      <a:accent2>
        <a:srgbClr val="178AC1"/>
      </a:accent2>
      <a:accent3>
        <a:srgbClr val="0F5EE5"/>
      </a:accent3>
      <a:accent4>
        <a:srgbClr val="0F9ED5"/>
      </a:accent4>
      <a:accent5>
        <a:srgbClr val="19008A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B0DED959DA0643A96F0F688603C205" ma:contentTypeVersion="12" ma:contentTypeDescription="Ein neues Dokument erstellen." ma:contentTypeScope="" ma:versionID="14c14db164694e42ab2756c80b78385a">
  <xsd:schema xmlns:xsd="http://www.w3.org/2001/XMLSchema" xmlns:xs="http://www.w3.org/2001/XMLSchema" xmlns:p="http://schemas.microsoft.com/office/2006/metadata/properties" xmlns:ns2="26326719-5b43-4cb8-a45b-4745148721e8" xmlns:ns3="ddacb48d-69cd-4564-93cb-0888453fc2ec" targetNamespace="http://schemas.microsoft.com/office/2006/metadata/properties" ma:root="true" ma:fieldsID="c2f1f16bc08711f6e3a5310afbb5240b" ns2:_="" ns3:_="">
    <xsd:import namespace="26326719-5b43-4cb8-a45b-4745148721e8"/>
    <xsd:import namespace="ddacb48d-69cd-4564-93cb-0888453fc2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26719-5b43-4cb8-a45b-4745148721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cb48d-69cd-4564-93cb-0888453fc2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6AE31B-32C3-4D8F-B9E9-3C1B6BB0A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326719-5b43-4cb8-a45b-4745148721e8"/>
    <ds:schemaRef ds:uri="ddacb48d-69cd-4564-93cb-0888453fc2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5C390A-708F-4E91-9095-AE0E63CF04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335C42-55AB-4964-8311-9D7CF6AA2403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eb6dd670-8569-4be3-a18b-d3ffa6eb25f7"/>
    <ds:schemaRef ds:uri="http://schemas.openxmlformats.org/package/2006/metadata/core-properties"/>
    <ds:schemaRef ds:uri="393ae6cd-f171-41d7-9b63-bcbe9c50df4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1274</Words>
  <Application>Microsoft Office PowerPoint</Application>
  <PresentationFormat>Breitbild</PresentationFormat>
  <Paragraphs>272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Alwyn New</vt:lpstr>
      <vt:lpstr>Aptos</vt:lpstr>
      <vt:lpstr>Arial</vt:lpstr>
      <vt:lpstr>Dm sans</vt:lpstr>
      <vt:lpstr>NimbusSanL-Regu</vt:lpstr>
      <vt:lpstr>Wingdings</vt:lpstr>
      <vt:lpstr>Erstefolie</vt:lpstr>
      <vt:lpstr>Energieeffizienz im digitalen Alltag und beim Coding</vt:lpstr>
      <vt:lpstr>Gliederung</vt:lpstr>
      <vt:lpstr>Stand der Energietransformation                          International Energy Agency Net Zero Roadmap  </vt:lpstr>
      <vt:lpstr>Bericht des IPCC               AR6 Synthesis Report: Climate Change 2023</vt:lpstr>
      <vt:lpstr>Volkswirtschaftliche Kosten aufgrund des Klimawandels nach Weltregion 2050                                                                     World Economic Forum, 1/ 2024</vt:lpstr>
      <vt:lpstr>Brauchbare individuelle Strategien  laut  der 380 befragten  Experten in  Prozent                                                                                    Guardian vom 9.5.2024</vt:lpstr>
      <vt:lpstr>Gliederung</vt:lpstr>
      <vt:lpstr>Digitale Techniken Problem oder Lösung                                                                             Christoph Meinel (HPI) - Environmental Impact of Digitalization</vt:lpstr>
      <vt:lpstr>Digitalisierung &amp; CO2eq-Emissionen       (iea tracking)</vt:lpstr>
      <vt:lpstr>Energieverbrauch der  IT in Deutschland nach [Grünwald, Caviezel] S.2 </vt:lpstr>
      <vt:lpstr>CO2eq- Emissionen                                für Herstellung digitaler Endgeräte  </vt:lpstr>
      <vt:lpstr>CO2eq-Emission für digitale Aktionen</vt:lpstr>
      <vt:lpstr>Gliederung</vt:lpstr>
      <vt:lpstr>Wie sieht mein digitaler CO2-Fußabdruck aus?</vt:lpstr>
      <vt:lpstr>Brauchbare individuelle Strategien  laut  der 380 befragten  Experten in  Prozent                                                                                    Guardian vom 9.5.2024</vt:lpstr>
      <vt:lpstr>Gliederung</vt:lpstr>
      <vt:lpstr>Digitale Suffizienz                        (Santarius etal, 2022)</vt:lpstr>
      <vt:lpstr>CO2-effiziente Softwareentwicklung</vt:lpstr>
      <vt:lpstr>CO2-effiziente Software</vt:lpstr>
      <vt:lpstr>Gliederung</vt:lpstr>
      <vt:lpstr>Startpunkt: Messung des Energieverbrauchs                                                        https://learn.greensoftware.foundation/measurement</vt:lpstr>
      <vt:lpstr>Laufzeit- und Energieeffizienz</vt:lpstr>
      <vt:lpstr>Green Software Measurement Model (GSMR) [Guldner]</vt:lpstr>
      <vt:lpstr>Experiment:</vt:lpstr>
      <vt:lpstr>Energiemessung von Software als Experiment</vt:lpstr>
      <vt:lpstr>Gliederung</vt:lpstr>
      <vt:lpstr>CS4F Computer Science for Future</vt:lpstr>
      <vt:lpstr>Gliederung</vt:lpstr>
      <vt:lpstr>Fazit</vt:lpstr>
      <vt:lpstr>Quellen</vt:lpstr>
      <vt:lpstr>Abbildungsnachweise (alle CC BY 4.0)</vt:lpstr>
      <vt:lpstr>Daten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Nazari, Haron</dc:creator>
  <cp:lastModifiedBy>Padberg, Julia</cp:lastModifiedBy>
  <cp:revision>29</cp:revision>
  <dcterms:created xsi:type="dcterms:W3CDTF">2024-05-04T11:03:22Z</dcterms:created>
  <dcterms:modified xsi:type="dcterms:W3CDTF">2024-07-13T14:50:37Z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0-bc88714345d2_Enabled">
    <vt:lpwstr>true</vt:lpwstr>
  </property>
  <property fmtid="{D5CDD505-2E9C-101B-9397-08002B2CF9AE}" pid="3" name="MSIP_Label_defa4170-0d19-0005-0000-bc88714345d2_SetDate">
    <vt:lpwstr>2024-05-04T10:16:26Z</vt:lpwstr>
  </property>
  <property fmtid="{D5CDD505-2E9C-101B-9397-08002B2CF9AE}" pid="4" name="MSIP_Label_defa4170-0d19-0005-0000-bc88714345d2_Method">
    <vt:lpwstr>Privileged</vt:lpwstr>
  </property>
  <property fmtid="{D5CDD505-2E9C-101B-9397-08002B2CF9AE}" pid="5" name="MSIP_Label_defa4170-0d19-0005-0000-bc88714345d2_Name">
    <vt:lpwstr>defa4170-0d19-0005-0000-bc88714345d2</vt:lpwstr>
  </property>
  <property fmtid="{D5CDD505-2E9C-101B-9397-08002B2CF9AE}" pid="6" name="MSIP_Label_defa4170-0d19-0005-0000-bc88714345d2_SiteId">
    <vt:lpwstr>2c6cac8d-ab61-47b3-8209-4df2e46aefbc</vt:lpwstr>
  </property>
  <property fmtid="{D5CDD505-2E9C-101B-9397-08002B2CF9AE}" pid="7" name="MSIP_Label_defa4170-0d19-0005-0000-bc88714345d2_ActionId">
    <vt:lpwstr>7f72e560-cb7c-4f81-ba3c-a391bea14363</vt:lpwstr>
  </property>
  <property fmtid="{D5CDD505-2E9C-101B-9397-08002B2CF9AE}" pid="8" name="MSIP_Label_defa4170-0d19-0005-0000-bc88714345d2_ContentBits">
    <vt:lpwstr>0</vt:lpwstr>
  </property>
  <property fmtid="{D5CDD505-2E9C-101B-9397-08002B2CF9AE}" pid="9" name="ContentTypeId">
    <vt:lpwstr>0x010100E2E4E0C3A13F3E4EA6B1B33034728D0F</vt:lpwstr>
  </property>
</Properties>
</file>