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69" r:id="rId3"/>
    <p:sldId id="260" r:id="rId4"/>
    <p:sldId id="270" r:id="rId5"/>
    <p:sldId id="258" r:id="rId6"/>
    <p:sldId id="259" r:id="rId7"/>
    <p:sldId id="271" r:id="rId8"/>
    <p:sldId id="274" r:id="rId9"/>
    <p:sldId id="279" r:id="rId10"/>
    <p:sldId id="276" r:id="rId11"/>
    <p:sldId id="275" r:id="rId12"/>
    <p:sldId id="264" r:id="rId13"/>
    <p:sldId id="284" r:id="rId14"/>
    <p:sldId id="266" r:id="rId15"/>
    <p:sldId id="280" r:id="rId16"/>
    <p:sldId id="277" r:id="rId17"/>
    <p:sldId id="282" r:id="rId18"/>
    <p:sldId id="281" r:id="rId19"/>
    <p:sldId id="268" r:id="rId20"/>
    <p:sldId id="278" r:id="rId21"/>
    <p:sldId id="283" r:id="rId2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79CD1BD-7449-3D49-9337-B4C5CA260001}">
          <p14:sldIdLst>
            <p14:sldId id="256"/>
            <p14:sldId id="269"/>
            <p14:sldId id="260"/>
            <p14:sldId id="270"/>
            <p14:sldId id="258"/>
            <p14:sldId id="259"/>
            <p14:sldId id="271"/>
            <p14:sldId id="274"/>
            <p14:sldId id="279"/>
            <p14:sldId id="276"/>
            <p14:sldId id="275"/>
            <p14:sldId id="264"/>
            <p14:sldId id="284"/>
            <p14:sldId id="266"/>
            <p14:sldId id="280"/>
            <p14:sldId id="277"/>
            <p14:sldId id="282"/>
            <p14:sldId id="281"/>
            <p14:sldId id="268"/>
            <p14:sldId id="278"/>
            <p14:sldId id="28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72037" autoAdjust="0"/>
  </p:normalViewPr>
  <p:slideViewPr>
    <p:cSldViewPr snapToGrid="0" snapToObjects="1">
      <p:cViewPr varScale="1">
        <p:scale>
          <a:sx n="80" d="100"/>
          <a:sy n="80" d="100"/>
        </p:scale>
        <p:origin x="-15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7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549DC-BFFF-401C-BCA9-0844845A6B35}" type="datetimeFigureOut">
              <a:rPr lang="de-DE" smtClean="0"/>
              <a:t>19.05.16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AA50E-C005-4BC3-B251-B50573D2E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65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A50E-C005-4BC3-B251-B50573D2E4B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537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Unternhemen</a:t>
            </a:r>
            <a:r>
              <a:rPr lang="de-DE" dirty="0" smtClean="0"/>
              <a:t> die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Microservice</a:t>
            </a:r>
            <a:r>
              <a:rPr lang="de-DE" baseline="0" dirty="0" smtClean="0"/>
              <a:t> Architekturen nutzen-&gt; </a:t>
            </a:r>
            <a:r>
              <a:rPr lang="de-DE" baseline="0" dirty="0" err="1" smtClean="0"/>
              <a:t>Netflix,Google,Amazon,Ebay,Zalando,Groupon</a:t>
            </a:r>
            <a:r>
              <a:rPr lang="de-DE" baseline="0" dirty="0" smtClean="0"/>
              <a:t> etc…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Warum nicht Monolithisch erklären.</a:t>
            </a:r>
          </a:p>
          <a:p>
            <a:endParaRPr lang="de-DE" dirty="0" smtClean="0"/>
          </a:p>
          <a:p>
            <a:r>
              <a:rPr lang="de-DE" dirty="0" err="1" smtClean="0"/>
              <a:t>Monolitisch</a:t>
            </a:r>
            <a:r>
              <a:rPr lang="de-DE" dirty="0" smtClean="0"/>
              <a:t> </a:t>
            </a:r>
            <a:r>
              <a:rPr lang="de-DE" dirty="0" err="1" smtClean="0"/>
              <a:t>cons</a:t>
            </a:r>
            <a:r>
              <a:rPr lang="de-DE" dirty="0" smtClean="0"/>
              <a:t>:</a:t>
            </a:r>
            <a:r>
              <a:rPr lang="de-DE" baseline="0" dirty="0" smtClean="0"/>
              <a:t> Dienste von anderen Usern nur mit geteilter </a:t>
            </a:r>
            <a:r>
              <a:rPr lang="de-DE" baseline="0" dirty="0" err="1" smtClean="0"/>
              <a:t>Codebase</a:t>
            </a:r>
            <a:r>
              <a:rPr lang="de-DE" baseline="0" dirty="0" smtClean="0"/>
              <a:t> möglich</a:t>
            </a:r>
          </a:p>
          <a:p>
            <a:r>
              <a:rPr lang="de-DE" baseline="0" dirty="0" smtClean="0"/>
              <a:t>	      Gebunden an genutzter Technologie-&gt; das Web und ihre Technologien entwickeln sich sehr schnell</a:t>
            </a:r>
          </a:p>
          <a:p>
            <a:r>
              <a:rPr lang="de-DE" baseline="0" dirty="0" smtClean="0"/>
              <a:t>	</a:t>
            </a:r>
          </a:p>
          <a:p>
            <a:endParaRPr lang="de-DE" baseline="0" dirty="0" smtClean="0"/>
          </a:p>
          <a:p>
            <a:r>
              <a:rPr lang="de-DE" dirty="0" smtClean="0"/>
              <a:t>Plattformunabhängig</a:t>
            </a:r>
          </a:p>
          <a:p>
            <a:r>
              <a:rPr lang="de-DE" dirty="0" smtClean="0"/>
              <a:t>unabhängiges </a:t>
            </a:r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leicht skalierbar</a:t>
            </a:r>
          </a:p>
          <a:p>
            <a:r>
              <a:rPr lang="de-DE" dirty="0" smtClean="0"/>
              <a:t>klare Schnittstellen</a:t>
            </a:r>
          </a:p>
          <a:p>
            <a:endParaRPr lang="de-DE" dirty="0" smtClean="0"/>
          </a:p>
          <a:p>
            <a:r>
              <a:rPr lang="de-DE" dirty="0" smtClean="0"/>
              <a:t>Aus alle dem hat sich dann folgendes Entwurfsmuster der Architektur</a:t>
            </a:r>
            <a:r>
              <a:rPr lang="de-DE" baseline="0" dirty="0" smtClean="0"/>
              <a:t> ergeben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next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folie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A50E-C005-4BC3-B251-B50573D2E4B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797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Publish</a:t>
            </a:r>
            <a:r>
              <a:rPr lang="de-DE" dirty="0" smtClean="0"/>
              <a:t> </a:t>
            </a:r>
            <a:r>
              <a:rPr lang="de-DE" dirty="0" err="1" smtClean="0"/>
              <a:t>subscribe</a:t>
            </a:r>
            <a:r>
              <a:rPr lang="de-DE" dirty="0" smtClean="0"/>
              <a:t> für die </a:t>
            </a:r>
            <a:r>
              <a:rPr lang="de-DE" dirty="0" err="1" smtClean="0"/>
              <a:t>connectoren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A50E-C005-4BC3-B251-B50573D2E4B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559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Erst vor kurzem drauf aufmerksam geworden.</a:t>
            </a:r>
          </a:p>
          <a:p>
            <a:endParaRPr lang="de-DE" dirty="0" smtClean="0"/>
          </a:p>
          <a:p>
            <a:r>
              <a:rPr lang="de-DE" dirty="0" smtClean="0"/>
              <a:t>Wird genutzt von: 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Square,CoreOs,Docker,CockroachDB</a:t>
            </a:r>
            <a:endParaRPr lang="de-DE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und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Stub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endParaRPr lang="de-DE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gRPC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profitiert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http/2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multiplexing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mehreren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über eine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</a:t>
            </a:r>
            <a:endParaRPr lang="de-DE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             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datacompression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http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endParaRPr lang="de-DE" b="0" u="none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A50E-C005-4BC3-B251-B50573D2E4B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253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Vergleich zu JSON oder XML</a:t>
            </a:r>
          </a:p>
          <a:p>
            <a:endParaRPr lang="de-DE" dirty="0" smtClean="0"/>
          </a:p>
          <a:p>
            <a:r>
              <a:rPr lang="de-DE" dirty="0" smtClean="0"/>
              <a:t>Nachteile nicht Human </a:t>
            </a:r>
            <a:r>
              <a:rPr lang="de-DE" dirty="0" err="1" smtClean="0"/>
              <a:t>readable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Abwärtskompatibel -&gt;</a:t>
            </a:r>
            <a:r>
              <a:rPr lang="de-DE" baseline="0" dirty="0" smtClean="0"/>
              <a:t> Bei </a:t>
            </a:r>
            <a:r>
              <a:rPr lang="de-DE" baseline="0" dirty="0" err="1" smtClean="0"/>
              <a:t>deserialisierung</a:t>
            </a:r>
            <a:r>
              <a:rPr lang="de-DE" baseline="0" dirty="0" smtClean="0"/>
              <a:t> werden nur </a:t>
            </a:r>
            <a:r>
              <a:rPr lang="de-DE" baseline="0" dirty="0" err="1" smtClean="0"/>
              <a:t>felder</a:t>
            </a:r>
            <a:r>
              <a:rPr lang="de-DE" baseline="0" dirty="0" smtClean="0"/>
              <a:t> übersetzt die der Empfänger kennt,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muss nicht immer angepasst werden</a:t>
            </a:r>
          </a:p>
          <a:p>
            <a:endParaRPr lang="de-DE" baseline="0" dirty="0" smtClean="0"/>
          </a:p>
          <a:p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.(im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einklang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gRPC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A50E-C005-4BC3-B251-B50573D2E4B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825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Student will gut durchs Studium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kommen,aber</a:t>
            </a:r>
            <a:r>
              <a:rPr lang="de-DE" baseline="0" dirty="0" smtClean="0"/>
              <a:t> wie?</a:t>
            </a:r>
          </a:p>
          <a:p>
            <a:endParaRPr lang="de-DE" baseline="0" dirty="0" smtClean="0"/>
          </a:p>
          <a:p>
            <a:r>
              <a:rPr lang="de-DE" baseline="0" dirty="0" smtClean="0"/>
              <a:t>Gruppenarbeiten immer öfter im Einsatz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A50E-C005-4BC3-B251-B50573D2E4B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30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Viele Dienste die Studenten benutzen.</a:t>
            </a:r>
          </a:p>
          <a:p>
            <a:endParaRPr lang="de-DE" dirty="0" smtClean="0"/>
          </a:p>
          <a:p>
            <a:r>
              <a:rPr lang="de-DE" dirty="0" smtClean="0"/>
              <a:t>Zur </a:t>
            </a:r>
            <a:r>
              <a:rPr lang="de-DE" dirty="0" err="1" smtClean="0"/>
              <a:t>organisation</a:t>
            </a:r>
            <a:r>
              <a:rPr lang="de-DE" dirty="0" smtClean="0"/>
              <a:t> und </a:t>
            </a:r>
            <a:r>
              <a:rPr lang="de-DE" dirty="0" err="1" smtClean="0"/>
              <a:t>kooperation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Probleme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endParaRPr lang="de-DE" dirty="0" smtClean="0"/>
          </a:p>
          <a:p>
            <a:pPr lvl="2"/>
            <a:r>
              <a:rPr lang="de-DE" dirty="0" smtClean="0"/>
              <a:t>Eigenständige Synchronisation</a:t>
            </a:r>
          </a:p>
          <a:p>
            <a:pPr lvl="2"/>
            <a:r>
              <a:rPr lang="de-DE" dirty="0" smtClean="0"/>
              <a:t>Zeitverlust durch Starten/Benutzen der einzelnen Dienste</a:t>
            </a:r>
          </a:p>
          <a:p>
            <a:pPr lvl="2"/>
            <a:r>
              <a:rPr lang="de-DE" dirty="0" smtClean="0"/>
              <a:t>Technische Begrenzungen bei der Verknüpfung </a:t>
            </a:r>
            <a:r>
              <a:rPr lang="de-DE" dirty="0" smtClean="0">
                <a:sym typeface="Wingdings" panose="05000000000000000000" pitchFamily="2" charset="2"/>
              </a:rPr>
              <a:t> bei den meisten Diensten nicht vorgesehen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A50E-C005-4BC3-B251-B50573D2E4B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70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Dienste</a:t>
            </a:r>
            <a:r>
              <a:rPr lang="de-DE" baseline="0" dirty="0" smtClean="0"/>
              <a:t> sind geordnet in einem gemeinsamen Bereich.</a:t>
            </a:r>
          </a:p>
          <a:p>
            <a:endParaRPr lang="de-DE" baseline="0" dirty="0" smtClean="0"/>
          </a:p>
          <a:p>
            <a:r>
              <a:rPr lang="de-DE" baseline="0" dirty="0" smtClean="0"/>
              <a:t>Es sollen Verknüpfungen geschaffen werden. Die vorstellbar sind aber noch nicht existieren.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A50E-C005-4BC3-B251-B50573D2E4B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05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Middleware – Schnittstelle zu Diensten und Schnittstelle</a:t>
            </a:r>
            <a:r>
              <a:rPr lang="de-DE" baseline="0" dirty="0" smtClean="0"/>
              <a:t> zum Studenten/meinem Service</a:t>
            </a:r>
          </a:p>
          <a:p>
            <a:pPr lvl="1"/>
            <a:r>
              <a:rPr lang="de-DE" baseline="0" dirty="0" smtClean="0"/>
              <a:t>        </a:t>
            </a:r>
            <a:r>
              <a:rPr lang="de-DE" dirty="0" smtClean="0"/>
              <a:t>-Funktionen/ Operationen der Dienste</a:t>
            </a:r>
          </a:p>
          <a:p>
            <a:pPr lvl="1"/>
            <a:r>
              <a:rPr lang="de-DE" dirty="0" smtClean="0"/>
              <a:t>-Backend </a:t>
            </a:r>
            <a:r>
              <a:rPr lang="de-DE" dirty="0" err="1" smtClean="0"/>
              <a:t>Middleware,implementation</a:t>
            </a:r>
            <a:r>
              <a:rPr lang="de-DE" dirty="0" smtClean="0"/>
              <a:t> von Developer nötig</a:t>
            </a:r>
          </a:p>
          <a:p>
            <a:endParaRPr lang="de-DE" dirty="0" smtClean="0"/>
          </a:p>
          <a:p>
            <a:r>
              <a:rPr lang="de-DE" dirty="0" smtClean="0"/>
              <a:t>Eigene</a:t>
            </a:r>
            <a:r>
              <a:rPr lang="de-DE" baseline="0" dirty="0" smtClean="0"/>
              <a:t> Dienstliste(</a:t>
            </a:r>
            <a:r>
              <a:rPr lang="de-DE" baseline="0" dirty="0" err="1" smtClean="0"/>
              <a:t>vorauswahl</a:t>
            </a:r>
            <a:r>
              <a:rPr lang="de-DE" baseline="0" dirty="0" smtClean="0"/>
              <a:t>), was interessiert die Studenten?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Aber welche Dienste soll die Middleware </a:t>
            </a:r>
            <a:r>
              <a:rPr lang="de-DE" dirty="0" err="1" smtClean="0"/>
              <a:t>unterstützen?Folienwechsel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A50E-C005-4BC3-B251-B50573D2E4B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568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ABC Analyse: teilt eine Menge von Objekten in Klassen A,B,C auf, geordnet nach </a:t>
            </a:r>
            <a:r>
              <a:rPr lang="de-DE" dirty="0" err="1" smtClean="0"/>
              <a:t>Beduetung</a:t>
            </a:r>
            <a:r>
              <a:rPr lang="de-DE" dirty="0" smtClean="0"/>
              <a:t>.(Anhand von </a:t>
            </a:r>
            <a:r>
              <a:rPr lang="de-DE" dirty="0" err="1" smtClean="0"/>
              <a:t>Nutzungen,Qualität</a:t>
            </a:r>
            <a:r>
              <a:rPr lang="de-DE" dirty="0" smtClean="0"/>
              <a:t> des Dienstes</a:t>
            </a:r>
            <a:r>
              <a:rPr lang="de-DE" baseline="0" dirty="0" smtClean="0"/>
              <a:t> etc.)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A50E-C005-4BC3-B251-B50573D2E4B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50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Node.js = </a:t>
            </a:r>
            <a:r>
              <a:rPr lang="de-DE" dirty="0" err="1" smtClean="0"/>
              <a:t>Javascript</a:t>
            </a:r>
            <a:r>
              <a:rPr lang="de-DE" dirty="0" smtClean="0"/>
              <a:t> </a:t>
            </a:r>
            <a:r>
              <a:rPr lang="de-DE" dirty="0" err="1" smtClean="0"/>
              <a:t>runtime</a:t>
            </a:r>
            <a:r>
              <a:rPr lang="de-DE" dirty="0" smtClean="0"/>
              <a:t>, hauptsächlich für Backend Systeme genutzt.</a:t>
            </a:r>
          </a:p>
          <a:p>
            <a:r>
              <a:rPr lang="de-DE" dirty="0" smtClean="0"/>
              <a:t>´</a:t>
            </a:r>
          </a:p>
          <a:p>
            <a:r>
              <a:rPr lang="de-DE" dirty="0" smtClean="0"/>
              <a:t>Authentifizierung kann über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password</a:t>
            </a:r>
            <a:r>
              <a:rPr lang="de-DE" dirty="0" smtClean="0"/>
              <a:t> stattfinden,</a:t>
            </a:r>
            <a:r>
              <a:rPr lang="de-DE" baseline="0" dirty="0" smtClean="0"/>
              <a:t> oder über </a:t>
            </a:r>
            <a:r>
              <a:rPr lang="de-DE" baseline="0" dirty="0" err="1" smtClean="0"/>
              <a:t>tokens</a:t>
            </a:r>
            <a:r>
              <a:rPr lang="de-DE" baseline="0" dirty="0" smtClean="0"/>
              <a:t>, all das nimmt passport.js dem </a:t>
            </a:r>
            <a:r>
              <a:rPr lang="de-DE" baseline="0" dirty="0" err="1" smtClean="0"/>
              <a:t>entwickler</a:t>
            </a:r>
            <a:r>
              <a:rPr lang="de-DE" baseline="0" dirty="0" smtClean="0"/>
              <a:t> ab.</a:t>
            </a:r>
          </a:p>
          <a:p>
            <a:endParaRPr lang="de-DE" baseline="0" dirty="0" smtClean="0"/>
          </a:p>
          <a:p>
            <a:r>
              <a:rPr lang="de-DE" baseline="0" dirty="0" smtClean="0"/>
              <a:t>Eigene Strategien - &gt; für den eigenen </a:t>
            </a:r>
            <a:r>
              <a:rPr lang="de-DE" baseline="0" dirty="0" err="1" smtClean="0"/>
              <a:t>Webdienst,mit</a:t>
            </a:r>
            <a:r>
              <a:rPr lang="de-DE" baseline="0" dirty="0" smtClean="0"/>
              <a:t> eigener Userverwaltung und Authentifizierung mit passport.js möglich.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A50E-C005-4BC3-B251-B50573D2E4B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265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sieht mein derzeitiger Stand aus, wie möchte ich die Entwicklung der Middleware </a:t>
            </a:r>
            <a:r>
              <a:rPr lang="de-DE" baseline="0" dirty="0" smtClean="0"/>
              <a:t>umsetzen.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A50E-C005-4BC3-B251-B50573D2E4B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370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Jeder </a:t>
            </a:r>
            <a:r>
              <a:rPr lang="de-DE" dirty="0" err="1" smtClean="0"/>
              <a:t>microservice</a:t>
            </a:r>
            <a:r>
              <a:rPr lang="de-DE" dirty="0" smtClean="0"/>
              <a:t> kann in unterschiedlichen </a:t>
            </a:r>
            <a:r>
              <a:rPr lang="de-DE" dirty="0" err="1" smtClean="0"/>
              <a:t>programmiersprachen</a:t>
            </a:r>
            <a:r>
              <a:rPr lang="de-DE" dirty="0" smtClean="0"/>
              <a:t> und technologie-</a:t>
            </a:r>
            <a:r>
              <a:rPr lang="de-DE" dirty="0" err="1" smtClean="0"/>
              <a:t>stacks</a:t>
            </a:r>
            <a:r>
              <a:rPr lang="de-DE" dirty="0" smtClean="0"/>
              <a:t> geschrieben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A50E-C005-4BC3-B251-B50573D2E4B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90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6295" y="2118983"/>
            <a:ext cx="3509230" cy="176721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263783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19.05.16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Martin Becke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33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19.05.16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CADS_Logo_OFFICE_RGB_144dpi_400p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  <p:pic>
        <p:nvPicPr>
          <p:cNvPr id="8" name="Bild 7" descr="CADS_Logo_OFFICE_RGB_144dpi_400pix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0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19.05.16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89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19.05.16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Bild 7" descr="CADS_Logo_OFFICE_RGB_144dpi_400p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  <p:pic>
        <p:nvPicPr>
          <p:cNvPr id="9" name="Bild 8" descr="CADS_Logo_OFFICE_RGB_144dpi_400pix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6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19.05.16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17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19.05.16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Bild 7" descr="CADS_Logo_OFFICE_RGB_144dpi_400p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  <p:pic>
        <p:nvPicPr>
          <p:cNvPr id="9" name="Bild 8" descr="CADS_Logo_OFFICE_RGB_144dpi_400pix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7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19.05.16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Bild 9" descr="CADS_Logo_OFFICE_RGB_144dpi_400p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  <p:pic>
        <p:nvPicPr>
          <p:cNvPr id="11" name="Bild 10" descr="CADS_Logo_OFFICE_RGB_144dpi_400pix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7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19.05.16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Bild 5" descr="CADS_Logo_OFFICE_RGB_144dpi_400p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  <p:pic>
        <p:nvPicPr>
          <p:cNvPr id="7" name="Bild 6" descr="CADS_Logo_OFFICE_RGB_144dpi_400pix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3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19.05.16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Bild 4" descr="CADS_Logo_OFFICE_RGB_144dpi_400p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  <p:pic>
        <p:nvPicPr>
          <p:cNvPr id="6" name="Bild 5" descr="CADS_Logo_OFFICE_RGB_144dpi_400pix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3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19.05.16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67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19.05.16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77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D83D9-EBD7-A145-8468-CFD2509EE9DF}" type="datetimeFigureOut">
              <a:rPr lang="de-DE" smtClean="0"/>
              <a:t>19.05.16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Prof. Dr. Martin Becke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53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drive/v2/reference/%23File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inder.com/icons/682665/favicon_google_logo_new_icon%23size=128" TargetMode="External"/><Relationship Id="rId4" Type="http://schemas.openxmlformats.org/officeDocument/2006/relationships/hyperlink" Target="https://www.iconfinder.com/icons/939833/box_dropbox_icon%23size=128" TargetMode="External"/><Relationship Id="rId5" Type="http://schemas.openxmlformats.org/officeDocument/2006/relationships/hyperlink" Target="https://www.iconfinder.com/icons/317712/code_repository_github_repository_resource_icon%23size=128" TargetMode="External"/><Relationship Id="rId6" Type="http://schemas.openxmlformats.org/officeDocument/2006/relationships/hyperlink" Target="http://a3.mzstatic.com/eu/r30/Purple20/v4/63/1b/f7/631bf7ad-3f15-ad85-d4dd-031760758d6b/icon256.png" TargetMode="External"/><Relationship Id="rId7" Type="http://schemas.openxmlformats.org/officeDocument/2006/relationships/hyperlink" Target="https://www.iconfinder.com/icons/652585/bitbucket_branch_contribute_files_manage_repository_svn_icon%23size=128" TargetMode="External"/><Relationship Id="rId8" Type="http://schemas.openxmlformats.org/officeDocument/2006/relationships/hyperlink" Target="https://lh3.googleusercontent.com/idBX6BX3VPbTQiUo_Da4zoOMUjZBOqHOOC7-wPlkz7ToEmjlpZVs1GHqlxRRPvueYxI=w300-rw" TargetMode="External"/><Relationship Id="rId9" Type="http://schemas.openxmlformats.org/officeDocument/2006/relationships/hyperlink" Target="https://www.iconfinder.com/icons/273180/trello_icon%23size=128" TargetMode="External"/><Relationship Id="rId10" Type="http://schemas.openxmlformats.org/officeDocument/2006/relationships/hyperlink" Target="http://martinfowler.com/articles/microservices/images/sketch.p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confinder.com/icons/379413/3_student_icon%23size=12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jp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jp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jp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Dienstkomposition für kooperatives Arbeiten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7229475" y="6339959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Philipp </a:t>
            </a:r>
            <a:r>
              <a:rPr lang="de-DE" dirty="0" err="1" smtClean="0"/>
              <a:t>Prögel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026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67573"/>
            <a:ext cx="5149516" cy="103262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Passport.js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Authentication Middleware für Node.js</a:t>
            </a:r>
          </a:p>
          <a:p>
            <a:r>
              <a:rPr lang="de-DE" dirty="0" smtClean="0"/>
              <a:t>Strategien für Dienste</a:t>
            </a:r>
          </a:p>
          <a:p>
            <a:r>
              <a:rPr lang="de-DE" dirty="0" smtClean="0"/>
              <a:t>Strategien für Authentifizierung beim eigenen Dienst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565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9863" y="3029413"/>
            <a:ext cx="556260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Plan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89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80988"/>
            <a:ext cx="6321425" cy="19002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Middleware </a:t>
            </a:r>
            <a:r>
              <a:rPr lang="de-DE" sz="4000" dirty="0" err="1" smtClean="0"/>
              <a:t>Requirements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61924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Funktionen</a:t>
            </a:r>
            <a:endParaRPr lang="de-DE" dirty="0"/>
          </a:p>
          <a:p>
            <a:r>
              <a:rPr lang="de-DE" dirty="0" smtClean="0"/>
              <a:t>Verknüpfung</a:t>
            </a:r>
            <a:endParaRPr lang="de-DE" dirty="0"/>
          </a:p>
          <a:p>
            <a:r>
              <a:rPr lang="de-DE" dirty="0" smtClean="0"/>
              <a:t>Variable Komposition</a:t>
            </a:r>
          </a:p>
          <a:p>
            <a:r>
              <a:rPr lang="de-DE" dirty="0" smtClean="0"/>
              <a:t>Erweiterbar</a:t>
            </a:r>
          </a:p>
          <a:p>
            <a:r>
              <a:rPr lang="de-DE" dirty="0" smtClean="0"/>
              <a:t>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143927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Microservice</a:t>
            </a:r>
            <a:r>
              <a:rPr lang="de-DE" dirty="0" smtClean="0"/>
              <a:t> 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Eine Applikation aus kleinen Services</a:t>
            </a:r>
          </a:p>
          <a:p>
            <a:r>
              <a:rPr lang="de-DE" dirty="0" smtClean="0"/>
              <a:t>Sprachunabhängige Schnittstellen</a:t>
            </a:r>
          </a:p>
          <a:p>
            <a:r>
              <a:rPr lang="de-DE" dirty="0" smtClean="0"/>
              <a:t>Services sind ersetzbar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530" y="3377228"/>
            <a:ext cx="5086350" cy="311164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781175" y="3377228"/>
            <a:ext cx="1838325" cy="11566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411028" y="3284844"/>
            <a:ext cx="1732598" cy="12490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019800" y="4200525"/>
            <a:ext cx="485775" cy="209550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858000" y="6124059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[9]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26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9164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59813"/>
              </p:ext>
            </p:extLst>
          </p:nvPr>
        </p:nvGraphicFramePr>
        <p:xfrm>
          <a:off x="1156335" y="2722166"/>
          <a:ext cx="6831330" cy="246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/>
                <a:gridCol w="3417570"/>
              </a:tblGrid>
              <a:tr h="492982">
                <a:tc>
                  <a:txBody>
                    <a:bodyPr/>
                    <a:lstStyle/>
                    <a:p>
                      <a:r>
                        <a:rPr lang="de-DE" dirty="0" smtClean="0"/>
                        <a:t>Pros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Cons</a:t>
                      </a:r>
                      <a:endParaRPr lang="de-DE" dirty="0"/>
                    </a:p>
                  </a:txBody>
                  <a:tcPr/>
                </a:tc>
              </a:tr>
              <a:tr h="492982">
                <a:tc>
                  <a:txBody>
                    <a:bodyPr/>
                    <a:lstStyle/>
                    <a:p>
                      <a:r>
                        <a:rPr lang="de-DE" dirty="0" smtClean="0"/>
                        <a:t>Plattformunabhängig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Overhead</a:t>
                      </a:r>
                      <a:endParaRPr lang="de-DE" dirty="0"/>
                    </a:p>
                  </a:txBody>
                  <a:tcPr/>
                </a:tc>
              </a:tr>
              <a:tr h="492982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</a:t>
                      </a:r>
                      <a:r>
                        <a:rPr lang="de-DE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de-DE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deployment</a:t>
                      </a:r>
                      <a:endParaRPr lang="de-DE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Komplexität</a:t>
                      </a:r>
                      <a:endParaRPr lang="de-DE" dirty="0"/>
                    </a:p>
                  </a:txBody>
                  <a:tcPr/>
                </a:tc>
              </a:tr>
              <a:tr h="492982">
                <a:tc>
                  <a:txBody>
                    <a:bodyPr/>
                    <a:lstStyle/>
                    <a:p>
                      <a:r>
                        <a:rPr lang="de-DE" dirty="0" smtClean="0"/>
                        <a:t>leicht skalierbar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Interface Änderungen</a:t>
                      </a:r>
                      <a:endParaRPr lang="de-DE" dirty="0"/>
                    </a:p>
                  </a:txBody>
                  <a:tcPr/>
                </a:tc>
              </a:tr>
              <a:tr h="492982">
                <a:tc>
                  <a:txBody>
                    <a:bodyPr/>
                    <a:lstStyle/>
                    <a:p>
                      <a:r>
                        <a:rPr lang="de-DE" dirty="0" smtClean="0"/>
                        <a:t>klare Schnittstellen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06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17" y="193837"/>
            <a:ext cx="5647373" cy="64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45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gRPC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Remote </a:t>
            </a:r>
            <a:r>
              <a:rPr lang="de-DE" dirty="0" err="1" smtClean="0"/>
              <a:t>Procedure</a:t>
            </a:r>
            <a:r>
              <a:rPr lang="de-DE" dirty="0" smtClean="0"/>
              <a:t> Call Service von Google</a:t>
            </a:r>
            <a:endParaRPr lang="de-DE" dirty="0"/>
          </a:p>
          <a:p>
            <a:r>
              <a:rPr lang="de-DE" dirty="0"/>
              <a:t>Cross-Language-Support</a:t>
            </a:r>
          </a:p>
          <a:p>
            <a:r>
              <a:rPr lang="de-DE" dirty="0" err="1" smtClean="0"/>
              <a:t>Protobuf</a:t>
            </a:r>
            <a:r>
              <a:rPr lang="de-DE" dirty="0" smtClean="0"/>
              <a:t> für die </a:t>
            </a:r>
            <a:r>
              <a:rPr lang="de-DE" dirty="0" err="1" smtClean="0"/>
              <a:t>Serialisierung</a:t>
            </a:r>
            <a:r>
              <a:rPr lang="de-DE" dirty="0" smtClean="0"/>
              <a:t> und als Interface Definition Language(IDL)</a:t>
            </a:r>
          </a:p>
          <a:p>
            <a:r>
              <a:rPr lang="de-DE" dirty="0"/>
              <a:t>Server und </a:t>
            </a:r>
            <a:r>
              <a:rPr lang="de-DE" dirty="0" err="1"/>
              <a:t>Stub</a:t>
            </a:r>
            <a:r>
              <a:rPr lang="de-DE" dirty="0"/>
              <a:t> </a:t>
            </a:r>
            <a:r>
              <a:rPr lang="de-DE" dirty="0" smtClean="0"/>
              <a:t>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847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Protocol </a:t>
            </a:r>
            <a:r>
              <a:rPr lang="de-DE" dirty="0" err="1" smtClean="0"/>
              <a:t>Buffers</a:t>
            </a:r>
            <a:r>
              <a:rPr lang="de-DE" dirty="0" smtClean="0"/>
              <a:t> (</a:t>
            </a:r>
            <a:r>
              <a:rPr lang="de-DE" dirty="0" err="1" smtClean="0"/>
              <a:t>Protobuf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Sprachen und Plattform neutrale </a:t>
            </a:r>
            <a:r>
              <a:rPr lang="de-DE" dirty="0" err="1" smtClean="0"/>
              <a:t>Serialisierung</a:t>
            </a:r>
            <a:endParaRPr lang="de-DE" dirty="0" smtClean="0"/>
          </a:p>
          <a:p>
            <a:r>
              <a:rPr lang="de-DE" dirty="0" smtClean="0"/>
              <a:t>Abwärtskompatibel</a:t>
            </a:r>
          </a:p>
          <a:p>
            <a:r>
              <a:rPr lang="de-DE" dirty="0" smtClean="0"/>
              <a:t>Binärformat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0110" y="4606356"/>
            <a:ext cx="1492396" cy="130288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message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Person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{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required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string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name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=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4511E"/>
                </a:solidFill>
                <a:effectLst/>
                <a:latin typeface="Roboto Mono"/>
              </a:rPr>
              <a:t>1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required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int32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id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=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4511E"/>
                </a:solidFill>
                <a:effectLst/>
                <a:latin typeface="Roboto Mono"/>
              </a:rPr>
              <a:t>2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optional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string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email =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4511E"/>
                </a:solidFill>
                <a:effectLst/>
                <a:latin typeface="Roboto Mono"/>
              </a:rPr>
              <a:t>3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}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36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Herausforderungen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Abstraktion von </a:t>
            </a:r>
            <a:r>
              <a:rPr lang="de-DE" dirty="0" smtClean="0">
                <a:hlinkClick r:id="rId2"/>
              </a:rPr>
              <a:t>API-Zugriffen</a:t>
            </a:r>
            <a:endParaRPr lang="de-DE" dirty="0" smtClean="0"/>
          </a:p>
          <a:p>
            <a:r>
              <a:rPr lang="de-DE" dirty="0"/>
              <a:t>Middleware API-Funktionen </a:t>
            </a:r>
            <a:endParaRPr lang="de-DE" dirty="0" smtClean="0"/>
          </a:p>
          <a:p>
            <a:r>
              <a:rPr lang="de-DE" dirty="0" err="1" smtClean="0"/>
              <a:t>Sessionverwaltung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1526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Bachelorarbeit </a:t>
            </a:r>
            <a:br>
              <a:rPr lang="de-DE" dirty="0" smtClean="0"/>
            </a:br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Umfrage</a:t>
            </a:r>
          </a:p>
          <a:p>
            <a:r>
              <a:rPr lang="de-DE" dirty="0" smtClean="0"/>
              <a:t>Dienste auf Kompatibilität für Komposition prüfen </a:t>
            </a:r>
            <a:r>
              <a:rPr lang="de-DE" dirty="0" smtClean="0">
                <a:sym typeface="Wingdings" panose="05000000000000000000" pitchFamily="2" charset="2"/>
              </a:rPr>
              <a:t> Kriterienkatalog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Architektur entwickeln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Middleware programmieren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Beispielhafte Anwendung der Middleware Frontend entwickeln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5531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Alternative </a:t>
            </a:r>
            <a:r>
              <a:rPr lang="en-US" dirty="0" err="1" smtClean="0"/>
              <a:t>Lösungen</a:t>
            </a:r>
            <a:endParaRPr lang="en-US" dirty="0" smtClean="0"/>
          </a:p>
          <a:p>
            <a:r>
              <a:rPr lang="en-US" dirty="0" smtClean="0"/>
              <a:t>Plan</a:t>
            </a:r>
          </a:p>
          <a:p>
            <a:r>
              <a:rPr lang="en-US" dirty="0" err="1" smtClean="0"/>
              <a:t>Fragen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3657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5058" y="2890517"/>
            <a:ext cx="5562600" cy="1143000"/>
          </a:xfrm>
        </p:spPr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60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1600" dirty="0" smtClean="0"/>
              <a:t>[1</a:t>
            </a:r>
            <a:r>
              <a:rPr lang="de-DE" sz="1600" dirty="0"/>
              <a:t>] </a:t>
            </a:r>
            <a:r>
              <a:rPr lang="de-DE" sz="1600" dirty="0">
                <a:hlinkClick r:id="rId2"/>
              </a:rPr>
              <a:t>https://</a:t>
            </a:r>
            <a:r>
              <a:rPr lang="de-DE" sz="1600" dirty="0" smtClean="0">
                <a:hlinkClick r:id="rId2"/>
              </a:rPr>
              <a:t>www.iconfinder.com/icons/379413/3_student_icon#size=128</a:t>
            </a:r>
            <a:endParaRPr lang="de-DE" sz="1600" dirty="0" smtClean="0"/>
          </a:p>
          <a:p>
            <a:r>
              <a:rPr lang="de-DE" sz="1600" dirty="0" smtClean="0"/>
              <a:t>[2</a:t>
            </a:r>
            <a:r>
              <a:rPr lang="de-DE" sz="1600" dirty="0"/>
              <a:t>] </a:t>
            </a:r>
            <a:r>
              <a:rPr lang="de-DE" sz="1600" dirty="0">
                <a:hlinkClick r:id="rId3"/>
              </a:rPr>
              <a:t>https://</a:t>
            </a:r>
            <a:r>
              <a:rPr lang="de-DE" sz="1600" dirty="0" smtClean="0">
                <a:hlinkClick r:id="rId3"/>
              </a:rPr>
              <a:t>www.iconfinder.com/icons/682665/favicon_google_logo_new_icon#size=128</a:t>
            </a:r>
            <a:endParaRPr lang="de-DE" sz="1600" dirty="0" smtClean="0"/>
          </a:p>
          <a:p>
            <a:r>
              <a:rPr lang="de-DE" sz="1600" dirty="0"/>
              <a:t>[3] </a:t>
            </a:r>
            <a:r>
              <a:rPr lang="de-DE" sz="1600" dirty="0">
                <a:hlinkClick r:id="rId4"/>
              </a:rPr>
              <a:t>https://</a:t>
            </a:r>
            <a:r>
              <a:rPr lang="de-DE" sz="1600" dirty="0" smtClean="0">
                <a:hlinkClick r:id="rId4"/>
              </a:rPr>
              <a:t>www.iconfinder.com/icons/939833/box_dropbox_icon#size=128</a:t>
            </a:r>
            <a:endParaRPr lang="de-DE" sz="1600" dirty="0" smtClean="0"/>
          </a:p>
          <a:p>
            <a:r>
              <a:rPr lang="de-DE" sz="1600" dirty="0" smtClean="0"/>
              <a:t>[4]</a:t>
            </a:r>
            <a:r>
              <a:rPr lang="de-DE" sz="1600" dirty="0" smtClean="0">
                <a:hlinkClick r:id="rId5"/>
              </a:rPr>
              <a:t>https</a:t>
            </a:r>
            <a:r>
              <a:rPr lang="de-DE" sz="1600" dirty="0">
                <a:hlinkClick r:id="rId5"/>
              </a:rPr>
              <a:t>://</a:t>
            </a:r>
            <a:r>
              <a:rPr lang="de-DE" sz="1600" dirty="0" smtClean="0">
                <a:hlinkClick r:id="rId5"/>
              </a:rPr>
              <a:t>www.iconfinder.com/icons/317712/code_repository_github_repository_resource_icon#size=128</a:t>
            </a:r>
            <a:endParaRPr lang="de-DE" sz="1600" dirty="0" smtClean="0"/>
          </a:p>
          <a:p>
            <a:r>
              <a:rPr lang="de-DE" sz="1600" dirty="0" smtClean="0"/>
              <a:t>[5</a:t>
            </a:r>
            <a:r>
              <a:rPr lang="de-DE" sz="1600" dirty="0"/>
              <a:t>] </a:t>
            </a:r>
            <a:r>
              <a:rPr lang="de-DE" sz="1600" dirty="0">
                <a:hlinkClick r:id="rId6"/>
              </a:rPr>
              <a:t>http://</a:t>
            </a:r>
            <a:r>
              <a:rPr lang="de-DE" sz="1600" dirty="0" smtClean="0">
                <a:hlinkClick r:id="rId6"/>
              </a:rPr>
              <a:t>a3.mzstatic.com/eu/r30/Purple20/v4/63/1b/f7/631bf7ad-3f15-ad85-d4dd-031760758d6b/icon256.png</a:t>
            </a:r>
            <a:endParaRPr lang="de-DE" sz="1600" dirty="0" smtClean="0"/>
          </a:p>
          <a:p>
            <a:r>
              <a:rPr lang="de-DE" sz="1600" dirty="0" smtClean="0"/>
              <a:t>[6]</a:t>
            </a:r>
            <a:r>
              <a:rPr lang="de-DE" sz="1600" dirty="0" smtClean="0">
                <a:hlinkClick r:id="rId7"/>
              </a:rPr>
              <a:t>https</a:t>
            </a:r>
            <a:r>
              <a:rPr lang="de-DE" sz="1600" dirty="0">
                <a:hlinkClick r:id="rId7"/>
              </a:rPr>
              <a:t>://</a:t>
            </a:r>
            <a:r>
              <a:rPr lang="de-DE" sz="1600" dirty="0" smtClean="0">
                <a:hlinkClick r:id="rId7"/>
              </a:rPr>
              <a:t>www.iconfinder.com/icons/652585/bitbucket_branch_contribute_files_manage_repository_svn_icon#size=128</a:t>
            </a:r>
            <a:endParaRPr lang="de-DE" sz="1600" dirty="0" smtClean="0"/>
          </a:p>
          <a:p>
            <a:r>
              <a:rPr lang="de-DE" sz="1600" dirty="0" smtClean="0"/>
              <a:t>[</a:t>
            </a:r>
            <a:r>
              <a:rPr lang="de-DE" sz="1600" dirty="0"/>
              <a:t>7] </a:t>
            </a:r>
            <a:r>
              <a:rPr lang="de-DE" sz="1600" dirty="0">
                <a:hlinkClick r:id="rId8"/>
              </a:rPr>
              <a:t>https://</a:t>
            </a:r>
            <a:r>
              <a:rPr lang="de-DE" sz="1600" dirty="0" smtClean="0">
                <a:hlinkClick r:id="rId8"/>
              </a:rPr>
              <a:t>lh3.googleusercontent.com/idBX6BX3VPbTQiUo_Da4zoOMUjZBOqHOOC7-wPlkz7ToEmjlpZVs1GHqlxRRPvueYxI=w300-rw</a:t>
            </a:r>
            <a:endParaRPr lang="de-DE" sz="1600" dirty="0" smtClean="0"/>
          </a:p>
          <a:p>
            <a:r>
              <a:rPr lang="de-DE" sz="1600" dirty="0" smtClean="0"/>
              <a:t>[</a:t>
            </a:r>
            <a:r>
              <a:rPr lang="de-DE" sz="1600" dirty="0"/>
              <a:t>8] </a:t>
            </a:r>
            <a:r>
              <a:rPr lang="de-DE" sz="1600" dirty="0">
                <a:hlinkClick r:id="rId9"/>
              </a:rPr>
              <a:t>https://</a:t>
            </a:r>
            <a:r>
              <a:rPr lang="de-DE" sz="1600" dirty="0" smtClean="0">
                <a:hlinkClick r:id="rId9"/>
              </a:rPr>
              <a:t>www.iconfinder.com/icons/273180/trello_icon#size=128</a:t>
            </a:r>
            <a:endParaRPr lang="de-DE" sz="1600" dirty="0" smtClean="0"/>
          </a:p>
          <a:p>
            <a:r>
              <a:rPr lang="de-DE" sz="1600" dirty="0"/>
              <a:t>[9] </a:t>
            </a:r>
            <a:r>
              <a:rPr lang="de-DE" sz="1600" dirty="0">
                <a:hlinkClick r:id="rId10"/>
              </a:rPr>
              <a:t>http://</a:t>
            </a:r>
            <a:r>
              <a:rPr lang="de-DE" sz="1600" dirty="0" smtClean="0">
                <a:hlinkClick r:id="rId10"/>
              </a:rPr>
              <a:t>martinfowler.com/articles/microservices/images/sketch.png</a:t>
            </a:r>
            <a:endParaRPr lang="de-DE" sz="1600" dirty="0" smtClean="0"/>
          </a:p>
          <a:p>
            <a:endParaRPr lang="de-DE" sz="1600" dirty="0" smtClean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1514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54200" y="3275013"/>
            <a:ext cx="5562600" cy="1143000"/>
          </a:xfrm>
        </p:spPr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8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1461989153_Student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96" y="564912"/>
            <a:ext cx="6502400" cy="65024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8" y="4776571"/>
            <a:ext cx="1625397" cy="162539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48" y="4776570"/>
            <a:ext cx="1625397" cy="162539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18" y="4776571"/>
            <a:ext cx="1625397" cy="1625397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761615" y="56121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[1]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drop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57300"/>
            <a:ext cx="812800" cy="812800"/>
          </a:xfrm>
          <a:prstGeom prst="rect">
            <a:avLst/>
          </a:prstGeom>
        </p:spPr>
      </p:pic>
      <p:pic>
        <p:nvPicPr>
          <p:cNvPr id="3" name="Bild 2" descr="githu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2339975"/>
            <a:ext cx="812800" cy="812800"/>
          </a:xfrm>
          <a:prstGeom prst="rect">
            <a:avLst/>
          </a:prstGeom>
        </p:spPr>
      </p:pic>
      <p:pic>
        <p:nvPicPr>
          <p:cNvPr id="4" name="Bild 3" descr="1461547721_new-google-fav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51" y="1086065"/>
            <a:ext cx="812800" cy="812800"/>
          </a:xfrm>
          <a:prstGeom prst="rect">
            <a:avLst/>
          </a:prstGeom>
        </p:spPr>
      </p:pic>
      <p:pic>
        <p:nvPicPr>
          <p:cNvPr id="5" name="Bild 4" descr="1461547813_bitbucket-repository-svn-manage-files-contribute-bran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5" y="1933575"/>
            <a:ext cx="812800" cy="812800"/>
          </a:xfrm>
          <a:prstGeom prst="rect">
            <a:avLst/>
          </a:prstGeom>
        </p:spPr>
      </p:pic>
      <p:pic>
        <p:nvPicPr>
          <p:cNvPr id="6" name="Bild 5" descr="slack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5262561"/>
            <a:ext cx="762000" cy="762000"/>
          </a:xfrm>
          <a:prstGeom prst="rect">
            <a:avLst/>
          </a:prstGeom>
        </p:spPr>
      </p:pic>
      <p:pic>
        <p:nvPicPr>
          <p:cNvPr id="7" name="Bild 6" descr="1461548131_trell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26" y="5798273"/>
            <a:ext cx="730250" cy="730250"/>
          </a:xfrm>
          <a:prstGeom prst="rect">
            <a:avLst/>
          </a:prstGeom>
        </p:spPr>
      </p:pic>
      <p:pic>
        <p:nvPicPr>
          <p:cNvPr id="8" name="Bild 7" descr="dood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075" y="3192461"/>
            <a:ext cx="765175" cy="765175"/>
          </a:xfrm>
          <a:prstGeom prst="rect">
            <a:avLst/>
          </a:prstGeom>
        </p:spPr>
      </p:pic>
      <p:pic>
        <p:nvPicPr>
          <p:cNvPr id="10" name="Bild 9" descr="1461989153_Student-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5" y="625475"/>
            <a:ext cx="6502400" cy="6502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737735" y="15642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[2]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717675" y="17490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[3]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727325" y="296810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[4]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381760" y="57940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[5]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7581265" y="2438280"/>
            <a:ext cx="45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[6]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891463" y="3692009"/>
            <a:ext cx="45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[7]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216429" y="6343857"/>
            <a:ext cx="45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[8]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88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drop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605471"/>
            <a:ext cx="812800" cy="812800"/>
          </a:xfrm>
          <a:prstGeom prst="rect">
            <a:avLst/>
          </a:prstGeom>
        </p:spPr>
      </p:pic>
      <p:pic>
        <p:nvPicPr>
          <p:cNvPr id="3" name="Bild 2" descr="githu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75" y="605471"/>
            <a:ext cx="812800" cy="812800"/>
          </a:xfrm>
          <a:prstGeom prst="rect">
            <a:avLst/>
          </a:prstGeom>
        </p:spPr>
      </p:pic>
      <p:pic>
        <p:nvPicPr>
          <p:cNvPr id="4" name="Bild 3" descr="1461547721_new-google-fav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725" y="605471"/>
            <a:ext cx="812800" cy="812800"/>
          </a:xfrm>
          <a:prstGeom prst="rect">
            <a:avLst/>
          </a:prstGeom>
        </p:spPr>
      </p:pic>
      <p:pic>
        <p:nvPicPr>
          <p:cNvPr id="5" name="Bild 4" descr="1461547813_bitbucket-repository-svn-manage-files-contribute-bran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75" y="605471"/>
            <a:ext cx="812800" cy="812800"/>
          </a:xfrm>
          <a:prstGeom prst="rect">
            <a:avLst/>
          </a:prstGeom>
        </p:spPr>
      </p:pic>
      <p:pic>
        <p:nvPicPr>
          <p:cNvPr id="6" name="Bild 5" descr="slack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18395"/>
            <a:ext cx="762000" cy="762000"/>
          </a:xfrm>
          <a:prstGeom prst="rect">
            <a:avLst/>
          </a:prstGeom>
        </p:spPr>
      </p:pic>
      <p:pic>
        <p:nvPicPr>
          <p:cNvPr id="7" name="Bild 6" descr="1461548131_trell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725" y="2418395"/>
            <a:ext cx="730250" cy="730250"/>
          </a:xfrm>
          <a:prstGeom prst="rect">
            <a:avLst/>
          </a:prstGeom>
        </p:spPr>
      </p:pic>
      <p:pic>
        <p:nvPicPr>
          <p:cNvPr id="8" name="Bild 7" descr="dood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75" y="2377119"/>
            <a:ext cx="765175" cy="765175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546735" y="194943"/>
            <a:ext cx="7872730" cy="3856355"/>
          </a:xfrm>
          <a:prstGeom prst="roundRect">
            <a:avLst/>
          </a:prstGeom>
          <a:solidFill>
            <a:schemeClr val="accent1">
              <a:alpha val="1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0" name="Gerade Verbindung 9"/>
          <p:cNvCxnSpPr>
            <a:stCxn id="4" idx="1"/>
            <a:endCxn id="2" idx="3"/>
          </p:cNvCxnSpPr>
          <p:nvPr/>
        </p:nvCxnSpPr>
        <p:spPr>
          <a:xfrm flipH="1">
            <a:off x="1803400" y="1011871"/>
            <a:ext cx="1076325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1635125" y="1265871"/>
            <a:ext cx="4746625" cy="127000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 12" descr="1461989153_Student-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37" y="3301999"/>
            <a:ext cx="3825875" cy="38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6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drop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26" y="403043"/>
            <a:ext cx="689287" cy="689287"/>
          </a:xfrm>
          <a:prstGeom prst="rect">
            <a:avLst/>
          </a:prstGeom>
        </p:spPr>
      </p:pic>
      <p:pic>
        <p:nvPicPr>
          <p:cNvPr id="3" name="Bild 2" descr="githu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751" y="403043"/>
            <a:ext cx="689287" cy="689287"/>
          </a:xfrm>
          <a:prstGeom prst="rect">
            <a:avLst/>
          </a:prstGeom>
        </p:spPr>
      </p:pic>
      <p:pic>
        <p:nvPicPr>
          <p:cNvPr id="4" name="Bild 3" descr="1461547721_new-google-fav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147" y="403043"/>
            <a:ext cx="689287" cy="689287"/>
          </a:xfrm>
          <a:prstGeom prst="rect">
            <a:avLst/>
          </a:prstGeom>
        </p:spPr>
      </p:pic>
      <p:pic>
        <p:nvPicPr>
          <p:cNvPr id="5" name="Bild 4" descr="1461547813_bitbucket-repository-svn-manage-files-contribute-bran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108" y="403043"/>
            <a:ext cx="689287" cy="689287"/>
          </a:xfrm>
          <a:prstGeom prst="rect">
            <a:avLst/>
          </a:prstGeom>
        </p:spPr>
      </p:pic>
      <p:pic>
        <p:nvPicPr>
          <p:cNvPr id="6" name="Bild 5" descr="slack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26" y="1286007"/>
            <a:ext cx="646206" cy="646206"/>
          </a:xfrm>
          <a:prstGeom prst="rect">
            <a:avLst/>
          </a:prstGeom>
        </p:spPr>
      </p:pic>
      <p:pic>
        <p:nvPicPr>
          <p:cNvPr id="7" name="Bild 6" descr="1461548131_trell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530" y="1312932"/>
            <a:ext cx="619281" cy="619281"/>
          </a:xfrm>
          <a:prstGeom prst="rect">
            <a:avLst/>
          </a:prstGeom>
        </p:spPr>
      </p:pic>
      <p:pic>
        <p:nvPicPr>
          <p:cNvPr id="8" name="Bild 7" descr="dood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04" y="1283314"/>
            <a:ext cx="648899" cy="648899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1072948" y="23943"/>
            <a:ext cx="6676390" cy="213677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0" name="Gerade Verbindung 9"/>
          <p:cNvCxnSpPr>
            <a:stCxn id="4" idx="1"/>
            <a:endCxn id="2" idx="3"/>
          </p:cNvCxnSpPr>
          <p:nvPr/>
        </p:nvCxnSpPr>
        <p:spPr>
          <a:xfrm flipH="1">
            <a:off x="2904213" y="747687"/>
            <a:ext cx="553934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endCxn id="6" idx="3"/>
          </p:cNvCxnSpPr>
          <p:nvPr/>
        </p:nvCxnSpPr>
        <p:spPr>
          <a:xfrm flipH="1">
            <a:off x="2861132" y="923747"/>
            <a:ext cx="3323806" cy="68536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1072948" y="2977430"/>
            <a:ext cx="6676390" cy="364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oben und unten 25"/>
          <p:cNvSpPr/>
          <p:nvPr/>
        </p:nvSpPr>
        <p:spPr>
          <a:xfrm>
            <a:off x="3742720" y="2160717"/>
            <a:ext cx="295264" cy="77058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oben und unten 26"/>
          <p:cNvSpPr/>
          <p:nvPr/>
        </p:nvSpPr>
        <p:spPr>
          <a:xfrm>
            <a:off x="4190384" y="2168966"/>
            <a:ext cx="295264" cy="77058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 nach oben und unten 27"/>
          <p:cNvSpPr/>
          <p:nvPr/>
        </p:nvSpPr>
        <p:spPr>
          <a:xfrm>
            <a:off x="4684804" y="2168966"/>
            <a:ext cx="295264" cy="77058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1072948" y="4172515"/>
            <a:ext cx="6676390" cy="3759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Bild 29" descr="1461989153_Student-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91" y="4999526"/>
            <a:ext cx="2261704" cy="2261704"/>
          </a:xfrm>
          <a:prstGeom prst="rect">
            <a:avLst/>
          </a:prstGeom>
        </p:spPr>
      </p:pic>
      <p:sp>
        <p:nvSpPr>
          <p:cNvPr id="31" name="Pfeil nach oben und unten 30"/>
          <p:cNvSpPr/>
          <p:nvPr/>
        </p:nvSpPr>
        <p:spPr>
          <a:xfrm>
            <a:off x="3747488" y="4605986"/>
            <a:ext cx="295264" cy="77058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 nach oben und unten 31"/>
          <p:cNvSpPr/>
          <p:nvPr/>
        </p:nvSpPr>
        <p:spPr>
          <a:xfrm>
            <a:off x="4195152" y="4614235"/>
            <a:ext cx="295264" cy="77058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 nach oben und unten 32"/>
          <p:cNvSpPr/>
          <p:nvPr/>
        </p:nvSpPr>
        <p:spPr>
          <a:xfrm>
            <a:off x="4689572" y="4614235"/>
            <a:ext cx="295264" cy="77058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072948" y="3341518"/>
            <a:ext cx="6676390" cy="830997"/>
          </a:xfrm>
          <a:prstGeom prst="rect">
            <a:avLst/>
          </a:prstGeom>
          <a:gradFill>
            <a:gsLst>
              <a:gs pos="100000">
                <a:schemeClr val="bg1">
                  <a:lumMod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882851" y="3341518"/>
            <a:ext cx="3660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/>
              <a:t>Middleware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86860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 Dienste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/>
              <a:buChar char="•"/>
            </a:pPr>
            <a:endParaRPr lang="de-DE" dirty="0" smtClean="0"/>
          </a:p>
          <a:p>
            <a:pPr lvl="1">
              <a:buFont typeface="Arial"/>
              <a:buChar char="•"/>
            </a:pPr>
            <a:endParaRPr lang="de-DE" dirty="0"/>
          </a:p>
          <a:p>
            <a:pPr lvl="1">
              <a:buFont typeface="Arial"/>
              <a:buChar char="•"/>
            </a:pPr>
            <a:r>
              <a:rPr lang="de-DE" dirty="0" smtClean="0"/>
              <a:t>Welche? Studenten-Umfrage</a:t>
            </a:r>
          </a:p>
          <a:p>
            <a:pPr marL="457200" lvl="1" indent="0">
              <a:buNone/>
            </a:pP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dirty="0" smtClean="0"/>
              <a:t>Möglichst große Abdeckung(ABC Analyse)</a:t>
            </a:r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6079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80886" y="2844218"/>
            <a:ext cx="5562600" cy="1143000"/>
          </a:xfrm>
        </p:spPr>
        <p:txBody>
          <a:bodyPr>
            <a:normAutofit/>
          </a:bodyPr>
          <a:lstStyle/>
          <a:p>
            <a:r>
              <a:rPr lang="en-US" dirty="0"/>
              <a:t>Alternative </a:t>
            </a:r>
            <a:r>
              <a:rPr lang="en-US" dirty="0" err="1" smtClean="0"/>
              <a:t>Lösungen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524523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VorlageDeuBeckeDefault2015</Template>
  <TotalTime>0</TotalTime>
  <Words>695</Words>
  <Application>Microsoft Macintosh PowerPoint</Application>
  <PresentationFormat>Bildschirmpräsentation (4:3)</PresentationFormat>
  <Paragraphs>159</Paragraphs>
  <Slides>21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Standarddesign</vt:lpstr>
      <vt:lpstr>PowerPoint-Präsentation</vt:lpstr>
      <vt:lpstr>Agenda</vt:lpstr>
      <vt:lpstr>Motivation</vt:lpstr>
      <vt:lpstr>PowerPoint-Präsentation</vt:lpstr>
      <vt:lpstr>PowerPoint-Präsentation</vt:lpstr>
      <vt:lpstr>PowerPoint-Präsentation</vt:lpstr>
      <vt:lpstr>PowerPoint-Präsentation</vt:lpstr>
      <vt:lpstr>Schnittstelle Dienste</vt:lpstr>
      <vt:lpstr>Alternative Lösungen</vt:lpstr>
      <vt:lpstr>Passport.js </vt:lpstr>
      <vt:lpstr>Plan</vt:lpstr>
      <vt:lpstr>Middleware Requirements</vt:lpstr>
      <vt:lpstr>Microservice Architektur</vt:lpstr>
      <vt:lpstr>PowerPoint-Präsentation</vt:lpstr>
      <vt:lpstr>PowerPoint-Präsentation</vt:lpstr>
      <vt:lpstr>gRPC</vt:lpstr>
      <vt:lpstr>Protocol Buffers (Protobuf)</vt:lpstr>
      <vt:lpstr>Herausforderungen</vt:lpstr>
      <vt:lpstr>Bachelorarbeit  Ablauf</vt:lpstr>
      <vt:lpstr>Fragen?</vt:lpstr>
      <vt:lpstr>Quellen</vt:lpstr>
    </vt:vector>
  </TitlesOfParts>
  <Company>University of Duisburg Essen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</dc:creator>
  <cp:lastModifiedBy>philipp</cp:lastModifiedBy>
  <cp:revision>210</cp:revision>
  <dcterms:created xsi:type="dcterms:W3CDTF">2015-10-19T13:16:08Z</dcterms:created>
  <dcterms:modified xsi:type="dcterms:W3CDTF">2016-05-19T09:36:54Z</dcterms:modified>
</cp:coreProperties>
</file>