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8"/>
  </p:notesMasterIdLst>
  <p:sldIdLst>
    <p:sldId id="256" r:id="rId5"/>
    <p:sldId id="257" r:id="rId6"/>
    <p:sldId id="258" r:id="rId7"/>
    <p:sldId id="260" r:id="rId8"/>
    <p:sldId id="266" r:id="rId9"/>
    <p:sldId id="259" r:id="rId10"/>
    <p:sldId id="270" r:id="rId11"/>
    <p:sldId id="267" r:id="rId12"/>
    <p:sldId id="269" r:id="rId13"/>
    <p:sldId id="268" r:id="rId14"/>
    <p:sldId id="261" r:id="rId15"/>
    <p:sldId id="265"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1151"/>
    <a:srgbClr val="B663DF"/>
    <a:srgbClr val="E1C0F2"/>
    <a:srgbClr val="3C1152"/>
    <a:srgbClr val="54565B"/>
    <a:srgbClr val="EE76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461DD2-CCCC-4F2B-B8C4-8B68660D66A3}" v="2190" dt="2024-07-22T15:29:24.7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785" autoAdjust="0"/>
    <p:restoredTop sz="95097" autoAdjust="0"/>
  </p:normalViewPr>
  <p:slideViewPr>
    <p:cSldViewPr snapToGrid="0">
      <p:cViewPr varScale="1">
        <p:scale>
          <a:sx n="116" d="100"/>
          <a:sy n="116" d="100"/>
        </p:scale>
        <p:origin x="1157" y="86"/>
      </p:cViewPr>
      <p:guideLst>
        <p:guide orient="horz" pos="913"/>
        <p:guide pos="3840"/>
      </p:guideLst>
    </p:cSldViewPr>
  </p:slideViewPr>
  <p:outlineViewPr>
    <p:cViewPr>
      <p:scale>
        <a:sx n="33" d="100"/>
        <a:sy n="33" d="100"/>
      </p:scale>
      <p:origin x="0" y="-4027"/>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wen O'Neill" userId="a8334068-5852-4b3b-ae76-0542425f3c5a" providerId="ADAL" clId="{05461DD2-CCCC-4F2B-B8C4-8B68660D66A3}"/>
    <pc:docChg chg="undo custSel addSld delSld modSld modMainMaster">
      <pc:chgData name="Owen O'Neill" userId="a8334068-5852-4b3b-ae76-0542425f3c5a" providerId="ADAL" clId="{05461DD2-CCCC-4F2B-B8C4-8B68660D66A3}" dt="2024-07-22T15:30:45.270" v="1918" actId="20577"/>
      <pc:docMkLst>
        <pc:docMk/>
      </pc:docMkLst>
      <pc:sldChg chg="modTransition">
        <pc:chgData name="Owen O'Neill" userId="a8334068-5852-4b3b-ae76-0542425f3c5a" providerId="ADAL" clId="{05461DD2-CCCC-4F2B-B8C4-8B68660D66A3}" dt="2024-07-16T15:40:07.183" v="343"/>
        <pc:sldMkLst>
          <pc:docMk/>
          <pc:sldMk cId="2141907807" sldId="256"/>
        </pc:sldMkLst>
      </pc:sldChg>
      <pc:sldChg chg="modSp mod modTransition modAnim">
        <pc:chgData name="Owen O'Neill" userId="a8334068-5852-4b3b-ae76-0542425f3c5a" providerId="ADAL" clId="{05461DD2-CCCC-4F2B-B8C4-8B68660D66A3}" dt="2024-07-18T15:41:44.624" v="1867"/>
        <pc:sldMkLst>
          <pc:docMk/>
          <pc:sldMk cId="3748483012" sldId="257"/>
        </pc:sldMkLst>
        <pc:spChg chg="mod">
          <ac:chgData name="Owen O'Neill" userId="a8334068-5852-4b3b-ae76-0542425f3c5a" providerId="ADAL" clId="{05461DD2-CCCC-4F2B-B8C4-8B68660D66A3}" dt="2024-07-17T10:20:29.291" v="982" actId="1035"/>
          <ac:spMkLst>
            <pc:docMk/>
            <pc:sldMk cId="3748483012" sldId="257"/>
            <ac:spMk id="2" creationId="{9D0B80F4-CA0C-D4AE-ADF1-E3FEA56C4835}"/>
          </ac:spMkLst>
        </pc:spChg>
        <pc:spChg chg="mod">
          <ac:chgData name="Owen O'Neill" userId="a8334068-5852-4b3b-ae76-0542425f3c5a" providerId="ADAL" clId="{05461DD2-CCCC-4F2B-B8C4-8B68660D66A3}" dt="2024-07-18T12:16:38.048" v="1450" actId="20577"/>
          <ac:spMkLst>
            <pc:docMk/>
            <pc:sldMk cId="3748483012" sldId="257"/>
            <ac:spMk id="3" creationId="{6B04A1C0-3A28-C287-5154-6DC32136BADC}"/>
          </ac:spMkLst>
        </pc:spChg>
      </pc:sldChg>
      <pc:sldChg chg="modTransition modAnim">
        <pc:chgData name="Owen O'Neill" userId="a8334068-5852-4b3b-ae76-0542425f3c5a" providerId="ADAL" clId="{05461DD2-CCCC-4F2B-B8C4-8B68660D66A3}" dt="2024-07-16T15:42:51.499" v="357"/>
        <pc:sldMkLst>
          <pc:docMk/>
          <pc:sldMk cId="2013007338" sldId="258"/>
        </pc:sldMkLst>
      </pc:sldChg>
      <pc:sldChg chg="modSp mod modTransition">
        <pc:chgData name="Owen O'Neill" userId="a8334068-5852-4b3b-ae76-0542425f3c5a" providerId="ADAL" clId="{05461DD2-CCCC-4F2B-B8C4-8B68660D66A3}" dt="2024-07-18T15:52:03.308" v="1874" actId="21"/>
        <pc:sldMkLst>
          <pc:docMk/>
          <pc:sldMk cId="3984248521" sldId="259"/>
        </pc:sldMkLst>
        <pc:spChg chg="mod">
          <ac:chgData name="Owen O'Neill" userId="a8334068-5852-4b3b-ae76-0542425f3c5a" providerId="ADAL" clId="{05461DD2-CCCC-4F2B-B8C4-8B68660D66A3}" dt="2024-07-18T15:52:03.308" v="1874" actId="21"/>
          <ac:spMkLst>
            <pc:docMk/>
            <pc:sldMk cId="3984248521" sldId="259"/>
            <ac:spMk id="3" creationId="{73B3CA7A-EF8A-968A-403F-1E303AE168CC}"/>
          </ac:spMkLst>
        </pc:spChg>
      </pc:sldChg>
      <pc:sldChg chg="delSp modSp mod modTransition delAnim modAnim">
        <pc:chgData name="Owen O'Neill" userId="a8334068-5852-4b3b-ae76-0542425f3c5a" providerId="ADAL" clId="{05461DD2-CCCC-4F2B-B8C4-8B68660D66A3}" dt="2024-07-16T15:57:06.587" v="621" actId="20577"/>
        <pc:sldMkLst>
          <pc:docMk/>
          <pc:sldMk cId="3258178464" sldId="260"/>
        </pc:sldMkLst>
        <pc:spChg chg="mod">
          <ac:chgData name="Owen O'Neill" userId="a8334068-5852-4b3b-ae76-0542425f3c5a" providerId="ADAL" clId="{05461DD2-CCCC-4F2B-B8C4-8B68660D66A3}" dt="2024-07-16T15:57:06.587" v="621" actId="20577"/>
          <ac:spMkLst>
            <pc:docMk/>
            <pc:sldMk cId="3258178464" sldId="260"/>
            <ac:spMk id="3" creationId="{B650B95A-AB95-6E66-9D60-4B0F8901EC53}"/>
          </ac:spMkLst>
        </pc:spChg>
        <pc:graphicFrameChg chg="del mod modGraphic">
          <ac:chgData name="Owen O'Neill" userId="a8334068-5852-4b3b-ae76-0542425f3c5a" providerId="ADAL" clId="{05461DD2-CCCC-4F2B-B8C4-8B68660D66A3}" dt="2024-07-16T15:55:48.051" v="592" actId="478"/>
          <ac:graphicFrameMkLst>
            <pc:docMk/>
            <pc:sldMk cId="3258178464" sldId="260"/>
            <ac:graphicFrameMk id="4" creationId="{EEFB3B49-4518-BB43-E9D9-B97406EE7CE7}"/>
          </ac:graphicFrameMkLst>
        </pc:graphicFrameChg>
      </pc:sldChg>
      <pc:sldChg chg="modSp mod modTransition modAnim">
        <pc:chgData name="Owen O'Neill" userId="a8334068-5852-4b3b-ae76-0542425f3c5a" providerId="ADAL" clId="{05461DD2-CCCC-4F2B-B8C4-8B68660D66A3}" dt="2024-07-16T16:08:26.508" v="947"/>
        <pc:sldMkLst>
          <pc:docMk/>
          <pc:sldMk cId="3804230984" sldId="261"/>
        </pc:sldMkLst>
        <pc:spChg chg="mod">
          <ac:chgData name="Owen O'Neill" userId="a8334068-5852-4b3b-ae76-0542425f3c5a" providerId="ADAL" clId="{05461DD2-CCCC-4F2B-B8C4-8B68660D66A3}" dt="2024-07-16T15:50:07.606" v="410" actId="1035"/>
          <ac:spMkLst>
            <pc:docMk/>
            <pc:sldMk cId="3804230984" sldId="261"/>
            <ac:spMk id="2" creationId="{1771C244-A4A6-8E33-E81F-F477DECBFF1E}"/>
          </ac:spMkLst>
        </pc:spChg>
        <pc:spChg chg="mod">
          <ac:chgData name="Owen O'Neill" userId="a8334068-5852-4b3b-ae76-0542425f3c5a" providerId="ADAL" clId="{05461DD2-CCCC-4F2B-B8C4-8B68660D66A3}" dt="2024-07-16T15:53:24.056" v="551" actId="20577"/>
          <ac:spMkLst>
            <pc:docMk/>
            <pc:sldMk cId="3804230984" sldId="261"/>
            <ac:spMk id="3" creationId="{8CE6CD26-BBE6-BE6F-E7A9-946AEBFDA527}"/>
          </ac:spMkLst>
        </pc:spChg>
      </pc:sldChg>
      <pc:sldChg chg="modSp mod modTransition">
        <pc:chgData name="Owen O'Neill" userId="a8334068-5852-4b3b-ae76-0542425f3c5a" providerId="ADAL" clId="{05461DD2-CCCC-4F2B-B8C4-8B68660D66A3}" dt="2024-07-17T10:23:39.563" v="1109" actId="27636"/>
        <pc:sldMkLst>
          <pc:docMk/>
          <pc:sldMk cId="2822584008" sldId="264"/>
        </pc:sldMkLst>
        <pc:spChg chg="mod">
          <ac:chgData name="Owen O'Neill" userId="a8334068-5852-4b3b-ae76-0542425f3c5a" providerId="ADAL" clId="{05461DD2-CCCC-4F2B-B8C4-8B68660D66A3}" dt="2024-07-17T10:23:39.563" v="1109" actId="27636"/>
          <ac:spMkLst>
            <pc:docMk/>
            <pc:sldMk cId="2822584008" sldId="264"/>
            <ac:spMk id="3" creationId="{DE045303-92CB-4DF1-EC42-E34A9E970AAA}"/>
          </ac:spMkLst>
        </pc:spChg>
      </pc:sldChg>
      <pc:sldChg chg="modSp mod modTransition">
        <pc:chgData name="Owen O'Neill" userId="a8334068-5852-4b3b-ae76-0542425f3c5a" providerId="ADAL" clId="{05461DD2-CCCC-4F2B-B8C4-8B68660D66A3}" dt="2024-07-16T15:54:34.273" v="589" actId="1036"/>
        <pc:sldMkLst>
          <pc:docMk/>
          <pc:sldMk cId="165363449" sldId="265"/>
        </pc:sldMkLst>
        <pc:spChg chg="mod">
          <ac:chgData name="Owen O'Neill" userId="a8334068-5852-4b3b-ae76-0542425f3c5a" providerId="ADAL" clId="{05461DD2-CCCC-4F2B-B8C4-8B68660D66A3}" dt="2024-07-16T15:54:21.230" v="580" actId="1035"/>
          <ac:spMkLst>
            <pc:docMk/>
            <pc:sldMk cId="165363449" sldId="265"/>
            <ac:spMk id="2" creationId="{A98018EB-74B3-BFA7-0550-0C8D1EBE6747}"/>
          </ac:spMkLst>
        </pc:spChg>
        <pc:spChg chg="mod">
          <ac:chgData name="Owen O'Neill" userId="a8334068-5852-4b3b-ae76-0542425f3c5a" providerId="ADAL" clId="{05461DD2-CCCC-4F2B-B8C4-8B68660D66A3}" dt="2024-07-16T15:54:27.188" v="582" actId="20577"/>
          <ac:spMkLst>
            <pc:docMk/>
            <pc:sldMk cId="165363449" sldId="265"/>
            <ac:spMk id="3" creationId="{6A286561-0314-6C99-8AC6-E3F668DC8E5D}"/>
          </ac:spMkLst>
        </pc:spChg>
        <pc:picChg chg="mod">
          <ac:chgData name="Owen O'Neill" userId="a8334068-5852-4b3b-ae76-0542425f3c5a" providerId="ADAL" clId="{05461DD2-CCCC-4F2B-B8C4-8B68660D66A3}" dt="2024-07-16T15:54:34.273" v="589" actId="1036"/>
          <ac:picMkLst>
            <pc:docMk/>
            <pc:sldMk cId="165363449" sldId="265"/>
            <ac:picMk id="5" creationId="{036ECEBF-F311-20E8-4C9D-19E3F66F3FF3}"/>
          </ac:picMkLst>
        </pc:picChg>
      </pc:sldChg>
      <pc:sldChg chg="addSp modSp mod modAnim">
        <pc:chgData name="Owen O'Neill" userId="a8334068-5852-4b3b-ae76-0542425f3c5a" providerId="ADAL" clId="{05461DD2-CCCC-4F2B-B8C4-8B68660D66A3}" dt="2024-07-16T16:06:19.875" v="945"/>
        <pc:sldMkLst>
          <pc:docMk/>
          <pc:sldMk cId="570719795" sldId="266"/>
        </pc:sldMkLst>
        <pc:spChg chg="mod">
          <ac:chgData name="Owen O'Neill" userId="a8334068-5852-4b3b-ae76-0542425f3c5a" providerId="ADAL" clId="{05461DD2-CCCC-4F2B-B8C4-8B68660D66A3}" dt="2024-07-16T16:05:34.342" v="942" actId="255"/>
          <ac:spMkLst>
            <pc:docMk/>
            <pc:sldMk cId="570719795" sldId="266"/>
            <ac:spMk id="3" creationId="{B650B95A-AB95-6E66-9D60-4B0F8901EC53}"/>
          </ac:spMkLst>
        </pc:spChg>
        <pc:graphicFrameChg chg="mod">
          <ac:chgData name="Owen O'Neill" userId="a8334068-5852-4b3b-ae76-0542425f3c5a" providerId="ADAL" clId="{05461DD2-CCCC-4F2B-B8C4-8B68660D66A3}" dt="2024-07-16T15:57:40.946" v="624" actId="1076"/>
          <ac:graphicFrameMkLst>
            <pc:docMk/>
            <pc:sldMk cId="570719795" sldId="266"/>
            <ac:graphicFrameMk id="4" creationId="{EEFB3B49-4518-BB43-E9D9-B97406EE7CE7}"/>
          </ac:graphicFrameMkLst>
        </pc:graphicFrameChg>
        <pc:graphicFrameChg chg="add mod modGraphic">
          <ac:chgData name="Owen O'Neill" userId="a8334068-5852-4b3b-ae76-0542425f3c5a" providerId="ADAL" clId="{05461DD2-CCCC-4F2B-B8C4-8B68660D66A3}" dt="2024-07-16T16:05:46.380" v="943" actId="1076"/>
          <ac:graphicFrameMkLst>
            <pc:docMk/>
            <pc:sldMk cId="570719795" sldId="266"/>
            <ac:graphicFrameMk id="5" creationId="{9EDAA648-5966-5223-3697-1686172D8884}"/>
          </ac:graphicFrameMkLst>
        </pc:graphicFrameChg>
      </pc:sldChg>
      <pc:sldChg chg="del modTransition">
        <pc:chgData name="Owen O'Neill" userId="a8334068-5852-4b3b-ae76-0542425f3c5a" providerId="ADAL" clId="{05461DD2-CCCC-4F2B-B8C4-8B68660D66A3}" dt="2024-07-16T15:55:01.872" v="590" actId="47"/>
        <pc:sldMkLst>
          <pc:docMk/>
          <pc:sldMk cId="3823873416" sldId="266"/>
        </pc:sldMkLst>
      </pc:sldChg>
      <pc:sldChg chg="addSp delSp modSp new mod">
        <pc:chgData name="Owen O'Neill" userId="a8334068-5852-4b3b-ae76-0542425f3c5a" providerId="ADAL" clId="{05461DD2-CCCC-4F2B-B8C4-8B68660D66A3}" dt="2024-07-22T12:20:46.773" v="1879" actId="1076"/>
        <pc:sldMkLst>
          <pc:docMk/>
          <pc:sldMk cId="1538160386" sldId="267"/>
        </pc:sldMkLst>
        <pc:picChg chg="add del mod">
          <ac:chgData name="Owen O'Neill" userId="a8334068-5852-4b3b-ae76-0542425f3c5a" providerId="ADAL" clId="{05461DD2-CCCC-4F2B-B8C4-8B68660D66A3}" dt="2024-07-22T12:20:31.484" v="1875" actId="478"/>
          <ac:picMkLst>
            <pc:docMk/>
            <pc:sldMk cId="1538160386" sldId="267"/>
            <ac:picMk id="4" creationId="{5A1DE8EA-E4ED-4FDF-3A18-F46B35321207}"/>
          </ac:picMkLst>
        </pc:picChg>
        <pc:picChg chg="add mod">
          <ac:chgData name="Owen O'Neill" userId="a8334068-5852-4b3b-ae76-0542425f3c5a" providerId="ADAL" clId="{05461DD2-CCCC-4F2B-B8C4-8B68660D66A3}" dt="2024-07-22T12:20:46.773" v="1879" actId="1076"/>
          <ac:picMkLst>
            <pc:docMk/>
            <pc:sldMk cId="1538160386" sldId="267"/>
            <ac:picMk id="5" creationId="{CB715348-CEDC-9FC6-6D51-FE7328FA173A}"/>
          </ac:picMkLst>
        </pc:picChg>
      </pc:sldChg>
      <pc:sldChg chg="addSp modSp new mod">
        <pc:chgData name="Owen O'Neill" userId="a8334068-5852-4b3b-ae76-0542425f3c5a" providerId="ADAL" clId="{05461DD2-CCCC-4F2B-B8C4-8B68660D66A3}" dt="2024-07-18T15:28:58.379" v="1858" actId="20577"/>
        <pc:sldMkLst>
          <pc:docMk/>
          <pc:sldMk cId="2709492308" sldId="268"/>
        </pc:sldMkLst>
        <pc:spChg chg="mod">
          <ac:chgData name="Owen O'Neill" userId="a8334068-5852-4b3b-ae76-0542425f3c5a" providerId="ADAL" clId="{05461DD2-CCCC-4F2B-B8C4-8B68660D66A3}" dt="2024-07-18T15:26:11.508" v="1590" actId="1038"/>
          <ac:spMkLst>
            <pc:docMk/>
            <pc:sldMk cId="2709492308" sldId="268"/>
            <ac:spMk id="2" creationId="{A65F7560-C79E-8FB1-0AF0-044B2CD83502}"/>
          </ac:spMkLst>
        </pc:spChg>
        <pc:spChg chg="mod">
          <ac:chgData name="Owen O'Neill" userId="a8334068-5852-4b3b-ae76-0542425f3c5a" providerId="ADAL" clId="{05461DD2-CCCC-4F2B-B8C4-8B68660D66A3}" dt="2024-07-18T15:28:58.379" v="1858" actId="20577"/>
          <ac:spMkLst>
            <pc:docMk/>
            <pc:sldMk cId="2709492308" sldId="268"/>
            <ac:spMk id="3" creationId="{12D419E0-3A86-1B24-C02F-AA5FD8FF2C5B}"/>
          </ac:spMkLst>
        </pc:spChg>
        <pc:picChg chg="add mod">
          <ac:chgData name="Owen O'Neill" userId="a8334068-5852-4b3b-ae76-0542425f3c5a" providerId="ADAL" clId="{05461DD2-CCCC-4F2B-B8C4-8B68660D66A3}" dt="2024-07-18T15:27:09.758" v="1671" actId="1076"/>
          <ac:picMkLst>
            <pc:docMk/>
            <pc:sldMk cId="2709492308" sldId="268"/>
            <ac:picMk id="4" creationId="{B522D4C3-2F1D-17EC-1567-1E06659A07D7}"/>
          </ac:picMkLst>
        </pc:picChg>
      </pc:sldChg>
      <pc:sldChg chg="addSp delSp modSp new mod">
        <pc:chgData name="Owen O'Neill" userId="a8334068-5852-4b3b-ae76-0542425f3c5a" providerId="ADAL" clId="{05461DD2-CCCC-4F2B-B8C4-8B68660D66A3}" dt="2024-07-22T12:22:26.749" v="1908" actId="166"/>
        <pc:sldMkLst>
          <pc:docMk/>
          <pc:sldMk cId="2738392786" sldId="269"/>
        </pc:sldMkLst>
        <pc:picChg chg="add del mod">
          <ac:chgData name="Owen O'Neill" userId="a8334068-5852-4b3b-ae76-0542425f3c5a" providerId="ADAL" clId="{05461DD2-CCCC-4F2B-B8C4-8B68660D66A3}" dt="2024-07-22T12:21:38.471" v="1885" actId="478"/>
          <ac:picMkLst>
            <pc:docMk/>
            <pc:sldMk cId="2738392786" sldId="269"/>
            <ac:picMk id="4" creationId="{B1A50DCC-B9A3-3E96-45E8-06B572D57941}"/>
          </ac:picMkLst>
        </pc:picChg>
        <pc:picChg chg="add del mod">
          <ac:chgData name="Owen O'Neill" userId="a8334068-5852-4b3b-ae76-0542425f3c5a" providerId="ADAL" clId="{05461DD2-CCCC-4F2B-B8C4-8B68660D66A3}" dt="2024-07-22T12:20:58.386" v="1880" actId="478"/>
          <ac:picMkLst>
            <pc:docMk/>
            <pc:sldMk cId="2738392786" sldId="269"/>
            <ac:picMk id="5" creationId="{819C8279-6BC9-EF58-63EC-6C4E5AB4E1FE}"/>
          </ac:picMkLst>
        </pc:picChg>
        <pc:picChg chg="add mod ord">
          <ac:chgData name="Owen O'Neill" userId="a8334068-5852-4b3b-ae76-0542425f3c5a" providerId="ADAL" clId="{05461DD2-CCCC-4F2B-B8C4-8B68660D66A3}" dt="2024-07-22T12:22:26.749" v="1908" actId="166"/>
          <ac:picMkLst>
            <pc:docMk/>
            <pc:sldMk cId="2738392786" sldId="269"/>
            <ac:picMk id="6" creationId="{EC9649B9-B7EE-869E-F763-A41FD359F9BB}"/>
          </ac:picMkLst>
        </pc:picChg>
        <pc:picChg chg="add mod">
          <ac:chgData name="Owen O'Neill" userId="a8334068-5852-4b3b-ae76-0542425f3c5a" providerId="ADAL" clId="{05461DD2-CCCC-4F2B-B8C4-8B68660D66A3}" dt="2024-07-22T12:22:05.443" v="1907" actId="1037"/>
          <ac:picMkLst>
            <pc:docMk/>
            <pc:sldMk cId="2738392786" sldId="269"/>
            <ac:picMk id="7" creationId="{92CE8EF5-DDF5-ADF4-FF3C-0CF1D269F886}"/>
          </ac:picMkLst>
        </pc:picChg>
      </pc:sldChg>
      <pc:sldChg chg="addSp modSp new mod modNotesTx">
        <pc:chgData name="Owen O'Neill" userId="a8334068-5852-4b3b-ae76-0542425f3c5a" providerId="ADAL" clId="{05461DD2-CCCC-4F2B-B8C4-8B68660D66A3}" dt="2024-07-22T15:30:45.270" v="1918" actId="20577"/>
        <pc:sldMkLst>
          <pc:docMk/>
          <pc:sldMk cId="3060495281" sldId="270"/>
        </pc:sldMkLst>
        <pc:picChg chg="add mod ord">
          <ac:chgData name="Owen O'Neill" userId="a8334068-5852-4b3b-ae76-0542425f3c5a" providerId="ADAL" clId="{05461DD2-CCCC-4F2B-B8C4-8B68660D66A3}" dt="2024-07-22T15:26:25.614" v="1913" actId="166"/>
          <ac:picMkLst>
            <pc:docMk/>
            <pc:sldMk cId="3060495281" sldId="270"/>
            <ac:picMk id="4" creationId="{76C97131-19C7-1DCB-A882-F5F57BD2B28F}"/>
          </ac:picMkLst>
        </pc:picChg>
      </pc:sldChg>
      <pc:sldMasterChg chg="modTransition modSldLayout">
        <pc:chgData name="Owen O'Neill" userId="a8334068-5852-4b3b-ae76-0542425f3c5a" providerId="ADAL" clId="{05461DD2-CCCC-4F2B-B8C4-8B68660D66A3}" dt="2024-07-16T15:40:07.183" v="343"/>
        <pc:sldMasterMkLst>
          <pc:docMk/>
          <pc:sldMasterMk cId="341118419" sldId="2147483648"/>
        </pc:sldMasterMkLst>
        <pc:sldLayoutChg chg="modTransition">
          <pc:chgData name="Owen O'Neill" userId="a8334068-5852-4b3b-ae76-0542425f3c5a" providerId="ADAL" clId="{05461DD2-CCCC-4F2B-B8C4-8B68660D66A3}" dt="2024-07-16T15:40:07.183" v="343"/>
          <pc:sldLayoutMkLst>
            <pc:docMk/>
            <pc:sldMasterMk cId="341118419" sldId="2147483648"/>
            <pc:sldLayoutMk cId="1702812329" sldId="2147483649"/>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566655065" sldId="2147483650"/>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935606610" sldId="2147483651"/>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675166502" sldId="2147483652"/>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664654026" sldId="2147483654"/>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3568274215" sldId="2147483655"/>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4111718709" sldId="2147483656"/>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3217050476" sldId="2147483657"/>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1110906879" sldId="2147483658"/>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4264872924" sldId="2147483675"/>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3874379105" sldId="2147483676"/>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1074884791" sldId="2147483680"/>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962225882" sldId="2147483681"/>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3905489579" sldId="2147483682"/>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562031421" sldId="2147483683"/>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71478847" sldId="2147483684"/>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1344662773" sldId="2147483686"/>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62933590" sldId="2147483687"/>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4090203089" sldId="2147483688"/>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509785091" sldId="2147483689"/>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53282602" sldId="2147483690"/>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1679536208" sldId="2147483691"/>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3286150101" sldId="2147483692"/>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105512112" sldId="2147483693"/>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412816800" sldId="2147483695"/>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205322048" sldId="2147483696"/>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1351572582" sldId="2147483698"/>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538375707" sldId="2147483699"/>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2992738387" sldId="2147483700"/>
          </pc:sldLayoutMkLst>
        </pc:sldLayoutChg>
        <pc:sldLayoutChg chg="modTransition">
          <pc:chgData name="Owen O'Neill" userId="a8334068-5852-4b3b-ae76-0542425f3c5a" providerId="ADAL" clId="{05461DD2-CCCC-4F2B-B8C4-8B68660D66A3}" dt="2024-07-16T15:40:07.183" v="343"/>
          <pc:sldLayoutMkLst>
            <pc:docMk/>
            <pc:sldMasterMk cId="341118419" sldId="2147483648"/>
            <pc:sldLayoutMk cId="4109169697"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2AAF4D-B370-4AA6-8C9F-04AFA19331D6}" type="datetimeFigureOut">
              <a:rPr lang="en-GB" smtClean="0"/>
              <a:t>22/07/2024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AE03A-6C43-4030-9227-F71420F9DABF}" type="slidenum">
              <a:rPr lang="en-GB" smtClean="0"/>
              <a:t>‹#›</a:t>
            </a:fld>
            <a:endParaRPr lang="en-GB"/>
          </a:p>
        </p:txBody>
      </p:sp>
    </p:spTree>
    <p:extLst>
      <p:ext uri="{BB962C8B-B14F-4D97-AF65-F5344CB8AC3E}">
        <p14:creationId xmlns:p14="http://schemas.microsoft.com/office/powerpoint/2010/main" val="2148329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Hi Everybody,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I'm going to be talking to you today about the NTS datasets that we've got, and their availability and applicability to various tasks that you might have.</a:t>
            </a: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1</a:t>
            </a:fld>
            <a:endParaRPr lang="en-GB"/>
          </a:p>
        </p:txBody>
      </p:sp>
    </p:spTree>
    <p:extLst>
      <p:ext uri="{BB962C8B-B14F-4D97-AF65-F5344CB8AC3E}">
        <p14:creationId xmlns:p14="http://schemas.microsoft.com/office/powerpoint/2010/main" val="22917370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Other types of information we can get are about where vehicles are stored overnight.</a:t>
            </a:r>
          </a:p>
          <a:p>
            <a:r>
              <a:rPr lang="en-GB" sz="1200" kern="1200" dirty="0">
                <a:solidFill>
                  <a:schemeClr val="tx1"/>
                </a:solidFill>
                <a:effectLst/>
                <a:latin typeface="+mn-lt"/>
                <a:ea typeface="+mn-ea"/>
                <a:cs typeface="+mn-cs"/>
              </a:rPr>
              <a:t>In order to get anywhere near a respectable sample size we've had to aggregate these results for the entire period that the question has been asked which is every other year from 2008 to 2022.</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The results are unsurprising, but it is valuable to have evidence to back up our intuition about variations between local authorities.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It is not shocking to see that Solihull has the highest proportion garage usage and lowest amount of on street parking. Conversely Sandwell has a low garage usage and very high proportion of on street parking</a:t>
            </a:r>
            <a:r>
              <a:rPr lang="en-GB" sz="1200" kern="1200" baseline="0" dirty="0">
                <a:solidFill>
                  <a:schemeClr val="tx1"/>
                </a:solidFill>
                <a:effectLst/>
                <a:latin typeface="+mn-lt"/>
                <a:ea typeface="+mn-ea"/>
                <a:cs typeface="+mn-cs"/>
              </a:rPr>
              <a:t> – equally not shocking that parking on a driveway dominates, since this survey is about actual usage – not if a garage exists.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10</a:t>
            </a:fld>
            <a:endParaRPr lang="en-GB"/>
          </a:p>
        </p:txBody>
      </p:sp>
    </p:spTree>
    <p:extLst>
      <p:ext uri="{BB962C8B-B14F-4D97-AF65-F5344CB8AC3E}">
        <p14:creationId xmlns:p14="http://schemas.microsoft.com/office/powerpoint/2010/main" val="327867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Some less well known parts of the NTS are the attitudes questions, </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which are about people's travel perceptions.</a:t>
            </a:r>
          </a:p>
          <a:p>
            <a:r>
              <a:rPr lang="en-GB" sz="1200" kern="1200" dirty="0">
                <a:solidFill>
                  <a:schemeClr val="tx1"/>
                </a:solidFill>
                <a:effectLst/>
                <a:latin typeface="+mn-lt"/>
                <a:ea typeface="+mn-ea"/>
                <a:cs typeface="+mn-cs"/>
              </a:rPr>
              <a:t>These are either asked in rotation or as parts of various different one-off waves of study.</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Recent topics have included bus fare caps, electric vehicles, personal safety and cycling</a:t>
            </a:r>
            <a:r>
              <a:rPr lang="en-GB" sz="1200" kern="1200" baseline="0" dirty="0">
                <a:solidFill>
                  <a:schemeClr val="tx1"/>
                </a:solidFill>
                <a:effectLst/>
                <a:latin typeface="+mn-lt"/>
                <a:ea typeface="+mn-ea"/>
                <a:cs typeface="+mn-cs"/>
              </a:rPr>
              <a:t> – amongst others.</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11</a:t>
            </a:fld>
            <a:endParaRPr lang="en-GB"/>
          </a:p>
        </p:txBody>
      </p:sp>
    </p:spTree>
    <p:extLst>
      <p:ext uri="{BB962C8B-B14F-4D97-AF65-F5344CB8AC3E}">
        <p14:creationId xmlns:p14="http://schemas.microsoft.com/office/powerpoint/2010/main" val="3204568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are some other useful resources that are not particularly NTS related - such as the transport stats finder dashboard which can be a quick way to find</a:t>
            </a:r>
            <a:r>
              <a:rPr lang="en-GB" sz="1200" kern="1200" baseline="0" dirty="0">
                <a:solidFill>
                  <a:schemeClr val="tx1"/>
                </a:solidFill>
                <a:effectLst/>
                <a:latin typeface="+mn-lt"/>
                <a:ea typeface="+mn-ea"/>
                <a:cs typeface="+mn-cs"/>
              </a:rPr>
              <a:t> your way to</a:t>
            </a:r>
            <a:r>
              <a:rPr lang="en-GB" sz="1200" kern="1200" dirty="0">
                <a:solidFill>
                  <a:schemeClr val="tx1"/>
                </a:solidFill>
                <a:effectLst/>
                <a:latin typeface="+mn-lt"/>
                <a:ea typeface="+mn-ea"/>
                <a:cs typeface="+mn-cs"/>
              </a:rPr>
              <a:t> data on a variety of transport</a:t>
            </a:r>
            <a:r>
              <a:rPr lang="en-GB" sz="1200" kern="1200" baseline="0" dirty="0">
                <a:solidFill>
                  <a:schemeClr val="tx1"/>
                </a:solidFill>
                <a:effectLst/>
                <a:latin typeface="+mn-lt"/>
                <a:ea typeface="+mn-ea"/>
                <a:cs typeface="+mn-cs"/>
              </a:rPr>
              <a:t> topics</a:t>
            </a:r>
            <a:r>
              <a:rPr lang="en-GB" sz="1200" kern="1200" dirty="0">
                <a:solidFill>
                  <a:schemeClr val="tx1"/>
                </a:solidFill>
                <a:effectLst/>
                <a:latin typeface="+mn-lt"/>
                <a:ea typeface="+mn-ea"/>
                <a:cs typeface="+mn-cs"/>
              </a:rPr>
              <a:t>.</a:t>
            </a:r>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12</a:t>
            </a:fld>
            <a:endParaRPr lang="en-GB"/>
          </a:p>
        </p:txBody>
      </p:sp>
    </p:spTree>
    <p:extLst>
      <p:ext uri="{BB962C8B-B14F-4D97-AF65-F5344CB8AC3E}">
        <p14:creationId xmlns:p14="http://schemas.microsoft.com/office/powerpoint/2010/main" val="2032787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Any questions ?</a:t>
            </a:r>
            <a:endParaRPr lang="en-GB" dirty="0"/>
          </a:p>
        </p:txBody>
      </p:sp>
      <p:sp>
        <p:nvSpPr>
          <p:cNvPr id="4" name="Slide Number Placeholder 3"/>
          <p:cNvSpPr>
            <a:spLocks noGrp="1"/>
          </p:cNvSpPr>
          <p:nvPr>
            <p:ph type="sldNum" sz="quarter" idx="5"/>
          </p:nvPr>
        </p:nvSpPr>
        <p:spPr/>
        <p:txBody>
          <a:bodyPr/>
          <a:lstStyle/>
          <a:p>
            <a:fld id="{703D0402-451C-45D9-BEF8-FE49DC12F06E}" type="slidenum">
              <a:rPr lang="en-GB" smtClean="0"/>
              <a:t>13</a:t>
            </a:fld>
            <a:endParaRPr lang="en-GB"/>
          </a:p>
        </p:txBody>
      </p:sp>
    </p:spTree>
    <p:extLst>
      <p:ext uri="{BB962C8B-B14F-4D97-AF65-F5344CB8AC3E}">
        <p14:creationId xmlns:p14="http://schemas.microsoft.com/office/powerpoint/2010/main" val="1238702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Firstly what is the NTS ?</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It is the national travel survey, and what we mean by national is England although in the past it used to cover Wales and Scotland, but not anymore.</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it's a longitudinal study with the main questions asked annually and a number of supplementary questions which are either cycled or asked occasionally.</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The main event is the travel diary which is self reported by respondents and then validated by the field researchers. This is currently on paper although they're experimenting with an electronic diary.</a:t>
            </a:r>
          </a:p>
          <a:p>
            <a:r>
              <a:rPr lang="en-GB" sz="1200" kern="1200" dirty="0">
                <a:solidFill>
                  <a:schemeClr val="tx1"/>
                </a:solidFill>
                <a:effectLst/>
                <a:latin typeface="+mn-lt"/>
                <a:ea typeface="+mn-ea"/>
                <a:cs typeface="+mn-cs"/>
              </a:rPr>
              <a:t>And it's notable that men are bad at completing the diary for the whole week</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To correct for this and other survey bias a series of weightings are applied to the raw data.</a:t>
            </a:r>
          </a:p>
          <a:p>
            <a:r>
              <a:rPr lang="en-GB" sz="1200" kern="1200" dirty="0">
                <a:solidFill>
                  <a:schemeClr val="tx1"/>
                </a:solidFill>
                <a:effectLst/>
                <a:latin typeface="+mn-lt"/>
                <a:ea typeface="+mn-ea"/>
                <a:cs typeface="+mn-cs"/>
              </a:rPr>
              <a:t>It's extremely important to apply those weightings correctly otherwise you will generate numbers that are complete nonsense</a:t>
            </a: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2</a:t>
            </a:fld>
            <a:endParaRPr lang="en-GB"/>
          </a:p>
        </p:txBody>
      </p:sp>
    </p:spTree>
    <p:extLst>
      <p:ext uri="{BB962C8B-B14F-4D97-AF65-F5344CB8AC3E}">
        <p14:creationId xmlns:p14="http://schemas.microsoft.com/office/powerpoint/2010/main" val="3625052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In terms of the local availability of the dataset we now have two versions available.</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there is the end user licence version which allows us to achieve a geographic breakdown at the metropolitan area level.</a:t>
            </a:r>
          </a:p>
          <a:p>
            <a:r>
              <a:rPr lang="en-GB" sz="1200" kern="1200" dirty="0">
                <a:solidFill>
                  <a:schemeClr val="tx1"/>
                </a:solidFill>
                <a:effectLst/>
                <a:latin typeface="+mn-lt"/>
                <a:ea typeface="+mn-ea"/>
                <a:cs typeface="+mn-cs"/>
              </a:rPr>
              <a:t>The ethnicity demographic information within this is not useful for our usual analysis.</a:t>
            </a:r>
          </a:p>
          <a:p>
            <a:r>
              <a:rPr lang="en-GB" sz="1200" kern="1200" dirty="0">
                <a:solidFill>
                  <a:schemeClr val="tx1"/>
                </a:solidFill>
                <a:effectLst/>
                <a:latin typeface="+mn-lt"/>
                <a:ea typeface="+mn-ea"/>
                <a:cs typeface="+mn-cs"/>
              </a:rPr>
              <a:t>However because the data is less identifiable the licence terms are less restrictive in terms of who we can give access to the raw data.</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then we have the special licence version of the dataset, this allows us to get to a local area geography, and has the standard ethnicity demographic information that you would expect to see in most surveys.</a:t>
            </a:r>
          </a:p>
          <a:p>
            <a:r>
              <a:rPr lang="en-GB" sz="1200" kern="1200" dirty="0">
                <a:solidFill>
                  <a:schemeClr val="tx1"/>
                </a:solidFill>
                <a:effectLst/>
                <a:latin typeface="+mn-lt"/>
                <a:ea typeface="+mn-ea"/>
                <a:cs typeface="+mn-cs"/>
              </a:rPr>
              <a:t>The licence terms on this are more restrictive and we have to have an approved and controlled list of people that have access to the raw data, and we are required to review outputs to prevent potential personal disclosure of results both internally and externally.</a:t>
            </a: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3</a:t>
            </a:fld>
            <a:endParaRPr lang="en-GB"/>
          </a:p>
        </p:txBody>
      </p:sp>
    </p:spTree>
    <p:extLst>
      <p:ext uri="{BB962C8B-B14F-4D97-AF65-F5344CB8AC3E}">
        <p14:creationId xmlns:p14="http://schemas.microsoft.com/office/powerpoint/2010/main" val="2067129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Limitations on using the NTS can be summarised as</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sample size, sample size and sample size</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the recommendation is that individual counts of less than 300 - and trip counts of less than 1000 are not statistically significant and should not be relied upon.</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once you start slicing by multiple variables - and you get into small geographies you rapidly hit this sample size limit.</a:t>
            </a:r>
          </a:p>
          <a:p>
            <a:r>
              <a:rPr lang="en-GB" sz="1200" kern="1200" dirty="0">
                <a:solidFill>
                  <a:schemeClr val="tx1"/>
                </a:solidFill>
                <a:effectLst/>
                <a:latin typeface="+mn-lt"/>
                <a:ea typeface="+mn-ea"/>
                <a:cs typeface="+mn-cs"/>
              </a:rPr>
              <a:t>In this context “small” means local authority,</a:t>
            </a:r>
            <a:r>
              <a:rPr lang="en-GB" sz="1200" kern="1200" baseline="0" dirty="0">
                <a:solidFill>
                  <a:schemeClr val="tx1"/>
                </a:solidFill>
                <a:effectLst/>
                <a:latin typeface="+mn-lt"/>
                <a:ea typeface="+mn-ea"/>
                <a:cs typeface="+mn-cs"/>
              </a:rPr>
              <a:t> and </a:t>
            </a:r>
            <a:r>
              <a:rPr lang="en-GB" sz="1200" kern="1200" dirty="0">
                <a:solidFill>
                  <a:schemeClr val="tx1"/>
                </a:solidFill>
                <a:effectLst/>
                <a:latin typeface="+mn-lt"/>
                <a:ea typeface="+mn-ea"/>
                <a:cs typeface="+mn-cs"/>
              </a:rPr>
              <a:t>the way we counteract that is by aggregating over multiple years in order to boost sample size.</a:t>
            </a: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4</a:t>
            </a:fld>
            <a:endParaRPr lang="en-GB"/>
          </a:p>
        </p:txBody>
      </p:sp>
    </p:spTree>
    <p:extLst>
      <p:ext uri="{BB962C8B-B14F-4D97-AF65-F5344CB8AC3E}">
        <p14:creationId xmlns:p14="http://schemas.microsoft.com/office/powerpoint/2010/main" val="1749866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are further limitations in that there is still a hangover in participation rates from COVID</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this table shows the number of participants that have completed a travel diary, which in NTS speak are termed “fully productive” individuals.</a:t>
            </a:r>
          </a:p>
          <a:p>
            <a:r>
              <a:rPr lang="en-GB" sz="1200" kern="1200" dirty="0">
                <a:solidFill>
                  <a:schemeClr val="tx1"/>
                </a:solidFill>
                <a:effectLst/>
                <a:latin typeface="+mn-lt"/>
                <a:ea typeface="+mn-ea"/>
                <a:cs typeface="+mn-cs"/>
              </a:rPr>
              <a:t>We can see that there was a significant drop off in </a:t>
            </a:r>
            <a:r>
              <a:rPr lang="en-GB" sz="1200" kern="1200" dirty="0" err="1">
                <a:solidFill>
                  <a:schemeClr val="tx1"/>
                </a:solidFill>
                <a:effectLst/>
                <a:latin typeface="+mn-lt"/>
                <a:ea typeface="+mn-ea"/>
                <a:cs typeface="+mn-cs"/>
              </a:rPr>
              <a:t>particpation</a:t>
            </a:r>
            <a:r>
              <a:rPr lang="en-GB" sz="1200" kern="1200" dirty="0">
                <a:solidFill>
                  <a:schemeClr val="tx1"/>
                </a:solidFill>
                <a:effectLst/>
                <a:latin typeface="+mn-lt"/>
                <a:ea typeface="+mn-ea"/>
                <a:cs typeface="+mn-cs"/>
              </a:rPr>
              <a:t> from the 14,000 level down to around 9000 post COVID.</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We've been told that the 2023 sample size will be doubled - but we don't know if this is double what we've seen in the past few years - or double compared to pre COVID.</a:t>
            </a:r>
          </a:p>
          <a:p>
            <a:r>
              <a:rPr lang="en-GB" sz="1200" kern="1200" dirty="0">
                <a:solidFill>
                  <a:schemeClr val="tx1"/>
                </a:solidFill>
                <a:effectLst/>
                <a:latin typeface="+mn-lt"/>
                <a:ea typeface="+mn-ea"/>
                <a:cs typeface="+mn-cs"/>
              </a:rPr>
              <a:t> </a:t>
            </a:r>
          </a:p>
          <a:p>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The geographic coverage gets particularly patchy below the metropolitan region level of geography. </a:t>
            </a:r>
          </a:p>
          <a:p>
            <a:r>
              <a:rPr lang="en-GB" sz="1200" kern="1200" dirty="0">
                <a:solidFill>
                  <a:schemeClr val="tx1"/>
                </a:solidFill>
                <a:effectLst/>
                <a:latin typeface="+mn-lt"/>
                <a:ea typeface="+mn-ea"/>
                <a:cs typeface="+mn-cs"/>
              </a:rPr>
              <a:t>In this table we can see in the left hand column what would have been a population pro rata respondent count for 2022 based on the national participation rate of 8100 people.</a:t>
            </a:r>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In the right hand column we can see the actual number of respondents for our LA.</a:t>
            </a:r>
            <a:r>
              <a:rPr lang="en-GB" sz="1200" kern="1200" baseline="0" dirty="0">
                <a:solidFill>
                  <a:schemeClr val="tx1"/>
                </a:solidFill>
                <a:effectLst/>
                <a:latin typeface="+mn-lt"/>
                <a:ea typeface="+mn-ea"/>
                <a:cs typeface="+mn-cs"/>
              </a:rPr>
              <a:t> W</a:t>
            </a:r>
            <a:r>
              <a:rPr lang="en-GB" sz="1200" kern="1200" dirty="0">
                <a:solidFill>
                  <a:schemeClr val="tx1"/>
                </a:solidFill>
                <a:effectLst/>
                <a:latin typeface="+mn-lt"/>
                <a:ea typeface="+mn-ea"/>
                <a:cs typeface="+mn-cs"/>
              </a:rPr>
              <a:t>e can see that for Wolverhampton it's happy days  - whereas for Solihull and Walsall we have a large shortfall in the number of respondents needed to get a population pro rata sample.</a:t>
            </a:r>
          </a:p>
          <a:p>
            <a:endParaRPr lang="en-GB" sz="1200" kern="1200" dirty="0">
              <a:solidFill>
                <a:schemeClr val="tx1"/>
              </a:solidFill>
              <a:effectLst/>
              <a:latin typeface="+mn-lt"/>
              <a:ea typeface="+mn-ea"/>
              <a:cs typeface="+mn-cs"/>
            </a:endParaRPr>
          </a:p>
          <a:p>
            <a:r>
              <a:rPr lang="en-GB" sz="1200" kern="1200" dirty="0">
                <a:solidFill>
                  <a:schemeClr val="tx1"/>
                </a:solidFill>
                <a:effectLst/>
                <a:latin typeface="+mn-lt"/>
                <a:ea typeface="+mn-ea"/>
                <a:cs typeface="+mn-cs"/>
              </a:rPr>
              <a:t>This is again why we</a:t>
            </a:r>
            <a:r>
              <a:rPr lang="en-GB" sz="1200" kern="1200" baseline="0" dirty="0">
                <a:solidFill>
                  <a:schemeClr val="tx1"/>
                </a:solidFill>
                <a:effectLst/>
                <a:latin typeface="+mn-lt"/>
                <a:ea typeface="+mn-ea"/>
                <a:cs typeface="+mn-cs"/>
              </a:rPr>
              <a:t> have to aggregate over potentially long periods of time at ‘small’ geographies.</a:t>
            </a:r>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5</a:t>
            </a:fld>
            <a:endParaRPr lang="en-GB"/>
          </a:p>
        </p:txBody>
      </p:sp>
    </p:spTree>
    <p:extLst>
      <p:ext uri="{BB962C8B-B14F-4D97-AF65-F5344CB8AC3E}">
        <p14:creationId xmlns:p14="http://schemas.microsoft.com/office/powerpoint/2010/main" val="127684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There are a number of your most favourite queries that we have replicated at the local level - such as overall trip rate, trip rates split by mode, and trip purpose.</a:t>
            </a:r>
          </a:p>
          <a:p>
            <a:r>
              <a:rPr lang="en-GB" sz="1200" kern="1200" dirty="0">
                <a:solidFill>
                  <a:schemeClr val="tx1"/>
                </a:solidFill>
                <a:effectLst/>
                <a:latin typeface="+mn-lt"/>
                <a:ea typeface="+mn-ea"/>
                <a:cs typeface="+mn-cs"/>
              </a:rPr>
              <a:t>Depending on which geography and mode we're looking at we have to aggregate these over different time periods in order to achieve a sufficient sample.</a:t>
            </a:r>
          </a:p>
          <a:p>
            <a:r>
              <a:rPr lang="en-GB" sz="1200" kern="1200" dirty="0">
                <a:solidFill>
                  <a:schemeClr val="tx1"/>
                </a:solidFill>
                <a:effectLst/>
                <a:latin typeface="+mn-lt"/>
                <a:ea typeface="+mn-ea"/>
                <a:cs typeface="+mn-cs"/>
              </a:rPr>
              <a:t>At the Met region level we can give an overall trip rate annually and also do that for the most popular modes such as walking (all</a:t>
            </a:r>
            <a:r>
              <a:rPr lang="en-GB" sz="1200" kern="1200" baseline="0" dirty="0">
                <a:solidFill>
                  <a:schemeClr val="tx1"/>
                </a:solidFill>
                <a:effectLst/>
                <a:latin typeface="+mn-lt"/>
                <a:ea typeface="+mn-ea"/>
                <a:cs typeface="+mn-cs"/>
              </a:rPr>
              <a:t> distances)</a:t>
            </a:r>
            <a:r>
              <a:rPr lang="en-GB" sz="1200" kern="1200" dirty="0">
                <a:solidFill>
                  <a:schemeClr val="tx1"/>
                </a:solidFill>
                <a:effectLst/>
                <a:latin typeface="+mn-lt"/>
                <a:ea typeface="+mn-ea"/>
                <a:cs typeface="+mn-cs"/>
              </a:rPr>
              <a:t> and car.</a:t>
            </a:r>
          </a:p>
          <a:p>
            <a:r>
              <a:rPr lang="en-GB" sz="1200" kern="1200" dirty="0">
                <a:solidFill>
                  <a:schemeClr val="tx1"/>
                </a:solidFill>
                <a:effectLst/>
                <a:latin typeface="+mn-lt"/>
                <a:ea typeface="+mn-ea"/>
                <a:cs typeface="+mn-cs"/>
              </a:rPr>
              <a:t>Again at the Met level (depending on which modes we're looking at) if we aggregate over three years we can provide information on a larger number of modes.</a:t>
            </a: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6</a:t>
            </a:fld>
            <a:endParaRPr lang="en-GB"/>
          </a:p>
        </p:txBody>
      </p:sp>
    </p:spTree>
    <p:extLst>
      <p:ext uri="{BB962C8B-B14F-4D97-AF65-F5344CB8AC3E}">
        <p14:creationId xmlns:p14="http://schemas.microsoft.com/office/powerpoint/2010/main" val="4094908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a:t>
            </a:r>
            <a:r>
              <a:rPr lang="en-GB"/>
              <a:t>example, here </a:t>
            </a:r>
            <a:r>
              <a:rPr lang="en-GB" dirty="0"/>
              <a:t>we see what we’ve come</a:t>
            </a:r>
            <a:r>
              <a:rPr lang="en-GB" baseline="0" dirty="0"/>
              <a:t> to expect, a downward trend in overall trip rates – having this dataset allows us to compare ourselves with other </a:t>
            </a:r>
            <a:r>
              <a:rPr lang="en-GB" b="1" baseline="0" dirty="0"/>
              <a:t>metro</a:t>
            </a:r>
            <a:r>
              <a:rPr lang="en-GB" baseline="0" dirty="0"/>
              <a:t> areas, instead of other entire </a:t>
            </a:r>
            <a:r>
              <a:rPr lang="en-GB" b="1" baseline="0" dirty="0"/>
              <a:t>regions</a:t>
            </a:r>
            <a:r>
              <a:rPr lang="en-GB" baseline="0" dirty="0"/>
              <a:t>. </a:t>
            </a:r>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7</a:t>
            </a:fld>
            <a:endParaRPr lang="en-GB"/>
          </a:p>
        </p:txBody>
      </p:sp>
    </p:spTree>
    <p:extLst>
      <p:ext uri="{BB962C8B-B14F-4D97-AF65-F5344CB8AC3E}">
        <p14:creationId xmlns:p14="http://schemas.microsoft.com/office/powerpoint/2010/main" val="3437770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To illustrate the impact of geography and mode on trip rate we can see a piece of work done for the local transport plan.</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In order to get a sufficient sample size for local authority level bus usage we've had to aggregate the nine years from 2003 to 2011 and aggregate nine years from 2012 to 2022 excluding the two worst covid years.</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Even then we've had to combine Dudley and Sandwell together and also combine Walsall and Wolverhampton together - </a:t>
            </a: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With a big Asterix beside Solihull because it's got a low sample size but we know that that's got a significantly different pattern of behaviour,</a:t>
            </a:r>
            <a:r>
              <a:rPr lang="en-GB" sz="1200" kern="1200" baseline="0" dirty="0">
                <a:solidFill>
                  <a:schemeClr val="tx1"/>
                </a:solidFill>
                <a:effectLst/>
                <a:latin typeface="+mn-lt"/>
                <a:ea typeface="+mn-ea"/>
                <a:cs typeface="+mn-cs"/>
              </a:rPr>
              <a:t> so</a:t>
            </a:r>
            <a:r>
              <a:rPr lang="en-GB" sz="1200" kern="1200" dirty="0">
                <a:solidFill>
                  <a:schemeClr val="tx1"/>
                </a:solidFill>
                <a:effectLst/>
                <a:latin typeface="+mn-lt"/>
                <a:ea typeface="+mn-ea"/>
                <a:cs typeface="+mn-cs"/>
              </a:rPr>
              <a:t> hasn’t been combined with any</a:t>
            </a:r>
            <a:r>
              <a:rPr lang="en-GB" sz="1200" kern="1200" baseline="0" dirty="0">
                <a:solidFill>
                  <a:schemeClr val="tx1"/>
                </a:solidFill>
                <a:effectLst/>
                <a:latin typeface="+mn-lt"/>
                <a:ea typeface="+mn-ea"/>
                <a:cs typeface="+mn-cs"/>
              </a:rPr>
              <a:t> other LAs</a:t>
            </a:r>
            <a:r>
              <a:rPr lang="en-GB" sz="1200" kern="1200" dirty="0">
                <a:solidFill>
                  <a:schemeClr val="tx1"/>
                </a:solidFill>
                <a:effectLst/>
                <a:latin typeface="+mn-lt"/>
                <a:ea typeface="+mn-ea"/>
                <a:cs typeface="+mn-cs"/>
              </a:rPr>
              <a:t>.</a:t>
            </a:r>
          </a:p>
          <a:p>
            <a:r>
              <a:rPr lang="en-GB" sz="1200" kern="1200" dirty="0">
                <a:solidFill>
                  <a:schemeClr val="tx1"/>
                </a:solidFill>
                <a:effectLst/>
                <a:latin typeface="+mn-lt"/>
                <a:ea typeface="+mn-ea"/>
                <a:cs typeface="+mn-cs"/>
              </a:rPr>
              <a:t>In common with many other research results the larger population of Birmingham means that it dominates the results for the wider combined authority area.</a:t>
            </a:r>
          </a:p>
          <a:p>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8</a:t>
            </a:fld>
            <a:endParaRPr lang="en-GB"/>
          </a:p>
        </p:txBody>
      </p:sp>
    </p:spTree>
    <p:extLst>
      <p:ext uri="{BB962C8B-B14F-4D97-AF65-F5344CB8AC3E}">
        <p14:creationId xmlns:p14="http://schemas.microsoft.com/office/powerpoint/2010/main" val="40422766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Walking is a very popular mode so we can provide local authority results more easily,  however long walks (meaning over a mile in each direction) are not a popular mode.</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 These two charts deliberately show how easy is to get into a complete mess presenting this information, since they use different levels of aggregation and different colours for every area.</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It suggests that during Covid - </a:t>
            </a:r>
            <a:r>
              <a:rPr lang="en-GB" sz="1200" kern="1200" dirty="0" err="1">
                <a:solidFill>
                  <a:schemeClr val="tx1"/>
                </a:solidFill>
                <a:effectLst/>
                <a:latin typeface="+mn-lt"/>
                <a:ea typeface="+mn-ea"/>
                <a:cs typeface="+mn-cs"/>
              </a:rPr>
              <a:t>Solihill</a:t>
            </a:r>
            <a:r>
              <a:rPr lang="en-GB" sz="1200" kern="1200" baseline="0" dirty="0">
                <a:solidFill>
                  <a:schemeClr val="tx1"/>
                </a:solidFill>
                <a:effectLst/>
                <a:latin typeface="+mn-lt"/>
                <a:ea typeface="+mn-ea"/>
                <a:cs typeface="+mn-cs"/>
              </a:rPr>
              <a:t> residents started doing more ‘short walks’, and their increased number of ‘short walks’ has up until 2022 been sustained, even if their ‘long walk’ behaviour is more typical of national trends – but needs a recovered sample size to validate this.</a:t>
            </a:r>
            <a:endParaRPr lang="en-GB" dirty="0"/>
          </a:p>
        </p:txBody>
      </p:sp>
      <p:sp>
        <p:nvSpPr>
          <p:cNvPr id="4" name="Slide Number Placeholder 3"/>
          <p:cNvSpPr>
            <a:spLocks noGrp="1"/>
          </p:cNvSpPr>
          <p:nvPr>
            <p:ph type="sldNum" sz="quarter" idx="5"/>
          </p:nvPr>
        </p:nvSpPr>
        <p:spPr/>
        <p:txBody>
          <a:bodyPr/>
          <a:lstStyle/>
          <a:p>
            <a:fld id="{5B6AE03A-6C43-4030-9227-F71420F9DABF}" type="slidenum">
              <a:rPr lang="en-GB" smtClean="0"/>
              <a:t>9</a:t>
            </a:fld>
            <a:endParaRPr lang="en-GB"/>
          </a:p>
        </p:txBody>
      </p:sp>
    </p:spTree>
    <p:extLst>
      <p:ext uri="{BB962C8B-B14F-4D97-AF65-F5344CB8AC3E}">
        <p14:creationId xmlns:p14="http://schemas.microsoft.com/office/powerpoint/2010/main" val="1357931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975211" y="1122363"/>
            <a:ext cx="8871045" cy="2387600"/>
          </a:xfrm>
        </p:spPr>
        <p:txBody>
          <a:bodyPr anchor="b">
            <a:normAutofit/>
          </a:bodyPr>
          <a:lstStyle>
            <a:lvl1pPr algn="ctr">
              <a:defRPr sz="4800">
                <a:solidFill>
                  <a:srgbClr val="3E115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3" name="Picture 12" descr="Graphical user interface&#10;&#10;Description automatically generated with low confidence">
            <a:extLst>
              <a:ext uri="{FF2B5EF4-FFF2-40B4-BE49-F238E27FC236}">
                <a16:creationId xmlns:a16="http://schemas.microsoft.com/office/drawing/2014/main" id="{7CC0F840-0E2F-234A-A462-C9F4B032885C}"/>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543246" y="293636"/>
            <a:ext cx="2380059" cy="618596"/>
          </a:xfrm>
          <a:prstGeom prst="rect">
            <a:avLst/>
          </a:prstGeom>
        </p:spPr>
      </p:pic>
      <p:pic>
        <p:nvPicPr>
          <p:cNvPr id="14" name="Picture 13" descr="A picture containing icon&#10;&#10;Description automatically generated">
            <a:extLst>
              <a:ext uri="{FF2B5EF4-FFF2-40B4-BE49-F238E27FC236}">
                <a16:creationId xmlns:a16="http://schemas.microsoft.com/office/drawing/2014/main" id="{FFEF7951-F153-744B-AE9A-1463E1F8EF8C}"/>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l="64680" t="2103" r="-250" b="4311"/>
          <a:stretch/>
        </p:blipFill>
        <p:spPr>
          <a:xfrm>
            <a:off x="-1" y="-1"/>
            <a:ext cx="2631311" cy="6858001"/>
          </a:xfrm>
          <a:prstGeom prst="rect">
            <a:avLst/>
          </a:prstGeom>
        </p:spPr>
      </p:pic>
    </p:spTree>
    <p:extLst>
      <p:ext uri="{BB962C8B-B14F-4D97-AF65-F5344CB8AC3E}">
        <p14:creationId xmlns:p14="http://schemas.microsoft.com/office/powerpoint/2010/main" val="17028123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1_Two Content">
    <p:bg>
      <p:bgPr>
        <a:solidFill>
          <a:srgbClr val="3E11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3">
            <a:extLst>
              <a:ext uri="{FF2B5EF4-FFF2-40B4-BE49-F238E27FC236}">
                <a16:creationId xmlns:a16="http://schemas.microsoft.com/office/drawing/2014/main" id="{D9296904-93E7-B942-8073-20ED3D18A5E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2" name="Footer Placeholder 4">
            <a:extLst>
              <a:ext uri="{FF2B5EF4-FFF2-40B4-BE49-F238E27FC236}">
                <a16:creationId xmlns:a16="http://schemas.microsoft.com/office/drawing/2014/main" id="{CA87B620-F31D-654E-8BDB-D2AE11BB96F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69FC7007-F2F4-494C-9AEA-1C1A39AAEF9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7" name="Picture 16" descr="Graphical user interface&#10;&#10;Description automatically generated with medium confidence">
            <a:extLst>
              <a:ext uri="{FF2B5EF4-FFF2-40B4-BE49-F238E27FC236}">
                <a16:creationId xmlns:a16="http://schemas.microsoft.com/office/drawing/2014/main" id="{2DCED17C-0E3A-FD43-8C07-EC2BF79A20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pic>
        <p:nvPicPr>
          <p:cNvPr id="18" name="Picture 17" descr="Logo, icon&#10;&#10;Description automatically generated">
            <a:extLst>
              <a:ext uri="{FF2B5EF4-FFF2-40B4-BE49-F238E27FC236}">
                <a16:creationId xmlns:a16="http://schemas.microsoft.com/office/drawing/2014/main" id="{613CA212-B558-BB44-9E63-B54EA21431A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29622258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2_Title and Content">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3">
            <a:extLst>
              <a:ext uri="{FF2B5EF4-FFF2-40B4-BE49-F238E27FC236}">
                <a16:creationId xmlns:a16="http://schemas.microsoft.com/office/drawing/2014/main" id="{50FAAE16-BB97-DC4F-8C3A-5F25DFF8BF9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2" name="Footer Placeholder 4">
            <a:extLst>
              <a:ext uri="{FF2B5EF4-FFF2-40B4-BE49-F238E27FC236}">
                <a16:creationId xmlns:a16="http://schemas.microsoft.com/office/drawing/2014/main" id="{E898F020-C2E0-3F46-80E3-C93892D6536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B1445115-C4DE-2844-B1B2-87C9C5A9E6B5}"/>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4" name="Picture 13" descr="Graphical user interface&#10;&#10;Description automatically generated with medium confidence">
            <a:extLst>
              <a:ext uri="{FF2B5EF4-FFF2-40B4-BE49-F238E27FC236}">
                <a16:creationId xmlns:a16="http://schemas.microsoft.com/office/drawing/2014/main" id="{D175170E-CAF8-E842-ACD4-97A7281D496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pic>
        <p:nvPicPr>
          <p:cNvPr id="17" name="Picture 16" descr="Logo, icon&#10;&#10;Description automatically generated">
            <a:extLst>
              <a:ext uri="{FF2B5EF4-FFF2-40B4-BE49-F238E27FC236}">
                <a16:creationId xmlns:a16="http://schemas.microsoft.com/office/drawing/2014/main" id="{0E76B77B-EA31-F744-9862-909439FD51FF}"/>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39054895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2_Two Content">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1" name="Date Placeholder 3">
            <a:extLst>
              <a:ext uri="{FF2B5EF4-FFF2-40B4-BE49-F238E27FC236}">
                <a16:creationId xmlns:a16="http://schemas.microsoft.com/office/drawing/2014/main" id="{5980FFAA-0813-D349-A1DA-3900695D9B9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2" name="Footer Placeholder 4">
            <a:extLst>
              <a:ext uri="{FF2B5EF4-FFF2-40B4-BE49-F238E27FC236}">
                <a16:creationId xmlns:a16="http://schemas.microsoft.com/office/drawing/2014/main" id="{B2E71483-C1D8-6547-8436-3DCA39FBC93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E88D85F1-77F9-F14B-AA53-5F95B9C3E73E}"/>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7" name="Picture 16" descr="Graphical user interface&#10;&#10;Description automatically generated with medium confidence">
            <a:extLst>
              <a:ext uri="{FF2B5EF4-FFF2-40B4-BE49-F238E27FC236}">
                <a16:creationId xmlns:a16="http://schemas.microsoft.com/office/drawing/2014/main" id="{74A5AC07-39A6-0443-A777-09D993263ED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pic>
        <p:nvPicPr>
          <p:cNvPr id="18" name="Picture 17" descr="Logo, icon&#10;&#10;Description automatically generated">
            <a:extLst>
              <a:ext uri="{FF2B5EF4-FFF2-40B4-BE49-F238E27FC236}">
                <a16:creationId xmlns:a16="http://schemas.microsoft.com/office/drawing/2014/main" id="{66E98B00-4029-4D45-AC10-E45BA55CE77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25620314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3_Comparison">
    <p:bg>
      <p:bgPr>
        <a:solidFill>
          <a:srgbClr val="3E11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Date Placeholder 3">
            <a:extLst>
              <a:ext uri="{FF2B5EF4-FFF2-40B4-BE49-F238E27FC236}">
                <a16:creationId xmlns:a16="http://schemas.microsoft.com/office/drawing/2014/main" id="{ED2696DF-72AB-1F4E-8102-779F4707345D}"/>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3" name="Footer Placeholder 4">
            <a:extLst>
              <a:ext uri="{FF2B5EF4-FFF2-40B4-BE49-F238E27FC236}">
                <a16:creationId xmlns:a16="http://schemas.microsoft.com/office/drawing/2014/main" id="{18AEFA90-9705-8044-8CC9-80251BFF9D51}"/>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4" name="Slide Number Placeholder 5">
            <a:extLst>
              <a:ext uri="{FF2B5EF4-FFF2-40B4-BE49-F238E27FC236}">
                <a16:creationId xmlns:a16="http://schemas.microsoft.com/office/drawing/2014/main" id="{50348CB0-60AA-D442-B0B2-11D95C10441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9" name="Picture 18" descr="Graphical user interface&#10;&#10;Description automatically generated with medium confidence">
            <a:extLst>
              <a:ext uri="{FF2B5EF4-FFF2-40B4-BE49-F238E27FC236}">
                <a16:creationId xmlns:a16="http://schemas.microsoft.com/office/drawing/2014/main" id="{D900153A-B211-2A4E-98CC-8F4930504D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pic>
        <p:nvPicPr>
          <p:cNvPr id="20" name="Picture 19" descr="Logo, icon&#10;&#10;Description automatically generated">
            <a:extLst>
              <a:ext uri="{FF2B5EF4-FFF2-40B4-BE49-F238E27FC236}">
                <a16:creationId xmlns:a16="http://schemas.microsoft.com/office/drawing/2014/main" id="{6B8941F2-EC5F-9D47-8DAA-090ECB5A3F7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1344662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mparison">
    <p:bg>
      <p:bgPr>
        <a:solidFill>
          <a:srgbClr val="3E1151"/>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BCB4F08-6F13-6945-A24F-F3F8C94F88F5}"/>
              </a:ext>
            </a:extLst>
          </p:cNvPr>
          <p:cNvSpPr>
            <a:spLocks noGrp="1"/>
          </p:cNvSpPr>
          <p:nvPr>
            <p:ph idx="1"/>
          </p:nvPr>
        </p:nvSpPr>
        <p:spPr>
          <a:xfrm>
            <a:off x="838200" y="1825625"/>
            <a:ext cx="10515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Date Placeholder 3">
            <a:extLst>
              <a:ext uri="{FF2B5EF4-FFF2-40B4-BE49-F238E27FC236}">
                <a16:creationId xmlns:a16="http://schemas.microsoft.com/office/drawing/2014/main" id="{E828285D-83BB-5E45-A782-D21EF2A3E76E}"/>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7" name="Footer Placeholder 4">
            <a:extLst>
              <a:ext uri="{FF2B5EF4-FFF2-40B4-BE49-F238E27FC236}">
                <a16:creationId xmlns:a16="http://schemas.microsoft.com/office/drawing/2014/main" id="{0EE42319-92E9-074E-94F5-8BAA34CCD2F7}"/>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8" name="Slide Number Placeholder 5">
            <a:extLst>
              <a:ext uri="{FF2B5EF4-FFF2-40B4-BE49-F238E27FC236}">
                <a16:creationId xmlns:a16="http://schemas.microsoft.com/office/drawing/2014/main" id="{AFB02552-F2A3-C94D-A7A5-29762B6912DC}"/>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7" name="Picture 16" descr="Graphical user interface&#10;&#10;Description automatically generated with medium confidence">
            <a:extLst>
              <a:ext uri="{FF2B5EF4-FFF2-40B4-BE49-F238E27FC236}">
                <a16:creationId xmlns:a16="http://schemas.microsoft.com/office/drawing/2014/main" id="{1431BF91-D886-9C42-A98C-144A28ED4F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pic>
        <p:nvPicPr>
          <p:cNvPr id="18" name="Picture 17" descr="Logo, icon&#10;&#10;Description automatically generated">
            <a:extLst>
              <a:ext uri="{FF2B5EF4-FFF2-40B4-BE49-F238E27FC236}">
                <a16:creationId xmlns:a16="http://schemas.microsoft.com/office/drawing/2014/main" id="{6A5662E8-D6C3-EF46-A007-92873575A78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5331" t="64485"/>
          <a:stretch/>
        </p:blipFill>
        <p:spPr>
          <a:xfrm>
            <a:off x="-1" y="0"/>
            <a:ext cx="1824811" cy="2602588"/>
          </a:xfrm>
          <a:prstGeom prst="rect">
            <a:avLst/>
          </a:prstGeom>
        </p:spPr>
      </p:pic>
    </p:spTree>
    <p:extLst>
      <p:ext uri="{BB962C8B-B14F-4D97-AF65-F5344CB8AC3E}">
        <p14:creationId xmlns:p14="http://schemas.microsoft.com/office/powerpoint/2010/main" val="2629335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5_Comparison">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4" name="Date Placeholder 3">
            <a:extLst>
              <a:ext uri="{FF2B5EF4-FFF2-40B4-BE49-F238E27FC236}">
                <a16:creationId xmlns:a16="http://schemas.microsoft.com/office/drawing/2014/main" id="{A99239FE-DE2A-A348-B330-EAA33100A867}"/>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5" name="Footer Placeholder 4">
            <a:extLst>
              <a:ext uri="{FF2B5EF4-FFF2-40B4-BE49-F238E27FC236}">
                <a16:creationId xmlns:a16="http://schemas.microsoft.com/office/drawing/2014/main" id="{3059DAF5-7E2F-1D43-BD7A-5AA4C84FF53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6" name="Slide Number Placeholder 5">
            <a:extLst>
              <a:ext uri="{FF2B5EF4-FFF2-40B4-BE49-F238E27FC236}">
                <a16:creationId xmlns:a16="http://schemas.microsoft.com/office/drawing/2014/main" id="{70CEE831-A9C6-6346-9C0C-6599212D67C1}"/>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2" name="Picture 11" descr="Graphical user interface&#10;&#10;Description automatically generated with medium confidence">
            <a:extLst>
              <a:ext uri="{FF2B5EF4-FFF2-40B4-BE49-F238E27FC236}">
                <a16:creationId xmlns:a16="http://schemas.microsoft.com/office/drawing/2014/main" id="{33DB7ADD-25A3-0D49-B3DF-055AFF7715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spTree>
    <p:extLst>
      <p:ext uri="{BB962C8B-B14F-4D97-AF65-F5344CB8AC3E}">
        <p14:creationId xmlns:p14="http://schemas.microsoft.com/office/powerpoint/2010/main" val="4090203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mparison">
    <p:bg>
      <p:bgPr>
        <a:solidFill>
          <a:srgbClr val="54565B"/>
        </a:solidFill>
        <a:effectLst/>
      </p:bgPr>
    </p:bg>
    <p:spTree>
      <p:nvGrpSpPr>
        <p:cNvPr id="1" name=""/>
        <p:cNvGrpSpPr/>
        <p:nvPr/>
      </p:nvGrpSpPr>
      <p:grpSpPr>
        <a:xfrm>
          <a:off x="0" y="0"/>
          <a:ext cx="0" cy="0"/>
          <a:chOff x="0" y="0"/>
          <a:chExt cx="0" cy="0"/>
        </a:xfrm>
      </p:grpSpPr>
      <p:sp>
        <p:nvSpPr>
          <p:cNvPr id="14" name="Content Placeholder 2">
            <a:extLst>
              <a:ext uri="{FF2B5EF4-FFF2-40B4-BE49-F238E27FC236}">
                <a16:creationId xmlns:a16="http://schemas.microsoft.com/office/drawing/2014/main" id="{8BCB4F08-6F13-6945-A24F-F3F8C94F88F5}"/>
              </a:ext>
            </a:extLst>
          </p:cNvPr>
          <p:cNvSpPr>
            <a:spLocks noGrp="1"/>
          </p:cNvSpPr>
          <p:nvPr>
            <p:ph idx="1"/>
          </p:nvPr>
        </p:nvSpPr>
        <p:spPr>
          <a:xfrm>
            <a:off x="838200" y="1825625"/>
            <a:ext cx="10515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Date Placeholder 3">
            <a:extLst>
              <a:ext uri="{FF2B5EF4-FFF2-40B4-BE49-F238E27FC236}">
                <a16:creationId xmlns:a16="http://schemas.microsoft.com/office/drawing/2014/main" id="{5456460C-6840-9A42-8EFD-1069D26ABF7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8" name="Footer Placeholder 4">
            <a:extLst>
              <a:ext uri="{FF2B5EF4-FFF2-40B4-BE49-F238E27FC236}">
                <a16:creationId xmlns:a16="http://schemas.microsoft.com/office/drawing/2014/main" id="{65566E71-5C92-114E-9144-C05CA923A3D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0" name="Slide Number Placeholder 5">
            <a:extLst>
              <a:ext uri="{FF2B5EF4-FFF2-40B4-BE49-F238E27FC236}">
                <a16:creationId xmlns:a16="http://schemas.microsoft.com/office/drawing/2014/main" id="{CA007177-E40D-3D48-ABD9-80070A2D1BD2}"/>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3" name="Picture 12" descr="Graphical user interface&#10;&#10;Description automatically generated with medium confidence">
            <a:extLst>
              <a:ext uri="{FF2B5EF4-FFF2-40B4-BE49-F238E27FC236}">
                <a16:creationId xmlns:a16="http://schemas.microsoft.com/office/drawing/2014/main" id="{308FCDC4-93B9-6E43-84D0-13B1999AC8E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pic>
        <p:nvPicPr>
          <p:cNvPr id="15" name="Picture 14" descr="Logo, icon&#10;&#10;Description automatically generated">
            <a:extLst>
              <a:ext uri="{FF2B5EF4-FFF2-40B4-BE49-F238E27FC236}">
                <a16:creationId xmlns:a16="http://schemas.microsoft.com/office/drawing/2014/main" id="{99ECE59A-6B95-494A-948F-3087037FE5B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75331" t="64485"/>
          <a:stretch/>
        </p:blipFill>
        <p:spPr>
          <a:xfrm>
            <a:off x="-1" y="0"/>
            <a:ext cx="1824811" cy="2602588"/>
          </a:xfrm>
          <a:prstGeom prst="rect">
            <a:avLst/>
          </a:prstGeom>
        </p:spPr>
      </p:pic>
    </p:spTree>
    <p:extLst>
      <p:ext uri="{BB962C8B-B14F-4D97-AF65-F5344CB8AC3E}">
        <p14:creationId xmlns:p14="http://schemas.microsoft.com/office/powerpoint/2010/main" val="5097850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1_Comparison">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9" name="Date Placeholder 3">
            <a:extLst>
              <a:ext uri="{FF2B5EF4-FFF2-40B4-BE49-F238E27FC236}">
                <a16:creationId xmlns:a16="http://schemas.microsoft.com/office/drawing/2014/main" id="{8A0389EB-9AB7-7942-A85E-DCFA0148F27A}"/>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1" name="Footer Placeholder 4">
            <a:extLst>
              <a:ext uri="{FF2B5EF4-FFF2-40B4-BE49-F238E27FC236}">
                <a16:creationId xmlns:a16="http://schemas.microsoft.com/office/drawing/2014/main" id="{87CA9738-FCF3-7643-952A-EC8230280006}"/>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8ABAF3EA-9CBF-4B4F-AAD9-56BD8C0901A4}"/>
              </a:ext>
            </a:extLst>
          </p:cNvPr>
          <p:cNvSpPr>
            <a:spLocks noGrp="1"/>
          </p:cNvSpPr>
          <p:nvPr>
            <p:ph type="sldNum" sz="quarter" idx="12"/>
          </p:nvPr>
        </p:nvSpPr>
        <p:spPr>
          <a:xfrm>
            <a:off x="8554329"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6" name="Picture 15" descr="Graphical user interface&#10;&#10;Description automatically generated with medium confidence">
            <a:extLst>
              <a:ext uri="{FF2B5EF4-FFF2-40B4-BE49-F238E27FC236}">
                <a16:creationId xmlns:a16="http://schemas.microsoft.com/office/drawing/2014/main" id="{F0632416-8A38-124A-ADA9-5CD1B399DE3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pic>
        <p:nvPicPr>
          <p:cNvPr id="17" name="Picture 16" descr="Logo, icon&#10;&#10;Description automatically generated">
            <a:extLst>
              <a:ext uri="{FF2B5EF4-FFF2-40B4-BE49-F238E27FC236}">
                <a16:creationId xmlns:a16="http://schemas.microsoft.com/office/drawing/2014/main" id="{FCCB57A0-045D-894D-8473-558241996B15}"/>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24128168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Comparison">
    <p:bg>
      <p:bgPr>
        <a:solidFill>
          <a:srgbClr val="3E11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Date Placeholder 3">
            <a:extLst>
              <a:ext uri="{FF2B5EF4-FFF2-40B4-BE49-F238E27FC236}">
                <a16:creationId xmlns:a16="http://schemas.microsoft.com/office/drawing/2014/main" id="{CFF2B545-0DB5-554C-9B76-735DF41294B2}"/>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2" name="Footer Placeholder 4">
            <a:extLst>
              <a:ext uri="{FF2B5EF4-FFF2-40B4-BE49-F238E27FC236}">
                <a16:creationId xmlns:a16="http://schemas.microsoft.com/office/drawing/2014/main" id="{1E5A66FE-66B0-A142-B383-CEFCFB78658E}"/>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A4CA51B6-36EC-D340-A186-671BAF6A99B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8" name="Picture 17" descr="Logo, icon&#10;&#10;Description automatically generated">
            <a:extLst>
              <a:ext uri="{FF2B5EF4-FFF2-40B4-BE49-F238E27FC236}">
                <a16:creationId xmlns:a16="http://schemas.microsoft.com/office/drawing/2014/main" id="{0C623B62-8FD9-9B4B-B2B4-2D7BC94182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pic>
        <p:nvPicPr>
          <p:cNvPr id="19" name="Picture 18" descr="Graphical user interface&#10;&#10;Description automatically generated with medium confidence">
            <a:extLst>
              <a:ext uri="{FF2B5EF4-FFF2-40B4-BE49-F238E27FC236}">
                <a16:creationId xmlns:a16="http://schemas.microsoft.com/office/drawing/2014/main" id="{5A3D5EC6-D4B1-C440-AEF2-7CB2D20447A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spTree>
    <p:extLst>
      <p:ext uri="{BB962C8B-B14F-4D97-AF65-F5344CB8AC3E}">
        <p14:creationId xmlns:p14="http://schemas.microsoft.com/office/powerpoint/2010/main" val="2205322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EFF8F6B7-1AE9-EA41-A92D-5BC569DDE62E}"/>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22/07/2024</a:t>
            </a:fld>
            <a:endParaRPr lang="en-GB"/>
          </a:p>
        </p:txBody>
      </p:sp>
      <p:sp>
        <p:nvSpPr>
          <p:cNvPr id="7" name="Footer Placeholder 4">
            <a:extLst>
              <a:ext uri="{FF2B5EF4-FFF2-40B4-BE49-F238E27FC236}">
                <a16:creationId xmlns:a16="http://schemas.microsoft.com/office/drawing/2014/main" id="{4FE31C7F-3CDE-CF4F-8D56-25EE43D9B9C4}"/>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0723E173-42BC-0A49-843F-22C217E1B101}"/>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pic>
        <p:nvPicPr>
          <p:cNvPr id="15" name="Picture 14" descr="Graphical user interface&#10;&#10;Description automatically generated with low confidence">
            <a:extLst>
              <a:ext uri="{FF2B5EF4-FFF2-40B4-BE49-F238E27FC236}">
                <a16:creationId xmlns:a16="http://schemas.microsoft.com/office/drawing/2014/main" id="{79793D58-4DFF-1B42-9510-02B610DF0C66}"/>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543246" y="293636"/>
            <a:ext cx="2380059" cy="618596"/>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C16A5C0F-0DA0-B04A-9516-406DB6BCAE54}"/>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r="86855" b="26989"/>
          <a:stretch/>
        </p:blipFill>
        <p:spPr>
          <a:xfrm>
            <a:off x="10945559" y="1"/>
            <a:ext cx="1246441" cy="6858000"/>
          </a:xfrm>
          <a:prstGeom prst="rect">
            <a:avLst/>
          </a:prstGeom>
        </p:spPr>
      </p:pic>
    </p:spTree>
    <p:extLst>
      <p:ext uri="{BB962C8B-B14F-4D97-AF65-F5344CB8AC3E}">
        <p14:creationId xmlns:p14="http://schemas.microsoft.com/office/powerpoint/2010/main" val="26646540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3E115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75211" y="1122363"/>
            <a:ext cx="8871045" cy="2387600"/>
          </a:xfrm>
        </p:spPr>
        <p:txBody>
          <a:bodyPr anchor="b">
            <a:normAutofit/>
          </a:bodyPr>
          <a:lstStyle>
            <a:lvl1pPr algn="ctr">
              <a:defRPr sz="48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descr="Logo, icon&#10;&#10;Description automatically generated">
            <a:extLst>
              <a:ext uri="{FF2B5EF4-FFF2-40B4-BE49-F238E27FC236}">
                <a16:creationId xmlns:a16="http://schemas.microsoft.com/office/drawing/2014/main" id="{ED096939-45F2-B94B-8A33-76E8A14C73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4682" t="2103" b="4311"/>
          <a:stretch/>
        </p:blipFill>
        <p:spPr>
          <a:xfrm>
            <a:off x="0" y="0"/>
            <a:ext cx="2612490" cy="6858000"/>
          </a:xfrm>
          <a:prstGeom prst="rect">
            <a:avLst/>
          </a:prstGeom>
        </p:spPr>
      </p:pic>
      <p:pic>
        <p:nvPicPr>
          <p:cNvPr id="17" name="Picture 16" descr="Graphical user interface&#10;&#10;Description automatically generated with medium confidence">
            <a:extLst>
              <a:ext uri="{FF2B5EF4-FFF2-40B4-BE49-F238E27FC236}">
                <a16:creationId xmlns:a16="http://schemas.microsoft.com/office/drawing/2014/main" id="{4BE8C90C-B7EE-8047-8223-33E87B3E05A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spTree>
    <p:extLst>
      <p:ext uri="{BB962C8B-B14F-4D97-AF65-F5344CB8AC3E}">
        <p14:creationId xmlns:p14="http://schemas.microsoft.com/office/powerpoint/2010/main" val="32170504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A34EECBD-3E15-7B49-B788-9769F6AB617A}"/>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22/07/2024</a:t>
            </a:fld>
            <a:endParaRPr lang="en-GB"/>
          </a:p>
        </p:txBody>
      </p:sp>
      <p:sp>
        <p:nvSpPr>
          <p:cNvPr id="7" name="Footer Placeholder 4">
            <a:extLst>
              <a:ext uri="{FF2B5EF4-FFF2-40B4-BE49-F238E27FC236}">
                <a16:creationId xmlns:a16="http://schemas.microsoft.com/office/drawing/2014/main" id="{B0796E40-15FD-794B-9EE0-4E1224230554}"/>
              </a:ext>
            </a:extLst>
          </p:cNvPr>
          <p:cNvSpPr>
            <a:spLocks noGrp="1"/>
          </p:cNvSpPr>
          <p:nvPr>
            <p:ph type="ftr" sz="quarter" idx="11"/>
          </p:nvPr>
        </p:nvSpPr>
        <p:spPr>
          <a:xfrm>
            <a:off x="4038600" y="6356350"/>
            <a:ext cx="4114800" cy="365125"/>
          </a:xfrm>
        </p:spPr>
        <p:txBody>
          <a:bodyPr/>
          <a:lstStyle/>
          <a:p>
            <a:endParaRPr lang="en-GB"/>
          </a:p>
        </p:txBody>
      </p:sp>
      <p:sp>
        <p:nvSpPr>
          <p:cNvPr id="8" name="Slide Number Placeholder 5">
            <a:extLst>
              <a:ext uri="{FF2B5EF4-FFF2-40B4-BE49-F238E27FC236}">
                <a16:creationId xmlns:a16="http://schemas.microsoft.com/office/drawing/2014/main" id="{88F855D6-5F42-4843-BF7A-E3193C5F8A51}"/>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pic>
        <p:nvPicPr>
          <p:cNvPr id="15" name="Picture 14" descr="Graphical user interface&#10;&#10;Description automatically generated with low confidence">
            <a:extLst>
              <a:ext uri="{FF2B5EF4-FFF2-40B4-BE49-F238E27FC236}">
                <a16:creationId xmlns:a16="http://schemas.microsoft.com/office/drawing/2014/main" id="{2D93DF3D-4773-A445-8F93-43E14F7725FC}"/>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543246" y="293636"/>
            <a:ext cx="2380059" cy="618596"/>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791E3956-23E6-784F-A9F0-F2D1432A38A2}"/>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r="86855" b="26989"/>
          <a:stretch/>
        </p:blipFill>
        <p:spPr>
          <a:xfrm>
            <a:off x="10945559" y="1"/>
            <a:ext cx="1246441" cy="6858000"/>
          </a:xfrm>
          <a:prstGeom prst="rect">
            <a:avLst/>
          </a:prstGeom>
        </p:spPr>
      </p:pic>
    </p:spTree>
    <p:extLst>
      <p:ext uri="{BB962C8B-B14F-4D97-AF65-F5344CB8AC3E}">
        <p14:creationId xmlns:p14="http://schemas.microsoft.com/office/powerpoint/2010/main" val="35682742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omparison">
    <p:bg>
      <p:bgPr>
        <a:solidFill>
          <a:srgbClr val="3E1151"/>
        </a:solidFill>
        <a:effectLst/>
      </p:bgPr>
    </p:bg>
    <p:spTree>
      <p:nvGrpSpPr>
        <p:cNvPr id="1" name=""/>
        <p:cNvGrpSpPr/>
        <p:nvPr/>
      </p:nvGrpSpPr>
      <p:grpSpPr>
        <a:xfrm>
          <a:off x="0" y="0"/>
          <a:ext cx="0" cy="0"/>
          <a:chOff x="0" y="0"/>
          <a:chExt cx="0" cy="0"/>
        </a:xfrm>
      </p:grpSpPr>
      <p:sp>
        <p:nvSpPr>
          <p:cNvPr id="10" name="Date Placeholder 3">
            <a:extLst>
              <a:ext uri="{FF2B5EF4-FFF2-40B4-BE49-F238E27FC236}">
                <a16:creationId xmlns:a16="http://schemas.microsoft.com/office/drawing/2014/main" id="{A3D45076-01E5-D243-95A5-2C00A89ACF5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2" name="Footer Placeholder 4">
            <a:extLst>
              <a:ext uri="{FF2B5EF4-FFF2-40B4-BE49-F238E27FC236}">
                <a16:creationId xmlns:a16="http://schemas.microsoft.com/office/drawing/2014/main" id="{FB977B1E-3A8A-114B-8C8A-54D4F86A6A0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BCBC811D-BA08-934C-BD28-53BCDA118548}"/>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8" name="Picture 7" descr="Graphical user interface&#10;&#10;Description automatically generated with medium confidence">
            <a:extLst>
              <a:ext uri="{FF2B5EF4-FFF2-40B4-BE49-F238E27FC236}">
                <a16:creationId xmlns:a16="http://schemas.microsoft.com/office/drawing/2014/main" id="{2E6B94C7-D782-9049-8023-3A6D38408C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spTree>
    <p:extLst>
      <p:ext uri="{BB962C8B-B14F-4D97-AF65-F5344CB8AC3E}">
        <p14:creationId xmlns:p14="http://schemas.microsoft.com/office/powerpoint/2010/main" val="532826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Comparison">
    <p:bg>
      <p:bgPr>
        <a:solidFill>
          <a:srgbClr val="3E115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369DB5-DA94-A347-91CB-488740F4F1D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5" name="Footer Placeholder 4">
            <a:extLst>
              <a:ext uri="{FF2B5EF4-FFF2-40B4-BE49-F238E27FC236}">
                <a16:creationId xmlns:a16="http://schemas.microsoft.com/office/drawing/2014/main" id="{8B19D7DB-C885-C942-9486-3738C80AB0C9}"/>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1913FE6-9D60-5242-AC67-B5EAF80F148B}"/>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1" name="Picture 10" descr="Graphical user interface&#10;&#10;Description automatically generated with medium confidence">
            <a:extLst>
              <a:ext uri="{FF2B5EF4-FFF2-40B4-BE49-F238E27FC236}">
                <a16:creationId xmlns:a16="http://schemas.microsoft.com/office/drawing/2014/main" id="{64198507-3C72-9347-BE20-5B3D6969622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pic>
        <p:nvPicPr>
          <p:cNvPr id="12" name="Picture 11" descr="Logo, icon&#10;&#10;Description automatically generated">
            <a:extLst>
              <a:ext uri="{FF2B5EF4-FFF2-40B4-BE49-F238E27FC236}">
                <a16:creationId xmlns:a16="http://schemas.microsoft.com/office/drawing/2014/main" id="{AE53E5C3-491B-3B4B-9306-B202DC91FBE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1679536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Comparison">
    <p:bg>
      <p:bgPr>
        <a:solidFill>
          <a:srgbClr val="54565B"/>
        </a:solid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A25F2A54-D8CD-D54C-AF15-60D8ED0F7E1F}"/>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1" name="Footer Placeholder 4">
            <a:extLst>
              <a:ext uri="{FF2B5EF4-FFF2-40B4-BE49-F238E27FC236}">
                <a16:creationId xmlns:a16="http://schemas.microsoft.com/office/drawing/2014/main" id="{ECAC8245-7763-1A4F-B737-E6C1AAB4DA00}"/>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D751D774-5D8C-4447-B1FD-3B3AE686C163}"/>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3" name="Picture 12" descr="Graphical user interface&#10;&#10;Description automatically generated with medium confidence">
            <a:extLst>
              <a:ext uri="{FF2B5EF4-FFF2-40B4-BE49-F238E27FC236}">
                <a16:creationId xmlns:a16="http://schemas.microsoft.com/office/drawing/2014/main" id="{5FCE5A14-4480-C04F-A01D-3C25BB98DE8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pic>
        <p:nvPicPr>
          <p:cNvPr id="14" name="Picture 13" descr="Logo, icon&#10;&#10;Description automatically generated">
            <a:extLst>
              <a:ext uri="{FF2B5EF4-FFF2-40B4-BE49-F238E27FC236}">
                <a16:creationId xmlns:a16="http://schemas.microsoft.com/office/drawing/2014/main" id="{805200C8-B4DA-0B4B-A6F8-483748BB419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32861501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0_Comparison">
    <p:bg>
      <p:bgPr>
        <a:solidFill>
          <a:srgbClr val="54565B"/>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C5EF5F0-7190-A945-8E7F-93FACEF950AF}"/>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5" name="Footer Placeholder 4">
            <a:extLst>
              <a:ext uri="{FF2B5EF4-FFF2-40B4-BE49-F238E27FC236}">
                <a16:creationId xmlns:a16="http://schemas.microsoft.com/office/drawing/2014/main" id="{78F70F3F-25C3-414A-BBE3-DE91E8AEECE7}"/>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36CEEA6B-4A01-4F4C-BE75-95171EDD182B}"/>
              </a:ext>
            </a:extLst>
          </p:cNvPr>
          <p:cNvSpPr>
            <a:spLocks noGrp="1"/>
          </p:cNvSpPr>
          <p:nvPr>
            <p:ph type="sldNum" sz="quarter" idx="12"/>
          </p:nvPr>
        </p:nvSpPr>
        <p:spPr>
          <a:xfrm>
            <a:off x="8554329" y="6361137"/>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2" name="Picture 11" descr="Graphical user interface&#10;&#10;Description automatically generated with medium confidence">
            <a:extLst>
              <a:ext uri="{FF2B5EF4-FFF2-40B4-BE49-F238E27FC236}">
                <a16:creationId xmlns:a16="http://schemas.microsoft.com/office/drawing/2014/main" id="{34753921-AF8F-9347-999F-F1A4099D227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pic>
        <p:nvPicPr>
          <p:cNvPr id="13" name="Picture 12" descr="Logo, icon&#10;&#10;Description automatically generated">
            <a:extLst>
              <a:ext uri="{FF2B5EF4-FFF2-40B4-BE49-F238E27FC236}">
                <a16:creationId xmlns:a16="http://schemas.microsoft.com/office/drawing/2014/main" id="{896DD2AA-E6B6-6E47-BAE4-5C63441D0191}"/>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21055121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DAE507F8-0004-4BD2-8478-2451CF4D47F4}" type="slidenum">
              <a:rPr lang="en-GB" smtClean="0"/>
              <a:t>‹#›</a:t>
            </a:fld>
            <a:endParaRPr lang="en-GB"/>
          </a:p>
        </p:txBody>
      </p:sp>
      <p:sp>
        <p:nvSpPr>
          <p:cNvPr id="12" name="Content Placeholder 2">
            <a:extLst>
              <a:ext uri="{FF2B5EF4-FFF2-40B4-BE49-F238E27FC236}">
                <a16:creationId xmlns:a16="http://schemas.microsoft.com/office/drawing/2014/main" id="{CBE0505A-C4B2-7B42-9029-892E5475CF39}"/>
              </a:ext>
            </a:extLst>
          </p:cNvPr>
          <p:cNvSpPr>
            <a:spLocks noGrp="1"/>
          </p:cNvSpPr>
          <p:nvPr>
            <p:ph sz="half" idx="1"/>
          </p:nvPr>
        </p:nvSpPr>
        <p:spPr>
          <a:xfrm>
            <a:off x="838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9" name="Picture 8" descr="A picture containing icon&#10;&#10;Description automatically generated">
            <a:extLst>
              <a:ext uri="{FF2B5EF4-FFF2-40B4-BE49-F238E27FC236}">
                <a16:creationId xmlns:a16="http://schemas.microsoft.com/office/drawing/2014/main" id="{23FE4109-2B69-8548-9396-E732D434223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t="13607" r="43787" b="13382"/>
          <a:stretch/>
        </p:blipFill>
        <p:spPr>
          <a:xfrm>
            <a:off x="6861884" y="0"/>
            <a:ext cx="5330116" cy="6858000"/>
          </a:xfrm>
          <a:prstGeom prst="rect">
            <a:avLst/>
          </a:prstGeom>
        </p:spPr>
      </p:pic>
    </p:spTree>
    <p:extLst>
      <p:ext uri="{BB962C8B-B14F-4D97-AF65-F5344CB8AC3E}">
        <p14:creationId xmlns:p14="http://schemas.microsoft.com/office/powerpoint/2010/main" val="714788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_Title Only">
    <p:bg>
      <p:bgPr>
        <a:solidFill>
          <a:srgbClr val="3E115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lvl1pPr>
              <a:defRPr>
                <a:solidFill>
                  <a:schemeClr val="bg1"/>
                </a:solidFill>
              </a:defRPr>
            </a:lvl1pPr>
          </a:lstStyle>
          <a:p>
            <a:fld id="{DAE507F8-0004-4BD2-8478-2451CF4D47F4}" type="slidenum">
              <a:rPr lang="en-GB" smtClean="0"/>
              <a:pPr/>
              <a:t>‹#›</a:t>
            </a:fld>
            <a:endParaRPr lang="en-GB"/>
          </a:p>
        </p:txBody>
      </p:sp>
      <p:sp>
        <p:nvSpPr>
          <p:cNvPr id="6" name="Content Placeholder 2">
            <a:extLst>
              <a:ext uri="{FF2B5EF4-FFF2-40B4-BE49-F238E27FC236}">
                <a16:creationId xmlns:a16="http://schemas.microsoft.com/office/drawing/2014/main" id="{EAF3F440-1199-DA40-B2C3-230662E0D1FA}"/>
              </a:ext>
            </a:extLst>
          </p:cNvPr>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3" name="Picture 12" descr="Logo, icon&#10;&#10;Description automatically generated">
            <a:extLst>
              <a:ext uri="{FF2B5EF4-FFF2-40B4-BE49-F238E27FC236}">
                <a16:creationId xmlns:a16="http://schemas.microsoft.com/office/drawing/2014/main" id="{D9DFFBB3-375A-B540-AAF5-A2E2C364D2B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09" r="43058" b="13409"/>
          <a:stretch/>
        </p:blipFill>
        <p:spPr>
          <a:xfrm>
            <a:off x="6805615" y="0"/>
            <a:ext cx="5386385" cy="6858000"/>
          </a:xfrm>
          <a:prstGeom prst="rect">
            <a:avLst/>
          </a:prstGeom>
        </p:spPr>
      </p:pic>
    </p:spTree>
    <p:extLst>
      <p:ext uri="{BB962C8B-B14F-4D97-AF65-F5344CB8AC3E}">
        <p14:creationId xmlns:p14="http://schemas.microsoft.com/office/powerpoint/2010/main" val="13515725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7_Title Only">
    <p:bg>
      <p:bgPr>
        <a:solidFill>
          <a:srgbClr val="54565B"/>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solidFill>
            <a:srgbClr val="54565B"/>
          </a:solidFill>
        </p:spPr>
        <p:txBody>
          <a:bodyPr/>
          <a:lstStyle>
            <a:lvl1pPr>
              <a:defRPr>
                <a:solidFill>
                  <a:schemeClr val="bg1"/>
                </a:solidFill>
              </a:defRPr>
            </a:lvl1pPr>
          </a:lstStyle>
          <a:p>
            <a:fld id="{DAE507F8-0004-4BD2-8478-2451CF4D47F4}" type="slidenum">
              <a:rPr lang="en-GB" smtClean="0"/>
              <a:pPr/>
              <a:t>‹#›</a:t>
            </a:fld>
            <a:endParaRPr lang="en-GB"/>
          </a:p>
        </p:txBody>
      </p:sp>
      <p:sp>
        <p:nvSpPr>
          <p:cNvPr id="8" name="Content Placeholder 2">
            <a:extLst>
              <a:ext uri="{FF2B5EF4-FFF2-40B4-BE49-F238E27FC236}">
                <a16:creationId xmlns:a16="http://schemas.microsoft.com/office/drawing/2014/main" id="{C8E3D156-F48F-1949-9115-68C726BC08DA}"/>
              </a:ext>
            </a:extLst>
          </p:cNvPr>
          <p:cNvSpPr>
            <a:spLocks noGrp="1"/>
          </p:cNvSpPr>
          <p:nvPr>
            <p:ph sz="half" idx="1"/>
          </p:nvPr>
        </p:nvSpPr>
        <p:spPr>
          <a:xfrm>
            <a:off x="838200" y="1825625"/>
            <a:ext cx="5181600" cy="4351338"/>
          </a:xfr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descr="Logo, icon&#10;&#10;Description automatically generated">
            <a:extLst>
              <a:ext uri="{FF2B5EF4-FFF2-40B4-BE49-F238E27FC236}">
                <a16:creationId xmlns:a16="http://schemas.microsoft.com/office/drawing/2014/main" id="{DCC71248-6867-0F4E-B219-805FB6DA256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3409" r="43058" b="13409"/>
          <a:stretch/>
        </p:blipFill>
        <p:spPr>
          <a:xfrm>
            <a:off x="6805615" y="0"/>
            <a:ext cx="5386385" cy="6858000"/>
          </a:xfrm>
          <a:prstGeom prst="rect">
            <a:avLst/>
          </a:prstGeom>
        </p:spPr>
      </p:pic>
    </p:spTree>
    <p:extLst>
      <p:ext uri="{BB962C8B-B14F-4D97-AF65-F5344CB8AC3E}">
        <p14:creationId xmlns:p14="http://schemas.microsoft.com/office/powerpoint/2010/main" val="5383757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pic>
        <p:nvPicPr>
          <p:cNvPr id="8" name="Picture 7" descr="Graphical user interface&#10;&#10;Description automatically generated with low confidence">
            <a:extLst>
              <a:ext uri="{FF2B5EF4-FFF2-40B4-BE49-F238E27FC236}">
                <a16:creationId xmlns:a16="http://schemas.microsoft.com/office/drawing/2014/main" id="{F3182B6D-EBFB-E34D-84B9-511FFCD48921}"/>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2862146" y="2586291"/>
            <a:ext cx="6484664" cy="1685415"/>
          </a:xfrm>
          <a:prstGeom prst="rect">
            <a:avLst/>
          </a:prstGeom>
        </p:spPr>
      </p:pic>
    </p:spTree>
    <p:extLst>
      <p:ext uri="{BB962C8B-B14F-4D97-AF65-F5344CB8AC3E}">
        <p14:creationId xmlns:p14="http://schemas.microsoft.com/office/powerpoint/2010/main" val="41117187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2_Blank">
    <p:bg>
      <p:bgPr>
        <a:solidFill>
          <a:srgbClr val="3E1151"/>
        </a:solidFill>
        <a:effectLst/>
      </p:bgPr>
    </p:bg>
    <p:spTree>
      <p:nvGrpSpPr>
        <p:cNvPr id="1" name=""/>
        <p:cNvGrpSpPr/>
        <p:nvPr/>
      </p:nvGrpSpPr>
      <p:grpSpPr>
        <a:xfrm>
          <a:off x="0" y="0"/>
          <a:ext cx="0" cy="0"/>
          <a:chOff x="0" y="0"/>
          <a:chExt cx="0" cy="0"/>
        </a:xfrm>
      </p:grpSpPr>
      <p:pic>
        <p:nvPicPr>
          <p:cNvPr id="7" name="Picture 6" descr="Graphical user interface&#10;&#10;Description automatically generated with medium confidence">
            <a:extLst>
              <a:ext uri="{FF2B5EF4-FFF2-40B4-BE49-F238E27FC236}">
                <a16:creationId xmlns:a16="http://schemas.microsoft.com/office/drawing/2014/main" id="{1F487D0D-16F3-E74B-893A-010F79BC8CB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2146" y="2586291"/>
            <a:ext cx="6484668" cy="1685416"/>
          </a:xfrm>
          <a:prstGeom prst="rect">
            <a:avLst/>
          </a:prstGeom>
        </p:spPr>
      </p:pic>
    </p:spTree>
    <p:extLst>
      <p:ext uri="{BB962C8B-B14F-4D97-AF65-F5344CB8AC3E}">
        <p14:creationId xmlns:p14="http://schemas.microsoft.com/office/powerpoint/2010/main" val="2992738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975211" y="1122363"/>
            <a:ext cx="8871045" cy="2387600"/>
          </a:xfrm>
        </p:spPr>
        <p:txBody>
          <a:bodyPr anchor="b">
            <a:normAutofit/>
          </a:bodyPr>
          <a:lstStyle>
            <a:lvl1pPr algn="ctr">
              <a:defRPr sz="4800">
                <a:solidFill>
                  <a:schemeClr val="bg1"/>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2975212" y="3602038"/>
            <a:ext cx="8871044"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5" name="Picture 14" descr="A picture containing icon&#10;&#10;Description automatically generated">
            <a:extLst>
              <a:ext uri="{FF2B5EF4-FFF2-40B4-BE49-F238E27FC236}">
                <a16:creationId xmlns:a16="http://schemas.microsoft.com/office/drawing/2014/main" id="{5692694E-7344-B047-BA8F-CEA01C46D9D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64680" t="2102" r="-250" b="4313"/>
          <a:stretch/>
        </p:blipFill>
        <p:spPr>
          <a:xfrm>
            <a:off x="1" y="0"/>
            <a:ext cx="2631310" cy="6858000"/>
          </a:xfrm>
          <a:prstGeom prst="rect">
            <a:avLst/>
          </a:prstGeom>
        </p:spPr>
      </p:pic>
      <p:pic>
        <p:nvPicPr>
          <p:cNvPr id="16" name="Picture 15" descr="Graphical user interface&#10;&#10;Description automatically generated with medium confidence">
            <a:extLst>
              <a:ext uri="{FF2B5EF4-FFF2-40B4-BE49-F238E27FC236}">
                <a16:creationId xmlns:a16="http://schemas.microsoft.com/office/drawing/2014/main" id="{1F3CAA37-622D-1D48-B3F9-4A8862FBBE4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spTree>
    <p:extLst>
      <p:ext uri="{BB962C8B-B14F-4D97-AF65-F5344CB8AC3E}">
        <p14:creationId xmlns:p14="http://schemas.microsoft.com/office/powerpoint/2010/main" val="4264872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3_Blank">
    <p:bg>
      <p:bgPr>
        <a:solidFill>
          <a:srgbClr val="54565B"/>
        </a:solidFill>
        <a:effectLst/>
      </p:bgPr>
    </p:bg>
    <p:spTree>
      <p:nvGrpSpPr>
        <p:cNvPr id="1" name=""/>
        <p:cNvGrpSpPr/>
        <p:nvPr/>
      </p:nvGrpSpPr>
      <p:grpSpPr>
        <a:xfrm>
          <a:off x="0" y="0"/>
          <a:ext cx="0" cy="0"/>
          <a:chOff x="0" y="0"/>
          <a:chExt cx="0" cy="0"/>
        </a:xfrm>
      </p:grpSpPr>
      <p:pic>
        <p:nvPicPr>
          <p:cNvPr id="8" name="Picture 7" descr="Graphical user interface&#10;&#10;Description automatically generated with medium confidence">
            <a:extLst>
              <a:ext uri="{FF2B5EF4-FFF2-40B4-BE49-F238E27FC236}">
                <a16:creationId xmlns:a16="http://schemas.microsoft.com/office/drawing/2014/main" id="{D646D93F-FA01-E348-A3B7-82E2054924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862144" y="2586291"/>
            <a:ext cx="6467710" cy="1681008"/>
          </a:xfrm>
          <a:prstGeom prst="rect">
            <a:avLst/>
          </a:prstGeom>
        </p:spPr>
      </p:pic>
    </p:spTree>
    <p:extLst>
      <p:ext uri="{BB962C8B-B14F-4D97-AF65-F5344CB8AC3E}">
        <p14:creationId xmlns:p14="http://schemas.microsoft.com/office/powerpoint/2010/main" val="41091696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rgbClr val="3E115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C6E4EE3-B8DA-4529-A811-93362441A0E0}"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507F8-0004-4BD2-8478-2451CF4D47F4}" type="slidenum">
              <a:rPr lang="en-GB" smtClean="0"/>
              <a:t>‹#›</a:t>
            </a:fld>
            <a:endParaRPr lang="en-GB"/>
          </a:p>
        </p:txBody>
      </p:sp>
      <p:pic>
        <p:nvPicPr>
          <p:cNvPr id="15" name="Picture 14" descr="A picture containing icon&#10;&#10;Description automatically generated">
            <a:extLst>
              <a:ext uri="{FF2B5EF4-FFF2-40B4-BE49-F238E27FC236}">
                <a16:creationId xmlns:a16="http://schemas.microsoft.com/office/drawing/2014/main" id="{D699FA9B-59EE-B849-9F36-E02B13B12E16}"/>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75816" t="50000" r="-251"/>
          <a:stretch/>
        </p:blipFill>
        <p:spPr>
          <a:xfrm>
            <a:off x="0" y="0"/>
            <a:ext cx="1807560" cy="3664069"/>
          </a:xfrm>
          <a:prstGeom prst="rect">
            <a:avLst/>
          </a:prstGeom>
        </p:spPr>
      </p:pic>
      <p:pic>
        <p:nvPicPr>
          <p:cNvPr id="16" name="Picture 15" descr="Graphical user interface&#10;&#10;Description automatically generated with low confidence">
            <a:extLst>
              <a:ext uri="{FF2B5EF4-FFF2-40B4-BE49-F238E27FC236}">
                <a16:creationId xmlns:a16="http://schemas.microsoft.com/office/drawing/2014/main" id="{851BAFDF-5F7D-6240-96A1-4F12DA0B0AD1}"/>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543246" y="293636"/>
            <a:ext cx="2380059" cy="618596"/>
          </a:xfrm>
          <a:prstGeom prst="rect">
            <a:avLst/>
          </a:prstGeom>
        </p:spPr>
      </p:pic>
    </p:spTree>
    <p:extLst>
      <p:ext uri="{BB962C8B-B14F-4D97-AF65-F5344CB8AC3E}">
        <p14:creationId xmlns:p14="http://schemas.microsoft.com/office/powerpoint/2010/main" val="9356066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rgbClr val="3E11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5" name="Footer Placeholder 4"/>
          <p:cNvSpPr>
            <a:spLocks noGrp="1"/>
          </p:cNvSpPr>
          <p:nvPr>
            <p:ph type="ftr" sz="quarter" idx="11"/>
          </p:nvPr>
        </p:nvSpPr>
        <p:spPr/>
        <p:txBody>
          <a:bodyPr/>
          <a:lstStyle>
            <a:lvl1pPr>
              <a:defRPr>
                <a:solidFill>
                  <a:schemeClr val="bg1"/>
                </a:solidFill>
              </a:defRPr>
            </a:lvl1pPr>
          </a:lstStyle>
          <a:p>
            <a:endParaRPr lang="en-GB"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DAE507F8-0004-4BD2-8478-2451CF4D47F4}" type="slidenum">
              <a:rPr lang="en-GB" smtClean="0"/>
              <a:pPr/>
              <a:t>‹#›</a:t>
            </a:fld>
            <a:endParaRPr lang="en-GB" dirty="0"/>
          </a:p>
        </p:txBody>
      </p:sp>
      <p:pic>
        <p:nvPicPr>
          <p:cNvPr id="14" name="Picture 13" descr="Logo, icon&#10;&#10;Description automatically generated">
            <a:extLst>
              <a:ext uri="{FF2B5EF4-FFF2-40B4-BE49-F238E27FC236}">
                <a16:creationId xmlns:a16="http://schemas.microsoft.com/office/drawing/2014/main" id="{7BDB0C9D-7DAE-6D49-B118-30F87419E4A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5331" t="49632"/>
          <a:stretch/>
        </p:blipFill>
        <p:spPr>
          <a:xfrm>
            <a:off x="-1" y="-1"/>
            <a:ext cx="1824811" cy="3691057"/>
          </a:xfrm>
          <a:prstGeom prst="rect">
            <a:avLst/>
          </a:prstGeom>
        </p:spPr>
      </p:pic>
      <p:pic>
        <p:nvPicPr>
          <p:cNvPr id="15" name="Picture 14" descr="Graphical user interface&#10;&#10;Description automatically generated with medium confidence">
            <a:extLst>
              <a:ext uri="{FF2B5EF4-FFF2-40B4-BE49-F238E27FC236}">
                <a16:creationId xmlns:a16="http://schemas.microsoft.com/office/drawing/2014/main" id="{15DB688A-8746-C342-8FD6-BD6C8196EF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spTree>
    <p:extLst>
      <p:ext uri="{BB962C8B-B14F-4D97-AF65-F5344CB8AC3E}">
        <p14:creationId xmlns:p14="http://schemas.microsoft.com/office/powerpoint/2010/main" val="11109068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2_Section Header">
    <p:bg>
      <p:bgPr>
        <a:solidFill>
          <a:srgbClr val="54565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en-US" dirty="0"/>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0" name="Date Placeholder 3">
            <a:extLst>
              <a:ext uri="{FF2B5EF4-FFF2-40B4-BE49-F238E27FC236}">
                <a16:creationId xmlns:a16="http://schemas.microsoft.com/office/drawing/2014/main" id="{C79C233B-D5E6-E846-A467-B80D7556E828}"/>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1" name="Footer Placeholder 4">
            <a:extLst>
              <a:ext uri="{FF2B5EF4-FFF2-40B4-BE49-F238E27FC236}">
                <a16:creationId xmlns:a16="http://schemas.microsoft.com/office/drawing/2014/main" id="{1F431C52-E530-7544-9247-83551A28E50C}"/>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3" name="Slide Number Placeholder 5">
            <a:extLst>
              <a:ext uri="{FF2B5EF4-FFF2-40B4-BE49-F238E27FC236}">
                <a16:creationId xmlns:a16="http://schemas.microsoft.com/office/drawing/2014/main" id="{C3F70D40-109D-454F-A72E-028C850BEBE7}"/>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7" name="Picture 16" descr="A picture containing icon&#10;&#10;Description automatically generated">
            <a:extLst>
              <a:ext uri="{FF2B5EF4-FFF2-40B4-BE49-F238E27FC236}">
                <a16:creationId xmlns:a16="http://schemas.microsoft.com/office/drawing/2014/main" id="{1420E785-741C-3546-A4E9-9073876FA69D}"/>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75816" t="50000" r="-251"/>
          <a:stretch/>
        </p:blipFill>
        <p:spPr>
          <a:xfrm>
            <a:off x="0" y="0"/>
            <a:ext cx="1807560" cy="3664069"/>
          </a:xfrm>
          <a:prstGeom prst="rect">
            <a:avLst/>
          </a:prstGeom>
        </p:spPr>
      </p:pic>
      <p:pic>
        <p:nvPicPr>
          <p:cNvPr id="18" name="Picture 17" descr="Graphical user interface&#10;&#10;Description automatically generated with medium confidence">
            <a:extLst>
              <a:ext uri="{FF2B5EF4-FFF2-40B4-BE49-F238E27FC236}">
                <a16:creationId xmlns:a16="http://schemas.microsoft.com/office/drawing/2014/main" id="{405F483C-73E9-0B40-A717-E7BE69279B6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539084" y="294172"/>
            <a:ext cx="2378001" cy="618061"/>
          </a:xfrm>
          <a:prstGeom prst="rect">
            <a:avLst/>
          </a:prstGeom>
        </p:spPr>
      </p:pic>
    </p:spTree>
    <p:extLst>
      <p:ext uri="{BB962C8B-B14F-4D97-AF65-F5344CB8AC3E}">
        <p14:creationId xmlns:p14="http://schemas.microsoft.com/office/powerpoint/2010/main" val="38743791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E115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lvl1pPr>
            <a:lvl3pPr>
              <a:defRPr>
                <a:solidFill>
                  <a:schemeClr val="tx1">
                    <a:lumMod val="75000"/>
                    <a:lumOff val="25000"/>
                  </a:schemeClr>
                </a:solidFill>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10"/>
          </p:nvPr>
        </p:nvSpPr>
        <p:spPr/>
        <p:txBody>
          <a:bodyPr/>
          <a:lstStyle/>
          <a:p>
            <a:fld id="{FC6E4EE3-B8DA-4529-A811-93362441A0E0}" type="datetimeFigureOut">
              <a:rPr lang="en-GB" smtClean="0"/>
              <a:t>22/07/2024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DAE507F8-0004-4BD2-8478-2451CF4D47F4}" type="slidenum">
              <a:rPr lang="en-GB" smtClean="0"/>
              <a:t>‹#›</a:t>
            </a:fld>
            <a:endParaRPr lang="en-GB"/>
          </a:p>
        </p:txBody>
      </p:sp>
      <p:pic>
        <p:nvPicPr>
          <p:cNvPr id="15" name="Picture 14" descr="A picture containing icon&#10;&#10;Description automatically generated">
            <a:extLst>
              <a:ext uri="{FF2B5EF4-FFF2-40B4-BE49-F238E27FC236}">
                <a16:creationId xmlns:a16="http://schemas.microsoft.com/office/drawing/2014/main" id="{2B8F713A-0A54-574B-AFF0-11ACA852044E}"/>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r="86855" b="26989"/>
          <a:stretch/>
        </p:blipFill>
        <p:spPr>
          <a:xfrm>
            <a:off x="10945559" y="1"/>
            <a:ext cx="1246441" cy="6857999"/>
          </a:xfrm>
          <a:prstGeom prst="rect">
            <a:avLst/>
          </a:prstGeom>
        </p:spPr>
      </p:pic>
      <p:pic>
        <p:nvPicPr>
          <p:cNvPr id="16" name="Picture 15" descr="Graphical user interface&#10;&#10;Description automatically generated with low confidence">
            <a:extLst>
              <a:ext uri="{FF2B5EF4-FFF2-40B4-BE49-F238E27FC236}">
                <a16:creationId xmlns:a16="http://schemas.microsoft.com/office/drawing/2014/main" id="{8926AD30-DD2A-C145-A1AD-23768EFEB7EA}"/>
              </a:ext>
            </a:extLst>
          </p:cNvPr>
          <p:cNvPicPr>
            <a:picLocks noChangeAspect="1"/>
          </p:cNvPicPr>
          <p:nvPr userDrawn="1"/>
        </p:nvPicPr>
        <p:blipFill>
          <a:blip r:embed="rId3" cstate="hqprint">
            <a:extLst>
              <a:ext uri="{28A0092B-C50C-407E-A947-70E740481C1C}">
                <a14:useLocalDpi xmlns:a14="http://schemas.microsoft.com/office/drawing/2010/main"/>
              </a:ext>
            </a:extLst>
          </a:blip>
          <a:stretch>
            <a:fillRect/>
          </a:stretch>
        </p:blipFill>
        <p:spPr>
          <a:xfrm>
            <a:off x="9543246" y="293636"/>
            <a:ext cx="2380059" cy="618596"/>
          </a:xfrm>
          <a:prstGeom prst="rect">
            <a:avLst/>
          </a:prstGeom>
        </p:spPr>
      </p:pic>
    </p:spTree>
    <p:extLst>
      <p:ext uri="{BB962C8B-B14F-4D97-AF65-F5344CB8AC3E}">
        <p14:creationId xmlns:p14="http://schemas.microsoft.com/office/powerpoint/2010/main" val="25666550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3E1151"/>
                </a:solidFill>
              </a:defRPr>
            </a:lvl1pPr>
          </a:lstStyle>
          <a:p>
            <a:r>
              <a:rPr lang="en-US" dirty="0"/>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Date Placeholder 3">
            <a:extLst>
              <a:ext uri="{FF2B5EF4-FFF2-40B4-BE49-F238E27FC236}">
                <a16:creationId xmlns:a16="http://schemas.microsoft.com/office/drawing/2014/main" id="{9794912C-812A-F44E-A283-72213C0D1B39}"/>
              </a:ext>
            </a:extLst>
          </p:cNvPr>
          <p:cNvSpPr>
            <a:spLocks noGrp="1"/>
          </p:cNvSpPr>
          <p:nvPr>
            <p:ph type="dt" sz="half" idx="10"/>
          </p:nvPr>
        </p:nvSpPr>
        <p:spPr>
          <a:xfrm>
            <a:off x="838200" y="6356350"/>
            <a:ext cx="2743200" cy="365125"/>
          </a:xfrm>
        </p:spPr>
        <p:txBody>
          <a:bodyPr/>
          <a:lstStyle/>
          <a:p>
            <a:fld id="{FC6E4EE3-B8DA-4529-A811-93362441A0E0}" type="datetimeFigureOut">
              <a:rPr lang="en-GB" smtClean="0"/>
              <a:t>22/07/2024</a:t>
            </a:fld>
            <a:endParaRPr lang="en-GB"/>
          </a:p>
        </p:txBody>
      </p:sp>
      <p:sp>
        <p:nvSpPr>
          <p:cNvPr id="9" name="Footer Placeholder 4">
            <a:extLst>
              <a:ext uri="{FF2B5EF4-FFF2-40B4-BE49-F238E27FC236}">
                <a16:creationId xmlns:a16="http://schemas.microsoft.com/office/drawing/2014/main" id="{64F96740-85D9-E941-99E1-3DDAD36C55F9}"/>
              </a:ext>
            </a:extLst>
          </p:cNvPr>
          <p:cNvSpPr>
            <a:spLocks noGrp="1"/>
          </p:cNvSpPr>
          <p:nvPr>
            <p:ph type="ftr" sz="quarter" idx="11"/>
          </p:nvPr>
        </p:nvSpPr>
        <p:spPr>
          <a:xfrm>
            <a:off x="4038600" y="6356350"/>
            <a:ext cx="4114800" cy="365125"/>
          </a:xfrm>
        </p:spPr>
        <p:txBody>
          <a:bodyPr/>
          <a:lstStyle/>
          <a:p>
            <a:endParaRPr lang="en-GB"/>
          </a:p>
        </p:txBody>
      </p:sp>
      <p:sp>
        <p:nvSpPr>
          <p:cNvPr id="11" name="Slide Number Placeholder 5">
            <a:extLst>
              <a:ext uri="{FF2B5EF4-FFF2-40B4-BE49-F238E27FC236}">
                <a16:creationId xmlns:a16="http://schemas.microsoft.com/office/drawing/2014/main" id="{18D415D3-5CF8-7A47-B898-6511A74A567B}"/>
              </a:ext>
            </a:extLst>
          </p:cNvPr>
          <p:cNvSpPr>
            <a:spLocks noGrp="1"/>
          </p:cNvSpPr>
          <p:nvPr>
            <p:ph type="sldNum" sz="quarter" idx="12"/>
          </p:nvPr>
        </p:nvSpPr>
        <p:spPr>
          <a:xfrm>
            <a:off x="8610600" y="6356350"/>
            <a:ext cx="2743200" cy="365125"/>
          </a:xfrm>
        </p:spPr>
        <p:txBody>
          <a:bodyPr/>
          <a:lstStyle/>
          <a:p>
            <a:fld id="{DAE507F8-0004-4BD2-8478-2451CF4D47F4}" type="slidenum">
              <a:rPr lang="en-GB" smtClean="0"/>
              <a:t>‹#›</a:t>
            </a:fld>
            <a:endParaRPr lang="en-GB"/>
          </a:p>
        </p:txBody>
      </p:sp>
      <p:pic>
        <p:nvPicPr>
          <p:cNvPr id="15" name="Picture 14" descr="Graphical user interface&#10;&#10;Description automatically generated with low confidence">
            <a:extLst>
              <a:ext uri="{FF2B5EF4-FFF2-40B4-BE49-F238E27FC236}">
                <a16:creationId xmlns:a16="http://schemas.microsoft.com/office/drawing/2014/main" id="{EFB473DB-A24D-0644-98B0-EB423B27F5E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543246" y="293636"/>
            <a:ext cx="2380059" cy="618596"/>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CC8F4F1D-F72A-8549-90A6-B0469670935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r="86855" b="26989"/>
          <a:stretch/>
        </p:blipFill>
        <p:spPr>
          <a:xfrm>
            <a:off x="10945559" y="1"/>
            <a:ext cx="1246441" cy="6858000"/>
          </a:xfrm>
          <a:prstGeom prst="rect">
            <a:avLst/>
          </a:prstGeom>
        </p:spPr>
      </p:pic>
    </p:spTree>
    <p:extLst>
      <p:ext uri="{BB962C8B-B14F-4D97-AF65-F5344CB8AC3E}">
        <p14:creationId xmlns:p14="http://schemas.microsoft.com/office/powerpoint/2010/main" val="6751665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Title and Content">
    <p:bg>
      <p:bgPr>
        <a:solidFill>
          <a:srgbClr val="3E115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a:t>Click to edit Master title style</a:t>
            </a:r>
            <a:endParaRPr lang="en-GB" dirty="0"/>
          </a:p>
        </p:txBody>
      </p:sp>
      <p:sp>
        <p:nvSpPr>
          <p:cNvPr id="3" name="Content Placeholder 2"/>
          <p:cNvSpPr>
            <a:spLocks noGrp="1"/>
          </p:cNvSpPr>
          <p:nvPr>
            <p:ph idx="1"/>
          </p:nvPr>
        </p:nvSpPr>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0" name="Date Placeholder 3">
            <a:extLst>
              <a:ext uri="{FF2B5EF4-FFF2-40B4-BE49-F238E27FC236}">
                <a16:creationId xmlns:a16="http://schemas.microsoft.com/office/drawing/2014/main" id="{24D67C33-2C2D-6A48-BF86-D60FD28F0361}"/>
              </a:ext>
            </a:extLst>
          </p:cNvPr>
          <p:cNvSpPr>
            <a:spLocks noGrp="1"/>
          </p:cNvSpPr>
          <p:nvPr>
            <p:ph type="dt" sz="half" idx="10"/>
          </p:nvPr>
        </p:nvSpPr>
        <p:spPr>
          <a:xfrm>
            <a:off x="838200" y="6356350"/>
            <a:ext cx="2743200" cy="365125"/>
          </a:xfrm>
        </p:spPr>
        <p:txBody>
          <a:bodyPr/>
          <a:lstStyle>
            <a:lvl1pPr>
              <a:defRPr>
                <a:solidFill>
                  <a:schemeClr val="bg1"/>
                </a:solidFill>
              </a:defRPr>
            </a:lvl1pPr>
          </a:lstStyle>
          <a:p>
            <a:fld id="{FC6E4EE3-B8DA-4529-A811-93362441A0E0}" type="datetimeFigureOut">
              <a:rPr lang="en-GB" smtClean="0"/>
              <a:pPr/>
              <a:t>22/07/2024</a:t>
            </a:fld>
            <a:endParaRPr lang="en-GB" dirty="0"/>
          </a:p>
        </p:txBody>
      </p:sp>
      <p:sp>
        <p:nvSpPr>
          <p:cNvPr id="11" name="Footer Placeholder 4">
            <a:extLst>
              <a:ext uri="{FF2B5EF4-FFF2-40B4-BE49-F238E27FC236}">
                <a16:creationId xmlns:a16="http://schemas.microsoft.com/office/drawing/2014/main" id="{1D2E29EA-73D0-7240-9D1F-EF25098E8442}"/>
              </a:ext>
            </a:extLst>
          </p:cNvPr>
          <p:cNvSpPr>
            <a:spLocks noGrp="1"/>
          </p:cNvSpPr>
          <p:nvPr>
            <p:ph type="ftr" sz="quarter" idx="11"/>
          </p:nvPr>
        </p:nvSpPr>
        <p:spPr>
          <a:xfrm>
            <a:off x="4038600" y="6356350"/>
            <a:ext cx="4114800" cy="365125"/>
          </a:xfrm>
        </p:spPr>
        <p:txBody>
          <a:bodyPr/>
          <a:lstStyle>
            <a:lvl1pPr>
              <a:defRPr>
                <a:solidFill>
                  <a:schemeClr val="bg1"/>
                </a:solidFill>
              </a:defRPr>
            </a:lvl1pPr>
          </a:lstStyle>
          <a:p>
            <a:endParaRPr lang="en-GB" dirty="0"/>
          </a:p>
        </p:txBody>
      </p:sp>
      <p:sp>
        <p:nvSpPr>
          <p:cNvPr id="12" name="Slide Number Placeholder 5">
            <a:extLst>
              <a:ext uri="{FF2B5EF4-FFF2-40B4-BE49-F238E27FC236}">
                <a16:creationId xmlns:a16="http://schemas.microsoft.com/office/drawing/2014/main" id="{99517422-39B3-BC4C-9BCB-3F43FDB4574F}"/>
              </a:ext>
            </a:extLst>
          </p:cNvPr>
          <p:cNvSpPr>
            <a:spLocks noGrp="1"/>
          </p:cNvSpPr>
          <p:nvPr>
            <p:ph type="sldNum" sz="quarter" idx="12"/>
          </p:nvPr>
        </p:nvSpPr>
        <p:spPr>
          <a:xfrm>
            <a:off x="8610600" y="6356350"/>
            <a:ext cx="2743200" cy="365125"/>
          </a:xfrm>
        </p:spPr>
        <p:txBody>
          <a:bodyPr/>
          <a:lstStyle>
            <a:lvl1pPr>
              <a:defRPr>
                <a:solidFill>
                  <a:schemeClr val="bg1"/>
                </a:solidFill>
              </a:defRPr>
            </a:lvl1pPr>
          </a:lstStyle>
          <a:p>
            <a:fld id="{DAE507F8-0004-4BD2-8478-2451CF4D47F4}" type="slidenum">
              <a:rPr lang="en-GB" smtClean="0"/>
              <a:pPr/>
              <a:t>‹#›</a:t>
            </a:fld>
            <a:endParaRPr lang="en-GB" dirty="0"/>
          </a:p>
        </p:txBody>
      </p:sp>
      <p:pic>
        <p:nvPicPr>
          <p:cNvPr id="16" name="Picture 15" descr="Graphical user interface&#10;&#10;Description automatically generated with medium confidence">
            <a:extLst>
              <a:ext uri="{FF2B5EF4-FFF2-40B4-BE49-F238E27FC236}">
                <a16:creationId xmlns:a16="http://schemas.microsoft.com/office/drawing/2014/main" id="{9F90EBD3-3FC8-DD49-BA51-A1BD98A504F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37022" y="293636"/>
            <a:ext cx="2380063" cy="618597"/>
          </a:xfrm>
          <a:prstGeom prst="rect">
            <a:avLst/>
          </a:prstGeom>
        </p:spPr>
      </p:pic>
      <p:pic>
        <p:nvPicPr>
          <p:cNvPr id="17" name="Picture 16" descr="Logo, icon&#10;&#10;Description automatically generated">
            <a:extLst>
              <a:ext uri="{FF2B5EF4-FFF2-40B4-BE49-F238E27FC236}">
                <a16:creationId xmlns:a16="http://schemas.microsoft.com/office/drawing/2014/main" id="{A8796238-3BE9-E041-877C-3C82DF78E3BC}"/>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86723" b="26818"/>
          <a:stretch/>
        </p:blipFill>
        <p:spPr>
          <a:xfrm>
            <a:off x="10936069" y="1"/>
            <a:ext cx="1255932" cy="6858000"/>
          </a:xfrm>
          <a:prstGeom prst="rect">
            <a:avLst/>
          </a:prstGeom>
        </p:spPr>
      </p:pic>
    </p:spTree>
    <p:extLst>
      <p:ext uri="{BB962C8B-B14F-4D97-AF65-F5344CB8AC3E}">
        <p14:creationId xmlns:p14="http://schemas.microsoft.com/office/powerpoint/2010/main" val="10748847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6E4EE3-B8DA-4529-A811-93362441A0E0}" type="datetimeFigureOut">
              <a:rPr lang="en-GB" smtClean="0"/>
              <a:t>22/07/2024</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E507F8-0004-4BD2-8478-2451CF4D47F4}" type="slidenum">
              <a:rPr lang="en-GB" smtClean="0"/>
              <a:t>‹#›</a:t>
            </a:fld>
            <a:endParaRPr lang="en-GB"/>
          </a:p>
        </p:txBody>
      </p:sp>
    </p:spTree>
    <p:extLst>
      <p:ext uri="{BB962C8B-B14F-4D97-AF65-F5344CB8AC3E}">
        <p14:creationId xmlns:p14="http://schemas.microsoft.com/office/powerpoint/2010/main" val="34111841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75" r:id="rId3"/>
    <p:sldLayoutId id="2147483651" r:id="rId4"/>
    <p:sldLayoutId id="2147483658" r:id="rId5"/>
    <p:sldLayoutId id="2147483676" r:id="rId6"/>
    <p:sldLayoutId id="2147483650" r:id="rId7"/>
    <p:sldLayoutId id="2147483652" r:id="rId8"/>
    <p:sldLayoutId id="2147483680" r:id="rId9"/>
    <p:sldLayoutId id="2147483681" r:id="rId10"/>
    <p:sldLayoutId id="2147483682" r:id="rId11"/>
    <p:sldLayoutId id="2147483683" r:id="rId12"/>
    <p:sldLayoutId id="2147483686" r:id="rId13"/>
    <p:sldLayoutId id="2147483687" r:id="rId14"/>
    <p:sldLayoutId id="2147483688" r:id="rId15"/>
    <p:sldLayoutId id="2147483689" r:id="rId16"/>
    <p:sldLayoutId id="2147483695" r:id="rId17"/>
    <p:sldLayoutId id="2147483696" r:id="rId18"/>
    <p:sldLayoutId id="2147483654" r:id="rId19"/>
    <p:sldLayoutId id="2147483655" r:id="rId20"/>
    <p:sldLayoutId id="2147483690" r:id="rId21"/>
    <p:sldLayoutId id="2147483691" r:id="rId22"/>
    <p:sldLayoutId id="2147483692" r:id="rId23"/>
    <p:sldLayoutId id="2147483693" r:id="rId24"/>
    <p:sldLayoutId id="2147483684" r:id="rId25"/>
    <p:sldLayoutId id="2147483698" r:id="rId26"/>
    <p:sldLayoutId id="2147483699" r:id="rId27"/>
    <p:sldLayoutId id="2147483656" r:id="rId28"/>
    <p:sldLayoutId id="2147483700" r:id="rId29"/>
    <p:sldLayoutId id="2147483701" r:id="rId30"/>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b="1" kern="1200">
          <a:solidFill>
            <a:srgbClr val="3E115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v.uk/government/collections/national-travel-attitudes-study-nta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maps.dft.gov.uk/transport-statistics-finder/index.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hyperlink" Target="https://wmcanet.sharepoint.com/sites/DataInsightService/SitePages/NTS-(National-Travel-Survey)---bri.aspx"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mailto:Owen.oneill@tfwm.org.uk" TargetMode="External"/><Relationship Id="rId4" Type="http://schemas.openxmlformats.org/officeDocument/2006/relationships/hyperlink" Target="mailto:datainsight@tfwm.org.uk"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ssets.publishing.service.gov.uk/media/64e8b00063587000141dbfa6/nts0303.o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ssets.publishing.service.gov.uk/media/64e8b43e7af6dd000d68efd8/nts0409.ods"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A0A21-3762-4353-918F-37B78CAE0570}"/>
              </a:ext>
            </a:extLst>
          </p:cNvPr>
          <p:cNvSpPr>
            <a:spLocks noGrp="1"/>
          </p:cNvSpPr>
          <p:nvPr>
            <p:ph type="ctrTitle"/>
          </p:nvPr>
        </p:nvSpPr>
        <p:spPr/>
        <p:txBody>
          <a:bodyPr/>
          <a:lstStyle/>
          <a:p>
            <a:r>
              <a:rPr lang="en-GB" dirty="0"/>
              <a:t>NTS datasets:</a:t>
            </a:r>
            <a:br>
              <a:rPr lang="en-GB" dirty="0"/>
            </a:br>
            <a:r>
              <a:rPr lang="en-GB" dirty="0"/>
              <a:t> availability and applicability</a:t>
            </a:r>
          </a:p>
        </p:txBody>
      </p:sp>
      <p:sp>
        <p:nvSpPr>
          <p:cNvPr id="3" name="Subtitle 2">
            <a:extLst>
              <a:ext uri="{FF2B5EF4-FFF2-40B4-BE49-F238E27FC236}">
                <a16:creationId xmlns:a16="http://schemas.microsoft.com/office/drawing/2014/main" id="{EBAF185C-DB7B-4E32-B17E-0C97C1721B9A}"/>
              </a:ext>
            </a:extLst>
          </p:cNvPr>
          <p:cNvSpPr>
            <a:spLocks noGrp="1"/>
          </p:cNvSpPr>
          <p:nvPr>
            <p:ph type="subTitle" idx="1"/>
          </p:nvPr>
        </p:nvSpPr>
        <p:spPr/>
        <p:txBody>
          <a:bodyPr/>
          <a:lstStyle/>
          <a:p>
            <a:r>
              <a:rPr lang="en-GB" dirty="0"/>
              <a:t>Data Insight - Owen O’Neill – July 2024</a:t>
            </a:r>
          </a:p>
          <a:p>
            <a:endParaRPr lang="en-GB" dirty="0"/>
          </a:p>
        </p:txBody>
      </p:sp>
    </p:spTree>
    <p:extLst>
      <p:ext uri="{BB962C8B-B14F-4D97-AF65-F5344CB8AC3E}">
        <p14:creationId xmlns:p14="http://schemas.microsoft.com/office/powerpoint/2010/main" val="21419078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F7560-C79E-8FB1-0AF0-044B2CD83502}"/>
              </a:ext>
            </a:extLst>
          </p:cNvPr>
          <p:cNvSpPr>
            <a:spLocks noGrp="1"/>
          </p:cNvSpPr>
          <p:nvPr>
            <p:ph type="ctrTitle"/>
          </p:nvPr>
        </p:nvSpPr>
        <p:spPr>
          <a:xfrm>
            <a:off x="861805" y="267256"/>
            <a:ext cx="8871045" cy="603491"/>
          </a:xfrm>
        </p:spPr>
        <p:txBody>
          <a:bodyPr>
            <a:noAutofit/>
          </a:bodyPr>
          <a:lstStyle/>
          <a:p>
            <a:r>
              <a:rPr lang="en-GB" sz="3200" dirty="0"/>
              <a:t>NTS0908: location vehicle parked overnight </a:t>
            </a:r>
          </a:p>
        </p:txBody>
      </p:sp>
      <p:sp>
        <p:nvSpPr>
          <p:cNvPr id="3" name="Subtitle 2">
            <a:extLst>
              <a:ext uri="{FF2B5EF4-FFF2-40B4-BE49-F238E27FC236}">
                <a16:creationId xmlns:a16="http://schemas.microsoft.com/office/drawing/2014/main" id="{12D419E0-3A86-1B24-C02F-AA5FD8FF2C5B}"/>
              </a:ext>
            </a:extLst>
          </p:cNvPr>
          <p:cNvSpPr>
            <a:spLocks noGrp="1"/>
          </p:cNvSpPr>
          <p:nvPr>
            <p:ph type="subTitle" idx="1"/>
          </p:nvPr>
        </p:nvSpPr>
        <p:spPr>
          <a:xfrm>
            <a:off x="2000256" y="5692291"/>
            <a:ext cx="9979224" cy="1018860"/>
          </a:xfrm>
        </p:spPr>
        <p:txBody>
          <a:bodyPr/>
          <a:lstStyle/>
          <a:p>
            <a:r>
              <a:rPr lang="en-GB" dirty="0"/>
              <a:t>Aggregated results 2008-2022</a:t>
            </a:r>
          </a:p>
          <a:p>
            <a:r>
              <a:rPr lang="en-GB" dirty="0"/>
              <a:t>Only statistically significant for Birmingham, Coventry, Walsall</a:t>
            </a:r>
          </a:p>
        </p:txBody>
      </p:sp>
      <p:pic>
        <p:nvPicPr>
          <p:cNvPr id="4" name="Picture 3">
            <a:extLst>
              <a:ext uri="{FF2B5EF4-FFF2-40B4-BE49-F238E27FC236}">
                <a16:creationId xmlns:a16="http://schemas.microsoft.com/office/drawing/2014/main" id="{B522D4C3-2F1D-17EC-1567-1E06659A07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58315" y="994634"/>
            <a:ext cx="9321165" cy="4697657"/>
          </a:xfrm>
          <a:prstGeom prst="rect">
            <a:avLst/>
          </a:prstGeom>
          <a:noFill/>
        </p:spPr>
      </p:pic>
    </p:spTree>
    <p:extLst>
      <p:ext uri="{BB962C8B-B14F-4D97-AF65-F5344CB8AC3E}">
        <p14:creationId xmlns:p14="http://schemas.microsoft.com/office/powerpoint/2010/main" val="2709492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C244-A4A6-8E33-E81F-F477DECBFF1E}"/>
              </a:ext>
            </a:extLst>
          </p:cNvPr>
          <p:cNvSpPr>
            <a:spLocks noGrp="1"/>
          </p:cNvSpPr>
          <p:nvPr>
            <p:ph type="ctrTitle"/>
          </p:nvPr>
        </p:nvSpPr>
        <p:spPr>
          <a:xfrm>
            <a:off x="2975211" y="857443"/>
            <a:ext cx="8871045" cy="856749"/>
          </a:xfrm>
        </p:spPr>
        <p:txBody>
          <a:bodyPr/>
          <a:lstStyle/>
          <a:p>
            <a:r>
              <a:rPr lang="en-GB" dirty="0"/>
              <a:t>Less well travelled</a:t>
            </a:r>
          </a:p>
        </p:txBody>
      </p:sp>
      <p:sp>
        <p:nvSpPr>
          <p:cNvPr id="3" name="Subtitle 2">
            <a:extLst>
              <a:ext uri="{FF2B5EF4-FFF2-40B4-BE49-F238E27FC236}">
                <a16:creationId xmlns:a16="http://schemas.microsoft.com/office/drawing/2014/main" id="{8CE6CD26-BBE6-BE6F-E7A9-946AEBFDA527}"/>
              </a:ext>
            </a:extLst>
          </p:cNvPr>
          <p:cNvSpPr>
            <a:spLocks noGrp="1"/>
          </p:cNvSpPr>
          <p:nvPr>
            <p:ph type="subTitle" idx="1"/>
          </p:nvPr>
        </p:nvSpPr>
        <p:spPr>
          <a:xfrm>
            <a:off x="2975212" y="1714193"/>
            <a:ext cx="8871044" cy="4705396"/>
          </a:xfrm>
        </p:spPr>
        <p:txBody>
          <a:bodyPr>
            <a:normAutofit fontScale="92500" lnSpcReduction="20000"/>
          </a:bodyPr>
          <a:lstStyle/>
          <a:p>
            <a:pPr algn="l"/>
            <a:r>
              <a:rPr lang="en-GB" dirty="0"/>
              <a:t>“Attitudes” questions 	e.g. barriers to using active travel to school ?</a:t>
            </a:r>
          </a:p>
          <a:p>
            <a:pPr algn="l"/>
            <a:endParaRPr lang="en-GB" dirty="0"/>
          </a:p>
          <a:p>
            <a:pPr algn="l"/>
            <a:r>
              <a:rPr lang="en-GB" dirty="0"/>
              <a:t>Rotation of questions / different sets of questions asked in different years. Two releases per year.</a:t>
            </a:r>
          </a:p>
          <a:p>
            <a:pPr algn="l"/>
            <a:endParaRPr lang="en-GB" dirty="0"/>
          </a:p>
          <a:p>
            <a:pPr algn="l"/>
            <a:r>
              <a:rPr lang="en-GB" dirty="0"/>
              <a:t>Recent topics have been - a</a:t>
            </a:r>
            <a:r>
              <a:rPr lang="en-GB" dirty="0">
                <a:solidFill>
                  <a:schemeClr val="bg1"/>
                </a:solidFill>
              </a:rPr>
              <a:t>ttitudes and experiences relating to </a:t>
            </a:r>
            <a:r>
              <a:rPr lang="en-GB" dirty="0"/>
              <a:t>:-</a:t>
            </a:r>
          </a:p>
          <a:p>
            <a:pPr algn="l"/>
            <a:endParaRPr lang="en-GB" dirty="0"/>
          </a:p>
          <a:p>
            <a:pPr lvl="1" algn="l"/>
            <a:r>
              <a:rPr lang="en-GB" dirty="0">
                <a:solidFill>
                  <a:schemeClr val="bg1"/>
                </a:solidFill>
              </a:rPr>
              <a:t>bus fare caps, concessionary travel</a:t>
            </a:r>
          </a:p>
          <a:p>
            <a:pPr lvl="1" algn="l"/>
            <a:r>
              <a:rPr lang="en-GB" dirty="0">
                <a:solidFill>
                  <a:schemeClr val="bg1"/>
                </a:solidFill>
              </a:rPr>
              <a:t>cycling, electric vehicles and charging, local bus travel</a:t>
            </a:r>
          </a:p>
          <a:p>
            <a:pPr lvl="1" algn="l"/>
            <a:r>
              <a:rPr lang="en-GB" dirty="0">
                <a:solidFill>
                  <a:schemeClr val="bg1"/>
                </a:solidFill>
              </a:rPr>
              <a:t>personal safety</a:t>
            </a:r>
          </a:p>
          <a:p>
            <a:pPr lvl="1" algn="l"/>
            <a:r>
              <a:rPr lang="en-GB" dirty="0">
                <a:solidFill>
                  <a:schemeClr val="bg1"/>
                </a:solidFill>
              </a:rPr>
              <a:t>ultra-low emission vehicles</a:t>
            </a:r>
          </a:p>
          <a:p>
            <a:pPr lvl="1" algn="l"/>
            <a:r>
              <a:rPr lang="en-GB" dirty="0">
                <a:solidFill>
                  <a:schemeClr val="bg1"/>
                </a:solidFill>
              </a:rPr>
              <a:t>air travel, ferry travel, international travel, concerns about travelling during covid</a:t>
            </a:r>
          </a:p>
          <a:p>
            <a:pPr lvl="1" algn="l"/>
            <a:r>
              <a:rPr lang="en-GB" dirty="0">
                <a:solidFill>
                  <a:schemeClr val="bg1"/>
                </a:solidFill>
              </a:rPr>
              <a:t>cycling (focus on e-bikes and cycle training), walking and travel behaviour during covid</a:t>
            </a:r>
          </a:p>
          <a:p>
            <a:r>
              <a:rPr lang="en-GB" sz="1800" dirty="0">
                <a:hlinkClick r:id="rId3"/>
              </a:rPr>
              <a:t>https://www.gov.uk/government/collections/national-travel-attitudes-study-ntas</a:t>
            </a:r>
            <a:endParaRPr lang="en-GB" sz="1800" dirty="0"/>
          </a:p>
          <a:p>
            <a:endParaRPr lang="en-GB" dirty="0"/>
          </a:p>
        </p:txBody>
      </p:sp>
    </p:spTree>
    <p:extLst>
      <p:ext uri="{BB962C8B-B14F-4D97-AF65-F5344CB8AC3E}">
        <p14:creationId xmlns:p14="http://schemas.microsoft.com/office/powerpoint/2010/main" val="38042309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500"/>
                                        <p:tgtEl>
                                          <p:spTgt spid="3">
                                            <p:txEl>
                                              <p:pRg st="9" end="9"/>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018EB-74B3-BFA7-0550-0C8D1EBE6747}"/>
              </a:ext>
            </a:extLst>
          </p:cNvPr>
          <p:cNvSpPr>
            <a:spLocks noGrp="1"/>
          </p:cNvSpPr>
          <p:nvPr>
            <p:ph type="ctrTitle"/>
          </p:nvPr>
        </p:nvSpPr>
        <p:spPr>
          <a:xfrm>
            <a:off x="2975211" y="771982"/>
            <a:ext cx="8871045" cy="825434"/>
          </a:xfrm>
        </p:spPr>
        <p:txBody>
          <a:bodyPr/>
          <a:lstStyle/>
          <a:p>
            <a:r>
              <a:rPr lang="en-GB" dirty="0"/>
              <a:t>Useful Resources</a:t>
            </a:r>
          </a:p>
        </p:txBody>
      </p:sp>
      <p:sp>
        <p:nvSpPr>
          <p:cNvPr id="3" name="Subtitle 2">
            <a:extLst>
              <a:ext uri="{FF2B5EF4-FFF2-40B4-BE49-F238E27FC236}">
                <a16:creationId xmlns:a16="http://schemas.microsoft.com/office/drawing/2014/main" id="{6A286561-0314-6C99-8AC6-E3F668DC8E5D}"/>
              </a:ext>
            </a:extLst>
          </p:cNvPr>
          <p:cNvSpPr>
            <a:spLocks noGrp="1"/>
          </p:cNvSpPr>
          <p:nvPr>
            <p:ph type="subTitle" idx="1"/>
          </p:nvPr>
        </p:nvSpPr>
        <p:spPr>
          <a:xfrm>
            <a:off x="2461189" y="1597417"/>
            <a:ext cx="9385067" cy="4974300"/>
          </a:xfrm>
        </p:spPr>
        <p:txBody>
          <a:bodyPr>
            <a:normAutofit/>
          </a:bodyPr>
          <a:lstStyle/>
          <a:p>
            <a:pPr algn="l"/>
            <a:r>
              <a:rPr lang="en-GB" dirty="0"/>
              <a:t>Transport Statistics Finder: interactive dashboard (not just NTS)</a:t>
            </a:r>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endParaRPr lang="en-GB" dirty="0"/>
          </a:p>
          <a:p>
            <a:pPr algn="l"/>
            <a:r>
              <a:rPr lang="en-GB" sz="1800" dirty="0">
                <a:hlinkClick r:id="rId3"/>
              </a:rPr>
              <a:t>https://maps.dft.gov.uk/transport-statistics-finder/index.html</a:t>
            </a:r>
            <a:endParaRPr lang="en-GB" sz="1800" dirty="0"/>
          </a:p>
        </p:txBody>
      </p:sp>
      <p:pic>
        <p:nvPicPr>
          <p:cNvPr id="5" name="Picture 4">
            <a:extLst>
              <a:ext uri="{FF2B5EF4-FFF2-40B4-BE49-F238E27FC236}">
                <a16:creationId xmlns:a16="http://schemas.microsoft.com/office/drawing/2014/main" id="{036ECEBF-F311-20E8-4C9D-19E3F66F3FF3}"/>
              </a:ext>
            </a:extLst>
          </p:cNvPr>
          <p:cNvPicPr>
            <a:picLocks noChangeAspect="1"/>
          </p:cNvPicPr>
          <p:nvPr/>
        </p:nvPicPr>
        <p:blipFill>
          <a:blip r:embed="rId4"/>
          <a:stretch>
            <a:fillRect/>
          </a:stretch>
        </p:blipFill>
        <p:spPr>
          <a:xfrm>
            <a:off x="3204674" y="2008263"/>
            <a:ext cx="8120143" cy="4111128"/>
          </a:xfrm>
          <a:prstGeom prst="rect">
            <a:avLst/>
          </a:prstGeom>
        </p:spPr>
      </p:pic>
    </p:spTree>
    <p:extLst>
      <p:ext uri="{BB962C8B-B14F-4D97-AF65-F5344CB8AC3E}">
        <p14:creationId xmlns:p14="http://schemas.microsoft.com/office/powerpoint/2010/main" val="1653634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04DF6-C33F-91ED-4712-CEE892DE9636}"/>
              </a:ext>
            </a:extLst>
          </p:cNvPr>
          <p:cNvSpPr>
            <a:spLocks noGrp="1"/>
          </p:cNvSpPr>
          <p:nvPr>
            <p:ph type="ctrTitle"/>
          </p:nvPr>
        </p:nvSpPr>
        <p:spPr>
          <a:xfrm>
            <a:off x="2975211" y="1122363"/>
            <a:ext cx="8871045" cy="863012"/>
          </a:xfrm>
        </p:spPr>
        <p:txBody>
          <a:bodyPr/>
          <a:lstStyle/>
          <a:p>
            <a:r>
              <a:rPr lang="en-GB" dirty="0"/>
              <a:t>Questions ?</a:t>
            </a:r>
          </a:p>
        </p:txBody>
      </p:sp>
      <p:sp>
        <p:nvSpPr>
          <p:cNvPr id="3" name="Subtitle 2">
            <a:extLst>
              <a:ext uri="{FF2B5EF4-FFF2-40B4-BE49-F238E27FC236}">
                <a16:creationId xmlns:a16="http://schemas.microsoft.com/office/drawing/2014/main" id="{DE045303-92CB-4DF1-EC42-E34A9E970AAA}"/>
              </a:ext>
            </a:extLst>
          </p:cNvPr>
          <p:cNvSpPr>
            <a:spLocks noGrp="1"/>
          </p:cNvSpPr>
          <p:nvPr>
            <p:ph type="subTitle" idx="1"/>
          </p:nvPr>
        </p:nvSpPr>
        <p:spPr>
          <a:xfrm>
            <a:off x="2975212" y="2160740"/>
            <a:ext cx="8871044" cy="4089748"/>
          </a:xfrm>
        </p:spPr>
        <p:txBody>
          <a:bodyPr>
            <a:normAutofit/>
          </a:bodyPr>
          <a:lstStyle/>
          <a:p>
            <a:r>
              <a:rPr lang="en-GB" dirty="0"/>
              <a:t>NTS datasets:</a:t>
            </a:r>
            <a:br>
              <a:rPr lang="en-GB" dirty="0"/>
            </a:br>
            <a:r>
              <a:rPr lang="en-GB" dirty="0"/>
              <a:t> availability and applicability</a:t>
            </a:r>
          </a:p>
          <a:p>
            <a:endParaRPr lang="en-GB" dirty="0"/>
          </a:p>
          <a:p>
            <a:r>
              <a:rPr lang="en-GB" dirty="0"/>
              <a:t>Further query writing information</a:t>
            </a:r>
          </a:p>
          <a:p>
            <a:r>
              <a:rPr lang="en-GB" sz="1400" dirty="0">
                <a:hlinkClick r:id="rId3"/>
              </a:rPr>
              <a:t>https://wmcanet.sharepoint.com/sites/DataInsightService/SitePages/NTS-(National-Travel-Survey)---bri.aspx</a:t>
            </a:r>
            <a:endParaRPr lang="en-GB" sz="1400" dirty="0"/>
          </a:p>
          <a:p>
            <a:endParaRPr lang="en-GB" dirty="0"/>
          </a:p>
          <a:p>
            <a:r>
              <a:rPr lang="en-GB" dirty="0"/>
              <a:t>Data Insight - Owen O’Neill – July 2024</a:t>
            </a:r>
          </a:p>
          <a:p>
            <a:r>
              <a:rPr lang="en-GB" dirty="0">
                <a:hlinkClick r:id="rId4"/>
              </a:rPr>
              <a:t>datainsight@tfwm.org.uk</a:t>
            </a:r>
            <a:endParaRPr lang="en-GB" dirty="0"/>
          </a:p>
          <a:p>
            <a:r>
              <a:rPr lang="en-GB" dirty="0">
                <a:hlinkClick r:id="rId5"/>
              </a:rPr>
              <a:t>owen.oneill@tfwm.org.uk</a:t>
            </a:r>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28225840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80F4-CA0C-D4AE-ADF1-E3FEA56C4835}"/>
              </a:ext>
            </a:extLst>
          </p:cNvPr>
          <p:cNvSpPr>
            <a:spLocks noGrp="1"/>
          </p:cNvSpPr>
          <p:nvPr>
            <p:ph type="ctrTitle"/>
          </p:nvPr>
        </p:nvSpPr>
        <p:spPr>
          <a:xfrm>
            <a:off x="2975211" y="884369"/>
            <a:ext cx="8871045" cy="837960"/>
          </a:xfrm>
        </p:spPr>
        <p:txBody>
          <a:bodyPr/>
          <a:lstStyle/>
          <a:p>
            <a:r>
              <a:rPr lang="en-GB" dirty="0"/>
              <a:t>NTS – what is it ?</a:t>
            </a:r>
          </a:p>
        </p:txBody>
      </p:sp>
      <p:sp>
        <p:nvSpPr>
          <p:cNvPr id="3" name="Subtitle 2">
            <a:extLst>
              <a:ext uri="{FF2B5EF4-FFF2-40B4-BE49-F238E27FC236}">
                <a16:creationId xmlns:a16="http://schemas.microsoft.com/office/drawing/2014/main" id="{6B04A1C0-3A28-C287-5154-6DC32136BADC}"/>
              </a:ext>
            </a:extLst>
          </p:cNvPr>
          <p:cNvSpPr>
            <a:spLocks noGrp="1"/>
          </p:cNvSpPr>
          <p:nvPr>
            <p:ph type="subTitle" idx="1"/>
          </p:nvPr>
        </p:nvSpPr>
        <p:spPr>
          <a:xfrm>
            <a:off x="2975212" y="1722329"/>
            <a:ext cx="8871044" cy="4759890"/>
          </a:xfrm>
        </p:spPr>
        <p:txBody>
          <a:bodyPr/>
          <a:lstStyle/>
          <a:p>
            <a:pPr marL="342900" indent="-342900" algn="l">
              <a:buFont typeface="Wingdings" panose="05000000000000000000" pitchFamily="2" charset="2"/>
              <a:buChar char="§"/>
            </a:pPr>
            <a:r>
              <a:rPr lang="en-GB" dirty="0"/>
              <a:t>National (England) Travel Survey</a:t>
            </a:r>
          </a:p>
          <a:p>
            <a:pPr marL="800100" lvl="1" indent="-342900" algn="l">
              <a:buFont typeface="Wingdings" panose="05000000000000000000" pitchFamily="2" charset="2"/>
              <a:buChar char="§"/>
            </a:pPr>
            <a:r>
              <a:rPr lang="en-GB" dirty="0">
                <a:solidFill>
                  <a:schemeClr val="bg1"/>
                </a:solidFill>
              </a:rPr>
              <a:t>Historically covered Wales + Scotland too</a:t>
            </a:r>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r>
              <a:rPr lang="en-GB" dirty="0"/>
              <a:t>Longitudinal: main questions asked annually</a:t>
            </a:r>
          </a:p>
          <a:p>
            <a:pPr marL="800100" lvl="1" indent="-342900" algn="l">
              <a:buFont typeface="Wingdings" panose="05000000000000000000" pitchFamily="2" charset="2"/>
              <a:buChar char="§"/>
            </a:pPr>
            <a:r>
              <a:rPr lang="en-GB" dirty="0">
                <a:solidFill>
                  <a:schemeClr val="bg1"/>
                </a:solidFill>
              </a:rPr>
              <a:t>Supplementary questions cycled / asked occasional</a:t>
            </a:r>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r>
              <a:rPr lang="en-GB" dirty="0"/>
              <a:t>Travel Diary: self reported, validated by researchers, currently paper, experimenting with electronic diary</a:t>
            </a:r>
          </a:p>
          <a:p>
            <a:pPr marL="800100" lvl="1" indent="-342900" algn="l">
              <a:buFont typeface="Wingdings" panose="05000000000000000000" pitchFamily="2" charset="2"/>
              <a:buChar char="§"/>
            </a:pPr>
            <a:r>
              <a:rPr lang="en-GB" dirty="0">
                <a:solidFill>
                  <a:schemeClr val="bg1"/>
                </a:solidFill>
              </a:rPr>
              <a:t>Men are bad at completing diary for whole week</a:t>
            </a:r>
          </a:p>
          <a:p>
            <a:pPr marL="800100" lvl="1" indent="-342900" algn="l">
              <a:buFont typeface="Wingdings" panose="05000000000000000000" pitchFamily="2" charset="2"/>
              <a:buChar char="§"/>
            </a:pPr>
            <a:endParaRPr lang="en-GB" dirty="0">
              <a:solidFill>
                <a:schemeClr val="bg1"/>
              </a:solidFill>
            </a:endParaRPr>
          </a:p>
          <a:p>
            <a:pPr marL="342900" indent="-342900" algn="l">
              <a:buFont typeface="Wingdings" panose="05000000000000000000" pitchFamily="2" charset="2"/>
              <a:buChar char="§"/>
            </a:pPr>
            <a:r>
              <a:rPr lang="en-GB" dirty="0"/>
              <a:t>Weighting applied to correct survey biases</a:t>
            </a:r>
          </a:p>
          <a:p>
            <a:pPr marL="800100" lvl="1" indent="-342900" algn="l">
              <a:buFont typeface="Wingdings" panose="05000000000000000000" pitchFamily="2" charset="2"/>
              <a:buChar char="§"/>
            </a:pPr>
            <a:r>
              <a:rPr lang="en-GB" dirty="0">
                <a:solidFill>
                  <a:schemeClr val="bg1"/>
                </a:solidFill>
              </a:rPr>
              <a:t>Extremely important to apply correct weighting values when querying !</a:t>
            </a:r>
          </a:p>
        </p:txBody>
      </p:sp>
    </p:spTree>
    <p:extLst>
      <p:ext uri="{BB962C8B-B14F-4D97-AF65-F5344CB8AC3E}">
        <p14:creationId xmlns:p14="http://schemas.microsoft.com/office/powerpoint/2010/main" val="3748483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89150-3DB9-7CD6-6B7D-329349A99083}"/>
              </a:ext>
            </a:extLst>
          </p:cNvPr>
          <p:cNvSpPr>
            <a:spLocks noGrp="1"/>
          </p:cNvSpPr>
          <p:nvPr>
            <p:ph type="ctrTitle"/>
          </p:nvPr>
        </p:nvSpPr>
        <p:spPr>
          <a:xfrm>
            <a:off x="2975211" y="900167"/>
            <a:ext cx="8871045" cy="806645"/>
          </a:xfrm>
        </p:spPr>
        <p:txBody>
          <a:bodyPr/>
          <a:lstStyle/>
          <a:p>
            <a:r>
              <a:rPr lang="en-GB" dirty="0"/>
              <a:t>Local Availability</a:t>
            </a:r>
          </a:p>
        </p:txBody>
      </p:sp>
      <p:sp>
        <p:nvSpPr>
          <p:cNvPr id="3" name="Subtitle 2">
            <a:extLst>
              <a:ext uri="{FF2B5EF4-FFF2-40B4-BE49-F238E27FC236}">
                <a16:creationId xmlns:a16="http://schemas.microsoft.com/office/drawing/2014/main" id="{DD22319B-E059-C9C1-A207-A1596D972E57}"/>
              </a:ext>
            </a:extLst>
          </p:cNvPr>
          <p:cNvSpPr>
            <a:spLocks noGrp="1"/>
          </p:cNvSpPr>
          <p:nvPr>
            <p:ph type="subTitle" idx="1"/>
          </p:nvPr>
        </p:nvSpPr>
        <p:spPr>
          <a:xfrm>
            <a:off x="2975212" y="1706813"/>
            <a:ext cx="8871044" cy="4856826"/>
          </a:xfrm>
        </p:spPr>
        <p:txBody>
          <a:bodyPr/>
          <a:lstStyle/>
          <a:p>
            <a:pPr marL="342900" indent="-342900" algn="l">
              <a:buFont typeface="Wingdings" panose="05000000000000000000" pitchFamily="2" charset="2"/>
              <a:buChar char="§"/>
            </a:pPr>
            <a:r>
              <a:rPr lang="en-GB" dirty="0"/>
              <a:t>End User Licence:</a:t>
            </a:r>
          </a:p>
          <a:p>
            <a:pPr marL="800100" lvl="1" indent="-342900" algn="l">
              <a:buFont typeface="Wingdings" panose="05000000000000000000" pitchFamily="2" charset="2"/>
              <a:buChar char="§"/>
            </a:pPr>
            <a:r>
              <a:rPr lang="en-GB" dirty="0">
                <a:solidFill>
                  <a:schemeClr val="bg1"/>
                </a:solidFill>
              </a:rPr>
              <a:t>Geographic – metropolitan areas:</a:t>
            </a:r>
          </a:p>
          <a:p>
            <a:pPr marL="800100" lvl="1" indent="-342900" algn="l">
              <a:buFont typeface="Wingdings" panose="05000000000000000000" pitchFamily="2" charset="2"/>
              <a:buChar char="§"/>
            </a:pPr>
            <a:r>
              <a:rPr lang="en-GB" dirty="0">
                <a:solidFill>
                  <a:schemeClr val="bg1"/>
                </a:solidFill>
              </a:rPr>
              <a:t>Demographic – ethnicity breakdown not useful for analysis</a:t>
            </a:r>
          </a:p>
          <a:p>
            <a:pPr marL="800100" lvl="1" indent="-342900" algn="l">
              <a:buFont typeface="Wingdings" panose="05000000000000000000" pitchFamily="2" charset="2"/>
              <a:buChar char="§"/>
            </a:pPr>
            <a:endParaRPr lang="en-GB" dirty="0">
              <a:solidFill>
                <a:schemeClr val="bg1"/>
              </a:solidFill>
            </a:endParaRPr>
          </a:p>
          <a:p>
            <a:pPr marL="800100" lvl="1" indent="-342900" algn="l">
              <a:buFont typeface="Wingdings" panose="05000000000000000000" pitchFamily="2" charset="2"/>
              <a:buChar char="§"/>
            </a:pPr>
            <a:r>
              <a:rPr lang="en-GB" dirty="0">
                <a:solidFill>
                  <a:schemeClr val="bg1"/>
                </a:solidFill>
              </a:rPr>
              <a:t>Less restrictive licence terms</a:t>
            </a:r>
          </a:p>
          <a:p>
            <a:pPr marL="800100" lvl="1" indent="-342900" algn="l">
              <a:buFont typeface="Wingdings" panose="05000000000000000000" pitchFamily="2" charset="2"/>
              <a:buChar char="§"/>
            </a:pPr>
            <a:endParaRPr lang="en-GB" dirty="0">
              <a:solidFill>
                <a:schemeClr val="bg1"/>
              </a:solidFill>
            </a:endParaRPr>
          </a:p>
          <a:p>
            <a:pPr marL="342900" indent="-342900" algn="l">
              <a:buFont typeface="Wingdings" panose="05000000000000000000" pitchFamily="2" charset="2"/>
              <a:buChar char="§"/>
            </a:pPr>
            <a:r>
              <a:rPr lang="en-GB" dirty="0"/>
              <a:t>Special Licence:</a:t>
            </a:r>
          </a:p>
          <a:p>
            <a:pPr marL="800100" lvl="1" indent="-342900" algn="l">
              <a:buFont typeface="Wingdings" panose="05000000000000000000" pitchFamily="2" charset="2"/>
              <a:buChar char="§"/>
            </a:pPr>
            <a:r>
              <a:rPr lang="en-GB" dirty="0">
                <a:solidFill>
                  <a:schemeClr val="bg1"/>
                </a:solidFill>
              </a:rPr>
              <a:t>Geographic – LA areas:</a:t>
            </a:r>
          </a:p>
          <a:p>
            <a:pPr marL="800100" lvl="1" indent="-342900" algn="l">
              <a:buFont typeface="Wingdings" panose="05000000000000000000" pitchFamily="2" charset="2"/>
              <a:buChar char="§"/>
            </a:pPr>
            <a:r>
              <a:rPr lang="en-GB" dirty="0">
                <a:solidFill>
                  <a:schemeClr val="bg1"/>
                </a:solidFill>
              </a:rPr>
              <a:t>Demographic – standard ethnicity breakdown</a:t>
            </a:r>
          </a:p>
          <a:p>
            <a:pPr marL="800100" lvl="1" indent="-342900" algn="l">
              <a:buFont typeface="Wingdings" panose="05000000000000000000" pitchFamily="2" charset="2"/>
              <a:buChar char="§"/>
            </a:pPr>
            <a:endParaRPr lang="en-GB" dirty="0">
              <a:solidFill>
                <a:schemeClr val="bg1"/>
              </a:solidFill>
            </a:endParaRPr>
          </a:p>
          <a:p>
            <a:pPr marL="800100" lvl="1" indent="-342900" algn="l">
              <a:buFont typeface="Wingdings" panose="05000000000000000000" pitchFamily="2" charset="2"/>
              <a:buChar char="§"/>
            </a:pPr>
            <a:r>
              <a:rPr lang="en-GB" dirty="0">
                <a:solidFill>
                  <a:schemeClr val="bg1"/>
                </a:solidFill>
              </a:rPr>
              <a:t>Licence terms require us to have approved &amp; controlled list of personnel accessing data + review outputs to prevent personal disclosure.</a:t>
            </a:r>
          </a:p>
          <a:p>
            <a:endParaRPr lang="en-GB" dirty="0"/>
          </a:p>
          <a:p>
            <a:endParaRPr lang="en-GB" dirty="0"/>
          </a:p>
        </p:txBody>
      </p:sp>
    </p:spTree>
    <p:extLst>
      <p:ext uri="{BB962C8B-B14F-4D97-AF65-F5344CB8AC3E}">
        <p14:creationId xmlns:p14="http://schemas.microsoft.com/office/powerpoint/2010/main" val="20130073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par>
                          <p:cTn id="29" fill="hold">
                            <p:stCondLst>
                              <p:cond delay="1000"/>
                            </p:stCondLst>
                            <p:childTnLst>
                              <p:par>
                                <p:cTn id="30" presetID="10" presetClass="entr" presetSubtype="0"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par>
                          <p:cTn id="33" fill="hold">
                            <p:stCondLst>
                              <p:cond delay="1500"/>
                            </p:stCondLst>
                            <p:childTnLst>
                              <p:par>
                                <p:cTn id="34" presetID="10" presetClass="entr" presetSubtype="0" fill="hold" nodeType="after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0D70-ADD5-7B9A-5A3D-744F7E1A7B0F}"/>
              </a:ext>
            </a:extLst>
          </p:cNvPr>
          <p:cNvSpPr>
            <a:spLocks noGrp="1"/>
          </p:cNvSpPr>
          <p:nvPr>
            <p:ph type="ctrTitle"/>
          </p:nvPr>
        </p:nvSpPr>
        <p:spPr>
          <a:xfrm>
            <a:off x="2975211" y="720710"/>
            <a:ext cx="8871045" cy="750278"/>
          </a:xfrm>
        </p:spPr>
        <p:txBody>
          <a:bodyPr/>
          <a:lstStyle/>
          <a:p>
            <a:r>
              <a:rPr lang="en-GB" dirty="0"/>
              <a:t>Limitations</a:t>
            </a:r>
          </a:p>
        </p:txBody>
      </p:sp>
      <p:sp>
        <p:nvSpPr>
          <p:cNvPr id="3" name="Subtitle 2">
            <a:extLst>
              <a:ext uri="{FF2B5EF4-FFF2-40B4-BE49-F238E27FC236}">
                <a16:creationId xmlns:a16="http://schemas.microsoft.com/office/drawing/2014/main" id="{B650B95A-AB95-6E66-9D60-4B0F8901EC53}"/>
              </a:ext>
            </a:extLst>
          </p:cNvPr>
          <p:cNvSpPr>
            <a:spLocks noGrp="1"/>
          </p:cNvSpPr>
          <p:nvPr>
            <p:ph type="subTitle" idx="1"/>
          </p:nvPr>
        </p:nvSpPr>
        <p:spPr>
          <a:xfrm>
            <a:off x="2975212" y="1470989"/>
            <a:ext cx="8871044" cy="4904760"/>
          </a:xfrm>
        </p:spPr>
        <p:txBody>
          <a:bodyPr/>
          <a:lstStyle/>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r>
              <a:rPr lang="en-GB" dirty="0"/>
              <a:t>Sample size, sample size, sample size</a:t>
            </a:r>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r>
              <a:rPr lang="en-GB" dirty="0"/>
              <a:t>Individual count &lt; 300  / 1000 trips not statistically significant</a:t>
            </a:r>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r>
              <a:rPr lang="en-GB" dirty="0"/>
              <a:t>Slicing by multiple variables / ‘small’ geographies rapidly hit limit.  </a:t>
            </a:r>
            <a:endParaRPr lang="en-GB" dirty="0">
              <a:solidFill>
                <a:schemeClr val="bg1"/>
              </a:solidFill>
            </a:endParaRPr>
          </a:p>
          <a:p>
            <a:pPr marL="800100" lvl="1" indent="-342900" algn="l">
              <a:buFont typeface="Wingdings" panose="05000000000000000000" pitchFamily="2" charset="2"/>
              <a:buChar char="§"/>
            </a:pPr>
            <a:r>
              <a:rPr lang="en-GB" dirty="0">
                <a:solidFill>
                  <a:schemeClr val="bg1"/>
                </a:solidFill>
              </a:rPr>
              <a:t>Small = LA</a:t>
            </a:r>
          </a:p>
          <a:p>
            <a:pPr marL="800100" lvl="1" indent="-342900" algn="l">
              <a:buFont typeface="Wingdings" panose="05000000000000000000" pitchFamily="2" charset="2"/>
              <a:buChar char="§"/>
            </a:pPr>
            <a:r>
              <a:rPr lang="en-GB" dirty="0">
                <a:solidFill>
                  <a:schemeClr val="bg1"/>
                </a:solidFill>
              </a:rPr>
              <a:t>Aggregate over multiple years</a:t>
            </a:r>
            <a:endParaRPr lang="en-GB" dirty="0"/>
          </a:p>
        </p:txBody>
      </p:sp>
    </p:spTree>
    <p:extLst>
      <p:ext uri="{BB962C8B-B14F-4D97-AF65-F5344CB8AC3E}">
        <p14:creationId xmlns:p14="http://schemas.microsoft.com/office/powerpoint/2010/main" val="3258178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par>
                          <p:cTn id="22" fill="hold">
                            <p:stCondLst>
                              <p:cond delay="1000"/>
                            </p:stCondLst>
                            <p:childTnLst>
                              <p:par>
                                <p:cTn id="23" presetID="10" presetClass="entr" presetSubtype="0" fill="hold" nodeType="after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60D70-ADD5-7B9A-5A3D-744F7E1A7B0F}"/>
              </a:ext>
            </a:extLst>
          </p:cNvPr>
          <p:cNvSpPr>
            <a:spLocks noGrp="1"/>
          </p:cNvSpPr>
          <p:nvPr>
            <p:ph type="ctrTitle"/>
          </p:nvPr>
        </p:nvSpPr>
        <p:spPr>
          <a:xfrm>
            <a:off x="2975211" y="720710"/>
            <a:ext cx="8871045" cy="750278"/>
          </a:xfrm>
        </p:spPr>
        <p:txBody>
          <a:bodyPr/>
          <a:lstStyle/>
          <a:p>
            <a:r>
              <a:rPr lang="en-GB" dirty="0"/>
              <a:t>Limitations</a:t>
            </a:r>
          </a:p>
        </p:txBody>
      </p:sp>
      <p:sp>
        <p:nvSpPr>
          <p:cNvPr id="3" name="Subtitle 2">
            <a:extLst>
              <a:ext uri="{FF2B5EF4-FFF2-40B4-BE49-F238E27FC236}">
                <a16:creationId xmlns:a16="http://schemas.microsoft.com/office/drawing/2014/main" id="{B650B95A-AB95-6E66-9D60-4B0F8901EC53}"/>
              </a:ext>
            </a:extLst>
          </p:cNvPr>
          <p:cNvSpPr>
            <a:spLocks noGrp="1"/>
          </p:cNvSpPr>
          <p:nvPr>
            <p:ph type="subTitle" idx="1"/>
          </p:nvPr>
        </p:nvSpPr>
        <p:spPr>
          <a:xfrm>
            <a:off x="2975212" y="1470989"/>
            <a:ext cx="8871044" cy="4904760"/>
          </a:xfrm>
        </p:spPr>
        <p:txBody>
          <a:bodyPr/>
          <a:lstStyle/>
          <a:p>
            <a:pPr marL="342900" indent="-342900" algn="l">
              <a:buFont typeface="Wingdings" panose="05000000000000000000" pitchFamily="2" charset="2"/>
              <a:buChar char="§"/>
            </a:pPr>
            <a:r>
              <a:rPr lang="en-GB" dirty="0"/>
              <a:t>Covid hangover in participation rates:</a:t>
            </a:r>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endParaRPr lang="en-GB" dirty="0"/>
          </a:p>
          <a:p>
            <a:pPr marL="342900" indent="-342900" algn="l">
              <a:buFont typeface="Wingdings" panose="05000000000000000000" pitchFamily="2" charset="2"/>
              <a:buChar char="§"/>
            </a:pPr>
            <a:endParaRPr lang="en-GB" sz="1600" dirty="0"/>
          </a:p>
          <a:p>
            <a:pPr marL="342900" indent="-342900" algn="l">
              <a:buFont typeface="Wingdings" panose="05000000000000000000" pitchFamily="2" charset="2"/>
              <a:buChar char="§"/>
            </a:pPr>
            <a:r>
              <a:rPr lang="en-GB" dirty="0"/>
              <a:t>Geographic coverage patchy below met region level</a:t>
            </a:r>
          </a:p>
          <a:p>
            <a:pPr marL="342900" indent="-342900" algn="l">
              <a:buFont typeface="Wingdings" panose="05000000000000000000" pitchFamily="2" charset="2"/>
              <a:buChar char="§"/>
            </a:pPr>
            <a:endParaRPr lang="en-GB" dirty="0"/>
          </a:p>
          <a:p>
            <a:pPr algn="l"/>
            <a:endParaRPr lang="en-GB" dirty="0"/>
          </a:p>
        </p:txBody>
      </p:sp>
      <p:graphicFrame>
        <p:nvGraphicFramePr>
          <p:cNvPr id="4" name="Table 3">
            <a:extLst>
              <a:ext uri="{FF2B5EF4-FFF2-40B4-BE49-F238E27FC236}">
                <a16:creationId xmlns:a16="http://schemas.microsoft.com/office/drawing/2014/main" id="{EEFB3B49-4518-BB43-E9D9-B97406EE7CE7}"/>
              </a:ext>
            </a:extLst>
          </p:cNvPr>
          <p:cNvGraphicFramePr>
            <a:graphicFrameLocks noGrp="1"/>
          </p:cNvGraphicFramePr>
          <p:nvPr>
            <p:extLst>
              <p:ext uri="{D42A27DB-BD31-4B8C-83A1-F6EECF244321}">
                <p14:modId xmlns:p14="http://schemas.microsoft.com/office/powerpoint/2010/main" val="3003531432"/>
              </p:ext>
            </p:extLst>
          </p:nvPr>
        </p:nvGraphicFramePr>
        <p:xfrm>
          <a:off x="4554910" y="1915810"/>
          <a:ext cx="5238572" cy="1513190"/>
        </p:xfrm>
        <a:graphic>
          <a:graphicData uri="http://schemas.openxmlformats.org/drawingml/2006/table">
            <a:tbl>
              <a:tblPr>
                <a:tableStyleId>{5C22544A-7EE6-4342-B048-85BDC9FD1C3A}</a:tableStyleId>
              </a:tblPr>
              <a:tblGrid>
                <a:gridCol w="2619286">
                  <a:extLst>
                    <a:ext uri="{9D8B030D-6E8A-4147-A177-3AD203B41FA5}">
                      <a16:colId xmlns:a16="http://schemas.microsoft.com/office/drawing/2014/main" val="4293703241"/>
                    </a:ext>
                  </a:extLst>
                </a:gridCol>
                <a:gridCol w="2619286">
                  <a:extLst>
                    <a:ext uri="{9D8B030D-6E8A-4147-A177-3AD203B41FA5}">
                      <a16:colId xmlns:a16="http://schemas.microsoft.com/office/drawing/2014/main" val="3689067101"/>
                    </a:ext>
                  </a:extLst>
                </a:gridCol>
              </a:tblGrid>
              <a:tr h="425585">
                <a:tc>
                  <a:txBody>
                    <a:bodyPr/>
                    <a:lstStyle/>
                    <a:p>
                      <a:pPr algn="l" fontAlgn="b"/>
                      <a:r>
                        <a:rPr lang="en-GB" sz="1100" u="none" strike="noStrike" dirty="0">
                          <a:effectLst/>
                        </a:rPr>
                        <a:t>Year</a:t>
                      </a:r>
                      <a:endParaRPr lang="en-GB"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l" fontAlgn="b"/>
                      <a:r>
                        <a:rPr lang="en-GB" sz="1100" u="none" strike="noStrike" dirty="0">
                          <a:effectLst/>
                        </a:rPr>
                        <a:t>“</a:t>
                      </a:r>
                      <a:r>
                        <a:rPr lang="en-GB" sz="1100" i="1" u="none" strike="noStrike" dirty="0">
                          <a:effectLst/>
                        </a:rPr>
                        <a:t>Fully productive</a:t>
                      </a:r>
                      <a:r>
                        <a:rPr lang="en-GB" sz="1100" u="none" strike="noStrike" dirty="0">
                          <a:effectLst/>
                        </a:rPr>
                        <a:t>” individuals </a:t>
                      </a:r>
                      <a:br>
                        <a:rPr lang="en-GB" sz="1100" u="none" strike="noStrike" dirty="0">
                          <a:effectLst/>
                        </a:rPr>
                      </a:br>
                      <a:r>
                        <a:rPr lang="en-GB" sz="1100" u="none" strike="noStrike" dirty="0">
                          <a:effectLst/>
                        </a:rPr>
                        <a:t>(completed travel diary)</a:t>
                      </a:r>
                      <a:endParaRPr lang="en-GB"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230707944"/>
                  </a:ext>
                </a:extLst>
              </a:tr>
              <a:tr h="217521">
                <a:tc>
                  <a:txBody>
                    <a:bodyPr/>
                    <a:lstStyle/>
                    <a:p>
                      <a:pPr algn="r" fontAlgn="b"/>
                      <a:r>
                        <a:rPr lang="en-GB" sz="1100" u="none" strike="noStrike">
                          <a:effectLst/>
                        </a:rPr>
                        <a:t>2018</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dirty="0">
                          <a:effectLst/>
                        </a:rPr>
                        <a:t>14150</a:t>
                      </a:r>
                      <a:endParaRPr lang="en-GB"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719024368"/>
                  </a:ext>
                </a:extLst>
              </a:tr>
              <a:tr h="217521">
                <a:tc>
                  <a:txBody>
                    <a:bodyPr/>
                    <a:lstStyle/>
                    <a:p>
                      <a:pPr algn="r" fontAlgn="b"/>
                      <a:r>
                        <a:rPr lang="en-GB" sz="1100" u="none" strike="noStrike" dirty="0">
                          <a:effectLst/>
                        </a:rPr>
                        <a:t>2019</a:t>
                      </a:r>
                      <a:endParaRPr lang="en-GB"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14356</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87654807"/>
                  </a:ext>
                </a:extLst>
              </a:tr>
              <a:tr h="217521">
                <a:tc>
                  <a:txBody>
                    <a:bodyPr/>
                    <a:lstStyle/>
                    <a:p>
                      <a:pPr algn="r" fontAlgn="b"/>
                      <a:r>
                        <a:rPr lang="en-GB" sz="1100" u="none" strike="noStrike">
                          <a:effectLst/>
                        </a:rPr>
                        <a:t>2020</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6239</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481720749"/>
                  </a:ext>
                </a:extLst>
              </a:tr>
              <a:tr h="217521">
                <a:tc>
                  <a:txBody>
                    <a:bodyPr/>
                    <a:lstStyle/>
                    <a:p>
                      <a:pPr algn="r" fontAlgn="b"/>
                      <a:r>
                        <a:rPr lang="en-GB" sz="1100" u="none" strike="noStrike">
                          <a:effectLst/>
                        </a:rPr>
                        <a:t>2021</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a:effectLst/>
                        </a:rPr>
                        <a:t>9971</a:t>
                      </a:r>
                      <a:endParaRPr lang="en-GB"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79046161"/>
                  </a:ext>
                </a:extLst>
              </a:tr>
              <a:tr h="217521">
                <a:tc>
                  <a:txBody>
                    <a:bodyPr/>
                    <a:lstStyle/>
                    <a:p>
                      <a:pPr algn="r" fontAlgn="b"/>
                      <a:r>
                        <a:rPr lang="en-GB" sz="1100" u="none" strike="noStrike">
                          <a:effectLst/>
                        </a:rPr>
                        <a:t>2022</a:t>
                      </a:r>
                      <a:endParaRPr lang="en-GB"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dirty="0">
                          <a:effectLst/>
                        </a:rPr>
                        <a:t>8087</a:t>
                      </a:r>
                      <a:endParaRPr lang="en-GB"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730813746"/>
                  </a:ext>
                </a:extLst>
              </a:tr>
            </a:tbl>
          </a:graphicData>
        </a:graphic>
      </p:graphicFrame>
      <p:graphicFrame>
        <p:nvGraphicFramePr>
          <p:cNvPr id="5" name="Table 4">
            <a:extLst>
              <a:ext uri="{FF2B5EF4-FFF2-40B4-BE49-F238E27FC236}">
                <a16:creationId xmlns:a16="http://schemas.microsoft.com/office/drawing/2014/main" id="{9EDAA648-5966-5223-3697-1686172D8884}"/>
              </a:ext>
            </a:extLst>
          </p:cNvPr>
          <p:cNvGraphicFramePr>
            <a:graphicFrameLocks noGrp="1"/>
          </p:cNvGraphicFramePr>
          <p:nvPr>
            <p:extLst>
              <p:ext uri="{D42A27DB-BD31-4B8C-83A1-F6EECF244321}">
                <p14:modId xmlns:p14="http://schemas.microsoft.com/office/powerpoint/2010/main" val="1194315177"/>
              </p:ext>
            </p:extLst>
          </p:nvPr>
        </p:nvGraphicFramePr>
        <p:xfrm>
          <a:off x="3642037" y="4101978"/>
          <a:ext cx="7537391" cy="2498097"/>
        </p:xfrm>
        <a:graphic>
          <a:graphicData uri="http://schemas.openxmlformats.org/drawingml/2006/table">
            <a:tbl>
              <a:tblPr firstRow="1" bandRow="1">
                <a:tableStyleId>{5C22544A-7EE6-4342-B048-85BDC9FD1C3A}</a:tableStyleId>
              </a:tblPr>
              <a:tblGrid>
                <a:gridCol w="2264020">
                  <a:extLst>
                    <a:ext uri="{9D8B030D-6E8A-4147-A177-3AD203B41FA5}">
                      <a16:colId xmlns:a16="http://schemas.microsoft.com/office/drawing/2014/main" val="1465933837"/>
                    </a:ext>
                  </a:extLst>
                </a:gridCol>
                <a:gridCol w="2837688">
                  <a:extLst>
                    <a:ext uri="{9D8B030D-6E8A-4147-A177-3AD203B41FA5}">
                      <a16:colId xmlns:a16="http://schemas.microsoft.com/office/drawing/2014/main" val="607670572"/>
                    </a:ext>
                  </a:extLst>
                </a:gridCol>
                <a:gridCol w="2435683">
                  <a:extLst>
                    <a:ext uri="{9D8B030D-6E8A-4147-A177-3AD203B41FA5}">
                      <a16:colId xmlns:a16="http://schemas.microsoft.com/office/drawing/2014/main" val="4208713611"/>
                    </a:ext>
                  </a:extLst>
                </a:gridCol>
              </a:tblGrid>
              <a:tr h="295497">
                <a:tc>
                  <a:txBody>
                    <a:bodyPr/>
                    <a:lstStyle/>
                    <a:p>
                      <a:r>
                        <a:rPr lang="en-GB" sz="1400" dirty="0"/>
                        <a:t>LA</a:t>
                      </a:r>
                    </a:p>
                  </a:txBody>
                  <a:tcPr/>
                </a:tc>
                <a:tc>
                  <a:txBody>
                    <a:bodyPr/>
                    <a:lstStyle/>
                    <a:p>
                      <a:r>
                        <a:rPr lang="en-GB" sz="1400" dirty="0"/>
                        <a:t>Pro-rata respondent count</a:t>
                      </a:r>
                    </a:p>
                  </a:txBody>
                  <a:tcPr/>
                </a:tc>
                <a:tc>
                  <a:txBody>
                    <a:bodyPr/>
                    <a:lstStyle/>
                    <a:p>
                      <a:r>
                        <a:rPr lang="en-GB" sz="1400" dirty="0"/>
                        <a:t>2022 respondent count</a:t>
                      </a:r>
                    </a:p>
                  </a:txBody>
                  <a:tcPr/>
                </a:tc>
                <a:extLst>
                  <a:ext uri="{0D108BD9-81ED-4DB2-BD59-A6C34878D82A}">
                    <a16:rowId xmlns:a16="http://schemas.microsoft.com/office/drawing/2014/main" val="3092937736"/>
                  </a:ext>
                </a:extLst>
              </a:tr>
              <a:tr h="295497">
                <a:tc>
                  <a:txBody>
                    <a:bodyPr/>
                    <a:lstStyle/>
                    <a:p>
                      <a:r>
                        <a:rPr lang="en-GB" sz="1400" dirty="0"/>
                        <a:t>Birmingham</a:t>
                      </a:r>
                    </a:p>
                  </a:txBody>
                  <a:tcPr/>
                </a:tc>
                <a:tc>
                  <a:txBody>
                    <a:bodyPr/>
                    <a:lstStyle/>
                    <a:p>
                      <a:r>
                        <a:rPr lang="en-GB" sz="1400" dirty="0"/>
                        <a:t>164</a:t>
                      </a:r>
                    </a:p>
                  </a:txBody>
                  <a:tcPr/>
                </a:tc>
                <a:tc>
                  <a:txBody>
                    <a:bodyPr/>
                    <a:lstStyle/>
                    <a:p>
                      <a:r>
                        <a:rPr lang="en-GB" sz="1400" dirty="0"/>
                        <a:t>97</a:t>
                      </a:r>
                    </a:p>
                  </a:txBody>
                  <a:tcPr/>
                </a:tc>
                <a:extLst>
                  <a:ext uri="{0D108BD9-81ED-4DB2-BD59-A6C34878D82A}">
                    <a16:rowId xmlns:a16="http://schemas.microsoft.com/office/drawing/2014/main" val="3099034505"/>
                  </a:ext>
                </a:extLst>
              </a:tr>
              <a:tr h="295497">
                <a:tc>
                  <a:txBody>
                    <a:bodyPr/>
                    <a:lstStyle/>
                    <a:p>
                      <a:r>
                        <a:rPr lang="en-GB" sz="1400" dirty="0"/>
                        <a:t>Coventry</a:t>
                      </a:r>
                    </a:p>
                  </a:txBody>
                  <a:tcPr/>
                </a:tc>
                <a:tc>
                  <a:txBody>
                    <a:bodyPr/>
                    <a:lstStyle/>
                    <a:p>
                      <a:r>
                        <a:rPr lang="en-GB" sz="1400" dirty="0"/>
                        <a:t>49</a:t>
                      </a:r>
                    </a:p>
                  </a:txBody>
                  <a:tcPr/>
                </a:tc>
                <a:tc>
                  <a:txBody>
                    <a:bodyPr/>
                    <a:lstStyle/>
                    <a:p>
                      <a:r>
                        <a:rPr lang="en-GB" sz="1400" dirty="0"/>
                        <a:t>37</a:t>
                      </a:r>
                    </a:p>
                  </a:txBody>
                  <a:tcPr/>
                </a:tc>
                <a:extLst>
                  <a:ext uri="{0D108BD9-81ED-4DB2-BD59-A6C34878D82A}">
                    <a16:rowId xmlns:a16="http://schemas.microsoft.com/office/drawing/2014/main" val="700253795"/>
                  </a:ext>
                </a:extLst>
              </a:tr>
              <a:tr h="295497">
                <a:tc>
                  <a:txBody>
                    <a:bodyPr/>
                    <a:lstStyle/>
                    <a:p>
                      <a:r>
                        <a:rPr lang="en-GB" sz="1400" dirty="0"/>
                        <a:t>Dudley</a:t>
                      </a:r>
                    </a:p>
                  </a:txBody>
                  <a:tcPr/>
                </a:tc>
                <a:tc>
                  <a:txBody>
                    <a:bodyPr/>
                    <a:lstStyle/>
                    <a:p>
                      <a:r>
                        <a:rPr lang="en-GB" sz="1400" dirty="0"/>
                        <a:t>46</a:t>
                      </a:r>
                    </a:p>
                  </a:txBody>
                  <a:tcPr/>
                </a:tc>
                <a:tc>
                  <a:txBody>
                    <a:bodyPr/>
                    <a:lstStyle/>
                    <a:p>
                      <a:r>
                        <a:rPr lang="en-GB" sz="1400" dirty="0"/>
                        <a:t>15</a:t>
                      </a:r>
                    </a:p>
                  </a:txBody>
                  <a:tcPr/>
                </a:tc>
                <a:extLst>
                  <a:ext uri="{0D108BD9-81ED-4DB2-BD59-A6C34878D82A}">
                    <a16:rowId xmlns:a16="http://schemas.microsoft.com/office/drawing/2014/main" val="3517538466"/>
                  </a:ext>
                </a:extLst>
              </a:tr>
              <a:tr h="295497">
                <a:tc>
                  <a:txBody>
                    <a:bodyPr/>
                    <a:lstStyle/>
                    <a:p>
                      <a:r>
                        <a:rPr lang="en-GB" sz="1400" dirty="0"/>
                        <a:t>Sandwell</a:t>
                      </a:r>
                    </a:p>
                  </a:txBody>
                  <a:tcPr/>
                </a:tc>
                <a:tc>
                  <a:txBody>
                    <a:bodyPr/>
                    <a:lstStyle/>
                    <a:p>
                      <a:r>
                        <a:rPr lang="en-GB" sz="1400" dirty="0"/>
                        <a:t>49</a:t>
                      </a:r>
                    </a:p>
                  </a:txBody>
                  <a:tcPr/>
                </a:tc>
                <a:tc>
                  <a:txBody>
                    <a:bodyPr/>
                    <a:lstStyle/>
                    <a:p>
                      <a:r>
                        <a:rPr lang="en-GB" sz="1400" dirty="0"/>
                        <a:t>16</a:t>
                      </a:r>
                    </a:p>
                  </a:txBody>
                  <a:tcPr/>
                </a:tc>
                <a:extLst>
                  <a:ext uri="{0D108BD9-81ED-4DB2-BD59-A6C34878D82A}">
                    <a16:rowId xmlns:a16="http://schemas.microsoft.com/office/drawing/2014/main" val="1942575893"/>
                  </a:ext>
                </a:extLst>
              </a:tr>
              <a:tr h="295497">
                <a:tc>
                  <a:txBody>
                    <a:bodyPr/>
                    <a:lstStyle/>
                    <a:p>
                      <a:r>
                        <a:rPr lang="en-GB" sz="1400" dirty="0"/>
                        <a:t>Solihull</a:t>
                      </a:r>
                    </a:p>
                  </a:txBody>
                  <a:tcPr/>
                </a:tc>
                <a:tc>
                  <a:txBody>
                    <a:bodyPr/>
                    <a:lstStyle/>
                    <a:p>
                      <a:r>
                        <a:rPr lang="en-GB" sz="1400" dirty="0"/>
                        <a:t>31</a:t>
                      </a:r>
                    </a:p>
                  </a:txBody>
                  <a:tcPr/>
                </a:tc>
                <a:tc>
                  <a:txBody>
                    <a:bodyPr/>
                    <a:lstStyle/>
                    <a:p>
                      <a:r>
                        <a:rPr lang="en-GB" sz="1400" dirty="0"/>
                        <a:t>4</a:t>
                      </a:r>
                    </a:p>
                  </a:txBody>
                  <a:tcPr/>
                </a:tc>
                <a:extLst>
                  <a:ext uri="{0D108BD9-81ED-4DB2-BD59-A6C34878D82A}">
                    <a16:rowId xmlns:a16="http://schemas.microsoft.com/office/drawing/2014/main" val="4000909803"/>
                  </a:ext>
                </a:extLst>
              </a:tr>
              <a:tr h="295497">
                <a:tc>
                  <a:txBody>
                    <a:bodyPr/>
                    <a:lstStyle/>
                    <a:p>
                      <a:r>
                        <a:rPr lang="en-GB" sz="1400" dirty="0"/>
                        <a:t>Walsall</a:t>
                      </a:r>
                    </a:p>
                  </a:txBody>
                  <a:tcPr/>
                </a:tc>
                <a:tc>
                  <a:txBody>
                    <a:bodyPr/>
                    <a:lstStyle/>
                    <a:p>
                      <a:r>
                        <a:rPr lang="en-GB" sz="1400" dirty="0"/>
                        <a:t>41</a:t>
                      </a:r>
                    </a:p>
                  </a:txBody>
                  <a:tcPr/>
                </a:tc>
                <a:tc>
                  <a:txBody>
                    <a:bodyPr/>
                    <a:lstStyle/>
                    <a:p>
                      <a:r>
                        <a:rPr lang="en-GB" sz="1400" dirty="0"/>
                        <a:t>5</a:t>
                      </a:r>
                    </a:p>
                  </a:txBody>
                  <a:tcPr/>
                </a:tc>
                <a:extLst>
                  <a:ext uri="{0D108BD9-81ED-4DB2-BD59-A6C34878D82A}">
                    <a16:rowId xmlns:a16="http://schemas.microsoft.com/office/drawing/2014/main" val="2479558640"/>
                  </a:ext>
                </a:extLst>
              </a:tr>
              <a:tr h="364497">
                <a:tc>
                  <a:txBody>
                    <a:bodyPr/>
                    <a:lstStyle/>
                    <a:p>
                      <a:r>
                        <a:rPr lang="en-GB" sz="1400" dirty="0"/>
                        <a:t>Wolverhampton</a:t>
                      </a:r>
                    </a:p>
                  </a:txBody>
                  <a:tcPr/>
                </a:tc>
                <a:tc>
                  <a:txBody>
                    <a:bodyPr/>
                    <a:lstStyle/>
                    <a:p>
                      <a:r>
                        <a:rPr lang="en-GB" sz="1400" dirty="0"/>
                        <a:t>38</a:t>
                      </a:r>
                    </a:p>
                  </a:txBody>
                  <a:tcPr/>
                </a:tc>
                <a:tc>
                  <a:txBody>
                    <a:bodyPr/>
                    <a:lstStyle/>
                    <a:p>
                      <a:r>
                        <a:rPr lang="en-GB" sz="1400" dirty="0"/>
                        <a:t>34</a:t>
                      </a:r>
                    </a:p>
                  </a:txBody>
                  <a:tcPr/>
                </a:tc>
                <a:extLst>
                  <a:ext uri="{0D108BD9-81ED-4DB2-BD59-A6C34878D82A}">
                    <a16:rowId xmlns:a16="http://schemas.microsoft.com/office/drawing/2014/main" val="1501280177"/>
                  </a:ext>
                </a:extLst>
              </a:tr>
            </a:tbl>
          </a:graphicData>
        </a:graphic>
      </p:graphicFrame>
    </p:spTree>
    <p:extLst>
      <p:ext uri="{BB962C8B-B14F-4D97-AF65-F5344CB8AC3E}">
        <p14:creationId xmlns:p14="http://schemas.microsoft.com/office/powerpoint/2010/main" val="5707197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0B656-1114-F01F-19C2-C9F27D59DD3E}"/>
              </a:ext>
            </a:extLst>
          </p:cNvPr>
          <p:cNvSpPr>
            <a:spLocks noGrp="1"/>
          </p:cNvSpPr>
          <p:nvPr>
            <p:ph type="ctrTitle"/>
          </p:nvPr>
        </p:nvSpPr>
        <p:spPr>
          <a:xfrm>
            <a:off x="2975211" y="977085"/>
            <a:ext cx="8871045" cy="731489"/>
          </a:xfrm>
        </p:spPr>
        <p:txBody>
          <a:bodyPr>
            <a:normAutofit fontScale="90000"/>
          </a:bodyPr>
          <a:lstStyle/>
          <a:p>
            <a:r>
              <a:rPr lang="en-GB" dirty="0"/>
              <a:t>Favourite Queries</a:t>
            </a:r>
          </a:p>
        </p:txBody>
      </p:sp>
      <p:sp>
        <p:nvSpPr>
          <p:cNvPr id="3" name="Subtitle 2">
            <a:extLst>
              <a:ext uri="{FF2B5EF4-FFF2-40B4-BE49-F238E27FC236}">
                <a16:creationId xmlns:a16="http://schemas.microsoft.com/office/drawing/2014/main" id="{73B3CA7A-EF8A-968A-403F-1E303AE168CC}"/>
              </a:ext>
            </a:extLst>
          </p:cNvPr>
          <p:cNvSpPr>
            <a:spLocks noGrp="1"/>
          </p:cNvSpPr>
          <p:nvPr>
            <p:ph type="subTitle" idx="1"/>
          </p:nvPr>
        </p:nvSpPr>
        <p:spPr>
          <a:xfrm>
            <a:off x="2975212" y="1777525"/>
            <a:ext cx="8871044" cy="4666004"/>
          </a:xfrm>
        </p:spPr>
        <p:txBody>
          <a:bodyPr/>
          <a:lstStyle/>
          <a:p>
            <a:r>
              <a:rPr lang="en-GB" dirty="0"/>
              <a:t>Trip Rate (overall) – met level – annual + most popular modes</a:t>
            </a:r>
          </a:p>
          <a:p>
            <a:r>
              <a:rPr lang="en-GB" dirty="0"/>
              <a:t>Trip Rate (Modal Split)  - met level – 3 year aggregation</a:t>
            </a:r>
          </a:p>
          <a:p>
            <a:r>
              <a:rPr lang="en-GB" dirty="0"/>
              <a:t>NTS0303: </a:t>
            </a:r>
            <a:r>
              <a:rPr lang="en-GB" dirty="0">
                <a:hlinkClick r:id="rId3"/>
              </a:rPr>
              <a:t>Average number of trips, stages, miles and time spent travelling by mode: England, 2002 onwards</a:t>
            </a:r>
            <a:endParaRPr lang="en-GB" dirty="0"/>
          </a:p>
          <a:p>
            <a:endParaRPr lang="en-GB" dirty="0"/>
          </a:p>
          <a:p>
            <a:r>
              <a:rPr lang="en-GB" dirty="0"/>
              <a:t>Trip Purpose</a:t>
            </a:r>
          </a:p>
          <a:p>
            <a:r>
              <a:rPr lang="en-GB" dirty="0"/>
              <a:t>NTS0409</a:t>
            </a:r>
            <a:r>
              <a:rPr lang="en-GB"/>
              <a:t>: </a:t>
            </a:r>
            <a:r>
              <a:rPr lang="en-GB">
                <a:hlinkClick r:id="rId4"/>
              </a:rPr>
              <a:t>Average number of trips and distance travelled by purpose and main mode: England, 2002 onwards</a:t>
            </a:r>
            <a:endParaRPr lang="en-GB" dirty="0"/>
          </a:p>
        </p:txBody>
      </p:sp>
    </p:spTree>
    <p:extLst>
      <p:ext uri="{BB962C8B-B14F-4D97-AF65-F5344CB8AC3E}">
        <p14:creationId xmlns:p14="http://schemas.microsoft.com/office/powerpoint/2010/main" val="3984248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3A80A-1BA3-0AB5-72FB-62499D3B84EB}"/>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C72002B8-B43C-3D4D-C81A-BD7E7BBE0A14}"/>
              </a:ext>
            </a:extLst>
          </p:cNvPr>
          <p:cNvSpPr>
            <a:spLocks noGrp="1"/>
          </p:cNvSpPr>
          <p:nvPr>
            <p:ph type="subTitle" idx="1"/>
          </p:nvPr>
        </p:nvSpPr>
        <p:spPr/>
        <p:txBody>
          <a:bodyPr/>
          <a:lstStyle/>
          <a:p>
            <a:endParaRPr lang="en-GB"/>
          </a:p>
        </p:txBody>
      </p:sp>
      <p:pic>
        <p:nvPicPr>
          <p:cNvPr id="4" name="Picture 3">
            <a:extLst>
              <a:ext uri="{FF2B5EF4-FFF2-40B4-BE49-F238E27FC236}">
                <a16:creationId xmlns:a16="http://schemas.microsoft.com/office/drawing/2014/main" id="{76C97131-19C7-1DCB-A882-F5F57BD2B28F}"/>
              </a:ext>
            </a:extLst>
          </p:cNvPr>
          <p:cNvPicPr>
            <a:picLocks noChangeAspect="1"/>
          </p:cNvPicPr>
          <p:nvPr/>
        </p:nvPicPr>
        <p:blipFill>
          <a:blip r:embed="rId3"/>
          <a:stretch>
            <a:fillRect/>
          </a:stretch>
        </p:blipFill>
        <p:spPr>
          <a:xfrm>
            <a:off x="418289" y="1105823"/>
            <a:ext cx="11451123" cy="5246462"/>
          </a:xfrm>
          <a:prstGeom prst="rect">
            <a:avLst/>
          </a:prstGeom>
        </p:spPr>
      </p:pic>
    </p:spTree>
    <p:extLst>
      <p:ext uri="{BB962C8B-B14F-4D97-AF65-F5344CB8AC3E}">
        <p14:creationId xmlns:p14="http://schemas.microsoft.com/office/powerpoint/2010/main" val="3060495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D7CA-44F8-E567-D703-0D9F0C5C6039}"/>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01DF1442-1CDC-140C-0586-95DAB0D59042}"/>
              </a:ext>
            </a:extLst>
          </p:cNvPr>
          <p:cNvSpPr>
            <a:spLocks noGrp="1"/>
          </p:cNvSpPr>
          <p:nvPr>
            <p:ph type="subTitle" idx="1"/>
          </p:nvPr>
        </p:nvSpPr>
        <p:spPr/>
        <p:txBody>
          <a:bodyPr/>
          <a:lstStyle/>
          <a:p>
            <a:endParaRPr lang="en-GB"/>
          </a:p>
        </p:txBody>
      </p:sp>
      <p:pic>
        <p:nvPicPr>
          <p:cNvPr id="5" name="Picture 4">
            <a:extLst>
              <a:ext uri="{FF2B5EF4-FFF2-40B4-BE49-F238E27FC236}">
                <a16:creationId xmlns:a16="http://schemas.microsoft.com/office/drawing/2014/main" id="{CB715348-CEDC-9FC6-6D51-FE7328FA173A}"/>
              </a:ext>
            </a:extLst>
          </p:cNvPr>
          <p:cNvPicPr>
            <a:picLocks noChangeAspect="1"/>
          </p:cNvPicPr>
          <p:nvPr/>
        </p:nvPicPr>
        <p:blipFill>
          <a:blip r:embed="rId3"/>
          <a:stretch>
            <a:fillRect/>
          </a:stretch>
        </p:blipFill>
        <p:spPr>
          <a:xfrm>
            <a:off x="2755736" y="179962"/>
            <a:ext cx="6680527" cy="6498076"/>
          </a:xfrm>
          <a:prstGeom prst="rect">
            <a:avLst/>
          </a:prstGeom>
        </p:spPr>
      </p:pic>
    </p:spTree>
    <p:extLst>
      <p:ext uri="{BB962C8B-B14F-4D97-AF65-F5344CB8AC3E}">
        <p14:creationId xmlns:p14="http://schemas.microsoft.com/office/powerpoint/2010/main" val="1538160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2CE8EF5-DDF5-ADF4-FF3C-0CF1D269F886}"/>
              </a:ext>
            </a:extLst>
          </p:cNvPr>
          <p:cNvPicPr>
            <a:picLocks noChangeAspect="1"/>
          </p:cNvPicPr>
          <p:nvPr/>
        </p:nvPicPr>
        <p:blipFill>
          <a:blip r:embed="rId3"/>
          <a:stretch>
            <a:fillRect/>
          </a:stretch>
        </p:blipFill>
        <p:spPr>
          <a:xfrm>
            <a:off x="287376" y="174664"/>
            <a:ext cx="5679209" cy="6508672"/>
          </a:xfrm>
          <a:prstGeom prst="rect">
            <a:avLst/>
          </a:prstGeom>
        </p:spPr>
      </p:pic>
      <p:sp>
        <p:nvSpPr>
          <p:cNvPr id="2" name="Title 1">
            <a:extLst>
              <a:ext uri="{FF2B5EF4-FFF2-40B4-BE49-F238E27FC236}">
                <a16:creationId xmlns:a16="http://schemas.microsoft.com/office/drawing/2014/main" id="{0BEC954E-FCD4-35D8-A38B-14FDE2BCE492}"/>
              </a:ext>
            </a:extLst>
          </p:cNvPr>
          <p:cNvSpPr>
            <a:spLocks noGrp="1"/>
          </p:cNvSpPr>
          <p:nvPr>
            <p:ph type="ctrTitle"/>
          </p:nvPr>
        </p:nvSpPr>
        <p:spPr/>
        <p:txBody>
          <a:bodyPr/>
          <a:lstStyle/>
          <a:p>
            <a:endParaRPr lang="en-GB" dirty="0"/>
          </a:p>
        </p:txBody>
      </p:sp>
      <p:sp>
        <p:nvSpPr>
          <p:cNvPr id="3" name="Subtitle 2">
            <a:extLst>
              <a:ext uri="{FF2B5EF4-FFF2-40B4-BE49-F238E27FC236}">
                <a16:creationId xmlns:a16="http://schemas.microsoft.com/office/drawing/2014/main" id="{FECABEB8-60EC-DCD9-7229-77C2FDB62C39}"/>
              </a:ext>
            </a:extLst>
          </p:cNvPr>
          <p:cNvSpPr>
            <a:spLocks noGrp="1"/>
          </p:cNvSpPr>
          <p:nvPr>
            <p:ph type="subTitle" idx="1"/>
          </p:nvPr>
        </p:nvSpPr>
        <p:spPr/>
        <p:txBody>
          <a:bodyPr/>
          <a:lstStyle/>
          <a:p>
            <a:endParaRPr lang="en-GB" dirty="0"/>
          </a:p>
        </p:txBody>
      </p:sp>
      <p:pic>
        <p:nvPicPr>
          <p:cNvPr id="6" name="Picture 5">
            <a:extLst>
              <a:ext uri="{FF2B5EF4-FFF2-40B4-BE49-F238E27FC236}">
                <a16:creationId xmlns:a16="http://schemas.microsoft.com/office/drawing/2014/main" id="{EC9649B9-B7EE-869E-F763-A41FD359F9BB}"/>
              </a:ext>
            </a:extLst>
          </p:cNvPr>
          <p:cNvPicPr>
            <a:picLocks noChangeAspect="1"/>
          </p:cNvPicPr>
          <p:nvPr/>
        </p:nvPicPr>
        <p:blipFill>
          <a:blip r:embed="rId4"/>
          <a:stretch>
            <a:fillRect/>
          </a:stretch>
        </p:blipFill>
        <p:spPr>
          <a:xfrm>
            <a:off x="6261759" y="1171003"/>
            <a:ext cx="5652594" cy="5492446"/>
          </a:xfrm>
          <a:prstGeom prst="rect">
            <a:avLst/>
          </a:prstGeom>
        </p:spPr>
      </p:pic>
    </p:spTree>
    <p:extLst>
      <p:ext uri="{BB962C8B-B14F-4D97-AF65-F5344CB8AC3E}">
        <p14:creationId xmlns:p14="http://schemas.microsoft.com/office/powerpoint/2010/main" val="27383927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CC2BEB296F5974FAE787E8733F75CB5" ma:contentTypeVersion="21" ma:contentTypeDescription="Create a new document." ma:contentTypeScope="" ma:versionID="90640b3d5ae57276d5a6f4993a1e9313">
  <xsd:schema xmlns:xsd="http://www.w3.org/2001/XMLSchema" xmlns:xs="http://www.w3.org/2001/XMLSchema" xmlns:p="http://schemas.microsoft.com/office/2006/metadata/properties" xmlns:ns1="http://schemas.microsoft.com/sharepoint/v3" xmlns:ns2="2e598bac-a1c3-4c5c-9404-b712d489b1f5" xmlns:ns3="1ffba0cd-5580-4751-b8a4-2ac03ed8878b" targetNamespace="http://schemas.microsoft.com/office/2006/metadata/properties" ma:root="true" ma:fieldsID="ae91fb159b7c92fc73c6561a37a5f899" ns1:_="" ns2:_="" ns3:_="">
    <xsd:import namespace="http://schemas.microsoft.com/sharepoint/v3"/>
    <xsd:import namespace="2e598bac-a1c3-4c5c-9404-b712d489b1f5"/>
    <xsd:import namespace="1ffba0cd-5580-4751-b8a4-2ac03ed8878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1:_ip_UnifiedCompliancePolicyProperties" minOccurs="0"/>
                <xsd:element ref="ns1:_ip_UnifiedCompliancePolicyUIAction" minOccurs="0"/>
                <xsd:element ref="ns2:lcf76f155ced4ddcb4097134ff3c332f" minOccurs="0"/>
                <xsd:element ref="ns3:TaxCatchAll" minOccurs="0"/>
                <xsd:element ref="ns2:MediaServiceObjectDetectorVersions" minOccurs="0"/>
                <xsd:element ref="ns2:_Flow_SignoffStatu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598bac-a1c3-4c5c-9404-b712d489b1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ca49b27d-a8f4-4e0a-9d7a-7a66872d4e4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6" nillable="true" ma:displayName="MediaServiceObjectDetectorVersions" ma:hidden="true" ma:indexed="true" ma:internalName="MediaServiceObjectDetectorVersions" ma:readOnly="true">
      <xsd:simpleType>
        <xsd:restriction base="dms:Text"/>
      </xsd:simpleType>
    </xsd:element>
    <xsd:element name="_Flow_SignoffStatus" ma:index="27" nillable="true" ma:displayName="Sign-off status" ma:internalName="Sign_x002d_off_x0020_status">
      <xsd:simpleType>
        <xsd:restriction base="dms:Text"/>
      </xsd:simpleType>
    </xsd:element>
    <xsd:element name="MediaServiceSearchProperties" ma:index="28"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ffba0cd-5580-4751-b8a4-2ac03ed8878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5" nillable="true" ma:displayName="Taxonomy Catch All Column" ma:hidden="true" ma:list="{39364f55-ca4f-4fe9-8c04-32c1a00d83e4}" ma:internalName="TaxCatchAll" ma:showField="CatchAllData" ma:web="1ffba0cd-5580-4751-b8a4-2ac03ed8878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Flow_SignoffStatus xmlns="2e598bac-a1c3-4c5c-9404-b712d489b1f5" xsi:nil="true"/>
    <_ip_UnifiedCompliancePolicyUIAction xmlns="http://schemas.microsoft.com/sharepoint/v3" xsi:nil="true"/>
    <lcf76f155ced4ddcb4097134ff3c332f xmlns="2e598bac-a1c3-4c5c-9404-b712d489b1f5">
      <Terms xmlns="http://schemas.microsoft.com/office/infopath/2007/PartnerControls"/>
    </lcf76f155ced4ddcb4097134ff3c332f>
    <_ip_UnifiedCompliancePolicyProperties xmlns="http://schemas.microsoft.com/sharepoint/v3" xsi:nil="true"/>
    <TaxCatchAll xmlns="1ffba0cd-5580-4751-b8a4-2ac03ed8878b" xsi:nil="true"/>
  </documentManagement>
</p:properties>
</file>

<file path=customXml/itemProps1.xml><?xml version="1.0" encoding="utf-8"?>
<ds:datastoreItem xmlns:ds="http://schemas.openxmlformats.org/officeDocument/2006/customXml" ds:itemID="{41327E9F-B5BC-4182-81F9-169CD56ADA7C}">
  <ds:schemaRefs>
    <ds:schemaRef ds:uri="http://schemas.microsoft.com/sharepoint/v3/contenttype/forms"/>
  </ds:schemaRefs>
</ds:datastoreItem>
</file>

<file path=customXml/itemProps2.xml><?xml version="1.0" encoding="utf-8"?>
<ds:datastoreItem xmlns:ds="http://schemas.openxmlformats.org/officeDocument/2006/customXml" ds:itemID="{F3511AFF-6ED7-41A8-88AF-D4D0EDBDE2F6}"/>
</file>

<file path=customXml/itemProps3.xml><?xml version="1.0" encoding="utf-8"?>
<ds:datastoreItem xmlns:ds="http://schemas.openxmlformats.org/officeDocument/2006/customXml" ds:itemID="{5802545D-0E21-494A-B0AD-059A2517158F}">
  <ds:schemaRefs>
    <ds:schemaRef ds:uri="http://www.w3.org/XML/1998/namespace"/>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c96fb530-2169-4283-826e-9aa021d9be52"/>
    <ds:schemaRef ds:uri="http://schemas.microsoft.com/office/2006/metadata/properties"/>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5566</TotalTime>
  <Words>1898</Words>
  <Application>Microsoft Office PowerPoint</Application>
  <PresentationFormat>Widescreen</PresentationFormat>
  <Paragraphs>195</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Narrow</vt:lpstr>
      <vt:lpstr>Arial</vt:lpstr>
      <vt:lpstr>Calibri</vt:lpstr>
      <vt:lpstr>Wingdings</vt:lpstr>
      <vt:lpstr>Office Theme</vt:lpstr>
      <vt:lpstr>NTS datasets:  availability and applicability</vt:lpstr>
      <vt:lpstr>NTS – what is it ?</vt:lpstr>
      <vt:lpstr>Local Availability</vt:lpstr>
      <vt:lpstr>Limitations</vt:lpstr>
      <vt:lpstr>Limitations</vt:lpstr>
      <vt:lpstr>Favourite Queries</vt:lpstr>
      <vt:lpstr>PowerPoint Presentation</vt:lpstr>
      <vt:lpstr>PowerPoint Presentation</vt:lpstr>
      <vt:lpstr>PowerPoint Presentation</vt:lpstr>
      <vt:lpstr>NTS0908: location vehicle parked overnight </vt:lpstr>
      <vt:lpstr>Less well travelled</vt:lpstr>
      <vt:lpstr>Useful Resources</vt:lpstr>
      <vt:lpstr>Questions ?</vt:lpstr>
    </vt:vector>
  </TitlesOfParts>
  <Company>Centro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 Ainge</dc:creator>
  <cp:lastModifiedBy>Owen O'Neill</cp:lastModifiedBy>
  <cp:revision>110</cp:revision>
  <dcterms:created xsi:type="dcterms:W3CDTF">2018-06-19T13:56:28Z</dcterms:created>
  <dcterms:modified xsi:type="dcterms:W3CDTF">2024-07-22T15:30:53Z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0x0101005485A34E7037D349819532B1CF6F7B83</vt:lpwstr>
  </property>
</Properties>
</file>