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98" r:id="rId3"/>
  </p:sldMasterIdLst>
  <p:notesMasterIdLst>
    <p:notesMasterId r:id="rId29"/>
  </p:notesMasterIdLst>
  <p:sldIdLst>
    <p:sldId id="982" r:id="rId4"/>
    <p:sldId id="668" r:id="rId5"/>
    <p:sldId id="970" r:id="rId6"/>
    <p:sldId id="507" r:id="rId7"/>
    <p:sldId id="572" r:id="rId8"/>
    <p:sldId id="508" r:id="rId9"/>
    <p:sldId id="628" r:id="rId10"/>
    <p:sldId id="510" r:id="rId11"/>
    <p:sldId id="981" r:id="rId12"/>
    <p:sldId id="961" r:id="rId13"/>
    <p:sldId id="963" r:id="rId14"/>
    <p:sldId id="964" r:id="rId15"/>
    <p:sldId id="965" r:id="rId16"/>
    <p:sldId id="966" r:id="rId17"/>
    <p:sldId id="967" r:id="rId18"/>
    <p:sldId id="968" r:id="rId19"/>
    <p:sldId id="974" r:id="rId20"/>
    <p:sldId id="976" r:id="rId21"/>
    <p:sldId id="977" r:id="rId22"/>
    <p:sldId id="552" r:id="rId23"/>
    <p:sldId id="553" r:id="rId24"/>
    <p:sldId id="556" r:id="rId25"/>
    <p:sldId id="563" r:id="rId26"/>
    <p:sldId id="452" r:id="rId27"/>
    <p:sldId id="447"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41B78B4-4A23-B746-831F-6886DCD96958}">
          <p14:sldIdLst>
            <p14:sldId id="982"/>
            <p14:sldId id="668"/>
            <p14:sldId id="970"/>
            <p14:sldId id="507"/>
            <p14:sldId id="572"/>
            <p14:sldId id="508"/>
            <p14:sldId id="628"/>
            <p14:sldId id="510"/>
            <p14:sldId id="981"/>
            <p14:sldId id="961"/>
            <p14:sldId id="963"/>
            <p14:sldId id="964"/>
            <p14:sldId id="965"/>
            <p14:sldId id="966"/>
            <p14:sldId id="967"/>
            <p14:sldId id="968"/>
            <p14:sldId id="974"/>
            <p14:sldId id="976"/>
            <p14:sldId id="977"/>
          </p14:sldIdLst>
        </p14:section>
        <p14:section name="Lab session 2" id="{79874F54-C33B-412D-91D8-84955D24CD68}">
          <p14:sldIdLst>
            <p14:sldId id="552"/>
            <p14:sldId id="553"/>
            <p14:sldId id="556"/>
            <p14:sldId id="563"/>
          </p14:sldIdLst>
        </p14:section>
        <p14:section name="Wrap-up" id="{4B76DBA2-45CD-8844-B48A-DFB47FBDC455}">
          <p14:sldIdLst>
            <p14:sldId id="452"/>
            <p14:sldId id="4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85"/>
    <p:restoredTop sz="94250" autoAdjust="0"/>
  </p:normalViewPr>
  <p:slideViewPr>
    <p:cSldViewPr snapToGrid="0">
      <p:cViewPr varScale="1">
        <p:scale>
          <a:sx n="117" d="100"/>
          <a:sy n="117" d="100"/>
        </p:scale>
        <p:origin x="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98AD3-A401-9E4F-8F75-C24781233EA0}" type="datetimeFigureOut">
              <a:rPr lang="en-GB" smtClean="0"/>
              <a:t>18/06/2025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9ACCB8-C571-5044-810F-76B781C2137C}" type="slidenum">
              <a:rPr lang="en-GB" smtClean="0"/>
              <a:t>‹#›</a:t>
            </a:fld>
            <a:endParaRPr lang="en-GB"/>
          </a:p>
        </p:txBody>
      </p:sp>
    </p:spTree>
    <p:extLst>
      <p:ext uri="{BB962C8B-B14F-4D97-AF65-F5344CB8AC3E}">
        <p14:creationId xmlns:p14="http://schemas.microsoft.com/office/powerpoint/2010/main" val="3312190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D4809F-4B33-4060-A60F-28B3CB27534A}"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822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56834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5474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45157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1141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076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97952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3843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5688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8811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3458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9366A6-7DC8-4C2E-B969-7A593BD97F4D}"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71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9F327A93-E22C-4B73-A065-EE978B3C7250}" type="slidenum">
              <a:rPr lang="nl-NL" smtClean="0">
                <a:solidFill>
                  <a:prstClr val="black"/>
                </a:solidFill>
              </a:rPr>
              <a:pPr/>
              <a:t>24</a:t>
            </a:fld>
            <a:endParaRPr lang="nl-NL">
              <a:solidFill>
                <a:prstClr val="black"/>
              </a:solidFill>
            </a:endParaRPr>
          </a:p>
        </p:txBody>
      </p:sp>
    </p:spTree>
    <p:extLst>
      <p:ext uri="{BB962C8B-B14F-4D97-AF65-F5344CB8AC3E}">
        <p14:creationId xmlns:p14="http://schemas.microsoft.com/office/powerpoint/2010/main" val="2251341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EEB1F4B1-1FCF-4C1A-A12F-34EB2745DE74}" type="slidenum">
              <a:rPr lang="nl-NL" smtClean="0">
                <a:solidFill>
                  <a:prstClr val="black"/>
                </a:solidFill>
              </a:rPr>
              <a:pPr/>
              <a:t>25</a:t>
            </a:fld>
            <a:endParaRPr lang="nl-NL">
              <a:solidFill>
                <a:prstClr val="black"/>
              </a:solidFill>
            </a:endParaRPr>
          </a:p>
        </p:txBody>
      </p:sp>
    </p:spTree>
    <p:extLst>
      <p:ext uri="{BB962C8B-B14F-4D97-AF65-F5344CB8AC3E}">
        <p14:creationId xmlns:p14="http://schemas.microsoft.com/office/powerpoint/2010/main" val="412012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9766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8211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6548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722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9552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8900" y="746125"/>
            <a:ext cx="6629400" cy="3729038"/>
          </a:xfrm>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327A93-E22C-4B73-A065-EE978B3C7250}"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58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149A-0C35-FF5E-F94C-E1319146C4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9299570-99F2-1CEA-16A5-5947D368C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4F607CF-4BCF-FBB7-6D27-286054FB774D}"/>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8BEFC984-A87D-E858-7275-D2CFE41F27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5C9A98-F6B0-053A-815D-F1F875E9512B}"/>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354555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F6A7-3082-F660-B9EC-7A7EA0620F5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CB199BF-2FE3-3AF8-3C53-F40C08EE40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2A9F58-B1D2-EA57-CFC5-8C6F3932AFE0}"/>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1DD567E5-892D-BA48-0AAD-AC019BD4F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5ED3AC-AD11-361B-4495-DCDF61EF4EFC}"/>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66128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16112-E307-B851-5923-C9111B10AE7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0B0322C-A136-6181-8E22-DFAF1529D9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AC18241-8891-1DF1-6ECD-BD255464DB94}"/>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6E4FC5DD-1B5B-E3AD-CF17-72F39BBA2E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7BA181-8D4A-EC20-1CC9-661776C0441F}"/>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879043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4" name="Rectangle 23"/>
          <p:cNvSpPr>
            <a:spLocks noChangeArrowheads="1"/>
          </p:cNvSpPr>
          <p:nvPr userDrawn="1"/>
        </p:nvSpPr>
        <p:spPr bwMode="auto">
          <a:xfrm>
            <a:off x="622300" y="2057400"/>
            <a:ext cx="9956800" cy="1981200"/>
          </a:xfrm>
          <a:prstGeom prst="rect">
            <a:avLst/>
          </a:prstGeom>
          <a:solidFill>
            <a:schemeClr val="bg1"/>
          </a:solidFill>
          <a:ln>
            <a:noFill/>
          </a:ln>
        </p:spPr>
        <p:txBody>
          <a:bodyPr wrap="none" anchor="ctr"/>
          <a:lstStyle/>
          <a:p>
            <a:pPr algn="r" fontAlgn="base">
              <a:spcBef>
                <a:spcPct val="0"/>
              </a:spcBef>
              <a:spcAft>
                <a:spcPct val="0"/>
              </a:spcAft>
            </a:pPr>
            <a:endParaRPr lang="nl-NL" sz="2200">
              <a:solidFill>
                <a:srgbClr val="000000"/>
              </a:solidFill>
            </a:endParaRPr>
          </a:p>
        </p:txBody>
      </p:sp>
      <p:sp>
        <p:nvSpPr>
          <p:cNvPr id="5" name="Rectangle 20"/>
          <p:cNvSpPr>
            <a:spLocks noChangeArrowheads="1"/>
          </p:cNvSpPr>
          <p:nvPr userDrawn="1"/>
        </p:nvSpPr>
        <p:spPr bwMode="auto">
          <a:xfrm>
            <a:off x="0" y="0"/>
            <a:ext cx="626533"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6" name="Rectangle 21"/>
          <p:cNvSpPr>
            <a:spLocks noChangeArrowheads="1"/>
          </p:cNvSpPr>
          <p:nvPr userDrawn="1"/>
        </p:nvSpPr>
        <p:spPr bwMode="auto">
          <a:xfrm>
            <a:off x="0" y="6584950"/>
            <a:ext cx="12192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7" name="Line 22"/>
          <p:cNvSpPr>
            <a:spLocks noChangeShapeType="1"/>
          </p:cNvSpPr>
          <p:nvPr userDrawn="1"/>
        </p:nvSpPr>
        <p:spPr bwMode="auto">
          <a:xfrm>
            <a:off x="0" y="6781800"/>
            <a:ext cx="12192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r" fontAlgn="base">
              <a:spcBef>
                <a:spcPct val="0"/>
              </a:spcBef>
              <a:spcAft>
                <a:spcPct val="0"/>
              </a:spcAft>
            </a:pPr>
            <a:endParaRPr lang="en-US" sz="2200">
              <a:solidFill>
                <a:srgbClr val="000000"/>
              </a:solidFill>
            </a:endParaRPr>
          </a:p>
        </p:txBody>
      </p:sp>
      <p:sp>
        <p:nvSpPr>
          <p:cNvPr id="8" name="Line 24"/>
          <p:cNvSpPr>
            <a:spLocks noChangeShapeType="1"/>
          </p:cNvSpPr>
          <p:nvPr userDrawn="1"/>
        </p:nvSpPr>
        <p:spPr bwMode="auto">
          <a:xfrm>
            <a:off x="0" y="6134100"/>
            <a:ext cx="1219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fontAlgn="base">
              <a:spcBef>
                <a:spcPct val="0"/>
              </a:spcBef>
              <a:spcAft>
                <a:spcPct val="0"/>
              </a:spcAft>
            </a:pPr>
            <a:endParaRPr lang="en-US" sz="2200">
              <a:solidFill>
                <a:srgbClr val="000000"/>
              </a:solidFill>
            </a:endParaRPr>
          </a:p>
        </p:txBody>
      </p:sp>
      <p:sp>
        <p:nvSpPr>
          <p:cNvPr id="9" name="Text Box 27"/>
          <p:cNvSpPr txBox="1">
            <a:spLocks noChangeArrowheads="1"/>
          </p:cNvSpPr>
          <p:nvPr userDrawn="1"/>
        </p:nvSpPr>
        <p:spPr bwMode="white">
          <a:xfrm>
            <a:off x="914400" y="3641726"/>
            <a:ext cx="3251200" cy="244475"/>
          </a:xfrm>
          <a:prstGeom prst="rect">
            <a:avLst/>
          </a:prstGeom>
          <a:solidFill>
            <a:schemeClr val="bg1"/>
          </a:solidFill>
          <a:ln>
            <a:noFill/>
          </a:ln>
        </p:spPr>
        <p:txBody>
          <a:bodyPr lIns="0" tIns="0" rIns="0" bIns="0">
            <a:spAutoFit/>
          </a:bodyPr>
          <a:lstStyle>
            <a:lvl1pPr eaLnBrk="0" hangingPunct="0">
              <a:defRPr sz="2200">
                <a:solidFill>
                  <a:schemeClr val="tx1"/>
                </a:solidFill>
                <a:latin typeface="Tahoma" pitchFamily="34" charset="0"/>
              </a:defRPr>
            </a:lvl1pPr>
            <a:lvl2pPr marL="742950" indent="-285750" eaLnBrk="0" hangingPunct="0">
              <a:defRPr sz="2200">
                <a:solidFill>
                  <a:schemeClr val="tx1"/>
                </a:solidFill>
                <a:latin typeface="Tahoma" pitchFamily="34" charset="0"/>
              </a:defRPr>
            </a:lvl2pPr>
            <a:lvl3pPr marL="1143000" indent="-228600" eaLnBrk="0" hangingPunct="0">
              <a:defRPr sz="2200">
                <a:solidFill>
                  <a:schemeClr val="tx1"/>
                </a:solidFill>
                <a:latin typeface="Tahoma" pitchFamily="34" charset="0"/>
              </a:defRPr>
            </a:lvl3pPr>
            <a:lvl4pPr marL="1600200" indent="-228600" eaLnBrk="0" hangingPunct="0">
              <a:defRPr sz="2200">
                <a:solidFill>
                  <a:schemeClr val="tx1"/>
                </a:solidFill>
                <a:latin typeface="Tahoma" pitchFamily="34" charset="0"/>
              </a:defRPr>
            </a:lvl4pPr>
            <a:lvl5pPr marL="2057400" indent="-228600" eaLnBrk="0" hangingPunct="0">
              <a:defRPr sz="2200">
                <a:solidFill>
                  <a:schemeClr val="tx1"/>
                </a:solidFill>
                <a:latin typeface="Tahoma" pitchFamily="34" charset="0"/>
              </a:defRPr>
            </a:lvl5pPr>
            <a:lvl6pPr marL="2514600" indent="-228600" algn="r" eaLnBrk="0" fontAlgn="base" hangingPunct="0">
              <a:spcBef>
                <a:spcPct val="0"/>
              </a:spcBef>
              <a:spcAft>
                <a:spcPct val="0"/>
              </a:spcAft>
              <a:defRPr sz="2200">
                <a:solidFill>
                  <a:schemeClr val="tx1"/>
                </a:solidFill>
                <a:latin typeface="Tahoma" pitchFamily="34" charset="0"/>
              </a:defRPr>
            </a:lvl6pPr>
            <a:lvl7pPr marL="2971800" indent="-228600" algn="r" eaLnBrk="0" fontAlgn="base" hangingPunct="0">
              <a:spcBef>
                <a:spcPct val="0"/>
              </a:spcBef>
              <a:spcAft>
                <a:spcPct val="0"/>
              </a:spcAft>
              <a:defRPr sz="2200">
                <a:solidFill>
                  <a:schemeClr val="tx1"/>
                </a:solidFill>
                <a:latin typeface="Tahoma" pitchFamily="34" charset="0"/>
              </a:defRPr>
            </a:lvl7pPr>
            <a:lvl8pPr marL="3429000" indent="-228600" algn="r" eaLnBrk="0" fontAlgn="base" hangingPunct="0">
              <a:spcBef>
                <a:spcPct val="0"/>
              </a:spcBef>
              <a:spcAft>
                <a:spcPct val="0"/>
              </a:spcAft>
              <a:defRPr sz="2200">
                <a:solidFill>
                  <a:schemeClr val="tx1"/>
                </a:solidFill>
                <a:latin typeface="Tahoma" pitchFamily="34" charset="0"/>
              </a:defRPr>
            </a:lvl8pPr>
            <a:lvl9pPr marL="3886200" indent="-228600" algn="r" eaLnBrk="0" fontAlgn="base" hangingPunct="0">
              <a:spcBef>
                <a:spcPct val="0"/>
              </a:spcBef>
              <a:spcAft>
                <a:spcPct val="0"/>
              </a:spcAft>
              <a:defRPr sz="2200">
                <a:solidFill>
                  <a:schemeClr val="tx1"/>
                </a:solidFill>
                <a:latin typeface="Tahoma" pitchFamily="34" charset="0"/>
              </a:defRPr>
            </a:lvl9pPr>
          </a:lstStyle>
          <a:p>
            <a:pPr eaLnBrk="1" fontAlgn="base" hangingPunct="1">
              <a:spcBef>
                <a:spcPct val="50000"/>
              </a:spcBef>
              <a:spcAft>
                <a:spcPct val="0"/>
              </a:spcAft>
              <a:defRPr/>
            </a:pPr>
            <a:fld id="{5B6703EA-A6C3-4CCA-867D-8951E351492D}" type="datetime1">
              <a:rPr lang="nl-NL" sz="1600" smtClean="0">
                <a:solidFill>
                  <a:srgbClr val="FFFFFF"/>
                </a:solidFill>
              </a:rPr>
              <a:pPr eaLnBrk="1" fontAlgn="base" hangingPunct="1">
                <a:spcBef>
                  <a:spcPct val="50000"/>
                </a:spcBef>
                <a:spcAft>
                  <a:spcPct val="0"/>
                </a:spcAft>
                <a:defRPr/>
              </a:pPr>
              <a:t>18-06-2025</a:t>
            </a:fld>
            <a:endParaRPr lang="nl-NL" sz="1600" dirty="0">
              <a:solidFill>
                <a:srgbClr val="FFFFFF"/>
              </a:solidFill>
            </a:endParaRPr>
          </a:p>
        </p:txBody>
      </p:sp>
      <p:pic>
        <p:nvPicPr>
          <p:cNvPr id="10" name="Picture 29" descr="TU_Delft_2.png                                                 00095E43Smidswater Server              C1CD65DB:"/>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01" y="6184900"/>
            <a:ext cx="118321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0"/>
          <p:cNvSpPr txBox="1">
            <a:spLocks noChangeArrowheads="1"/>
          </p:cNvSpPr>
          <p:nvPr userDrawn="1"/>
        </p:nvSpPr>
        <p:spPr bwMode="white">
          <a:xfrm>
            <a:off x="1998133" y="6572251"/>
            <a:ext cx="3962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ahoma" pitchFamily="34" charset="0"/>
              </a:defRPr>
            </a:lvl1pPr>
            <a:lvl2pPr marL="742950" indent="-285750" eaLnBrk="0" hangingPunct="0">
              <a:defRPr sz="2200">
                <a:solidFill>
                  <a:schemeClr val="tx1"/>
                </a:solidFill>
                <a:latin typeface="Tahoma" pitchFamily="34" charset="0"/>
              </a:defRPr>
            </a:lvl2pPr>
            <a:lvl3pPr marL="1143000" indent="-228600" eaLnBrk="0" hangingPunct="0">
              <a:defRPr sz="2200">
                <a:solidFill>
                  <a:schemeClr val="tx1"/>
                </a:solidFill>
                <a:latin typeface="Tahoma" pitchFamily="34" charset="0"/>
              </a:defRPr>
            </a:lvl3pPr>
            <a:lvl4pPr marL="1600200" indent="-228600" eaLnBrk="0" hangingPunct="0">
              <a:defRPr sz="2200">
                <a:solidFill>
                  <a:schemeClr val="tx1"/>
                </a:solidFill>
                <a:latin typeface="Tahoma" pitchFamily="34" charset="0"/>
              </a:defRPr>
            </a:lvl4pPr>
            <a:lvl5pPr marL="2057400" indent="-228600" eaLnBrk="0" hangingPunct="0">
              <a:defRPr sz="2200">
                <a:solidFill>
                  <a:schemeClr val="tx1"/>
                </a:solidFill>
                <a:latin typeface="Tahoma" pitchFamily="34" charset="0"/>
              </a:defRPr>
            </a:lvl5pPr>
            <a:lvl6pPr marL="2514600" indent="-228600" algn="r" eaLnBrk="0" fontAlgn="base" hangingPunct="0">
              <a:spcBef>
                <a:spcPct val="0"/>
              </a:spcBef>
              <a:spcAft>
                <a:spcPct val="0"/>
              </a:spcAft>
              <a:defRPr sz="2200">
                <a:solidFill>
                  <a:schemeClr val="tx1"/>
                </a:solidFill>
                <a:latin typeface="Tahoma" pitchFamily="34" charset="0"/>
              </a:defRPr>
            </a:lvl6pPr>
            <a:lvl7pPr marL="2971800" indent="-228600" algn="r" eaLnBrk="0" fontAlgn="base" hangingPunct="0">
              <a:spcBef>
                <a:spcPct val="0"/>
              </a:spcBef>
              <a:spcAft>
                <a:spcPct val="0"/>
              </a:spcAft>
              <a:defRPr sz="2200">
                <a:solidFill>
                  <a:schemeClr val="tx1"/>
                </a:solidFill>
                <a:latin typeface="Tahoma" pitchFamily="34" charset="0"/>
              </a:defRPr>
            </a:lvl7pPr>
            <a:lvl8pPr marL="3429000" indent="-228600" algn="r" eaLnBrk="0" fontAlgn="base" hangingPunct="0">
              <a:spcBef>
                <a:spcPct val="0"/>
              </a:spcBef>
              <a:spcAft>
                <a:spcPct val="0"/>
              </a:spcAft>
              <a:defRPr sz="2200">
                <a:solidFill>
                  <a:schemeClr val="tx1"/>
                </a:solidFill>
                <a:latin typeface="Tahoma" pitchFamily="34" charset="0"/>
              </a:defRPr>
            </a:lvl8pPr>
            <a:lvl9pPr marL="3886200" indent="-228600" algn="r" eaLnBrk="0" fontAlgn="base" hangingPunct="0">
              <a:spcBef>
                <a:spcPct val="0"/>
              </a:spcBef>
              <a:spcAft>
                <a:spcPct val="0"/>
              </a:spcAft>
              <a:defRPr sz="2200">
                <a:solidFill>
                  <a:schemeClr val="tx1"/>
                </a:solidFill>
                <a:latin typeface="Tahoma" pitchFamily="34" charset="0"/>
              </a:defRPr>
            </a:lvl9pPr>
          </a:lstStyle>
          <a:p>
            <a:pPr eaLnBrk="1" fontAlgn="base" hangingPunct="1">
              <a:spcBef>
                <a:spcPct val="50000"/>
              </a:spcBef>
              <a:spcAft>
                <a:spcPct val="0"/>
              </a:spcAft>
              <a:defRPr/>
            </a:pPr>
            <a:r>
              <a:rPr lang="nl-NL" sz="800">
                <a:solidFill>
                  <a:srgbClr val="FFFFFF"/>
                </a:solidFill>
              </a:rPr>
              <a:t>Challenge the future</a:t>
            </a:r>
            <a:endParaRPr lang="nl-NL" sz="2200">
              <a:solidFill>
                <a:srgbClr val="000000"/>
              </a:solidFill>
            </a:endParaRPr>
          </a:p>
        </p:txBody>
      </p:sp>
      <p:sp>
        <p:nvSpPr>
          <p:cNvPr id="12" name="Text Box 31"/>
          <p:cNvSpPr txBox="1">
            <a:spLocks noChangeArrowheads="1"/>
          </p:cNvSpPr>
          <p:nvPr userDrawn="1"/>
        </p:nvSpPr>
        <p:spPr bwMode="auto">
          <a:xfrm>
            <a:off x="1998133" y="6292850"/>
            <a:ext cx="13208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ahoma" pitchFamily="34" charset="0"/>
              </a:defRPr>
            </a:lvl1pPr>
            <a:lvl2pPr marL="742950" indent="-285750" eaLnBrk="0" hangingPunct="0">
              <a:defRPr sz="2200">
                <a:solidFill>
                  <a:schemeClr val="tx1"/>
                </a:solidFill>
                <a:latin typeface="Tahoma" pitchFamily="34" charset="0"/>
              </a:defRPr>
            </a:lvl2pPr>
            <a:lvl3pPr marL="1143000" indent="-228600" eaLnBrk="0" hangingPunct="0">
              <a:defRPr sz="2200">
                <a:solidFill>
                  <a:schemeClr val="tx1"/>
                </a:solidFill>
                <a:latin typeface="Tahoma" pitchFamily="34" charset="0"/>
              </a:defRPr>
            </a:lvl3pPr>
            <a:lvl4pPr marL="1600200" indent="-228600" eaLnBrk="0" hangingPunct="0">
              <a:defRPr sz="2200">
                <a:solidFill>
                  <a:schemeClr val="tx1"/>
                </a:solidFill>
                <a:latin typeface="Tahoma" pitchFamily="34" charset="0"/>
              </a:defRPr>
            </a:lvl4pPr>
            <a:lvl5pPr marL="2057400" indent="-228600" eaLnBrk="0" hangingPunct="0">
              <a:defRPr sz="2200">
                <a:solidFill>
                  <a:schemeClr val="tx1"/>
                </a:solidFill>
                <a:latin typeface="Tahoma" pitchFamily="34" charset="0"/>
              </a:defRPr>
            </a:lvl5pPr>
            <a:lvl6pPr marL="2514600" indent="-228600" algn="r" eaLnBrk="0" fontAlgn="base" hangingPunct="0">
              <a:spcBef>
                <a:spcPct val="0"/>
              </a:spcBef>
              <a:spcAft>
                <a:spcPct val="0"/>
              </a:spcAft>
              <a:defRPr sz="2200">
                <a:solidFill>
                  <a:schemeClr val="tx1"/>
                </a:solidFill>
                <a:latin typeface="Tahoma" pitchFamily="34" charset="0"/>
              </a:defRPr>
            </a:lvl6pPr>
            <a:lvl7pPr marL="2971800" indent="-228600" algn="r" eaLnBrk="0" fontAlgn="base" hangingPunct="0">
              <a:spcBef>
                <a:spcPct val="0"/>
              </a:spcBef>
              <a:spcAft>
                <a:spcPct val="0"/>
              </a:spcAft>
              <a:defRPr sz="2200">
                <a:solidFill>
                  <a:schemeClr val="tx1"/>
                </a:solidFill>
                <a:latin typeface="Tahoma" pitchFamily="34" charset="0"/>
              </a:defRPr>
            </a:lvl7pPr>
            <a:lvl8pPr marL="3429000" indent="-228600" algn="r" eaLnBrk="0" fontAlgn="base" hangingPunct="0">
              <a:spcBef>
                <a:spcPct val="0"/>
              </a:spcBef>
              <a:spcAft>
                <a:spcPct val="0"/>
              </a:spcAft>
              <a:defRPr sz="2200">
                <a:solidFill>
                  <a:schemeClr val="tx1"/>
                </a:solidFill>
                <a:latin typeface="Tahoma" pitchFamily="34" charset="0"/>
              </a:defRPr>
            </a:lvl8pPr>
            <a:lvl9pPr marL="3886200" indent="-228600" algn="r" eaLnBrk="0" fontAlgn="base" hangingPunct="0">
              <a:spcBef>
                <a:spcPct val="0"/>
              </a:spcBef>
              <a:spcAft>
                <a:spcPct val="0"/>
              </a:spcAft>
              <a:defRPr sz="2200">
                <a:solidFill>
                  <a:schemeClr val="tx1"/>
                </a:solidFill>
                <a:latin typeface="Tahoma" pitchFamily="34" charset="0"/>
              </a:defRPr>
            </a:lvl9pPr>
          </a:lstStyle>
          <a:p>
            <a:pPr eaLnBrk="1" fontAlgn="base" hangingPunct="1">
              <a:lnSpc>
                <a:spcPct val="90000"/>
              </a:lnSpc>
              <a:spcBef>
                <a:spcPct val="0"/>
              </a:spcBef>
              <a:spcAft>
                <a:spcPct val="0"/>
              </a:spcAft>
              <a:defRPr/>
            </a:pPr>
            <a:r>
              <a:rPr lang="nl-NL" sz="500">
                <a:solidFill>
                  <a:srgbClr val="000000"/>
                </a:solidFill>
              </a:rPr>
              <a:t>Delft</a:t>
            </a:r>
          </a:p>
          <a:p>
            <a:pPr eaLnBrk="1" fontAlgn="base" hangingPunct="1">
              <a:lnSpc>
                <a:spcPct val="90000"/>
              </a:lnSpc>
              <a:spcBef>
                <a:spcPct val="0"/>
              </a:spcBef>
              <a:spcAft>
                <a:spcPct val="0"/>
              </a:spcAft>
              <a:defRPr/>
            </a:pPr>
            <a:r>
              <a:rPr lang="nl-NL" sz="500">
                <a:solidFill>
                  <a:srgbClr val="000000"/>
                </a:solidFill>
              </a:rPr>
              <a:t>University of</a:t>
            </a:r>
          </a:p>
          <a:p>
            <a:pPr eaLnBrk="1" fontAlgn="base" hangingPunct="1">
              <a:lnSpc>
                <a:spcPct val="90000"/>
              </a:lnSpc>
              <a:spcBef>
                <a:spcPct val="0"/>
              </a:spcBef>
              <a:spcAft>
                <a:spcPct val="0"/>
              </a:spcAft>
              <a:defRPr/>
            </a:pPr>
            <a:r>
              <a:rPr lang="nl-NL" sz="500">
                <a:solidFill>
                  <a:srgbClr val="000000"/>
                </a:solidFill>
              </a:rPr>
              <a:t>Technology</a:t>
            </a:r>
            <a:endParaRPr lang="nl-NL" sz="2200">
              <a:solidFill>
                <a:srgbClr val="000000"/>
              </a:solidFill>
            </a:endParaRPr>
          </a:p>
        </p:txBody>
      </p:sp>
      <p:sp>
        <p:nvSpPr>
          <p:cNvPr id="271372" name="Rectangle 12"/>
          <p:cNvSpPr>
            <a:spLocks noGrp="1" noChangeArrowheads="1"/>
          </p:cNvSpPr>
          <p:nvPr>
            <p:ph type="ctrTitle"/>
          </p:nvPr>
        </p:nvSpPr>
        <p:spPr bwMode="white">
          <a:xfrm>
            <a:off x="914401" y="2286000"/>
            <a:ext cx="9241367" cy="457200"/>
          </a:xfrm>
        </p:spPr>
        <p:txBody>
          <a:bodyPr anchor="t"/>
          <a:lstStyle>
            <a:lvl1pPr marL="0" indent="0">
              <a:lnSpc>
                <a:spcPct val="80000"/>
              </a:lnSpc>
              <a:defRPr>
                <a:solidFill>
                  <a:schemeClr val="tx1"/>
                </a:solidFill>
              </a:defRPr>
            </a:lvl1pPr>
          </a:lstStyle>
          <a:p>
            <a:r>
              <a:rPr lang="nl-NL" dirty="0"/>
              <a:t>Click to </a:t>
            </a:r>
            <a:r>
              <a:rPr lang="nl-NL" dirty="0" err="1"/>
              <a:t>edit</a:t>
            </a:r>
            <a:r>
              <a:rPr lang="nl-NL" dirty="0"/>
              <a:t> </a:t>
            </a:r>
            <a:r>
              <a:rPr lang="nl-NL" dirty="0" err="1"/>
              <a:t>Master</a:t>
            </a:r>
            <a:r>
              <a:rPr lang="nl-NL" dirty="0"/>
              <a:t> </a:t>
            </a:r>
            <a:r>
              <a:rPr lang="nl-NL" dirty="0" err="1"/>
              <a:t>title</a:t>
            </a:r>
            <a:r>
              <a:rPr lang="nl-NL" dirty="0"/>
              <a:t> </a:t>
            </a:r>
            <a:r>
              <a:rPr lang="nl-NL" dirty="0" err="1"/>
              <a:t>style</a:t>
            </a:r>
            <a:endParaRPr lang="nl-NL" dirty="0"/>
          </a:p>
        </p:txBody>
      </p:sp>
      <p:sp>
        <p:nvSpPr>
          <p:cNvPr id="271393" name="Rectangle 33"/>
          <p:cNvSpPr>
            <a:spLocks noGrp="1" noChangeArrowheads="1"/>
          </p:cNvSpPr>
          <p:nvPr>
            <p:ph type="subTitle" sz="quarter" idx="1"/>
          </p:nvPr>
        </p:nvSpPr>
        <p:spPr bwMode="white">
          <a:xfrm>
            <a:off x="914401" y="2743200"/>
            <a:ext cx="9241367" cy="381000"/>
          </a:xfrm>
        </p:spPr>
        <p:txBody>
          <a:bodyPr/>
          <a:lstStyle>
            <a:lvl1pPr marL="0" indent="0">
              <a:buFontTx/>
              <a:buNone/>
              <a:defRPr sz="2400">
                <a:solidFill>
                  <a:schemeClr val="tx1"/>
                </a:solidFill>
                <a:latin typeface="Bookman Old Style" pitchFamily="18" charset="0"/>
              </a:defRPr>
            </a:lvl1pPr>
          </a:lstStyle>
          <a:p>
            <a:r>
              <a:rPr lang="en-US" dirty="0"/>
              <a:t>Click to edit Master subtitle style</a:t>
            </a:r>
          </a:p>
        </p:txBody>
      </p:sp>
    </p:spTree>
    <p:extLst>
      <p:ext uri="{BB962C8B-B14F-4D97-AF65-F5344CB8AC3E}">
        <p14:creationId xmlns:p14="http://schemas.microsoft.com/office/powerpoint/2010/main" val="585990545"/>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280826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Tree>
    <p:extLst>
      <p:ext uri="{BB962C8B-B14F-4D97-AF65-F5344CB8AC3E}">
        <p14:creationId xmlns:p14="http://schemas.microsoft.com/office/powerpoint/2010/main" val="3414481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1234018" y="2286000"/>
            <a:ext cx="4997449"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434667" y="2286000"/>
            <a:ext cx="4997451" cy="304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575119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3634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30861201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1330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lstStyle>
            <a:lvl1pPr algn="l">
              <a:defRPr sz="2000" b="1"/>
            </a:lvl1pPr>
          </a:lstStyle>
          <a:p>
            <a:r>
              <a:rPr lang="nl-NL"/>
              <a:t>Klik om de stijl te bewerken</a:t>
            </a:r>
          </a:p>
        </p:txBody>
      </p:sp>
      <p:sp>
        <p:nvSpPr>
          <p:cNvPr id="3" name="Tijdelijke aanduiding voor inhou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91061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D13C-5F20-1DDF-DE99-B62F3ED351C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4250454-0478-AD97-C60C-9E415B631B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9756721-8BF4-A57D-9A0B-379788CADC6A}"/>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777730EB-8D1D-DD2C-8E22-D0EB731714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AE93AED-562C-66E1-50AB-76F09F39C8D4}"/>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614038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Tree>
    <p:extLst>
      <p:ext uri="{BB962C8B-B14F-4D97-AF65-F5344CB8AC3E}">
        <p14:creationId xmlns:p14="http://schemas.microsoft.com/office/powerpoint/2010/main" val="1836385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3309830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83651" y="457200"/>
            <a:ext cx="2552700" cy="4876800"/>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1223434" y="457200"/>
            <a:ext cx="7457017" cy="487680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485839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hart" preserve="1">
  <p:cSld name="Titel en grafiek">
    <p:spTree>
      <p:nvGrpSpPr>
        <p:cNvPr id="1" name=""/>
        <p:cNvGrpSpPr/>
        <p:nvPr/>
      </p:nvGrpSpPr>
      <p:grpSpPr>
        <a:xfrm>
          <a:off x="0" y="0"/>
          <a:ext cx="0" cy="0"/>
          <a:chOff x="0" y="0"/>
          <a:chExt cx="0" cy="0"/>
        </a:xfrm>
      </p:grpSpPr>
      <p:sp>
        <p:nvSpPr>
          <p:cNvPr id="2" name="Titel 1"/>
          <p:cNvSpPr>
            <a:spLocks noGrp="1"/>
          </p:cNvSpPr>
          <p:nvPr>
            <p:ph type="title"/>
          </p:nvPr>
        </p:nvSpPr>
        <p:spPr>
          <a:xfrm>
            <a:off x="1223434" y="457200"/>
            <a:ext cx="10212917" cy="1066800"/>
          </a:xfrm>
        </p:spPr>
        <p:txBody>
          <a:bodyPr/>
          <a:lstStyle/>
          <a:p>
            <a:r>
              <a:rPr lang="nl-NL"/>
              <a:t>Klik om de stijl te bewerken</a:t>
            </a:r>
          </a:p>
        </p:txBody>
      </p:sp>
      <p:sp>
        <p:nvSpPr>
          <p:cNvPr id="3" name="Tijdelijke aanduiding voor grafiek 2"/>
          <p:cNvSpPr>
            <a:spLocks noGrp="1"/>
          </p:cNvSpPr>
          <p:nvPr>
            <p:ph type="chart" idx="1"/>
          </p:nvPr>
        </p:nvSpPr>
        <p:spPr>
          <a:xfrm>
            <a:off x="1234018" y="2286000"/>
            <a:ext cx="10198100" cy="3048000"/>
          </a:xfrm>
        </p:spPr>
        <p:txBody>
          <a:bodyPr/>
          <a:lstStyle/>
          <a:p>
            <a:pPr lvl="0"/>
            <a:endParaRPr lang="nl-NL" noProof="0"/>
          </a:p>
        </p:txBody>
      </p:sp>
    </p:spTree>
    <p:extLst>
      <p:ext uri="{BB962C8B-B14F-4D97-AF65-F5344CB8AC3E}">
        <p14:creationId xmlns:p14="http://schemas.microsoft.com/office/powerpoint/2010/main" val="2082829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2229772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p>
        </p:txBody>
      </p:sp>
      <p:sp>
        <p:nvSpPr>
          <p:cNvPr id="3" name="Content Placeholder 2"/>
          <p:cNvSpPr>
            <a:spLocks noGrp="1"/>
          </p:cNvSpPr>
          <p:nvPr>
            <p:ph idx="1"/>
          </p:nvPr>
        </p:nvSpPr>
        <p:spPr>
          <a:xfrm>
            <a:off x="715992" y="1216324"/>
            <a:ext cx="10791646" cy="5641675"/>
          </a:xfrm>
        </p:spPr>
        <p:txBody>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laceholder 3"/>
          <p:cNvSpPr>
            <a:spLocks noGrp="1"/>
          </p:cNvSpPr>
          <p:nvPr>
            <p:ph type="dt" sz="half" idx="10"/>
          </p:nvPr>
        </p:nvSpPr>
        <p:spPr/>
        <p:txBody>
          <a:bodyPr/>
          <a:lstStyle/>
          <a:p>
            <a:fld id="{A5910415-8276-4E7F-AECA-B589B021D3EC}" type="datetime1">
              <a:rPr lang="en-GB" noProof="0" smtClean="0">
                <a:solidFill>
                  <a:prstClr val="black">
                    <a:tint val="75000"/>
                  </a:prstClr>
                </a:solidFill>
              </a:rPr>
              <a:pPr/>
              <a:t>18/06/2025</a:t>
            </a:fld>
            <a:endParaRPr lang="en-GB" noProof="0"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GB" noProof="0"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038A88-BFD1-4DDE-9255-0657B8D83B52}" type="slidenum">
              <a:rPr lang="en-GB" noProof="0" smtClean="0">
                <a:solidFill>
                  <a:prstClr val="black">
                    <a:tint val="75000"/>
                  </a:prstClr>
                </a:solidFill>
              </a:rPr>
              <a:pPr/>
              <a:t>‹#›</a:t>
            </a:fld>
            <a:endParaRPr lang="en-GB" noProof="0" dirty="0">
              <a:solidFill>
                <a:prstClr val="black">
                  <a:tint val="75000"/>
                </a:prstClr>
              </a:solidFill>
            </a:endParaRPr>
          </a:p>
        </p:txBody>
      </p:sp>
    </p:spTree>
    <p:extLst>
      <p:ext uri="{BB962C8B-B14F-4D97-AF65-F5344CB8AC3E}">
        <p14:creationId xmlns:p14="http://schemas.microsoft.com/office/powerpoint/2010/main" val="1200918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F3A0-E321-6D51-BD9A-3F62634FA6B1}"/>
              </a:ext>
            </a:extLst>
          </p:cNvPr>
          <p:cNvSpPr>
            <a:spLocks noGrp="1"/>
          </p:cNvSpPr>
          <p:nvPr>
            <p:ph type="title"/>
          </p:nvPr>
        </p:nvSpPr>
        <p:spPr>
          <a:xfrm>
            <a:off x="715992" y="136525"/>
            <a:ext cx="10853708" cy="6099175"/>
          </a:xfrm>
        </p:spPr>
        <p:txBody>
          <a:bodyPr/>
          <a:lstStyle/>
          <a:p>
            <a:r>
              <a:rPr lang="en-GB" noProof="0" dirty="0"/>
              <a:t>Click to edit Master title style</a:t>
            </a:r>
          </a:p>
        </p:txBody>
      </p:sp>
      <p:sp>
        <p:nvSpPr>
          <p:cNvPr id="3" name="Slide Number Placeholder 2">
            <a:extLst>
              <a:ext uri="{FF2B5EF4-FFF2-40B4-BE49-F238E27FC236}">
                <a16:creationId xmlns:a16="http://schemas.microsoft.com/office/drawing/2014/main" id="{DCC2DC0C-EE15-1EC5-4B11-3BF0B83E7055}"/>
              </a:ext>
            </a:extLst>
          </p:cNvPr>
          <p:cNvSpPr>
            <a:spLocks noGrp="1"/>
          </p:cNvSpPr>
          <p:nvPr>
            <p:ph type="sldNum" sz="quarter" idx="10"/>
          </p:nvPr>
        </p:nvSpPr>
        <p:spPr/>
        <p:txBody>
          <a:bodyPr/>
          <a:lstStyle/>
          <a:p>
            <a:fld id="{01F60780-9D08-400B-AB0B-A1DD33AEF2DB}" type="slidenum">
              <a:rPr lang="en-GB" smtClean="0"/>
              <a:t>‹#›</a:t>
            </a:fld>
            <a:endParaRPr lang="en-GB"/>
          </a:p>
        </p:txBody>
      </p:sp>
    </p:spTree>
    <p:extLst>
      <p:ext uri="{BB962C8B-B14F-4D97-AF65-F5344CB8AC3E}">
        <p14:creationId xmlns:p14="http://schemas.microsoft.com/office/powerpoint/2010/main" val="110475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049A-A90C-61B7-38F9-4777C7C77A9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EA52E42-A3D1-7C3E-D842-9A94F9D4C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F07625-11AF-57E5-6E17-E8AD65B42019}"/>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61FF2D9C-4B15-5B95-5E85-94FE57C7C3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C240DC-FEEF-C283-A457-2809F69F4C52}"/>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1923118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C2679-C607-0923-DCF6-2FC2EF8998E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E318BCA-6584-937E-5ED8-A8FDE6C45F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89D2A16-A7F8-BB5B-562B-B8E140596A7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D65D2C78-A04C-F27A-AC1B-3FE46723AC85}"/>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6" name="Footer Placeholder 5">
            <a:extLst>
              <a:ext uri="{FF2B5EF4-FFF2-40B4-BE49-F238E27FC236}">
                <a16:creationId xmlns:a16="http://schemas.microsoft.com/office/drawing/2014/main" id="{80343515-CF2C-440F-0F4F-9C4AE5D84D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E0F93E-420E-B39D-8E31-B552CBC93AE7}"/>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15906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1B1D-3F08-13E5-13BF-5A612C56363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948D01C-12E4-D641-B449-A1246A909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A32A653-769A-4640-D916-98076009D0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4D1F5F6-EAFC-0845-1E3B-531D3ACEA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A80CB2B-A694-46DA-DFC5-6658C7680F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3836EDC-8CB7-5FFC-568C-26F841813858}"/>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8" name="Footer Placeholder 7">
            <a:extLst>
              <a:ext uri="{FF2B5EF4-FFF2-40B4-BE49-F238E27FC236}">
                <a16:creationId xmlns:a16="http://schemas.microsoft.com/office/drawing/2014/main" id="{D3C9C5ED-09A0-417B-BE36-0855C98E777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EF4EF76-3EDF-16E6-F0DA-F2F60779CD48}"/>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144793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F110-0B40-251B-7785-E47C6506FB3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FA324EA-57FA-A4A9-2C0D-2A7870D3DFC2}"/>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4" name="Footer Placeholder 3">
            <a:extLst>
              <a:ext uri="{FF2B5EF4-FFF2-40B4-BE49-F238E27FC236}">
                <a16:creationId xmlns:a16="http://schemas.microsoft.com/office/drawing/2014/main" id="{4A512F80-F1CD-EF7E-6D1D-BAF6EBC8F4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9F61DC9-F55D-72A6-7446-AFBBBA1D1D97}"/>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242151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320EA-C0F8-DA84-AB23-3906E779AC91}"/>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3" name="Footer Placeholder 2">
            <a:extLst>
              <a:ext uri="{FF2B5EF4-FFF2-40B4-BE49-F238E27FC236}">
                <a16:creationId xmlns:a16="http://schemas.microsoft.com/office/drawing/2014/main" id="{E0351F6E-4CAF-95EA-0672-FEDE8F8A554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BF8B7C8-C8AC-6D16-0FFC-B21456F3CA64}"/>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371590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B7E6-FD95-BDAA-495C-BE6B4D409E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33F3969-C3BF-BB03-025A-6B19E381A1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3B5EE0A-CE45-EF39-46E9-CB240A2BA2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1C54D-D468-B84D-23CB-CA43FA9AC0B4}"/>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6" name="Footer Placeholder 5">
            <a:extLst>
              <a:ext uri="{FF2B5EF4-FFF2-40B4-BE49-F238E27FC236}">
                <a16:creationId xmlns:a16="http://schemas.microsoft.com/office/drawing/2014/main" id="{8387CB95-68E2-F608-E083-930CA4A684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0FF947-5929-B4C9-AEAE-E06AFFDE6119}"/>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3939989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1C0C-F7C3-B1A2-0A8E-E3F86BC3AA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8281B9F-7089-3BEE-4D5D-45271CD4B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F055B9F-11C9-690C-258D-4B747C5E2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C8786D-7DB0-FB8A-56E2-29B0B8BB9FE0}"/>
              </a:ext>
            </a:extLst>
          </p:cNvPr>
          <p:cNvSpPr>
            <a:spLocks noGrp="1"/>
          </p:cNvSpPr>
          <p:nvPr>
            <p:ph type="dt" sz="half" idx="10"/>
          </p:nvPr>
        </p:nvSpPr>
        <p:spPr/>
        <p:txBody>
          <a:bodyPr/>
          <a:lstStyle/>
          <a:p>
            <a:fld id="{9F1E1E98-96DB-4B4C-BBB0-3F499401B9C0}" type="datetimeFigureOut">
              <a:rPr lang="en-GB" smtClean="0"/>
              <a:t>18/06/2025</a:t>
            </a:fld>
            <a:endParaRPr lang="en-GB"/>
          </a:p>
        </p:txBody>
      </p:sp>
      <p:sp>
        <p:nvSpPr>
          <p:cNvPr id="6" name="Footer Placeholder 5">
            <a:extLst>
              <a:ext uri="{FF2B5EF4-FFF2-40B4-BE49-F238E27FC236}">
                <a16:creationId xmlns:a16="http://schemas.microsoft.com/office/drawing/2014/main" id="{9579310D-DD34-3F27-592B-5DBABE4886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565BB6-3E54-B845-1B59-D9033D6BE4F2}"/>
              </a:ext>
            </a:extLst>
          </p:cNvPr>
          <p:cNvSpPr>
            <a:spLocks noGrp="1"/>
          </p:cNvSpPr>
          <p:nvPr>
            <p:ph type="sldNum" sz="quarter" idx="12"/>
          </p:nvPr>
        </p:nvSpPr>
        <p:spPr/>
        <p:txBody>
          <a:bodyPr/>
          <a:lstStyle/>
          <a:p>
            <a:fld id="{5E451388-B755-5B4B-900B-1B1DA760467E}" type="slidenum">
              <a:rPr lang="en-GB" smtClean="0"/>
              <a:t>‹#›</a:t>
            </a:fld>
            <a:endParaRPr lang="en-GB"/>
          </a:p>
        </p:txBody>
      </p:sp>
    </p:spTree>
    <p:extLst>
      <p:ext uri="{BB962C8B-B14F-4D97-AF65-F5344CB8AC3E}">
        <p14:creationId xmlns:p14="http://schemas.microsoft.com/office/powerpoint/2010/main" val="553044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A9CFDF-2410-C915-A89A-B1730AF03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8316C05-A705-FAAC-3291-8E83B5CCED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F290740-0871-8747-0BDB-B04879995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E1E98-96DB-4B4C-BBB0-3F499401B9C0}" type="datetimeFigureOut">
              <a:rPr lang="en-GB" smtClean="0"/>
              <a:t>18/06/2025</a:t>
            </a:fld>
            <a:endParaRPr lang="en-GB"/>
          </a:p>
        </p:txBody>
      </p:sp>
      <p:sp>
        <p:nvSpPr>
          <p:cNvPr id="5" name="Footer Placeholder 4">
            <a:extLst>
              <a:ext uri="{FF2B5EF4-FFF2-40B4-BE49-F238E27FC236}">
                <a16:creationId xmlns:a16="http://schemas.microsoft.com/office/drawing/2014/main" id="{23372C65-1B11-FF11-CFA0-D8542305EA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E8FAD7-E305-3B56-24A4-2628CFA7E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451388-B755-5B4B-900B-1B1DA760467E}" type="slidenum">
              <a:rPr lang="en-GB" smtClean="0"/>
              <a:t>‹#›</a:t>
            </a:fld>
            <a:endParaRPr lang="en-GB"/>
          </a:p>
        </p:txBody>
      </p:sp>
    </p:spTree>
    <p:extLst>
      <p:ext uri="{BB962C8B-B14F-4D97-AF65-F5344CB8AC3E}">
        <p14:creationId xmlns:p14="http://schemas.microsoft.com/office/powerpoint/2010/main" val="38689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3"/>
          <p:cNvSpPr>
            <a:spLocks noChangeArrowheads="1"/>
          </p:cNvSpPr>
          <p:nvPr userDrawn="1"/>
        </p:nvSpPr>
        <p:spPr bwMode="auto">
          <a:xfrm>
            <a:off x="0" y="6132514"/>
            <a:ext cx="12192000" cy="725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1027" name="Rectangle 10"/>
          <p:cNvSpPr>
            <a:spLocks noGrp="1" noChangeArrowheads="1"/>
          </p:cNvSpPr>
          <p:nvPr>
            <p:ph type="title"/>
          </p:nvPr>
        </p:nvSpPr>
        <p:spPr bwMode="auto">
          <a:xfrm>
            <a:off x="1223434" y="457200"/>
            <a:ext cx="1021291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nl-NL"/>
              <a:t>Click to edit Master title style</a:t>
            </a:r>
          </a:p>
        </p:txBody>
      </p:sp>
      <p:sp>
        <p:nvSpPr>
          <p:cNvPr id="1028" name="Rectangle 11"/>
          <p:cNvSpPr>
            <a:spLocks noGrp="1" noChangeArrowheads="1"/>
          </p:cNvSpPr>
          <p:nvPr>
            <p:ph type="body" idx="1"/>
          </p:nvPr>
        </p:nvSpPr>
        <p:spPr bwMode="auto">
          <a:xfrm>
            <a:off x="1234018" y="2286000"/>
            <a:ext cx="101981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
        <p:nvSpPr>
          <p:cNvPr id="1029" name="Rectangle 17"/>
          <p:cNvSpPr>
            <a:spLocks noChangeArrowheads="1"/>
          </p:cNvSpPr>
          <p:nvPr/>
        </p:nvSpPr>
        <p:spPr bwMode="auto">
          <a:xfrm>
            <a:off x="10187517" y="6297613"/>
            <a:ext cx="71966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fontAlgn="base">
              <a:spcBef>
                <a:spcPct val="0"/>
              </a:spcBef>
              <a:spcAft>
                <a:spcPct val="0"/>
              </a:spcAft>
            </a:pPr>
            <a:fld id="{166333BC-55C7-4FC2-A6F7-A7AECB2020EF}" type="slidenum">
              <a:rPr lang="nl-NL" sz="1300">
                <a:solidFill>
                  <a:srgbClr val="000000"/>
                </a:solidFill>
              </a:rPr>
              <a:pPr algn="r" fontAlgn="base">
                <a:spcBef>
                  <a:spcPct val="0"/>
                </a:spcBef>
                <a:spcAft>
                  <a:spcPct val="0"/>
                </a:spcAft>
              </a:pPr>
              <a:t>‹#›</a:t>
            </a:fld>
            <a:endParaRPr lang="nl-NL" sz="1300">
              <a:solidFill>
                <a:srgbClr val="000000"/>
              </a:solidFill>
            </a:endParaRPr>
          </a:p>
        </p:txBody>
      </p:sp>
      <p:sp>
        <p:nvSpPr>
          <p:cNvPr id="1030" name="Rectangle 19"/>
          <p:cNvSpPr>
            <a:spLocks noChangeArrowheads="1"/>
          </p:cNvSpPr>
          <p:nvPr userDrawn="1"/>
        </p:nvSpPr>
        <p:spPr bwMode="auto">
          <a:xfrm>
            <a:off x="0" y="6584950"/>
            <a:ext cx="12192000" cy="2730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
        <p:nvSpPr>
          <p:cNvPr id="1031" name="Line 20"/>
          <p:cNvSpPr>
            <a:spLocks noChangeShapeType="1"/>
          </p:cNvSpPr>
          <p:nvPr userDrawn="1"/>
        </p:nvSpPr>
        <p:spPr bwMode="auto">
          <a:xfrm>
            <a:off x="0" y="6781800"/>
            <a:ext cx="12192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pPr algn="r" fontAlgn="base">
              <a:spcBef>
                <a:spcPct val="0"/>
              </a:spcBef>
              <a:spcAft>
                <a:spcPct val="0"/>
              </a:spcAft>
            </a:pPr>
            <a:endParaRPr lang="en-US" sz="2200">
              <a:solidFill>
                <a:srgbClr val="000000"/>
              </a:solidFill>
            </a:endParaRPr>
          </a:p>
        </p:txBody>
      </p:sp>
      <p:pic>
        <p:nvPicPr>
          <p:cNvPr id="1032" name="Picture 21" descr="TU_Delft_2.png                                                 00095E43Smidswater Server              C1CD65DB:"/>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1" y="6184900"/>
            <a:ext cx="118321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Line 22"/>
          <p:cNvSpPr>
            <a:spLocks noChangeShapeType="1"/>
          </p:cNvSpPr>
          <p:nvPr userDrawn="1"/>
        </p:nvSpPr>
        <p:spPr bwMode="auto">
          <a:xfrm>
            <a:off x="0" y="6134100"/>
            <a:ext cx="12192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r" fontAlgn="base">
              <a:spcBef>
                <a:spcPct val="0"/>
              </a:spcBef>
              <a:spcAft>
                <a:spcPct val="0"/>
              </a:spcAft>
            </a:pPr>
            <a:endParaRPr lang="en-US" sz="2200">
              <a:solidFill>
                <a:srgbClr val="000000"/>
              </a:solidFill>
            </a:endParaRPr>
          </a:p>
        </p:txBody>
      </p:sp>
      <p:sp>
        <p:nvSpPr>
          <p:cNvPr id="1034" name="Text Box 23"/>
          <p:cNvSpPr txBox="1">
            <a:spLocks noChangeArrowheads="1"/>
          </p:cNvSpPr>
          <p:nvPr userDrawn="1"/>
        </p:nvSpPr>
        <p:spPr bwMode="auto">
          <a:xfrm>
            <a:off x="4165600" y="6248401"/>
            <a:ext cx="58928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200">
                <a:solidFill>
                  <a:schemeClr val="tx1"/>
                </a:solidFill>
                <a:latin typeface="Tahoma" pitchFamily="34" charset="0"/>
              </a:defRPr>
            </a:lvl1pPr>
            <a:lvl2pPr marL="742950" indent="-285750" eaLnBrk="0" hangingPunct="0">
              <a:defRPr sz="2200">
                <a:solidFill>
                  <a:schemeClr val="tx1"/>
                </a:solidFill>
                <a:latin typeface="Tahoma" pitchFamily="34" charset="0"/>
              </a:defRPr>
            </a:lvl2pPr>
            <a:lvl3pPr marL="1143000" indent="-228600" eaLnBrk="0" hangingPunct="0">
              <a:defRPr sz="2200">
                <a:solidFill>
                  <a:schemeClr val="tx1"/>
                </a:solidFill>
                <a:latin typeface="Tahoma" pitchFamily="34" charset="0"/>
              </a:defRPr>
            </a:lvl3pPr>
            <a:lvl4pPr marL="1600200" indent="-228600" eaLnBrk="0" hangingPunct="0">
              <a:defRPr sz="2200">
                <a:solidFill>
                  <a:schemeClr val="tx1"/>
                </a:solidFill>
                <a:latin typeface="Tahoma" pitchFamily="34" charset="0"/>
              </a:defRPr>
            </a:lvl4pPr>
            <a:lvl5pPr marL="2057400" indent="-228600" eaLnBrk="0" hangingPunct="0">
              <a:defRPr sz="2200">
                <a:solidFill>
                  <a:schemeClr val="tx1"/>
                </a:solidFill>
                <a:latin typeface="Tahoma" pitchFamily="34" charset="0"/>
              </a:defRPr>
            </a:lvl5pPr>
            <a:lvl6pPr marL="2514600" indent="-228600" algn="r" eaLnBrk="0" fontAlgn="base" hangingPunct="0">
              <a:spcBef>
                <a:spcPct val="0"/>
              </a:spcBef>
              <a:spcAft>
                <a:spcPct val="0"/>
              </a:spcAft>
              <a:defRPr sz="2200">
                <a:solidFill>
                  <a:schemeClr val="tx1"/>
                </a:solidFill>
                <a:latin typeface="Tahoma" pitchFamily="34" charset="0"/>
              </a:defRPr>
            </a:lvl6pPr>
            <a:lvl7pPr marL="2971800" indent="-228600" algn="r" eaLnBrk="0" fontAlgn="base" hangingPunct="0">
              <a:spcBef>
                <a:spcPct val="0"/>
              </a:spcBef>
              <a:spcAft>
                <a:spcPct val="0"/>
              </a:spcAft>
              <a:defRPr sz="2200">
                <a:solidFill>
                  <a:schemeClr val="tx1"/>
                </a:solidFill>
                <a:latin typeface="Tahoma" pitchFamily="34" charset="0"/>
              </a:defRPr>
            </a:lvl7pPr>
            <a:lvl8pPr marL="3429000" indent="-228600" algn="r" eaLnBrk="0" fontAlgn="base" hangingPunct="0">
              <a:spcBef>
                <a:spcPct val="0"/>
              </a:spcBef>
              <a:spcAft>
                <a:spcPct val="0"/>
              </a:spcAft>
              <a:defRPr sz="2200">
                <a:solidFill>
                  <a:schemeClr val="tx1"/>
                </a:solidFill>
                <a:latin typeface="Tahoma" pitchFamily="34" charset="0"/>
              </a:defRPr>
            </a:lvl8pPr>
            <a:lvl9pPr marL="3886200" indent="-228600" algn="r" eaLnBrk="0" fontAlgn="base" hangingPunct="0">
              <a:spcBef>
                <a:spcPct val="0"/>
              </a:spcBef>
              <a:spcAft>
                <a:spcPct val="0"/>
              </a:spcAft>
              <a:defRPr sz="2200">
                <a:solidFill>
                  <a:schemeClr val="tx1"/>
                </a:solidFill>
                <a:latin typeface="Tahoma" pitchFamily="34" charset="0"/>
              </a:defRPr>
            </a:lvl9pPr>
          </a:lstStyle>
          <a:p>
            <a:pPr algn="r" eaLnBrk="1" fontAlgn="base" hangingPunct="1">
              <a:spcBef>
                <a:spcPct val="50000"/>
              </a:spcBef>
              <a:spcAft>
                <a:spcPct val="0"/>
              </a:spcAft>
              <a:defRPr/>
            </a:pPr>
            <a:r>
              <a:rPr lang="nl-NL" sz="1300">
                <a:solidFill>
                  <a:srgbClr val="108BD9"/>
                </a:solidFill>
                <a:latin typeface="ArialMS" charset="0"/>
              </a:rPr>
              <a:t>Regret in Traveler Decision Making</a:t>
            </a:r>
            <a:endParaRPr lang="nl-NL" sz="1400">
              <a:solidFill>
                <a:srgbClr val="108BD9"/>
              </a:solidFill>
              <a:latin typeface="ArialMS" charset="0"/>
            </a:endParaRPr>
          </a:p>
        </p:txBody>
      </p:sp>
      <p:sp>
        <p:nvSpPr>
          <p:cNvPr id="1035" name="Rectangle 28"/>
          <p:cNvSpPr>
            <a:spLocks noChangeArrowheads="1"/>
          </p:cNvSpPr>
          <p:nvPr userDrawn="1"/>
        </p:nvSpPr>
        <p:spPr bwMode="auto">
          <a:xfrm>
            <a:off x="0" y="0"/>
            <a:ext cx="626533" cy="2057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r" fontAlgn="base">
              <a:spcBef>
                <a:spcPct val="0"/>
              </a:spcBef>
              <a:spcAft>
                <a:spcPct val="0"/>
              </a:spcAft>
            </a:pPr>
            <a:endParaRPr lang="nl-NL" sz="2200">
              <a:solidFill>
                <a:srgbClr val="000000"/>
              </a:solidFill>
            </a:endParaRPr>
          </a:p>
        </p:txBody>
      </p:sp>
    </p:spTree>
    <p:extLst>
      <p:ext uri="{BB962C8B-B14F-4D97-AF65-F5344CB8AC3E}">
        <p14:creationId xmlns:p14="http://schemas.microsoft.com/office/powerpoint/2010/main" val="1810938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marL="857250" indent="-857250" algn="l" rtl="0" eaLnBrk="0" fontAlgn="base" hangingPunct="0">
        <a:spcBef>
          <a:spcPct val="0"/>
        </a:spcBef>
        <a:spcAft>
          <a:spcPct val="0"/>
        </a:spcAft>
        <a:defRPr sz="3300">
          <a:solidFill>
            <a:schemeClr val="tx1"/>
          </a:solidFill>
          <a:latin typeface="+mj-lt"/>
          <a:ea typeface="+mj-ea"/>
          <a:cs typeface="+mj-cs"/>
        </a:defRPr>
      </a:lvl1pPr>
      <a:lvl2pPr marL="857250" indent="-857250" algn="l" rtl="0" eaLnBrk="0" fontAlgn="base" hangingPunct="0">
        <a:spcBef>
          <a:spcPct val="0"/>
        </a:spcBef>
        <a:spcAft>
          <a:spcPct val="0"/>
        </a:spcAft>
        <a:defRPr sz="3300">
          <a:solidFill>
            <a:schemeClr val="tx1"/>
          </a:solidFill>
          <a:latin typeface="Bookman Old Style" pitchFamily="18" charset="0"/>
        </a:defRPr>
      </a:lvl2pPr>
      <a:lvl3pPr marL="857250" indent="-857250" algn="l" rtl="0" eaLnBrk="0" fontAlgn="base" hangingPunct="0">
        <a:spcBef>
          <a:spcPct val="0"/>
        </a:spcBef>
        <a:spcAft>
          <a:spcPct val="0"/>
        </a:spcAft>
        <a:defRPr sz="3300">
          <a:solidFill>
            <a:schemeClr val="tx1"/>
          </a:solidFill>
          <a:latin typeface="Bookman Old Style" pitchFamily="18" charset="0"/>
        </a:defRPr>
      </a:lvl3pPr>
      <a:lvl4pPr marL="857250" indent="-857250" algn="l" rtl="0" eaLnBrk="0" fontAlgn="base" hangingPunct="0">
        <a:spcBef>
          <a:spcPct val="0"/>
        </a:spcBef>
        <a:spcAft>
          <a:spcPct val="0"/>
        </a:spcAft>
        <a:defRPr sz="3300">
          <a:solidFill>
            <a:schemeClr val="tx1"/>
          </a:solidFill>
          <a:latin typeface="Bookman Old Style" pitchFamily="18" charset="0"/>
        </a:defRPr>
      </a:lvl4pPr>
      <a:lvl5pPr marL="857250" indent="-857250" algn="l" rtl="0" eaLnBrk="0" fontAlgn="base" hangingPunct="0">
        <a:spcBef>
          <a:spcPct val="0"/>
        </a:spcBef>
        <a:spcAft>
          <a:spcPct val="0"/>
        </a:spcAft>
        <a:defRPr sz="3300">
          <a:solidFill>
            <a:schemeClr val="tx1"/>
          </a:solidFill>
          <a:latin typeface="Bookman Old Style" pitchFamily="18" charset="0"/>
        </a:defRPr>
      </a:lvl5pPr>
      <a:lvl6pPr marL="1314450" indent="-857250" algn="l" rtl="0" fontAlgn="base">
        <a:spcBef>
          <a:spcPct val="0"/>
        </a:spcBef>
        <a:spcAft>
          <a:spcPct val="0"/>
        </a:spcAft>
        <a:defRPr sz="3300">
          <a:solidFill>
            <a:schemeClr val="tx1"/>
          </a:solidFill>
          <a:latin typeface="Bookman Old Style" pitchFamily="18" charset="0"/>
        </a:defRPr>
      </a:lvl6pPr>
      <a:lvl7pPr marL="1771650" indent="-857250" algn="l" rtl="0" fontAlgn="base">
        <a:spcBef>
          <a:spcPct val="0"/>
        </a:spcBef>
        <a:spcAft>
          <a:spcPct val="0"/>
        </a:spcAft>
        <a:defRPr sz="3300">
          <a:solidFill>
            <a:schemeClr val="tx1"/>
          </a:solidFill>
          <a:latin typeface="Bookman Old Style" pitchFamily="18" charset="0"/>
        </a:defRPr>
      </a:lvl7pPr>
      <a:lvl8pPr marL="2228850" indent="-857250" algn="l" rtl="0" fontAlgn="base">
        <a:spcBef>
          <a:spcPct val="0"/>
        </a:spcBef>
        <a:spcAft>
          <a:spcPct val="0"/>
        </a:spcAft>
        <a:defRPr sz="3300">
          <a:solidFill>
            <a:schemeClr val="tx1"/>
          </a:solidFill>
          <a:latin typeface="Bookman Old Style" pitchFamily="18" charset="0"/>
        </a:defRPr>
      </a:lvl8pPr>
      <a:lvl9pPr marL="2686050" indent="-857250" algn="l" rtl="0" fontAlgn="base">
        <a:spcBef>
          <a:spcPct val="0"/>
        </a:spcBef>
        <a:spcAft>
          <a:spcPct val="0"/>
        </a:spcAft>
        <a:defRPr sz="3300">
          <a:solidFill>
            <a:schemeClr val="tx1"/>
          </a:solidFill>
          <a:latin typeface="Bookman Old Style" pitchFamily="18" charset="0"/>
        </a:defRPr>
      </a:lvl9pPr>
    </p:titleStyle>
    <p:bodyStyle>
      <a:lvl1pPr marL="195263" indent="-195263" algn="l" rtl="0" eaLnBrk="0" fontAlgn="base" hangingPunct="0">
        <a:lnSpc>
          <a:spcPts val="2500"/>
        </a:lnSpc>
        <a:spcBef>
          <a:spcPct val="0"/>
        </a:spcBef>
        <a:spcAft>
          <a:spcPct val="0"/>
        </a:spcAft>
        <a:buClr>
          <a:schemeClr val="bg2"/>
        </a:buClr>
        <a:buChar char="•"/>
        <a:defRPr sz="2000">
          <a:solidFill>
            <a:schemeClr val="tx1"/>
          </a:solidFill>
          <a:latin typeface="+mn-lt"/>
          <a:ea typeface="+mn-ea"/>
          <a:cs typeface="+mn-cs"/>
        </a:defRPr>
      </a:lvl1pPr>
      <a:lvl2pPr marL="576263" indent="-190500" algn="l" rtl="0" eaLnBrk="0" fontAlgn="base" hangingPunct="0">
        <a:lnSpc>
          <a:spcPts val="2500"/>
        </a:lnSpc>
        <a:spcBef>
          <a:spcPct val="0"/>
        </a:spcBef>
        <a:spcAft>
          <a:spcPct val="0"/>
        </a:spcAft>
        <a:buClr>
          <a:schemeClr val="bg2"/>
        </a:buClr>
        <a:buFont typeface="Times" pitchFamily="18" charset="0"/>
        <a:buChar char="•"/>
        <a:defRPr>
          <a:solidFill>
            <a:schemeClr val="tx1"/>
          </a:solidFill>
          <a:latin typeface="+mn-lt"/>
        </a:defRPr>
      </a:lvl2pPr>
      <a:lvl3pPr marL="957263" indent="-190500" algn="l" rtl="0" eaLnBrk="0" fontAlgn="base" hangingPunct="0">
        <a:lnSpc>
          <a:spcPts val="2500"/>
        </a:lnSpc>
        <a:spcBef>
          <a:spcPct val="0"/>
        </a:spcBef>
        <a:spcAft>
          <a:spcPct val="0"/>
        </a:spcAft>
        <a:buClr>
          <a:schemeClr val="bg2"/>
        </a:buClr>
        <a:buFont typeface="Times" pitchFamily="18" charset="0"/>
        <a:buChar char="•"/>
        <a:defRPr sz="1600">
          <a:solidFill>
            <a:schemeClr val="tx1"/>
          </a:solidFill>
          <a:latin typeface="+mn-lt"/>
        </a:defRPr>
      </a:lvl3pPr>
      <a:lvl4pPr marL="1338263" indent="-190500" algn="l" rtl="0" eaLnBrk="0" fontAlgn="base" hangingPunct="0">
        <a:lnSpc>
          <a:spcPts val="2500"/>
        </a:lnSpc>
        <a:spcBef>
          <a:spcPct val="0"/>
        </a:spcBef>
        <a:spcAft>
          <a:spcPct val="0"/>
        </a:spcAft>
        <a:buClr>
          <a:schemeClr val="bg2"/>
        </a:buClr>
        <a:buFont typeface="Times" pitchFamily="18" charset="0"/>
        <a:buChar char="•"/>
        <a:defRPr sz="1400">
          <a:solidFill>
            <a:schemeClr val="tx1"/>
          </a:solidFill>
          <a:latin typeface="+mn-lt"/>
        </a:defRPr>
      </a:lvl4pPr>
      <a:lvl5pPr marL="1719263" indent="-190500" algn="l" rtl="0" eaLnBrk="0" fontAlgn="base" hangingPunct="0">
        <a:lnSpc>
          <a:spcPts val="2500"/>
        </a:lnSpc>
        <a:spcBef>
          <a:spcPct val="0"/>
        </a:spcBef>
        <a:spcAft>
          <a:spcPct val="0"/>
        </a:spcAft>
        <a:buClr>
          <a:schemeClr val="bg2"/>
        </a:buClr>
        <a:buChar char="•"/>
        <a:defRPr sz="1200">
          <a:solidFill>
            <a:schemeClr val="tx1"/>
          </a:solidFill>
          <a:latin typeface="+mn-lt"/>
        </a:defRPr>
      </a:lvl5pPr>
      <a:lvl6pPr marL="2176463" indent="-190500" algn="l" rtl="0" fontAlgn="base">
        <a:lnSpc>
          <a:spcPts val="2500"/>
        </a:lnSpc>
        <a:spcBef>
          <a:spcPct val="0"/>
        </a:spcBef>
        <a:spcAft>
          <a:spcPct val="0"/>
        </a:spcAft>
        <a:buClr>
          <a:schemeClr val="bg2"/>
        </a:buClr>
        <a:buChar char="•"/>
        <a:defRPr sz="1200">
          <a:solidFill>
            <a:schemeClr val="tx1"/>
          </a:solidFill>
          <a:latin typeface="+mn-lt"/>
        </a:defRPr>
      </a:lvl6pPr>
      <a:lvl7pPr marL="2633663" indent="-190500" algn="l" rtl="0" fontAlgn="base">
        <a:lnSpc>
          <a:spcPts val="2500"/>
        </a:lnSpc>
        <a:spcBef>
          <a:spcPct val="0"/>
        </a:spcBef>
        <a:spcAft>
          <a:spcPct val="0"/>
        </a:spcAft>
        <a:buClr>
          <a:schemeClr val="bg2"/>
        </a:buClr>
        <a:buChar char="•"/>
        <a:defRPr sz="1200">
          <a:solidFill>
            <a:schemeClr val="tx1"/>
          </a:solidFill>
          <a:latin typeface="+mn-lt"/>
        </a:defRPr>
      </a:lvl7pPr>
      <a:lvl8pPr marL="3090863" indent="-190500" algn="l" rtl="0" fontAlgn="base">
        <a:lnSpc>
          <a:spcPts val="2500"/>
        </a:lnSpc>
        <a:spcBef>
          <a:spcPct val="0"/>
        </a:spcBef>
        <a:spcAft>
          <a:spcPct val="0"/>
        </a:spcAft>
        <a:buClr>
          <a:schemeClr val="bg2"/>
        </a:buClr>
        <a:buChar char="•"/>
        <a:defRPr sz="1200">
          <a:solidFill>
            <a:schemeClr val="tx1"/>
          </a:solidFill>
          <a:latin typeface="+mn-lt"/>
        </a:defRPr>
      </a:lvl8pPr>
      <a:lvl9pPr marL="3548063" indent="-190500" algn="l" rtl="0" fontAlgn="base">
        <a:lnSpc>
          <a:spcPts val="2500"/>
        </a:lnSpc>
        <a:spcBef>
          <a:spcPct val="0"/>
        </a:spcBef>
        <a:spcAft>
          <a:spcPct val="0"/>
        </a:spcAft>
        <a:buClr>
          <a:schemeClr val="bg2"/>
        </a:buClr>
        <a:buChar char="•"/>
        <a:defRPr sz="12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CA20D4-431B-F797-0747-841E231FFFBC}"/>
              </a:ext>
            </a:extLst>
          </p:cNvPr>
          <p:cNvSpPr>
            <a:spLocks noGrp="1"/>
          </p:cNvSpPr>
          <p:nvPr>
            <p:ph type="title"/>
          </p:nvPr>
        </p:nvSpPr>
        <p:spPr>
          <a:xfrm>
            <a:off x="715992" y="136525"/>
            <a:ext cx="10791646" cy="898645"/>
          </a:xfrm>
          <a:prstGeom prst="rect">
            <a:avLst/>
          </a:prstGeom>
        </p:spPr>
        <p:txBody>
          <a:bodyPr vert="horz" lIns="91440" tIns="45720" rIns="91440" bIns="45720" rtlCol="0" anchor="ctr">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0067E53F-6D0D-C8D1-3747-6448C08EE0C0}"/>
              </a:ext>
            </a:extLst>
          </p:cNvPr>
          <p:cNvSpPr>
            <a:spLocks noGrp="1"/>
          </p:cNvSpPr>
          <p:nvPr>
            <p:ph type="body" idx="1"/>
          </p:nvPr>
        </p:nvSpPr>
        <p:spPr>
          <a:xfrm>
            <a:off x="715992" y="1216324"/>
            <a:ext cx="10791646" cy="5641675"/>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Slide Number Placeholder 5">
            <a:extLst>
              <a:ext uri="{FF2B5EF4-FFF2-40B4-BE49-F238E27FC236}">
                <a16:creationId xmlns:a16="http://schemas.microsoft.com/office/drawing/2014/main" id="{499AA5CE-5ABB-08FC-C1DB-98A1B0B5639C}"/>
              </a:ext>
            </a:extLst>
          </p:cNvPr>
          <p:cNvSpPr>
            <a:spLocks noGrp="1"/>
          </p:cNvSpPr>
          <p:nvPr>
            <p:ph type="sldNum" sz="quarter" idx="4"/>
          </p:nvPr>
        </p:nvSpPr>
        <p:spPr>
          <a:xfrm>
            <a:off x="10308566" y="6356350"/>
            <a:ext cx="119907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60780-9D08-400B-AB0B-A1DD33AEF2DB}" type="slidenum">
              <a:rPr lang="en-GB" smtClean="0"/>
              <a:t>‹#›</a:t>
            </a:fld>
            <a:endParaRPr lang="en-GB"/>
          </a:p>
        </p:txBody>
      </p:sp>
    </p:spTree>
    <p:extLst>
      <p:ext uri="{BB962C8B-B14F-4D97-AF65-F5344CB8AC3E}">
        <p14:creationId xmlns:p14="http://schemas.microsoft.com/office/powerpoint/2010/main" val="1950734846"/>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ctr"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11.png"/><Relationship Id="rId7"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5.xml"/><Relationship Id="rId6" Type="http://schemas.openxmlformats.org/officeDocument/2006/relationships/image" Target="../media/image5.emf"/><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9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5.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hyperlink" Target="mailto:s.vancranenburgh@tudelft.nl" TargetMode="External"/><Relationship Id="rId2" Type="http://schemas.openxmlformats.org/officeDocument/2006/relationships/notesSlide" Target="../notesSlides/notesSlide21.xml"/><Relationship Id="rId1" Type="http://schemas.openxmlformats.org/officeDocument/2006/relationships/slideLayout" Target="../slideLayouts/slideLayout25.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5.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6.emf"/><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5.emf"/><Relationship Id="rId7" Type="http://schemas.openxmlformats.org/officeDocument/2006/relationships/image" Target="../media/image82.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openxmlformats.org/officeDocument/2006/relationships/image" Target="../media/image81.png"/><Relationship Id="rId10" Type="http://schemas.openxmlformats.org/officeDocument/2006/relationships/image" Target="../media/image3.jpeg"/><Relationship Id="rId4" Type="http://schemas.openxmlformats.org/officeDocument/2006/relationships/image" Target="../media/image6.emf"/><Relationship Id="rId9" Type="http://schemas.openxmlformats.org/officeDocument/2006/relationships/image" Target="../media/image8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063552" y="764704"/>
            <a:ext cx="8136904" cy="5112568"/>
          </a:xfrm>
          <a:noFill/>
        </p:spPr>
        <p:txBody>
          <a:bodyPr/>
          <a:lstStyle/>
          <a:p>
            <a:pPr algn="ctr"/>
            <a:r>
              <a:rPr lang="en-GB" sz="3200" b="1" dirty="0">
                <a:solidFill>
                  <a:schemeClr val="bg2"/>
                </a:solidFill>
                <a:latin typeface="Calibri" panose="020F0502020204030204" pitchFamily="34" charset="0"/>
              </a:rPr>
              <a:t>Demanda de Transporte</a:t>
            </a:r>
            <a:br>
              <a:rPr lang="en-GB" sz="4000" b="1" dirty="0">
                <a:solidFill>
                  <a:schemeClr val="bg2"/>
                </a:solidFill>
                <a:latin typeface="Calibri" panose="020F0502020204030204" pitchFamily="34" charset="0"/>
              </a:rPr>
            </a:br>
            <a:br>
              <a:rPr lang="en-GB" sz="4000" b="1" dirty="0">
                <a:solidFill>
                  <a:schemeClr val="bg2"/>
                </a:solidFill>
                <a:latin typeface="Calibri" panose="020F0502020204030204" pitchFamily="34" charset="0"/>
              </a:rPr>
            </a:br>
            <a:br>
              <a:rPr lang="en-GB" sz="4000" b="1" dirty="0">
                <a:solidFill>
                  <a:schemeClr val="bg2"/>
                </a:solidFill>
                <a:latin typeface="Calibri" panose="020F0502020204030204" pitchFamily="34" charset="0"/>
              </a:rPr>
            </a:br>
            <a:br>
              <a:rPr lang="en-GB" sz="4000" b="1" dirty="0">
                <a:solidFill>
                  <a:schemeClr val="bg2"/>
                </a:solidFill>
                <a:latin typeface="Calibri" panose="020F0502020204030204" pitchFamily="34" charset="0"/>
              </a:rPr>
            </a:br>
            <a:r>
              <a:rPr lang="en-GB" sz="3200" i="1" dirty="0">
                <a:latin typeface="Calibri" panose="020F0502020204030204" pitchFamily="34" charset="0"/>
              </a:rPr>
              <a:t>Learning- Multinomial Logit model</a:t>
            </a:r>
            <a:br>
              <a:rPr lang="en-GB" sz="3200" b="1" dirty="0">
                <a:latin typeface="Calibri" panose="020F0502020204030204" pitchFamily="34" charset="0"/>
              </a:rPr>
            </a:br>
            <a:br>
              <a:rPr lang="en-GB" sz="3200" b="1" dirty="0">
                <a:latin typeface="Calibri" panose="020F0502020204030204" pitchFamily="34" charset="0"/>
              </a:rPr>
            </a:br>
            <a:br>
              <a:rPr lang="en-GB" sz="3200" b="1" dirty="0">
                <a:latin typeface="Calibri" panose="020F0502020204030204" pitchFamily="34" charset="0"/>
              </a:rPr>
            </a:br>
            <a:r>
              <a:rPr lang="en-GB" sz="2200" b="1" dirty="0">
                <a:latin typeface="Calibri" panose="020F0502020204030204" pitchFamily="34" charset="0"/>
              </a:rPr>
              <a:t>Gabriel Nova</a:t>
            </a:r>
            <a:br>
              <a:rPr lang="en-GB" sz="2200" b="1" dirty="0">
                <a:latin typeface="Calibri" panose="020F0502020204030204" pitchFamily="34" charset="0"/>
              </a:rPr>
            </a:br>
            <a:r>
              <a:rPr lang="en-GB" sz="2200" b="1" dirty="0">
                <a:latin typeface="Calibri" panose="020F0502020204030204" pitchFamily="34" charset="0"/>
              </a:rPr>
              <a:t>Sander van Cranenburgh</a:t>
            </a:r>
            <a:br>
              <a:rPr lang="en-GB" sz="2200" b="1" dirty="0">
                <a:latin typeface="Calibri" panose="020F0502020204030204" pitchFamily="34" charset="0"/>
              </a:rPr>
            </a:br>
            <a:br>
              <a:rPr lang="en-GB" sz="2200" b="1" dirty="0">
                <a:latin typeface="Calibri" panose="020F0502020204030204" pitchFamily="34" charset="0"/>
              </a:rPr>
            </a:br>
            <a:br>
              <a:rPr lang="en-GB" sz="1600" i="1" dirty="0">
                <a:latin typeface="Calibri" panose="020F0502020204030204" pitchFamily="34" charset="0"/>
              </a:rPr>
            </a:br>
            <a:r>
              <a:rPr lang="en-GB" sz="1600" i="1" dirty="0">
                <a:latin typeface="Calibri" panose="020F0502020204030204" pitchFamily="34" charset="0"/>
              </a:rPr>
              <a:t>CityAI lab</a:t>
            </a:r>
            <a:br>
              <a:rPr lang="en-GB" sz="1600" i="1" dirty="0">
                <a:latin typeface="Calibri" panose="020F0502020204030204" pitchFamily="34" charset="0"/>
              </a:rPr>
            </a:br>
            <a:r>
              <a:rPr lang="en-GB" sz="1600" i="1" dirty="0">
                <a:latin typeface="Calibri" panose="020F0502020204030204" pitchFamily="34" charset="0"/>
              </a:rPr>
              <a:t>Section of Transport and Logistics</a:t>
            </a:r>
            <a:br>
              <a:rPr lang="en-GB" sz="1600" i="1" dirty="0">
                <a:latin typeface="Calibri" panose="020F0502020204030204" pitchFamily="34" charset="0"/>
              </a:rPr>
            </a:br>
            <a:r>
              <a:rPr lang="en-GB" sz="1600" i="1" dirty="0">
                <a:latin typeface="Calibri" panose="020F0502020204030204" pitchFamily="34" charset="0"/>
              </a:rPr>
              <a:t>Faculty of Technology, Policy and Management</a:t>
            </a:r>
            <a:br>
              <a:rPr lang="en-GB" sz="1600" i="1" dirty="0">
                <a:latin typeface="Calibri" panose="020F0502020204030204" pitchFamily="34" charset="0"/>
              </a:rPr>
            </a:br>
            <a:r>
              <a:rPr lang="en-GB" sz="1600" i="1" dirty="0">
                <a:latin typeface="Calibri" panose="020F0502020204030204" pitchFamily="34" charset="0"/>
              </a:rPr>
              <a:t>Delft University of Technology</a:t>
            </a:r>
            <a:endParaRPr lang="en-GB" sz="1800" i="1" dirty="0">
              <a:latin typeface="Calibri" panose="020F0502020204030204" pitchFamily="34" charset="0"/>
            </a:endParaRPr>
          </a:p>
        </p:txBody>
      </p:sp>
    </p:spTree>
    <p:extLst>
      <p:ext uri="{BB962C8B-B14F-4D97-AF65-F5344CB8AC3E}">
        <p14:creationId xmlns:p14="http://schemas.microsoft.com/office/powerpoint/2010/main" val="366172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0"/>
            <a:ext cx="10791646" cy="6850061"/>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spTree>
    <p:extLst>
      <p:ext uri="{BB962C8B-B14F-4D97-AF65-F5344CB8AC3E}">
        <p14:creationId xmlns:p14="http://schemas.microsoft.com/office/powerpoint/2010/main" val="175893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6060112" cy="515734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Swiss Metro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Implementation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We use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PyTorch</a:t>
            </a:r>
            <a:r>
              <a:rPr kumimoji="0" lang="en-GB" sz="1800" b="0" i="0" u="none" strike="noStrike" kern="1200" cap="none" spc="0" normalizeH="0" baseline="0" noProof="0" dirty="0">
                <a:ln>
                  <a:noFill/>
                </a:ln>
                <a:solidFill>
                  <a:prstClr val="black"/>
                </a:solidFill>
                <a:effectLst/>
                <a:uLnTx/>
                <a:uFillTx/>
                <a:latin typeface="Calibri"/>
                <a:ea typeface="+mn-ea"/>
                <a:cs typeface="+mn-cs"/>
              </a:rPr>
              <a:t>, which is a more specialised Deep Learning (DL) package developed by Meta AI</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PyTorch</a:t>
            </a:r>
            <a:r>
              <a:rPr kumimoji="0" lang="en-GB" sz="1800" b="0" i="0" u="none" strike="noStrike" kern="1200" cap="none" spc="0" normalizeH="0" baseline="0" noProof="0" dirty="0">
                <a:ln>
                  <a:noFill/>
                </a:ln>
                <a:solidFill>
                  <a:prstClr val="black"/>
                </a:solidFill>
                <a:effectLst/>
                <a:uLnTx/>
                <a:uFillTx/>
                <a:latin typeface="Calibri"/>
                <a:ea typeface="+mn-ea"/>
                <a:cs typeface="+mn-cs"/>
              </a:rPr>
              <a:t> requires a more Pythonic way of coding </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
              <a:tabLst/>
              <a:defRPr/>
            </a:pPr>
            <a:r>
              <a:rPr kumimoji="0" lang="en-GB" sz="1800" b="0" i="0" u="none" strike="noStrike" kern="1200" cap="none" spc="0" normalizeH="0" baseline="0" noProof="0" dirty="0" err="1">
                <a:ln>
                  <a:noFill/>
                </a:ln>
                <a:solidFill>
                  <a:prstClr val="black"/>
                </a:solidFill>
                <a:effectLst/>
                <a:uLnTx/>
                <a:uFillTx/>
                <a:latin typeface="Calibri"/>
                <a:ea typeface="+mn-ea"/>
                <a:cs typeface="+mn-cs"/>
              </a:rPr>
              <a:t>PyTorch</a:t>
            </a:r>
            <a:r>
              <a:rPr kumimoji="0" lang="en-GB" sz="1800" b="0" i="0" u="none" strike="noStrike" kern="1200" cap="none" spc="0" normalizeH="0" baseline="0" noProof="0" dirty="0">
                <a:ln>
                  <a:noFill/>
                </a:ln>
                <a:solidFill>
                  <a:prstClr val="black"/>
                </a:solidFill>
                <a:effectLst/>
                <a:uLnTx/>
                <a:uFillTx/>
                <a:latin typeface="Calibri"/>
                <a:ea typeface="+mn-ea"/>
                <a:cs typeface="+mn-cs"/>
              </a:rPr>
              <a:t> works uses its own DL datatypes: “tensors”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MNL part identical to RUM-MNL choice model</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Transparent weights: B</a:t>
            </a:r>
            <a:r>
              <a:rPr kumimoji="0" lang="en-GB" sz="1800" b="0" i="0" u="none" strike="noStrike" kern="1200" cap="none" spc="0" normalizeH="0" baseline="-25000" noProof="0" dirty="0">
                <a:ln>
                  <a:noFill/>
                </a:ln>
                <a:solidFill>
                  <a:prstClr val="black"/>
                </a:solidFill>
                <a:effectLst/>
                <a:uLnTx/>
                <a:uFillTx/>
                <a:latin typeface="Calibri"/>
                <a:ea typeface="+mn-ea"/>
                <a:cs typeface="+mn-cs"/>
              </a:rPr>
              <a:t>TT</a:t>
            </a:r>
            <a:r>
              <a:rPr kumimoji="0" lang="en-GB" sz="1800" b="0" i="0" u="none" strike="noStrike" kern="1200" cap="none" spc="0" normalizeH="0" baseline="0" noProof="0" dirty="0">
                <a:ln>
                  <a:noFill/>
                </a:ln>
                <a:solidFill>
                  <a:prstClr val="black"/>
                </a:solidFill>
                <a:effectLst/>
                <a:uLnTx/>
                <a:uFillTx/>
                <a:latin typeface="Calibri"/>
                <a:ea typeface="+mn-ea"/>
                <a:cs typeface="+mn-cs"/>
              </a:rPr>
              <a:t>, B</a:t>
            </a:r>
            <a:r>
              <a:rPr kumimoji="0" lang="en-GB" sz="1800" b="0" i="0" u="none" strike="noStrike" kern="1200" cap="none" spc="0" normalizeH="0" baseline="-25000" noProof="0" dirty="0">
                <a:ln>
                  <a:noFill/>
                </a:ln>
                <a:solidFill>
                  <a:prstClr val="black"/>
                </a:solidFill>
                <a:effectLst/>
                <a:uLnTx/>
                <a:uFillTx/>
                <a:latin typeface="Calibri"/>
                <a:ea typeface="+mn-ea"/>
                <a:cs typeface="+mn-cs"/>
              </a:rPr>
              <a:t>TC</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r>
              <a:rPr kumimoji="0" lang="en-GB" sz="1800" b="0" i="0" u="none" strike="noStrike" kern="1200" cap="none" spc="0" normalizeH="0" baseline="0" noProof="0" dirty="0">
                <a:ln>
                  <a:noFill/>
                </a:ln>
                <a:solidFill>
                  <a:prstClr val="white">
                    <a:lumMod val="65000"/>
                  </a:prstClr>
                </a:solidFill>
                <a:effectLst/>
                <a:uLnTx/>
                <a:uFillTx/>
                <a:latin typeface="Calibri"/>
                <a:ea typeface="+mn-ea"/>
                <a:cs typeface="+mn-cs"/>
              </a:rPr>
              <a:t>ASC</a:t>
            </a:r>
            <a:r>
              <a:rPr kumimoji="0" lang="en-GB" sz="1800" b="0" i="0" u="none" strike="noStrike" kern="1200" cap="none" spc="0" normalizeH="0" baseline="-25000" noProof="0" dirty="0">
                <a:ln>
                  <a:noFill/>
                </a:ln>
                <a:solidFill>
                  <a:prstClr val="white">
                    <a:lumMod val="65000"/>
                  </a:prstClr>
                </a:solidFill>
                <a:effectLst/>
                <a:uLnTx/>
                <a:uFillTx/>
                <a:latin typeface="Calibri"/>
                <a:ea typeface="+mn-ea"/>
                <a:cs typeface="+mn-cs"/>
              </a:rPr>
              <a:t>TR</a:t>
            </a:r>
            <a:r>
              <a:rPr kumimoji="0" lang="en-GB" sz="1800" b="0" i="0" u="none" strike="noStrike" kern="1200" cap="none" spc="0" normalizeH="0" baseline="0" noProof="0" dirty="0">
                <a:ln>
                  <a:noFill/>
                </a:ln>
                <a:solidFill>
                  <a:prstClr val="white">
                    <a:lumMod val="65000"/>
                  </a:prstClr>
                </a:solidFill>
                <a:effectLst/>
                <a:uLnTx/>
                <a:uFillTx/>
                <a:latin typeface="Calibri"/>
                <a:ea typeface="+mn-ea"/>
                <a:cs typeface="+mn-cs"/>
              </a:rPr>
              <a:t>, ASC</a:t>
            </a:r>
            <a:r>
              <a:rPr kumimoji="0" lang="en-GB" sz="1800" b="0" i="0" u="none" strike="noStrike" kern="1200" cap="none" spc="0" normalizeH="0" baseline="-25000" noProof="0" dirty="0">
                <a:ln>
                  <a:noFill/>
                </a:ln>
                <a:solidFill>
                  <a:prstClr val="white">
                    <a:lumMod val="65000"/>
                  </a:prstClr>
                </a:solidFill>
                <a:effectLst/>
                <a:uLnTx/>
                <a:uFillTx/>
                <a:latin typeface="Calibri"/>
                <a:ea typeface="+mn-ea"/>
                <a:cs typeface="+mn-cs"/>
              </a:rPr>
              <a:t>SM</a:t>
            </a:r>
          </a:p>
          <a:p>
            <a:pPr marL="742950" marR="0" lvl="1"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endParaRPr kumimoji="0" lang="en-GB" sz="1800" b="0" i="0" u="none" strike="noStrike" kern="1200" cap="none" spc="0" normalizeH="0" baseline="-2500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Covariates MLP-part: AV Purpose, First class, Gender, 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grpSp>
        <p:nvGrpSpPr>
          <p:cNvPr id="2" name="Group 1">
            <a:extLst>
              <a:ext uri="{FF2B5EF4-FFF2-40B4-BE49-F238E27FC236}">
                <a16:creationId xmlns:a16="http://schemas.microsoft.com/office/drawing/2014/main" id="{26649E7D-1DE1-D722-A1EB-9889DFB90322}"/>
              </a:ext>
            </a:extLst>
          </p:cNvPr>
          <p:cNvGrpSpPr/>
          <p:nvPr/>
        </p:nvGrpSpPr>
        <p:grpSpPr>
          <a:xfrm>
            <a:off x="807416" y="1808289"/>
            <a:ext cx="3936601" cy="1215735"/>
            <a:chOff x="6999514" y="1339615"/>
            <a:chExt cx="5152369" cy="1591200"/>
          </a:xfrm>
        </p:grpSpPr>
        <p:pic>
          <p:nvPicPr>
            <p:cNvPr id="7" name="Picture 6">
              <a:extLst>
                <a:ext uri="{FF2B5EF4-FFF2-40B4-BE49-F238E27FC236}">
                  <a16:creationId xmlns:a16="http://schemas.microsoft.com/office/drawing/2014/main" id="{77197B92-6DA3-D84D-E272-21D063EE7875}"/>
                </a:ext>
              </a:extLst>
            </p:cNvPr>
            <p:cNvPicPr>
              <a:picLocks noChangeAspect="1"/>
            </p:cNvPicPr>
            <p:nvPr/>
          </p:nvPicPr>
          <p:blipFill rotWithShape="1">
            <a:blip r:embed="rId3"/>
            <a:srcRect r="48807"/>
            <a:stretch/>
          </p:blipFill>
          <p:spPr>
            <a:xfrm>
              <a:off x="6999514" y="1339749"/>
              <a:ext cx="2606449" cy="1591066"/>
            </a:xfrm>
            <a:prstGeom prst="rect">
              <a:avLst/>
            </a:prstGeom>
            <a:ln>
              <a:noFill/>
            </a:ln>
            <a:effectLst>
              <a:outerShdw blurRad="292100" dist="139700" dir="2700000" algn="tl" rotWithShape="0">
                <a:srgbClr val="333333">
                  <a:alpha val="65000"/>
                </a:srgbClr>
              </a:outerShdw>
            </a:effectLst>
          </p:spPr>
        </p:pic>
        <p:grpSp>
          <p:nvGrpSpPr>
            <p:cNvPr id="8" name="Group 7">
              <a:extLst>
                <a:ext uri="{FF2B5EF4-FFF2-40B4-BE49-F238E27FC236}">
                  <a16:creationId xmlns:a16="http://schemas.microsoft.com/office/drawing/2014/main" id="{699BDDF7-D9A9-D363-D46C-14CDBF599871}"/>
                </a:ext>
              </a:extLst>
            </p:cNvPr>
            <p:cNvGrpSpPr/>
            <p:nvPr/>
          </p:nvGrpSpPr>
          <p:grpSpPr>
            <a:xfrm>
              <a:off x="9605963" y="1339615"/>
              <a:ext cx="2545920" cy="1591200"/>
              <a:chOff x="8373120" y="3037357"/>
              <a:chExt cx="2545920" cy="1591200"/>
            </a:xfrm>
          </p:grpSpPr>
          <p:pic>
            <p:nvPicPr>
              <p:cNvPr id="9" name="Picture 8">
                <a:extLst>
                  <a:ext uri="{FF2B5EF4-FFF2-40B4-BE49-F238E27FC236}">
                    <a16:creationId xmlns:a16="http://schemas.microsoft.com/office/drawing/2014/main" id="{CE58DEAB-CEE7-2CED-6CE7-F7164AF62F3F}"/>
                  </a:ext>
                </a:extLst>
              </p:cNvPr>
              <p:cNvPicPr>
                <a:picLocks noChangeAspect="1"/>
              </p:cNvPicPr>
              <p:nvPr/>
            </p:nvPicPr>
            <p:blipFill>
              <a:blip r:embed="rId4"/>
              <a:stretch>
                <a:fillRect/>
              </a:stretch>
            </p:blipFill>
            <p:spPr>
              <a:xfrm>
                <a:off x="8373120" y="3037357"/>
                <a:ext cx="2545920" cy="795600"/>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0D9B45D4-D1BD-9F5B-0236-51FAAD60E7E3}"/>
                  </a:ext>
                </a:extLst>
              </p:cNvPr>
              <p:cNvPicPr>
                <a:picLocks noChangeAspect="1"/>
              </p:cNvPicPr>
              <p:nvPr/>
            </p:nvPicPr>
            <p:blipFill>
              <a:blip r:embed="rId5"/>
              <a:stretch>
                <a:fillRect/>
              </a:stretch>
            </p:blipFill>
            <p:spPr>
              <a:xfrm>
                <a:off x="8373120" y="3832957"/>
                <a:ext cx="2545920" cy="795600"/>
              </a:xfrm>
              <a:prstGeom prst="rect">
                <a:avLst/>
              </a:prstGeom>
              <a:ln>
                <a:noFill/>
              </a:ln>
              <a:effectLst>
                <a:outerShdw blurRad="292100" dist="139700" dir="2700000" algn="tl" rotWithShape="0">
                  <a:srgbClr val="333333">
                    <a:alpha val="65000"/>
                  </a:srgbClr>
                </a:outerShdw>
              </a:effectLst>
            </p:spPr>
          </p:pic>
        </p:grpSp>
      </p:grpSp>
      <p:grpSp>
        <p:nvGrpSpPr>
          <p:cNvPr id="55" name="Group 54">
            <a:extLst>
              <a:ext uri="{FF2B5EF4-FFF2-40B4-BE49-F238E27FC236}">
                <a16:creationId xmlns:a16="http://schemas.microsoft.com/office/drawing/2014/main" id="{2DBFC988-F292-C41E-D7FB-B48578655C68}"/>
              </a:ext>
            </a:extLst>
          </p:cNvPr>
          <p:cNvGrpSpPr/>
          <p:nvPr/>
        </p:nvGrpSpPr>
        <p:grpSpPr>
          <a:xfrm>
            <a:off x="6841060" y="4218691"/>
            <a:ext cx="2897063" cy="2041047"/>
            <a:chOff x="3832575" y="3809832"/>
            <a:chExt cx="2897063" cy="2041047"/>
          </a:xfrm>
        </p:grpSpPr>
        <p:grpSp>
          <p:nvGrpSpPr>
            <p:cNvPr id="56" name="Group 55">
              <a:extLst>
                <a:ext uri="{FF2B5EF4-FFF2-40B4-BE49-F238E27FC236}">
                  <a16:creationId xmlns:a16="http://schemas.microsoft.com/office/drawing/2014/main" id="{61EBC58E-22D4-7A1E-A24F-2810F0503385}"/>
                </a:ext>
              </a:extLst>
            </p:cNvPr>
            <p:cNvGrpSpPr/>
            <p:nvPr/>
          </p:nvGrpSpPr>
          <p:grpSpPr>
            <a:xfrm>
              <a:off x="4375054" y="3830970"/>
              <a:ext cx="2354584" cy="2019909"/>
              <a:chOff x="6737254" y="4120085"/>
              <a:chExt cx="2354584" cy="2019909"/>
            </a:xfrm>
          </p:grpSpPr>
          <p:grpSp>
            <p:nvGrpSpPr>
              <p:cNvPr id="63" name="Group 62">
                <a:extLst>
                  <a:ext uri="{FF2B5EF4-FFF2-40B4-BE49-F238E27FC236}">
                    <a16:creationId xmlns:a16="http://schemas.microsoft.com/office/drawing/2014/main" id="{8B0E49AC-318E-3DAF-E97D-A0694074DBF9}"/>
                  </a:ext>
                </a:extLst>
              </p:cNvPr>
              <p:cNvGrpSpPr/>
              <p:nvPr/>
            </p:nvGrpSpPr>
            <p:grpSpPr>
              <a:xfrm>
                <a:off x="6737254" y="4120085"/>
                <a:ext cx="2354584" cy="2019909"/>
                <a:chOff x="7687486" y="4073387"/>
                <a:chExt cx="2354584" cy="2019909"/>
              </a:xfrm>
            </p:grpSpPr>
            <p:pic>
              <p:nvPicPr>
                <p:cNvPr id="68" name="Picture 67">
                  <a:extLst>
                    <a:ext uri="{FF2B5EF4-FFF2-40B4-BE49-F238E27FC236}">
                      <a16:creationId xmlns:a16="http://schemas.microsoft.com/office/drawing/2014/main" id="{0441516A-4B20-8B33-03F7-4D9EA28E2681}"/>
                    </a:ext>
                  </a:extLst>
                </p:cNvPr>
                <p:cNvPicPr>
                  <a:picLocks noChangeAspect="1"/>
                </p:cNvPicPr>
                <p:nvPr/>
              </p:nvPicPr>
              <p:blipFill rotWithShape="1">
                <a:blip r:embed="rId6"/>
                <a:srcRect l="-1998" t="1251" r="42493" b="11355"/>
                <a:stretch/>
              </p:blipFill>
              <p:spPr>
                <a:xfrm>
                  <a:off x="7687486" y="4073387"/>
                  <a:ext cx="1713739" cy="2019909"/>
                </a:xfrm>
                <a:prstGeom prst="rect">
                  <a:avLst/>
                </a:prstGeom>
              </p:spPr>
            </p:pic>
            <p:pic>
              <p:nvPicPr>
                <p:cNvPr id="69" name="Picture 68">
                  <a:extLst>
                    <a:ext uri="{FF2B5EF4-FFF2-40B4-BE49-F238E27FC236}">
                      <a16:creationId xmlns:a16="http://schemas.microsoft.com/office/drawing/2014/main" id="{C5279659-BBA1-4808-4912-1A79031D1FF5}"/>
                    </a:ext>
                  </a:extLst>
                </p:cNvPr>
                <p:cNvPicPr>
                  <a:picLocks noChangeAspect="1"/>
                </p:cNvPicPr>
                <p:nvPr/>
              </p:nvPicPr>
              <p:blipFill rotWithShape="1">
                <a:blip r:embed="rId6"/>
                <a:srcRect l="43004" t="21329" r="42493" b="35054"/>
                <a:stretch/>
              </p:blipFill>
              <p:spPr>
                <a:xfrm>
                  <a:off x="9624392" y="4541056"/>
                  <a:ext cx="417678" cy="1008113"/>
                </a:xfrm>
                <a:prstGeom prst="rect">
                  <a:avLst/>
                </a:prstGeom>
              </p:spPr>
            </p:pic>
            <p:cxnSp>
              <p:nvCxnSpPr>
                <p:cNvPr id="70" name="Straight Arrow Connector 69">
                  <a:extLst>
                    <a:ext uri="{FF2B5EF4-FFF2-40B4-BE49-F238E27FC236}">
                      <a16:creationId xmlns:a16="http://schemas.microsoft.com/office/drawing/2014/main" id="{00FC116D-EBFD-1AB2-835D-2C3D2192449E}"/>
                    </a:ext>
                  </a:extLst>
                </p:cNvPr>
                <p:cNvCxnSpPr/>
                <p:nvPr/>
              </p:nvCxnSpPr>
              <p:spPr>
                <a:xfrm flipV="1">
                  <a:off x="9408368" y="4797152"/>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7E5C1663-8A65-2BB0-105D-5E4E14A7B0F6}"/>
                    </a:ext>
                  </a:extLst>
                </p:cNvPr>
                <p:cNvCxnSpPr/>
                <p:nvPr/>
              </p:nvCxnSpPr>
              <p:spPr>
                <a:xfrm flipV="1">
                  <a:off x="9401225" y="5373216"/>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42460AC8-FB9A-AC6F-B0BF-25645CC66ECE}"/>
                    </a:ext>
                  </a:extLst>
                </p:cNvPr>
                <p:cNvCxnSpPr/>
                <p:nvPr/>
              </p:nvCxnSpPr>
              <p:spPr>
                <a:xfrm>
                  <a:off x="9408368" y="4797152"/>
                  <a:ext cx="208881" cy="576064"/>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73" name="Straight Arrow Connector 72">
                  <a:extLst>
                    <a:ext uri="{FF2B5EF4-FFF2-40B4-BE49-F238E27FC236}">
                      <a16:creationId xmlns:a16="http://schemas.microsoft.com/office/drawing/2014/main" id="{2B780D26-B543-4945-CC4D-2D97573865AE}"/>
                    </a:ext>
                  </a:extLst>
                </p:cNvPr>
                <p:cNvCxnSpPr/>
                <p:nvPr/>
              </p:nvCxnSpPr>
              <p:spPr>
                <a:xfrm flipV="1">
                  <a:off x="9408368" y="4797152"/>
                  <a:ext cx="216024" cy="576063"/>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grpSp>
          <p:sp>
            <p:nvSpPr>
              <p:cNvPr id="64" name="Oval 63">
                <a:extLst>
                  <a:ext uri="{FF2B5EF4-FFF2-40B4-BE49-F238E27FC236}">
                    <a16:creationId xmlns:a16="http://schemas.microsoft.com/office/drawing/2014/main" id="{2E0583B9-88FB-0054-F5A8-52ED45FF535E}"/>
                  </a:ext>
                </a:extLst>
              </p:cNvPr>
              <p:cNvSpPr/>
              <p:nvPr/>
            </p:nvSpPr>
            <p:spPr>
              <a:xfrm>
                <a:off x="7012949" y="471654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a:extLst>
                  <a:ext uri="{FF2B5EF4-FFF2-40B4-BE49-F238E27FC236}">
                    <a16:creationId xmlns:a16="http://schemas.microsoft.com/office/drawing/2014/main" id="{073D628F-D37E-8F10-E4BA-E21D66E7EF79}"/>
                  </a:ext>
                </a:extLst>
              </p:cNvPr>
              <p:cNvSpPr/>
              <p:nvPr/>
            </p:nvSpPr>
            <p:spPr>
              <a:xfrm>
                <a:off x="7020161" y="4149080"/>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Oval 65">
                <a:extLst>
                  <a:ext uri="{FF2B5EF4-FFF2-40B4-BE49-F238E27FC236}">
                    <a16:creationId xmlns:a16="http://schemas.microsoft.com/office/drawing/2014/main" id="{9FDFE03F-82E5-5640-39BE-0EC9146EBFCD}"/>
                  </a:ext>
                </a:extLst>
              </p:cNvPr>
              <p:cNvSpPr/>
              <p:nvPr/>
            </p:nvSpPr>
            <p:spPr>
              <a:xfrm>
                <a:off x="7017721" y="522920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Oval 66">
                <a:extLst>
                  <a:ext uri="{FF2B5EF4-FFF2-40B4-BE49-F238E27FC236}">
                    <a16:creationId xmlns:a16="http://schemas.microsoft.com/office/drawing/2014/main" id="{12DB9AA3-095F-F694-816F-CFD09C6BD4AB}"/>
                  </a:ext>
                </a:extLst>
              </p:cNvPr>
              <p:cNvSpPr/>
              <p:nvPr/>
            </p:nvSpPr>
            <p:spPr>
              <a:xfrm>
                <a:off x="7020161" y="5721074"/>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57" name="Left Brace 56">
              <a:extLst>
                <a:ext uri="{FF2B5EF4-FFF2-40B4-BE49-F238E27FC236}">
                  <a16:creationId xmlns:a16="http://schemas.microsoft.com/office/drawing/2014/main" id="{6C77710C-5A7E-3E6D-39C0-48C248A407D4}"/>
                </a:ext>
              </a:extLst>
            </p:cNvPr>
            <p:cNvSpPr/>
            <p:nvPr/>
          </p:nvSpPr>
          <p:spPr>
            <a:xfrm>
              <a:off x="4248533" y="3809832"/>
              <a:ext cx="144687" cy="2041047"/>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TextBox 57">
              <a:extLst>
                <a:ext uri="{FF2B5EF4-FFF2-40B4-BE49-F238E27FC236}">
                  <a16:creationId xmlns:a16="http://schemas.microsoft.com/office/drawing/2014/main" id="{4EB3F651-3F59-B6D8-0D94-A2B0D6FA1595}"/>
                </a:ext>
              </a:extLst>
            </p:cNvPr>
            <p:cNvSpPr txBox="1"/>
            <p:nvPr/>
          </p:nvSpPr>
          <p:spPr>
            <a:xfrm rot="16200000">
              <a:off x="3379846" y="4723478"/>
              <a:ext cx="12747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Covariates</a:t>
              </a:r>
            </a:p>
          </p:txBody>
        </p:sp>
        <p:sp>
          <p:nvSpPr>
            <p:cNvPr id="61" name="TextBox 60">
              <a:extLst>
                <a:ext uri="{FF2B5EF4-FFF2-40B4-BE49-F238E27FC236}">
                  <a16:creationId xmlns:a16="http://schemas.microsoft.com/office/drawing/2014/main" id="{93BAB640-F830-0899-4879-14C77DAFB4A6}"/>
                </a:ext>
              </a:extLst>
            </p:cNvPr>
            <p:cNvSpPr txBox="1"/>
            <p:nvPr/>
          </p:nvSpPr>
          <p:spPr>
            <a:xfrm>
              <a:off x="5671115" y="4367432"/>
              <a:ext cx="474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1" u="none" strike="noStrike" kern="1200" cap="none" spc="0" normalizeH="0" baseline="0" noProof="0" dirty="0">
                  <a:ln>
                    <a:noFill/>
                  </a:ln>
                  <a:solidFill>
                    <a:prstClr val="black"/>
                  </a:solidFill>
                  <a:effectLst/>
                  <a:uLnTx/>
                  <a:uFillTx/>
                  <a:latin typeface="Calibri"/>
                  <a:ea typeface="+mn-ea"/>
                  <a:cs typeface="+mn-cs"/>
                </a:rPr>
                <a:t>Ψ</a:t>
              </a:r>
              <a:r>
                <a:rPr kumimoji="0" lang="en-GB" sz="1800" b="0" i="1" u="none" strike="noStrike" kern="1200" cap="none" spc="0" normalizeH="0" baseline="-25000" noProof="0" dirty="0">
                  <a:ln>
                    <a:noFill/>
                  </a:ln>
                  <a:solidFill>
                    <a:prstClr val="black"/>
                  </a:solidFill>
                  <a:effectLst/>
                  <a:uLnTx/>
                  <a:uFillTx/>
                  <a:latin typeface="Calibri"/>
                  <a:ea typeface="+mn-ea"/>
                  <a:cs typeface="+mn-cs"/>
                </a:rPr>
                <a:t>1</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2" name="TextBox 61">
              <a:extLst>
                <a:ext uri="{FF2B5EF4-FFF2-40B4-BE49-F238E27FC236}">
                  <a16:creationId xmlns:a16="http://schemas.microsoft.com/office/drawing/2014/main" id="{6DD9A70C-1B11-D4DA-ACDF-33B60D828F6A}"/>
                </a:ext>
              </a:extLst>
            </p:cNvPr>
            <p:cNvSpPr txBox="1"/>
            <p:nvPr/>
          </p:nvSpPr>
          <p:spPr>
            <a:xfrm>
              <a:off x="5671115" y="4858786"/>
              <a:ext cx="474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1" u="none" strike="noStrike" kern="1200" cap="none" spc="0" normalizeH="0" baseline="0" noProof="0" dirty="0">
                  <a:ln>
                    <a:noFill/>
                  </a:ln>
                  <a:solidFill>
                    <a:prstClr val="black"/>
                  </a:solidFill>
                  <a:effectLst/>
                  <a:uLnTx/>
                  <a:uFillTx/>
                  <a:latin typeface="Calibri"/>
                  <a:ea typeface="+mn-ea"/>
                  <a:cs typeface="+mn-cs"/>
                </a:rPr>
                <a:t>Ψ</a:t>
              </a:r>
              <a:r>
                <a:rPr kumimoji="0" lang="en-GB" sz="1800" b="0" i="1" u="none" strike="noStrike" kern="1200" cap="none" spc="0" normalizeH="0" baseline="-25000" noProof="0" dirty="0">
                  <a:ln>
                    <a:noFill/>
                  </a:ln>
                  <a:solidFill>
                    <a:prstClr val="black"/>
                  </a:solidFill>
                  <a:effectLst/>
                  <a:uLnTx/>
                  <a:uFillTx/>
                  <a:latin typeface="Calibri"/>
                  <a:ea typeface="+mn-ea"/>
                  <a:cs typeface="+mn-cs"/>
                </a:rPr>
                <a:t>2</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74" name="Picture 73">
            <a:extLst>
              <a:ext uri="{FF2B5EF4-FFF2-40B4-BE49-F238E27FC236}">
                <a16:creationId xmlns:a16="http://schemas.microsoft.com/office/drawing/2014/main" id="{E388118C-B37B-E8C3-39D4-E762FA2C047A}"/>
              </a:ext>
            </a:extLst>
          </p:cNvPr>
          <p:cNvPicPr>
            <a:picLocks noChangeAspect="1"/>
          </p:cNvPicPr>
          <p:nvPr/>
        </p:nvPicPr>
        <p:blipFill>
          <a:blip r:embed="rId7"/>
          <a:stretch>
            <a:fillRect/>
          </a:stretch>
        </p:blipFill>
        <p:spPr>
          <a:xfrm>
            <a:off x="8862284" y="1065510"/>
            <a:ext cx="3228231" cy="2590723"/>
          </a:xfrm>
          <a:prstGeom prst="rect">
            <a:avLst/>
          </a:prstGeom>
        </p:spPr>
      </p:pic>
      <p:grpSp>
        <p:nvGrpSpPr>
          <p:cNvPr id="86" name="Group 85">
            <a:extLst>
              <a:ext uri="{FF2B5EF4-FFF2-40B4-BE49-F238E27FC236}">
                <a16:creationId xmlns:a16="http://schemas.microsoft.com/office/drawing/2014/main" id="{4A082125-009E-254C-B342-33E1C063AD53}"/>
              </a:ext>
            </a:extLst>
          </p:cNvPr>
          <p:cNvGrpSpPr/>
          <p:nvPr/>
        </p:nvGrpSpPr>
        <p:grpSpPr>
          <a:xfrm>
            <a:off x="9637496" y="1960164"/>
            <a:ext cx="662267" cy="3562815"/>
            <a:chOff x="5750851" y="311956"/>
            <a:chExt cx="662267" cy="3562815"/>
          </a:xfrm>
        </p:grpSpPr>
        <p:cxnSp>
          <p:nvCxnSpPr>
            <p:cNvPr id="87" name="Straight Arrow Connector 86">
              <a:extLst>
                <a:ext uri="{FF2B5EF4-FFF2-40B4-BE49-F238E27FC236}">
                  <a16:creationId xmlns:a16="http://schemas.microsoft.com/office/drawing/2014/main" id="{31D57745-8677-54C4-639C-B56A6F4AB656}"/>
                </a:ext>
              </a:extLst>
            </p:cNvPr>
            <p:cNvCxnSpPr>
              <a:cxnSpLocks/>
            </p:cNvCxnSpPr>
            <p:nvPr/>
          </p:nvCxnSpPr>
          <p:spPr>
            <a:xfrm flipV="1">
              <a:off x="5851478" y="311956"/>
              <a:ext cx="491455" cy="3003432"/>
            </a:xfrm>
            <a:prstGeom prst="straightConnector1">
              <a:avLst/>
            </a:prstGeom>
            <a:ln w="12700">
              <a:solidFill>
                <a:schemeClr val="accent1">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8" name="Straight Arrow Connector 87">
              <a:extLst>
                <a:ext uri="{FF2B5EF4-FFF2-40B4-BE49-F238E27FC236}">
                  <a16:creationId xmlns:a16="http://schemas.microsoft.com/office/drawing/2014/main" id="{25324051-FCEC-412D-50CC-F88A508A9008}"/>
                </a:ext>
              </a:extLst>
            </p:cNvPr>
            <p:cNvCxnSpPr>
              <a:cxnSpLocks/>
            </p:cNvCxnSpPr>
            <p:nvPr/>
          </p:nvCxnSpPr>
          <p:spPr>
            <a:xfrm flipV="1">
              <a:off x="5876852" y="871339"/>
              <a:ext cx="466081" cy="3003432"/>
            </a:xfrm>
            <a:prstGeom prst="straightConnector1">
              <a:avLst/>
            </a:prstGeom>
            <a:ln w="12700">
              <a:solidFill>
                <a:schemeClr val="accent1">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89" name="Oval 88">
              <a:extLst>
                <a:ext uri="{FF2B5EF4-FFF2-40B4-BE49-F238E27FC236}">
                  <a16:creationId xmlns:a16="http://schemas.microsoft.com/office/drawing/2014/main" id="{6840491D-8C69-E219-7BFC-6102CBA11118}"/>
                </a:ext>
              </a:extLst>
            </p:cNvPr>
            <p:cNvSpPr>
              <a:spLocks noChangeAspect="1"/>
            </p:cNvSpPr>
            <p:nvPr/>
          </p:nvSpPr>
          <p:spPr>
            <a:xfrm>
              <a:off x="5750851" y="2185333"/>
              <a:ext cx="216000" cy="216000"/>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90" name="Oval 89">
              <a:extLst>
                <a:ext uri="{FF2B5EF4-FFF2-40B4-BE49-F238E27FC236}">
                  <a16:creationId xmlns:a16="http://schemas.microsoft.com/office/drawing/2014/main" id="{8892BDB2-B14D-C08B-8507-342E57BC4E09}"/>
                </a:ext>
              </a:extLst>
            </p:cNvPr>
            <p:cNvSpPr>
              <a:spLocks noChangeAspect="1"/>
            </p:cNvSpPr>
            <p:nvPr/>
          </p:nvSpPr>
          <p:spPr>
            <a:xfrm>
              <a:off x="6197118" y="2171435"/>
              <a:ext cx="216000" cy="216000"/>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91" name="TextBox 90">
            <a:extLst>
              <a:ext uri="{FF2B5EF4-FFF2-40B4-BE49-F238E27FC236}">
                <a16:creationId xmlns:a16="http://schemas.microsoft.com/office/drawing/2014/main" id="{C259DF40-11D3-E618-212B-322159E04725}"/>
              </a:ext>
            </a:extLst>
          </p:cNvPr>
          <p:cNvSpPr txBox="1"/>
          <p:nvPr/>
        </p:nvSpPr>
        <p:spPr>
          <a:xfrm>
            <a:off x="7222357" y="3858730"/>
            <a:ext cx="2774180" cy="381397"/>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MLP-part</a:t>
            </a:r>
          </a:p>
        </p:txBody>
      </p:sp>
      <p:grpSp>
        <p:nvGrpSpPr>
          <p:cNvPr id="11" name="Group 10">
            <a:extLst>
              <a:ext uri="{FF2B5EF4-FFF2-40B4-BE49-F238E27FC236}">
                <a16:creationId xmlns:a16="http://schemas.microsoft.com/office/drawing/2014/main" id="{7FB0C6A7-EBA2-B754-4EBA-3688E11AC8B3}"/>
              </a:ext>
            </a:extLst>
          </p:cNvPr>
          <p:cNvGrpSpPr/>
          <p:nvPr/>
        </p:nvGrpSpPr>
        <p:grpSpPr>
          <a:xfrm>
            <a:off x="9267270" y="4815240"/>
            <a:ext cx="483540" cy="865904"/>
            <a:chOff x="9267270" y="4815240"/>
            <a:chExt cx="483540" cy="865904"/>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FBC93F7F-BB5D-7A1F-50A1-39C25ED65FAC}"/>
                    </a:ext>
                  </a:extLst>
                </p:cNvPr>
                <p:cNvSpPr txBox="1"/>
                <p:nvPr/>
              </p:nvSpPr>
              <p:spPr>
                <a:xfrm>
                  <a:off x="9267270" y="4815240"/>
                  <a:ext cx="474609" cy="341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𝑀𝐿𝑃</m:t>
                            </m:r>
                          </m:sup>
                        </m:sSubSup>
                      </m:oMath>
                    </m:oMathPara>
                  </a14:m>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4" name="TextBox 83">
                  <a:extLst>
                    <a:ext uri="{FF2B5EF4-FFF2-40B4-BE49-F238E27FC236}">
                      <a16:creationId xmlns:a16="http://schemas.microsoft.com/office/drawing/2014/main" id="{FBC93F7F-BB5D-7A1F-50A1-39C25ED65FAC}"/>
                    </a:ext>
                  </a:extLst>
                </p:cNvPr>
                <p:cNvSpPr txBox="1">
                  <a:spLocks noRot="1" noChangeAspect="1" noMove="1" noResize="1" noEditPoints="1" noAdjustHandles="1" noChangeArrowheads="1" noChangeShapeType="1" noTextEdit="1"/>
                </p:cNvSpPr>
                <p:nvPr/>
              </p:nvSpPr>
              <p:spPr>
                <a:xfrm>
                  <a:off x="9267270" y="4815240"/>
                  <a:ext cx="474609" cy="341568"/>
                </a:xfrm>
                <a:prstGeom prst="rect">
                  <a:avLst/>
                </a:prstGeom>
                <a:blipFill>
                  <a:blip r:embed="rId8"/>
                  <a:stretch>
                    <a:fillRect r="-205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A889B90-0071-1C0C-5DDD-D6B41D893745}"/>
                    </a:ext>
                  </a:extLst>
                </p:cNvPr>
                <p:cNvSpPr txBox="1"/>
                <p:nvPr/>
              </p:nvSpPr>
              <p:spPr>
                <a:xfrm>
                  <a:off x="9276201" y="5339576"/>
                  <a:ext cx="474609" cy="341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𝑀𝐿𝑃</m:t>
                            </m:r>
                          </m:sup>
                        </m:sSubSup>
                      </m:oMath>
                    </m:oMathPara>
                  </a14:m>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96" name="TextBox 95">
                  <a:extLst>
                    <a:ext uri="{FF2B5EF4-FFF2-40B4-BE49-F238E27FC236}">
                      <a16:creationId xmlns:a16="http://schemas.microsoft.com/office/drawing/2014/main" id="{9A889B90-0071-1C0C-5DDD-D6B41D893745}"/>
                    </a:ext>
                  </a:extLst>
                </p:cNvPr>
                <p:cNvSpPr txBox="1">
                  <a:spLocks noRot="1" noChangeAspect="1" noMove="1" noResize="1" noEditPoints="1" noAdjustHandles="1" noChangeArrowheads="1" noChangeShapeType="1" noTextEdit="1"/>
                </p:cNvSpPr>
                <p:nvPr/>
              </p:nvSpPr>
              <p:spPr>
                <a:xfrm>
                  <a:off x="9276201" y="5339576"/>
                  <a:ext cx="474609" cy="341568"/>
                </a:xfrm>
                <a:prstGeom prst="rect">
                  <a:avLst/>
                </a:prstGeom>
                <a:blipFill>
                  <a:blip r:embed="rId9"/>
                  <a:stretch>
                    <a:fillRect r="-23684"/>
                  </a:stretch>
                </a:blipFill>
              </p:spPr>
              <p:txBody>
                <a:bodyPr/>
                <a:lstStyle/>
                <a:p>
                  <a:r>
                    <a:rPr lang="en-GB">
                      <a:noFill/>
                    </a:rPr>
                    <a:t> </a:t>
                  </a:r>
                </a:p>
              </p:txBody>
            </p:sp>
          </mc:Fallback>
        </mc:AlternateContent>
      </p:grpSp>
      <p:sp>
        <p:nvSpPr>
          <p:cNvPr id="101" name="TextBox 100">
            <a:extLst>
              <a:ext uri="{FF2B5EF4-FFF2-40B4-BE49-F238E27FC236}">
                <a16:creationId xmlns:a16="http://schemas.microsoft.com/office/drawing/2014/main" id="{44B07B55-BCCB-64E4-4EA0-7B700ED1E7FF}"/>
              </a:ext>
            </a:extLst>
          </p:cNvPr>
          <p:cNvSpPr txBox="1"/>
          <p:nvPr/>
        </p:nvSpPr>
        <p:spPr>
          <a:xfrm>
            <a:off x="9205290" y="966908"/>
            <a:ext cx="2774180" cy="381397"/>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MNL-part</a:t>
            </a:r>
          </a:p>
        </p:txBody>
      </p:sp>
    </p:spTree>
    <p:extLst>
      <p:ext uri="{BB962C8B-B14F-4D97-AF65-F5344CB8AC3E}">
        <p14:creationId xmlns:p14="http://schemas.microsoft.com/office/powerpoint/2010/main" val="281373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6060112"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Steps</a:t>
            </a: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Split data in a training and test set  </a:t>
            </a:r>
            <a:endPar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 Estimate linear-RUM MNL on the train data</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 Compute the Log-likelihood of the </a:t>
            </a: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test data</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given the model</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Scale the data</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We scale the variables going into the MLP-part </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We do not scale the variables going into the MNL-part </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Dummy code the choices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sp>
        <p:nvSpPr>
          <p:cNvPr id="14" name="TextBox 13">
            <a:extLst>
              <a:ext uri="{FF2B5EF4-FFF2-40B4-BE49-F238E27FC236}">
                <a16:creationId xmlns:a16="http://schemas.microsoft.com/office/drawing/2014/main" id="{3048A208-26FD-8788-6BAF-39B74983AFD1}"/>
              </a:ext>
            </a:extLst>
          </p:cNvPr>
          <p:cNvSpPr txBox="1"/>
          <p:nvPr/>
        </p:nvSpPr>
        <p:spPr>
          <a:xfrm>
            <a:off x="6434074" y="2499500"/>
            <a:ext cx="1973766" cy="423746"/>
          </a:xfrm>
          <a:prstGeom prst="rect">
            <a:avLst/>
          </a:prstGeom>
          <a:noFill/>
        </p:spPr>
        <p:txBody>
          <a:bodyPr wrap="square" rtlCol="0">
            <a:noAutofit/>
          </a:bodyPr>
          <a:lstStyle/>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 Same as before</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p:txBody>
      </p:sp>
      <p:pic>
        <p:nvPicPr>
          <p:cNvPr id="2" name="Picture 1">
            <a:extLst>
              <a:ext uri="{FF2B5EF4-FFF2-40B4-BE49-F238E27FC236}">
                <a16:creationId xmlns:a16="http://schemas.microsoft.com/office/drawing/2014/main" id="{81DF1274-C0F5-46F6-94DB-8ED348601597}"/>
              </a:ext>
            </a:extLst>
          </p:cNvPr>
          <p:cNvPicPr>
            <a:picLocks noChangeAspect="1"/>
          </p:cNvPicPr>
          <p:nvPr/>
        </p:nvPicPr>
        <p:blipFill>
          <a:blip r:embed="rId3"/>
          <a:stretch>
            <a:fillRect/>
          </a:stretch>
        </p:blipFill>
        <p:spPr>
          <a:xfrm>
            <a:off x="6590370" y="1742132"/>
            <a:ext cx="5400000" cy="1104361"/>
          </a:xfrm>
          <a:prstGeom prst="rect">
            <a:avLst/>
          </a:prstGeom>
        </p:spPr>
      </p:pic>
      <p:pic>
        <p:nvPicPr>
          <p:cNvPr id="7" name="Picture 6">
            <a:extLst>
              <a:ext uri="{FF2B5EF4-FFF2-40B4-BE49-F238E27FC236}">
                <a16:creationId xmlns:a16="http://schemas.microsoft.com/office/drawing/2014/main" id="{58C7F0F4-FB6F-4BEE-CE74-370E3DFB11C8}"/>
              </a:ext>
            </a:extLst>
          </p:cNvPr>
          <p:cNvPicPr>
            <a:picLocks noChangeAspect="1"/>
          </p:cNvPicPr>
          <p:nvPr/>
        </p:nvPicPr>
        <p:blipFill>
          <a:blip r:embed="rId4"/>
          <a:stretch>
            <a:fillRect/>
          </a:stretch>
        </p:blipFill>
        <p:spPr>
          <a:xfrm>
            <a:off x="6590370" y="3011019"/>
            <a:ext cx="5400000" cy="1773913"/>
          </a:xfrm>
          <a:prstGeom prst="rect">
            <a:avLst/>
          </a:prstGeom>
        </p:spPr>
      </p:pic>
    </p:spTree>
    <p:extLst>
      <p:ext uri="{BB962C8B-B14F-4D97-AF65-F5344CB8AC3E}">
        <p14:creationId xmlns:p14="http://schemas.microsoft.com/office/powerpoint/2010/main" val="41686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6060112"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Steps</a:t>
            </a: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Split data in a training and test set</a:t>
            </a:r>
            <a:endPar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 Estimate linear-RUM MNL on the train data</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 Compute the Log-likelihood of the </a:t>
            </a: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test data</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given the model</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Scale the data</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We scale the variables going into the MLP-part </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1" i="0" u="none" strike="noStrike" kern="1200" cap="none" spc="0" normalizeH="0" baseline="0" noProof="0" dirty="0">
                <a:ln>
                  <a:noFill/>
                </a:ln>
                <a:solidFill>
                  <a:srgbClr val="00B050"/>
                </a:solidFill>
                <a:effectLst/>
                <a:uLnTx/>
                <a:uFillTx/>
                <a:latin typeface="Calibri" panose="020F0502020204030204"/>
                <a:ea typeface="+mn-ea"/>
                <a:cs typeface="+mn-cs"/>
              </a:rPr>
              <a:t>We do not scale the variables going into the MNL-part </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Dummy code the choices</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Create convert data into tensors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2" name="Picture 1">
            <a:extLst>
              <a:ext uri="{FF2B5EF4-FFF2-40B4-BE49-F238E27FC236}">
                <a16:creationId xmlns:a16="http://schemas.microsoft.com/office/drawing/2014/main" id="{80C42AD6-CE52-85E8-1A87-346E0ADBCB00}"/>
              </a:ext>
            </a:extLst>
          </p:cNvPr>
          <p:cNvPicPr>
            <a:picLocks noChangeAspect="1"/>
          </p:cNvPicPr>
          <p:nvPr/>
        </p:nvPicPr>
        <p:blipFill>
          <a:blip r:embed="rId3"/>
          <a:stretch>
            <a:fillRect/>
          </a:stretch>
        </p:blipFill>
        <p:spPr>
          <a:xfrm>
            <a:off x="6590370" y="1742132"/>
            <a:ext cx="5400000" cy="1104361"/>
          </a:xfrm>
          <a:prstGeom prst="rect">
            <a:avLst/>
          </a:prstGeom>
        </p:spPr>
      </p:pic>
      <p:pic>
        <p:nvPicPr>
          <p:cNvPr id="7" name="Picture 6">
            <a:extLst>
              <a:ext uri="{FF2B5EF4-FFF2-40B4-BE49-F238E27FC236}">
                <a16:creationId xmlns:a16="http://schemas.microsoft.com/office/drawing/2014/main" id="{3E987589-585C-B1BF-2F17-F17DF95328DB}"/>
              </a:ext>
            </a:extLst>
          </p:cNvPr>
          <p:cNvPicPr>
            <a:picLocks noChangeAspect="1"/>
          </p:cNvPicPr>
          <p:nvPr/>
        </p:nvPicPr>
        <p:blipFill>
          <a:blip r:embed="rId4"/>
          <a:stretch>
            <a:fillRect/>
          </a:stretch>
        </p:blipFill>
        <p:spPr>
          <a:xfrm>
            <a:off x="6590370" y="3011019"/>
            <a:ext cx="5400000" cy="1773913"/>
          </a:xfrm>
          <a:prstGeom prst="rect">
            <a:avLst/>
          </a:prstGeom>
        </p:spPr>
      </p:pic>
      <p:pic>
        <p:nvPicPr>
          <p:cNvPr id="9" name="Picture 8">
            <a:extLst>
              <a:ext uri="{FF2B5EF4-FFF2-40B4-BE49-F238E27FC236}">
                <a16:creationId xmlns:a16="http://schemas.microsoft.com/office/drawing/2014/main" id="{F93F6A1E-0B36-1681-EEB3-CBED9C2824EF}"/>
              </a:ext>
            </a:extLst>
          </p:cNvPr>
          <p:cNvPicPr>
            <a:picLocks noChangeAspect="1"/>
          </p:cNvPicPr>
          <p:nvPr/>
        </p:nvPicPr>
        <p:blipFill>
          <a:blip r:embed="rId5"/>
          <a:stretch>
            <a:fillRect/>
          </a:stretch>
        </p:blipFill>
        <p:spPr>
          <a:xfrm>
            <a:off x="6590370" y="4949458"/>
            <a:ext cx="5400000" cy="1523311"/>
          </a:xfrm>
          <a:prstGeom prst="rect">
            <a:avLst/>
          </a:prstGeom>
        </p:spPr>
      </p:pic>
    </p:spTree>
    <p:extLst>
      <p:ext uri="{BB962C8B-B14F-4D97-AF65-F5344CB8AC3E}">
        <p14:creationId xmlns:p14="http://schemas.microsoft.com/office/powerpoint/2010/main" val="703821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6060112"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Steps</a:t>
            </a: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Split data in a training and test set</a:t>
            </a:r>
            <a:endPar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 Estimate linear-RUM MNL on the train data</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 Compute the Log-likelihood of the </a:t>
            </a: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test data</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given the model</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Scale the data</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We scale the variables going into the MLP-part </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srgbClr val="00B050"/>
                </a:solidFill>
                <a:effectLst/>
                <a:uLnTx/>
                <a:uFillTx/>
                <a:latin typeface="Calibri" panose="020F0502020204030204"/>
                <a:ea typeface="+mn-ea"/>
                <a:cs typeface="+mn-cs"/>
              </a:rPr>
              <a:t>We do not scale the variables going into the MNL-part </a:t>
            </a:r>
          </a:p>
          <a:p>
            <a:pPr marL="36195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Dummy code the choices</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Create convert data into tensors </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47650" marR="0" lvl="1" indent="-342900" algn="l" defTabSz="914400" rtl="0" eaLnBrk="1" fontAlgn="auto" latinLnBrk="0" hangingPunct="1">
              <a:lnSpc>
                <a:spcPct val="100000"/>
              </a:lnSpc>
              <a:spcBef>
                <a:spcPts val="0"/>
              </a:spcBef>
              <a:spcAft>
                <a:spcPts val="0"/>
              </a:spcAft>
              <a:buClrTx/>
              <a:buSzTx/>
              <a:buFont typeface="+mj-lt"/>
              <a:buAutoNum type="arabicPeriod"/>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Put data train and test data in a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DataLoader</a:t>
            </a:r>
            <a:r>
              <a:rPr kumimoji="0" lang="en-GB"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11" name="Picture 10">
            <a:extLst>
              <a:ext uri="{FF2B5EF4-FFF2-40B4-BE49-F238E27FC236}">
                <a16:creationId xmlns:a16="http://schemas.microsoft.com/office/drawing/2014/main" id="{489B235C-DBBF-3880-207B-F8BD6C866CD4}"/>
              </a:ext>
            </a:extLst>
          </p:cNvPr>
          <p:cNvPicPr>
            <a:picLocks noChangeAspect="1"/>
          </p:cNvPicPr>
          <p:nvPr/>
        </p:nvPicPr>
        <p:blipFill>
          <a:blip r:embed="rId3"/>
          <a:stretch>
            <a:fillRect/>
          </a:stretch>
        </p:blipFill>
        <p:spPr>
          <a:xfrm>
            <a:off x="6622585" y="1481678"/>
            <a:ext cx="5400000" cy="3126838"/>
          </a:xfrm>
          <a:prstGeom prst="rect">
            <a:avLst/>
          </a:prstGeom>
        </p:spPr>
      </p:pic>
    </p:spTree>
    <p:extLst>
      <p:ext uri="{BB962C8B-B14F-4D97-AF65-F5344CB8AC3E}">
        <p14:creationId xmlns:p14="http://schemas.microsoft.com/office/powerpoint/2010/main" val="2837974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3818546"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Steps</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startAt="7"/>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Create the model!</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 new model class is created</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For MNL-part:</a:t>
            </a:r>
          </a:p>
          <a:p>
            <a:pPr marL="1162050" marR="0" lvl="3" indent="-342900" algn="l" defTabSz="914400" rtl="0" eaLnBrk="1" fontAlgn="auto" latinLnBrk="0" hangingPunct="1">
              <a:lnSpc>
                <a:spcPct val="100000"/>
              </a:lnSpc>
              <a:spcBef>
                <a:spcPts val="0"/>
              </a:spcBef>
              <a:spcAft>
                <a:spcPts val="0"/>
              </a:spcAft>
              <a:buClrTx/>
              <a:buSzTx/>
              <a:buFont typeface="Wingdings" pitchFamily="2" charset="2"/>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Linear function for βs</a:t>
            </a:r>
          </a:p>
          <a:p>
            <a:pPr marL="1162050" marR="0" lvl="3" indent="-342900" algn="l" defTabSz="914400" rtl="0" eaLnBrk="1" fontAlgn="auto" latinLnBrk="0" hangingPunct="1">
              <a:lnSpc>
                <a:spcPct val="100000"/>
              </a:lnSpc>
              <a:spcBef>
                <a:spcPts val="0"/>
              </a:spcBef>
              <a:spcAft>
                <a:spcPts val="0"/>
              </a:spcAft>
              <a:buClrTx/>
              <a:buSzTx/>
              <a:buFont typeface="Wingdings" pitchFamily="2" charset="2"/>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Separate params for ASCs</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For MLP-part:</a:t>
            </a:r>
          </a:p>
          <a:p>
            <a:pPr marL="1162050" marR="0" lvl="3" indent="-342900" algn="l" defTabSz="914400" rtl="0" eaLnBrk="1" fontAlgn="auto" latinLnBrk="0" hangingPunct="1">
              <a:lnSpc>
                <a:spcPct val="100000"/>
              </a:lnSpc>
              <a:spcBef>
                <a:spcPts val="0"/>
              </a:spcBef>
              <a:spcAft>
                <a:spcPts val="0"/>
              </a:spcAft>
              <a:buClrTx/>
              <a:buSzTx/>
              <a:buFont typeface="Wingdings" pitchFamily="2" charset="2"/>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3 fully Connected layers</a:t>
            </a:r>
          </a:p>
          <a:p>
            <a:pPr marL="1162050" marR="0" lvl="3" indent="-342900" algn="l" defTabSz="914400" rtl="0" eaLnBrk="1" fontAlgn="auto" latinLnBrk="0" hangingPunct="1">
              <a:lnSpc>
                <a:spcPct val="100000"/>
              </a:lnSpc>
              <a:spcBef>
                <a:spcPts val="0"/>
              </a:spcBef>
              <a:spcAft>
                <a:spcPts val="0"/>
              </a:spcAft>
              <a:buClrTx/>
              <a:buSzTx/>
              <a:buFont typeface="Wingdings" pitchFamily="2" charset="2"/>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Output size last layer = 3</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In the Forward function, the “utilities” are computed using the initialised building blocks</a:t>
            </a: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04850" marR="0" lvl="2" indent="-34290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Utilities are summed and returned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7" name="Picture 6">
            <a:extLst>
              <a:ext uri="{FF2B5EF4-FFF2-40B4-BE49-F238E27FC236}">
                <a16:creationId xmlns:a16="http://schemas.microsoft.com/office/drawing/2014/main" id="{4AD38AA5-4641-4710-9894-4E413300CEE1}"/>
              </a:ext>
            </a:extLst>
          </p:cNvPr>
          <p:cNvPicPr>
            <a:picLocks noChangeAspect="1"/>
          </p:cNvPicPr>
          <p:nvPr/>
        </p:nvPicPr>
        <p:blipFill>
          <a:blip r:embed="rId3"/>
          <a:stretch>
            <a:fillRect/>
          </a:stretch>
        </p:blipFill>
        <p:spPr>
          <a:xfrm>
            <a:off x="4661209" y="1163756"/>
            <a:ext cx="7095422" cy="5494120"/>
          </a:xfrm>
          <a:prstGeom prst="rect">
            <a:avLst/>
          </a:prstGeom>
        </p:spPr>
      </p:pic>
      <p:sp>
        <p:nvSpPr>
          <p:cNvPr id="2" name="Rounded Rectangle 1">
            <a:extLst>
              <a:ext uri="{FF2B5EF4-FFF2-40B4-BE49-F238E27FC236}">
                <a16:creationId xmlns:a16="http://schemas.microsoft.com/office/drawing/2014/main" id="{E1618CA7-4FDA-A97F-F188-91762A9B560F}"/>
              </a:ext>
            </a:extLst>
          </p:cNvPr>
          <p:cNvSpPr/>
          <p:nvPr/>
        </p:nvSpPr>
        <p:spPr>
          <a:xfrm>
            <a:off x="5175504" y="1746504"/>
            <a:ext cx="5989320" cy="1005840"/>
          </a:xfrm>
          <a:prstGeom prst="roundRect">
            <a:avLst/>
          </a:prstGeom>
          <a:noFill/>
          <a:ln w="19050">
            <a:solidFill>
              <a:srgbClr val="24B5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ounded Rectangle 8">
            <a:extLst>
              <a:ext uri="{FF2B5EF4-FFF2-40B4-BE49-F238E27FC236}">
                <a16:creationId xmlns:a16="http://schemas.microsoft.com/office/drawing/2014/main" id="{C2C8B5AD-A5E5-F807-EBE6-8F0B253ECFEF}"/>
              </a:ext>
            </a:extLst>
          </p:cNvPr>
          <p:cNvSpPr/>
          <p:nvPr/>
        </p:nvSpPr>
        <p:spPr>
          <a:xfrm>
            <a:off x="5175504" y="2816352"/>
            <a:ext cx="5989320" cy="704088"/>
          </a:xfrm>
          <a:prstGeom prst="roundRect">
            <a:avLst/>
          </a:prstGeom>
          <a:noFill/>
          <a:ln w="19050">
            <a:solidFill>
              <a:srgbClr val="24B5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ounded Rectangle 10">
            <a:extLst>
              <a:ext uri="{FF2B5EF4-FFF2-40B4-BE49-F238E27FC236}">
                <a16:creationId xmlns:a16="http://schemas.microsoft.com/office/drawing/2014/main" id="{BAA8170E-73F6-F546-2A11-03F98EB49F60}"/>
              </a:ext>
            </a:extLst>
          </p:cNvPr>
          <p:cNvSpPr/>
          <p:nvPr/>
        </p:nvSpPr>
        <p:spPr>
          <a:xfrm>
            <a:off x="4809744" y="3616974"/>
            <a:ext cx="6876288" cy="3040902"/>
          </a:xfrm>
          <a:prstGeom prst="roundRect">
            <a:avLst/>
          </a:prstGeom>
          <a:noFill/>
          <a:ln w="19050">
            <a:solidFill>
              <a:srgbClr val="24B5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508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fade">
                                      <p:cBhvr>
                                        <p:cTn id="7" dur="500"/>
                                        <p:tgtEl>
                                          <p:spTgt spid="1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5" end="5"/>
                                            </p:txEl>
                                          </p:spTgt>
                                        </p:tgtEl>
                                        <p:attrNameLst>
                                          <p:attrName>style.visibility</p:attrName>
                                        </p:attrNameLst>
                                      </p:cBhvr>
                                      <p:to>
                                        <p:strVal val="visible"/>
                                      </p:to>
                                    </p:set>
                                    <p:animEffect transition="in" filter="fade">
                                      <p:cBhvr>
                                        <p:cTn id="10" dur="500"/>
                                        <p:tgtEl>
                                          <p:spTgt spid="1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Effect transition="in" filter="fade">
                                      <p:cBhvr>
                                        <p:cTn id="13" dur="500"/>
                                        <p:tgtEl>
                                          <p:spTgt spid="10">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animEffect transition="in" filter="fade">
                                      <p:cBhvr>
                                        <p:cTn id="21" dur="500"/>
                                        <p:tgtEl>
                                          <p:spTgt spid="10">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9" end="9"/>
                                            </p:txEl>
                                          </p:spTgt>
                                        </p:tgtEl>
                                        <p:attrNameLst>
                                          <p:attrName>style.visibility</p:attrName>
                                        </p:attrNameLst>
                                      </p:cBhvr>
                                      <p:to>
                                        <p:strVal val="visible"/>
                                      </p:to>
                                    </p:set>
                                    <p:animEffect transition="in" filter="fade">
                                      <p:cBhvr>
                                        <p:cTn id="24" dur="500"/>
                                        <p:tgtEl>
                                          <p:spTgt spid="10">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animEffect transition="in" filter="fade">
                                      <p:cBhvr>
                                        <p:cTn id="27" dur="500"/>
                                        <p:tgtEl>
                                          <p:spTgt spid="10">
                                            <p:txEl>
                                              <p:pRg st="10" end="1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animEffect transition="in" filter="fade">
                                      <p:cBhvr>
                                        <p:cTn id="35" dur="500"/>
                                        <p:tgtEl>
                                          <p:spTgt spid="10">
                                            <p:txEl>
                                              <p:pRg st="12" end="1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xEl>
                                              <p:pRg st="14" end="14"/>
                                            </p:txEl>
                                          </p:spTgt>
                                        </p:tgtEl>
                                        <p:attrNameLst>
                                          <p:attrName>style.visibility</p:attrName>
                                        </p:attrNameLst>
                                      </p:cBhvr>
                                      <p:to>
                                        <p:strVal val="visible"/>
                                      </p:to>
                                    </p:set>
                                    <p:animEffect transition="in" filter="fade">
                                      <p:cBhvr>
                                        <p:cTn id="41" dur="500"/>
                                        <p:tgtEl>
                                          <p:spTgt spid="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720000" y="1404000"/>
            <a:ext cx="3818546"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Steps</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startAt="7"/>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Training!</a:t>
            </a:r>
          </a:p>
          <a:p>
            <a:pPr marL="247650" marR="0" lvl="1" indent="-342900" algn="l" defTabSz="914400" rtl="0" eaLnBrk="1" fontAlgn="auto" latinLnBrk="0" hangingPunct="1">
              <a:lnSpc>
                <a:spcPct val="100000"/>
              </a:lnSpc>
              <a:spcBef>
                <a:spcPts val="0"/>
              </a:spcBef>
              <a:spcAft>
                <a:spcPts val="0"/>
              </a:spcAft>
              <a:buClrTx/>
              <a:buSzTx/>
              <a:buFont typeface="+mj-lt"/>
              <a:buAutoNum type="arabicPeriod" startAt="7"/>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The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optimisatio</a:t>
            </a:r>
            <a:r>
              <a:rPr kumimoji="0" lang="en-GB" sz="1800" b="0" i="0" u="none" strike="noStrike" kern="1200" cap="none" spc="0" normalizeH="0" baseline="0" noProof="0" dirty="0">
                <a:ln>
                  <a:noFill/>
                </a:ln>
                <a:solidFill>
                  <a:prstClr val="black"/>
                </a:solidFill>
                <a:effectLst/>
                <a:uLnTx/>
                <a:uFillTx/>
                <a:latin typeface="Calibri"/>
                <a:ea typeface="+mn-ea"/>
                <a:cs typeface="+mn-cs"/>
              </a:rPr>
              <a:t>n is more manually coded, compared to e.g. training an MLP in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sk</a:t>
            </a:r>
            <a:r>
              <a:rPr kumimoji="0" lang="en-GB" sz="1800" b="0" i="0" u="none" strike="noStrike" kern="1200" cap="none" spc="0" normalizeH="0" baseline="0" noProof="0" dirty="0">
                <a:ln>
                  <a:noFill/>
                </a:ln>
                <a:solidFill>
                  <a:prstClr val="black"/>
                </a:solidFill>
                <a:effectLst/>
                <a:uLnTx/>
                <a:uFillTx/>
                <a:latin typeface="Calibri"/>
                <a:ea typeface="+mn-ea"/>
                <a:cs typeface="+mn-cs"/>
              </a:rPr>
              <a:t>-learn or estimating a theory-driven choice model using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biogeme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Performance on the test set is evaluated after each epoch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2" name="Picture 1">
            <a:extLst>
              <a:ext uri="{FF2B5EF4-FFF2-40B4-BE49-F238E27FC236}">
                <a16:creationId xmlns:a16="http://schemas.microsoft.com/office/drawing/2014/main" id="{13233E0F-63B6-02EE-1673-B524012A5E50}"/>
              </a:ext>
            </a:extLst>
          </p:cNvPr>
          <p:cNvPicPr>
            <a:picLocks noChangeAspect="1"/>
          </p:cNvPicPr>
          <p:nvPr/>
        </p:nvPicPr>
        <p:blipFill>
          <a:blip r:embed="rId3"/>
          <a:stretch>
            <a:fillRect/>
          </a:stretch>
        </p:blipFill>
        <p:spPr>
          <a:xfrm>
            <a:off x="6096000" y="1163756"/>
            <a:ext cx="4888625" cy="5473433"/>
          </a:xfrm>
          <a:prstGeom prst="rect">
            <a:avLst/>
          </a:prstGeom>
        </p:spPr>
      </p:pic>
      <p:grpSp>
        <p:nvGrpSpPr>
          <p:cNvPr id="9" name="Group 8">
            <a:extLst>
              <a:ext uri="{FF2B5EF4-FFF2-40B4-BE49-F238E27FC236}">
                <a16:creationId xmlns:a16="http://schemas.microsoft.com/office/drawing/2014/main" id="{015EBABA-81CA-19B3-7A07-454071C11935}"/>
              </a:ext>
            </a:extLst>
          </p:cNvPr>
          <p:cNvGrpSpPr/>
          <p:nvPr/>
        </p:nvGrpSpPr>
        <p:grpSpPr>
          <a:xfrm>
            <a:off x="6172200" y="1481328"/>
            <a:ext cx="4812425" cy="3026664"/>
            <a:chOff x="6172200" y="1481328"/>
            <a:chExt cx="4812425" cy="3026664"/>
          </a:xfrm>
        </p:grpSpPr>
        <p:sp>
          <p:nvSpPr>
            <p:cNvPr id="7" name="Rounded Rectangle 6">
              <a:extLst>
                <a:ext uri="{FF2B5EF4-FFF2-40B4-BE49-F238E27FC236}">
                  <a16:creationId xmlns:a16="http://schemas.microsoft.com/office/drawing/2014/main" id="{E628E096-97CD-AF39-7733-4D92328D90B7}"/>
                </a:ext>
              </a:extLst>
            </p:cNvPr>
            <p:cNvSpPr/>
            <p:nvPr/>
          </p:nvSpPr>
          <p:spPr>
            <a:xfrm>
              <a:off x="6172200" y="1682496"/>
              <a:ext cx="2834640" cy="2825496"/>
            </a:xfrm>
            <a:prstGeom prst="roundRect">
              <a:avLst/>
            </a:prstGeom>
            <a:noFill/>
            <a:ln w="19050">
              <a:solidFill>
                <a:srgbClr val="24B5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0AB57A02-3440-5C43-B37A-93D372CB2168}"/>
                </a:ext>
              </a:extLst>
            </p:cNvPr>
            <p:cNvSpPr txBox="1"/>
            <p:nvPr/>
          </p:nvSpPr>
          <p:spPr>
            <a:xfrm>
              <a:off x="9390888" y="1481328"/>
              <a:ext cx="1593737" cy="932688"/>
            </a:xfrm>
            <a:prstGeom prst="rect">
              <a:avLst/>
            </a:prstGeom>
            <a:noFill/>
          </p:spPr>
          <p:txBody>
            <a:bodyPr wrap="square" rtlCol="0">
              <a:noAutofit/>
            </a:bodyPr>
            <a:lstStyle/>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Mini batches are taken from the </a:t>
              </a:r>
              <a:r>
                <a:rPr kumimoji="0" lang="en-GB" sz="1800" b="0" i="0" u="none" strike="noStrike" kern="1200" cap="none" spc="0" normalizeH="0" baseline="0" noProof="0" dirty="0" err="1">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dataloader</a:t>
              </a:r>
              <a:endPar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endParaRPr>
            </a:p>
          </p:txBody>
        </p:sp>
      </p:grpSp>
      <p:sp>
        <p:nvSpPr>
          <p:cNvPr id="11" name="Rounded Rectangle 10">
            <a:extLst>
              <a:ext uri="{FF2B5EF4-FFF2-40B4-BE49-F238E27FC236}">
                <a16:creationId xmlns:a16="http://schemas.microsoft.com/office/drawing/2014/main" id="{80C93A69-83C6-C55E-5D1C-BD60A7A69923}"/>
              </a:ext>
            </a:extLst>
          </p:cNvPr>
          <p:cNvSpPr/>
          <p:nvPr/>
        </p:nvSpPr>
        <p:spPr>
          <a:xfrm>
            <a:off x="6172200" y="4636578"/>
            <a:ext cx="4507992" cy="1416750"/>
          </a:xfrm>
          <a:prstGeom prst="roundRect">
            <a:avLst/>
          </a:prstGeom>
          <a:noFill/>
          <a:ln w="19050">
            <a:solidFill>
              <a:srgbClr val="24B5B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127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fade">
                                      <p:cBhvr>
                                        <p:cTn id="15" dur="500"/>
                                        <p:tgtEl>
                                          <p:spTgt spid="10">
                                            <p:txEl>
                                              <p:pRg st="5" end="5"/>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720000" y="1404000"/>
                <a:ext cx="5376000"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Results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model performance of the L-MNL model is in line with expectations: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lvl="2">
                  <a:tabLst>
                    <a:tab pos="3138488" algn="l"/>
                  </a:tabLst>
                  <a:defRPr/>
                </a:pPr>
                <a14:m>
                  <m:oMathPara xmlns:m="http://schemas.openxmlformats.org/officeDocument/2006/math">
                    <m:oMathParaPr>
                      <m:jc m:val="centerGroup"/>
                    </m:oMathParaPr>
                    <m:oMath xmlns:m="http://schemas.openxmlformats.org/officeDocument/2006/math">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𝑀𝐿𝑃</m:t>
                          </m:r>
                        </m:sup>
                      </m:sSubSup>
                      <m:r>
                        <a:rPr lang="nl-NL" b="0" i="1" smtClean="0">
                          <a:solidFill>
                            <a:prstClr val="black"/>
                          </a:solidFill>
                          <a:latin typeface="Cambria Math" panose="02040503050406030204" pitchFamily="18" charset="0"/>
                        </a:rPr>
                        <m:t>&gt;</m:t>
                      </m:r>
                      <m:sSubSup>
                        <m:sSub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𝐿𝐿</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𝑡𝑒𝑠𝑡</m:t>
                          </m:r>
                        </m:sub>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𝐿</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𝑀𝑁𝐿</m:t>
                          </m:r>
                        </m:sup>
                      </m:sSub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bSup>
                        <m:sSub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𝐿𝐿</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𝑡𝑒𝑠𝑡</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𝑀𝑁𝐿</m:t>
                          </m:r>
                        </m:sup>
                      </m:sSub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10" name="TextBox 9"/>
              <p:cNvSpPr txBox="1">
                <a:spLocks noRot="1" noChangeAspect="1" noMove="1" noResize="1" noEditPoints="1" noAdjustHandles="1" noChangeArrowheads="1" noChangeShapeType="1" noTextEdit="1"/>
              </p:cNvSpPr>
              <p:nvPr/>
            </p:nvSpPr>
            <p:spPr>
              <a:xfrm>
                <a:off x="720000" y="1404000"/>
                <a:ext cx="5376000" cy="5157344"/>
              </a:xfrm>
              <a:prstGeom prst="rect">
                <a:avLst/>
              </a:prstGeom>
              <a:blipFill>
                <a:blip r:embed="rId3"/>
                <a:stretch>
                  <a:fillRect l="-941" t="-491"/>
                </a:stretch>
              </a:blipFill>
            </p:spPr>
            <p:txBody>
              <a:bodyPr/>
              <a:lstStyle/>
              <a:p>
                <a:r>
                  <a:rPr lang="en-GB">
                    <a:noFill/>
                  </a:rPr>
                  <a:t> </a:t>
                </a:r>
              </a:p>
            </p:txBody>
          </p:sp>
        </mc:Fallback>
      </mc:AlternateContent>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8" name="Picture 7">
            <a:extLst>
              <a:ext uri="{FF2B5EF4-FFF2-40B4-BE49-F238E27FC236}">
                <a16:creationId xmlns:a16="http://schemas.microsoft.com/office/drawing/2014/main" id="{29EB2510-9AB5-7F60-9303-A3C0D38F99B4}"/>
              </a:ext>
            </a:extLst>
          </p:cNvPr>
          <p:cNvPicPr>
            <a:picLocks noChangeAspect="1"/>
          </p:cNvPicPr>
          <p:nvPr/>
        </p:nvPicPr>
        <p:blipFill>
          <a:blip r:embed="rId4"/>
          <a:stretch>
            <a:fillRect/>
          </a:stretch>
        </p:blipFill>
        <p:spPr>
          <a:xfrm>
            <a:off x="6357564" y="1035170"/>
            <a:ext cx="5114436" cy="2639019"/>
          </a:xfrm>
          <a:prstGeom prst="rect">
            <a:avLst/>
          </a:prstGeom>
        </p:spPr>
      </p:pic>
      <p:pic>
        <p:nvPicPr>
          <p:cNvPr id="13" name="Picture 12">
            <a:extLst>
              <a:ext uri="{FF2B5EF4-FFF2-40B4-BE49-F238E27FC236}">
                <a16:creationId xmlns:a16="http://schemas.microsoft.com/office/drawing/2014/main" id="{68E3046C-8740-D2E8-6BA8-98BD34383DF4}"/>
              </a:ext>
            </a:extLst>
          </p:cNvPr>
          <p:cNvPicPr>
            <a:picLocks noChangeAspect="1"/>
          </p:cNvPicPr>
          <p:nvPr/>
        </p:nvPicPr>
        <p:blipFill>
          <a:blip r:embed="rId5"/>
          <a:stretch>
            <a:fillRect/>
          </a:stretch>
        </p:blipFill>
        <p:spPr>
          <a:xfrm>
            <a:off x="6393202" y="3664924"/>
            <a:ext cx="5114436" cy="2691426"/>
          </a:xfrm>
          <a:prstGeom prst="rect">
            <a:avLst/>
          </a:prstGeom>
        </p:spPr>
      </p:pic>
    </p:spTree>
    <p:extLst>
      <p:ext uri="{BB962C8B-B14F-4D97-AF65-F5344CB8AC3E}">
        <p14:creationId xmlns:p14="http://schemas.microsoft.com/office/powerpoint/2010/main" val="205203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720000" y="1404000"/>
                <a:ext cx="5376000"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Results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model performance of the L-MNL model is in line with expectations: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lvl="2">
                  <a:tabLst>
                    <a:tab pos="3138488" algn="l"/>
                  </a:tabLst>
                  <a:defRPr/>
                </a:pPr>
                <a14:m>
                  <m:oMathPara xmlns:m="http://schemas.openxmlformats.org/officeDocument/2006/math">
                    <m:oMathParaPr>
                      <m:jc m:val="centerGroup"/>
                    </m:oMathParaPr>
                    <m:oMath xmlns:m="http://schemas.openxmlformats.org/officeDocument/2006/math">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𝑀𝐿𝑃</m:t>
                          </m:r>
                        </m:sup>
                      </m:sSubSup>
                      <m:r>
                        <a:rPr lang="nl-NL" i="1">
                          <a:solidFill>
                            <a:prstClr val="black"/>
                          </a:solidFill>
                          <a:latin typeface="Cambria Math" panose="02040503050406030204" pitchFamily="18" charset="0"/>
                        </a:rPr>
                        <m:t>&gt;</m:t>
                      </m:r>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𝐿</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𝑀𝑁𝐿</m:t>
                          </m:r>
                        </m:sup>
                      </m:sSubSup>
                      <m:r>
                        <a:rPr lang="en-US" i="1">
                          <a:solidFill>
                            <a:prstClr val="black"/>
                          </a:solidFill>
                          <a:latin typeface="Cambria Math" panose="02040503050406030204" pitchFamily="18" charset="0"/>
                        </a:rPr>
                        <m:t>&gt;</m:t>
                      </m:r>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𝑀𝑁𝐿</m:t>
                          </m:r>
                        </m:sup>
                      </m:sSubSup>
                      <m:r>
                        <a:rPr lang="en-US" i="1">
                          <a:solidFill>
                            <a:prstClr val="black"/>
                          </a:solidFill>
                          <a:latin typeface="Cambria Math" panose="02040503050406030204" pitchFamily="18" charset="0"/>
                        </a:rPr>
                        <m:t> </m:t>
                      </m:r>
                    </m:oMath>
                  </m:oMathPara>
                </a14:m>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Marginal utilities vary across model runs</a:t>
                </a:r>
              </a:p>
              <a:p>
                <a:pPr marL="457200" marR="0" lvl="2"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taste heterogeneity!</a:t>
                </a: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Marginal utilities have the expected signs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0" name="TextBox 9"/>
              <p:cNvSpPr txBox="1">
                <a:spLocks noRot="1" noChangeAspect="1" noMove="1" noResize="1" noEditPoints="1" noAdjustHandles="1" noChangeArrowheads="1" noChangeShapeType="1" noTextEdit="1"/>
              </p:cNvSpPr>
              <p:nvPr/>
            </p:nvSpPr>
            <p:spPr>
              <a:xfrm>
                <a:off x="720000" y="1404000"/>
                <a:ext cx="5376000" cy="5157344"/>
              </a:xfrm>
              <a:prstGeom prst="rect">
                <a:avLst/>
              </a:prstGeom>
              <a:blipFill>
                <a:blip r:embed="rId3"/>
                <a:stretch>
                  <a:fillRect l="-941" t="-491"/>
                </a:stretch>
              </a:blipFill>
            </p:spPr>
            <p:txBody>
              <a:bodyPr/>
              <a:lstStyle/>
              <a:p>
                <a:r>
                  <a:rPr lang="en-GB">
                    <a:noFill/>
                  </a:rPr>
                  <a:t> </a:t>
                </a:r>
              </a:p>
            </p:txBody>
          </p:sp>
        </mc:Fallback>
      </mc:AlternateContent>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2" name="Picture 1">
            <a:extLst>
              <a:ext uri="{FF2B5EF4-FFF2-40B4-BE49-F238E27FC236}">
                <a16:creationId xmlns:a16="http://schemas.microsoft.com/office/drawing/2014/main" id="{E9112718-E1FC-D1F3-0408-607BA90D2003}"/>
              </a:ext>
            </a:extLst>
          </p:cNvPr>
          <p:cNvPicPr>
            <a:picLocks noChangeAspect="1"/>
          </p:cNvPicPr>
          <p:nvPr/>
        </p:nvPicPr>
        <p:blipFill>
          <a:blip r:embed="rId4"/>
          <a:stretch>
            <a:fillRect/>
          </a:stretch>
        </p:blipFill>
        <p:spPr>
          <a:xfrm>
            <a:off x="6111815" y="1106527"/>
            <a:ext cx="5864669" cy="5614948"/>
          </a:xfrm>
          <a:prstGeom prst="rect">
            <a:avLst/>
          </a:prstGeom>
        </p:spPr>
      </p:pic>
    </p:spTree>
    <p:extLst>
      <p:ext uri="{BB962C8B-B14F-4D97-AF65-F5344CB8AC3E}">
        <p14:creationId xmlns:p14="http://schemas.microsoft.com/office/powerpoint/2010/main" val="427928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10" name="TextBox 9"/>
              <p:cNvSpPr txBox="1"/>
              <p:nvPr/>
            </p:nvSpPr>
            <p:spPr>
              <a:xfrm>
                <a:off x="720000" y="1404000"/>
                <a:ext cx="5376000" cy="5157344"/>
              </a:xfrm>
              <a:prstGeom prst="rect">
                <a:avLst/>
              </a:prstGeom>
              <a:noFill/>
            </p:spPr>
            <p:txBody>
              <a:bodyPr wrap="square" rtlCol="0">
                <a:noAutofit/>
              </a:bodyPr>
              <a:lstStyle/>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Results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model performance of the L-MNL model is in line with expectations: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lvl="2">
                  <a:tabLst>
                    <a:tab pos="3138488" algn="l"/>
                  </a:tabLst>
                  <a:defRPr/>
                </a:pPr>
                <a14:m>
                  <m:oMathPara xmlns:m="http://schemas.openxmlformats.org/officeDocument/2006/math">
                    <m:oMathParaPr>
                      <m:jc m:val="centerGroup"/>
                    </m:oMathParaPr>
                    <m:oMath xmlns:m="http://schemas.openxmlformats.org/officeDocument/2006/math">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𝑀𝐿𝑃</m:t>
                          </m:r>
                        </m:sup>
                      </m:sSubSup>
                      <m:r>
                        <a:rPr lang="nl-NL" i="1">
                          <a:solidFill>
                            <a:prstClr val="black"/>
                          </a:solidFill>
                          <a:latin typeface="Cambria Math" panose="02040503050406030204" pitchFamily="18" charset="0"/>
                        </a:rPr>
                        <m:t>&gt;</m:t>
                      </m:r>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𝐿</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𝑀𝑁𝐿</m:t>
                          </m:r>
                        </m:sup>
                      </m:sSubSup>
                      <m:r>
                        <a:rPr lang="en-US" i="1">
                          <a:solidFill>
                            <a:prstClr val="black"/>
                          </a:solidFill>
                          <a:latin typeface="Cambria Math" panose="02040503050406030204" pitchFamily="18" charset="0"/>
                        </a:rPr>
                        <m:t>&gt;</m:t>
                      </m:r>
                      <m:sSubSup>
                        <m:sSubSupPr>
                          <m:ctrlPr>
                            <a:rPr lang="en-US" i="1">
                              <a:solidFill>
                                <a:prstClr val="black"/>
                              </a:solidFill>
                              <a:latin typeface="Cambria Math" panose="02040503050406030204" pitchFamily="18" charset="0"/>
                            </a:rPr>
                          </m:ctrlPr>
                        </m:sSubSupPr>
                        <m:e>
                          <m:r>
                            <a:rPr lang="en-US" i="1">
                              <a:solidFill>
                                <a:prstClr val="black"/>
                              </a:solidFill>
                              <a:latin typeface="Cambria Math" panose="02040503050406030204" pitchFamily="18" charset="0"/>
                            </a:rPr>
                            <m:t>𝐿𝐿</m:t>
                          </m:r>
                        </m:e>
                        <m:sub>
                          <m:r>
                            <a:rPr lang="en-US" i="1">
                              <a:solidFill>
                                <a:prstClr val="black"/>
                              </a:solidFill>
                              <a:latin typeface="Cambria Math" panose="02040503050406030204" pitchFamily="18" charset="0"/>
                            </a:rPr>
                            <m:t>𝑡𝑒𝑠𝑡</m:t>
                          </m:r>
                        </m:sub>
                        <m:sup>
                          <m:r>
                            <a:rPr lang="en-US" i="1">
                              <a:solidFill>
                                <a:prstClr val="black"/>
                              </a:solidFill>
                              <a:latin typeface="Cambria Math" panose="02040503050406030204" pitchFamily="18" charset="0"/>
                            </a:rPr>
                            <m:t>𝑀𝑁𝐿</m:t>
                          </m:r>
                        </m:sup>
                      </m:sSubSup>
                      <m:r>
                        <a:rPr lang="en-US" i="1">
                          <a:solidFill>
                            <a:prstClr val="black"/>
                          </a:solidFill>
                          <a:latin typeface="Cambria Math" panose="02040503050406030204" pitchFamily="18" charset="0"/>
                        </a:rPr>
                        <m:t> </m:t>
                      </m:r>
                    </m:oMath>
                  </m:oMathPara>
                </a14:m>
                <a:endParaRPr lang="en-GB" dirty="0">
                  <a:solidFill>
                    <a:prstClr val="black"/>
                  </a:solidFill>
                </a:endParaRPr>
              </a:p>
              <a:p>
                <a:pPr marL="457200" marR="0" lvl="2"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Marginal utilities vary across model runs</a:t>
                </a:r>
              </a:p>
              <a:p>
                <a:pPr marL="457200" marR="0" lvl="2" indent="0" algn="l" defTabSz="914400" rtl="0" eaLnBrk="1" fontAlgn="auto" latinLnBrk="0" hangingPunct="1">
                  <a:lnSpc>
                    <a:spcPct val="100000"/>
                  </a:lnSpc>
                  <a:spcBef>
                    <a:spcPts val="0"/>
                  </a:spcBef>
                  <a:spcAft>
                    <a:spcPts val="0"/>
                  </a:spcAft>
                  <a:buClrTx/>
                  <a:buSzTx/>
                  <a:buFontTx/>
                  <a:buNone/>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taste heterogeneity!</a:t>
                </a:r>
              </a:p>
              <a:p>
                <a:pPr marL="0" marR="0" lvl="1" indent="0" algn="l" defTabSz="914400" rtl="0" eaLnBrk="1" fontAlgn="auto" latinLnBrk="0" hangingPunct="1">
                  <a:lnSpc>
                    <a:spcPct val="100000"/>
                  </a:lnSpc>
                  <a:spcBef>
                    <a:spcPts val="0"/>
                  </a:spcBef>
                  <a:spcAft>
                    <a:spcPts val="0"/>
                  </a:spcAft>
                  <a:buClrTx/>
                  <a:buSzTx/>
                  <a:buFontTx/>
                  <a:buNone/>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Marginal utilities have the expected signs</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VTT varies considerably across runs as well</a:t>
                </a:r>
              </a:p>
              <a:p>
                <a:pPr marL="742950" marR="0" lvl="2" indent="-28575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2" indent="-285750" algn="l" defTabSz="914400" rtl="0" eaLnBrk="1" fontAlgn="auto" latinLnBrk="0" hangingPunct="1">
                  <a:lnSpc>
                    <a:spcPct val="100000"/>
                  </a:lnSpc>
                  <a:spcBef>
                    <a:spcPts val="0"/>
                  </a:spcBef>
                  <a:spcAft>
                    <a:spcPts val="0"/>
                  </a:spcAft>
                  <a:buClrTx/>
                  <a:buSzTx/>
                  <a:buFont typeface="Wingdings" pitchFamily="2" charset="2"/>
                  <a:buChar char="Ø"/>
                  <a:tabLst>
                    <a:tab pos="3138488"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Which VTT should be used for appraisal? Mean?</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3138488"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10" name="TextBox 9"/>
              <p:cNvSpPr txBox="1">
                <a:spLocks noRot="1" noChangeAspect="1" noMove="1" noResize="1" noEditPoints="1" noAdjustHandles="1" noChangeArrowheads="1" noChangeShapeType="1" noTextEdit="1"/>
              </p:cNvSpPr>
              <p:nvPr/>
            </p:nvSpPr>
            <p:spPr>
              <a:xfrm>
                <a:off x="720000" y="1404000"/>
                <a:ext cx="5376000" cy="5157344"/>
              </a:xfrm>
              <a:prstGeom prst="rect">
                <a:avLst/>
              </a:prstGeom>
              <a:blipFill>
                <a:blip r:embed="rId3"/>
                <a:stretch>
                  <a:fillRect l="-941" t="-491"/>
                </a:stretch>
              </a:blipFill>
            </p:spPr>
            <p:txBody>
              <a:bodyPr/>
              <a:lstStyle/>
              <a:p>
                <a:r>
                  <a:rPr lang="en-GB">
                    <a:noFill/>
                  </a:rPr>
                  <a:t> </a:t>
                </a:r>
              </a:p>
            </p:txBody>
          </p:sp>
        </mc:Fallback>
      </mc:AlternateContent>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Empirical example L-MNL model</a:t>
            </a:r>
          </a:p>
        </p:txBody>
      </p:sp>
      <p:pic>
        <p:nvPicPr>
          <p:cNvPr id="7" name="Picture 6">
            <a:extLst>
              <a:ext uri="{FF2B5EF4-FFF2-40B4-BE49-F238E27FC236}">
                <a16:creationId xmlns:a16="http://schemas.microsoft.com/office/drawing/2014/main" id="{2418B027-A31A-07B0-CC83-A432B8AA5557}"/>
              </a:ext>
            </a:extLst>
          </p:cNvPr>
          <p:cNvPicPr>
            <a:picLocks noChangeAspect="1"/>
          </p:cNvPicPr>
          <p:nvPr/>
        </p:nvPicPr>
        <p:blipFill>
          <a:blip r:embed="rId4"/>
          <a:stretch>
            <a:fillRect/>
          </a:stretch>
        </p:blipFill>
        <p:spPr>
          <a:xfrm>
            <a:off x="6444716" y="1720157"/>
            <a:ext cx="5556407" cy="4508627"/>
          </a:xfrm>
          <a:prstGeom prst="rect">
            <a:avLst/>
          </a:prstGeom>
        </p:spPr>
      </p:pic>
    </p:spTree>
    <p:extLst>
      <p:ext uri="{BB962C8B-B14F-4D97-AF65-F5344CB8AC3E}">
        <p14:creationId xmlns:p14="http://schemas.microsoft.com/office/powerpoint/2010/main" val="276006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6CF2D2-DC59-1142-7F99-40D6CA0B1E9D}"/>
              </a:ext>
            </a:extLst>
          </p:cNvPr>
          <p:cNvSpPr>
            <a:spLocks noGrp="1"/>
          </p:cNvSpPr>
          <p:nvPr>
            <p:ph type="title"/>
          </p:nvPr>
        </p:nvSpPr>
        <p:spPr/>
        <p:txBody>
          <a:bodyPr/>
          <a:lstStyle/>
          <a:p>
            <a:r>
              <a:rPr lang="en-GB" noProof="0" dirty="0"/>
              <a:t>Limitation of theory-based DCM</a:t>
            </a:r>
            <a:endParaRPr lang="en-US" noProof="0" dirty="0"/>
          </a:p>
        </p:txBody>
      </p:sp>
      <p:sp>
        <p:nvSpPr>
          <p:cNvPr id="2" name="Slide Number Placeholder 3">
            <a:extLst>
              <a:ext uri="{FF2B5EF4-FFF2-40B4-BE49-F238E27FC236}">
                <a16:creationId xmlns:a16="http://schemas.microsoft.com/office/drawing/2014/main" id="{B673BC93-20BA-8DBB-9785-5054675DAEDF}"/>
              </a:ext>
            </a:extLst>
          </p:cNvPr>
          <p:cNvSpPr txBox="1">
            <a:spLocks/>
          </p:cNvSpPr>
          <p:nvPr/>
        </p:nvSpPr>
        <p:spPr>
          <a:xfrm>
            <a:off x="11225348" y="6356351"/>
            <a:ext cx="357051"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8038A88-BFD1-4DDE-9255-0657B8D83B52}"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17" name="TextBox 16">
            <a:extLst>
              <a:ext uri="{FF2B5EF4-FFF2-40B4-BE49-F238E27FC236}">
                <a16:creationId xmlns:a16="http://schemas.microsoft.com/office/drawing/2014/main" id="{FFBEFDAD-53DF-CC9D-DA56-44A92BD2C635}"/>
              </a:ext>
            </a:extLst>
          </p:cNvPr>
          <p:cNvSpPr txBox="1"/>
          <p:nvPr/>
        </p:nvSpPr>
        <p:spPr>
          <a:xfrm>
            <a:off x="720001" y="1080000"/>
            <a:ext cx="7519431" cy="338384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The researcher needs to </a:t>
            </a: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a priori</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 specify</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the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functional form</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 of the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utility function: V</a:t>
            </a:r>
            <a:r>
              <a:rPr kumimoji="0" lang="en-GB" sz="1800" b="1" i="0"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 = </a:t>
            </a:r>
            <a:r>
              <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rPr>
              <a:t>f(x</a:t>
            </a:r>
            <a:r>
              <a:rPr kumimoji="0" lang="en-GB" sz="1800" b="1" i="1" u="none" strike="noStrike" kern="1200" cap="none" spc="0" normalizeH="0" baseline="-25000" noProof="0" dirty="0">
                <a:ln>
                  <a:noFill/>
                </a:ln>
                <a:solidFill>
                  <a:prstClr val="black"/>
                </a:solidFill>
                <a:effectLst/>
                <a:uLnTx/>
                <a:uFillTx/>
                <a:latin typeface="Calibri" panose="020F0502020204030204"/>
                <a:ea typeface="+mn-ea"/>
                <a:cs typeface="+mn-cs"/>
              </a:rPr>
              <a:t>i</a:t>
            </a:r>
            <a:r>
              <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rPr>
              <a:t>But the true DGP is unlikely to be found, considering the large number of potential specifications with interactions, nonlinearities, asymmetries, etc.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24B5B3"/>
                </a:solidFill>
                <a:effectLst/>
                <a:uLnTx/>
                <a:uFillTx/>
                <a:latin typeface="Calibri" panose="020F0502020204030204"/>
                <a:ea typeface="+mn-ea"/>
                <a:cs typeface="+mn-cs"/>
              </a:rPr>
              <a:t>Machine Learning (ML) is the field of study that gives computers the ability to learn without being explicitly programmed.” – Arthur Samuel, 1959</a:t>
            </a: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sz="1800" b="1" i="1" u="none" strike="noStrike" kern="1200" cap="none" spc="0" normalizeH="0" baseline="0" noProof="0" dirty="0">
              <a:ln>
                <a:noFill/>
              </a:ln>
              <a:solidFill>
                <a:srgbClr val="24B5B3"/>
              </a:solidFill>
              <a:effectLst/>
              <a:uLnTx/>
              <a:uFillTx/>
              <a:latin typeface="Calibri" panose="020F0502020204030204"/>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24B5B3"/>
                </a:solidFill>
                <a:effectLst/>
                <a:uLnTx/>
                <a:uFillTx/>
                <a:latin typeface="Calibri" panose="020F0502020204030204"/>
                <a:ea typeface="+mn-ea"/>
                <a:cs typeface="+mn-cs"/>
              </a:rPr>
              <a:t>MLPs can indeed overcome the ad-hoc-ness of specifying the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endParaRPr kumimoji="0" lang="en-NL"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endParaRPr kumimoji="0" lang="en-NL"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p:txBody>
      </p:sp>
      <p:pic>
        <p:nvPicPr>
          <p:cNvPr id="1026" name="Picture 2" descr="Inducing choice paralysis: how retailers bury customers in an avalanche of  options">
            <a:extLst>
              <a:ext uri="{FF2B5EF4-FFF2-40B4-BE49-F238E27FC236}">
                <a16:creationId xmlns:a16="http://schemas.microsoft.com/office/drawing/2014/main" id="{0EB8618E-3E7B-F78B-B6F9-9705B9D84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8588513" y="1080000"/>
            <a:ext cx="3239418" cy="232833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2" descr="Image result for understand icon">
            <a:extLst>
              <a:ext uri="{FF2B5EF4-FFF2-40B4-BE49-F238E27FC236}">
                <a16:creationId xmlns:a16="http://schemas.microsoft.com/office/drawing/2014/main" id="{5C88A86D-9564-2887-F54F-70922BEBCF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953" y="2636644"/>
            <a:ext cx="1062159" cy="106215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EEB1E91D-85E4-CC77-E772-54289BD848E3}"/>
              </a:ext>
            </a:extLst>
          </p:cNvPr>
          <p:cNvGrpSpPr/>
          <p:nvPr/>
        </p:nvGrpSpPr>
        <p:grpSpPr>
          <a:xfrm>
            <a:off x="715991" y="4270222"/>
            <a:ext cx="11240035" cy="2366920"/>
            <a:chOff x="715991" y="4270222"/>
            <a:chExt cx="11240035" cy="2366920"/>
          </a:xfrm>
        </p:grpSpPr>
        <p:sp>
          <p:nvSpPr>
            <p:cNvPr id="4" name="TextBox 3">
              <a:extLst>
                <a:ext uri="{FF2B5EF4-FFF2-40B4-BE49-F238E27FC236}">
                  <a16:creationId xmlns:a16="http://schemas.microsoft.com/office/drawing/2014/main" id="{BD300EBB-7C99-6698-D090-BC62832078F2}"/>
                </a:ext>
              </a:extLst>
            </p:cNvPr>
            <p:cNvSpPr txBox="1"/>
            <p:nvPr/>
          </p:nvSpPr>
          <p:spPr>
            <a:xfrm>
              <a:off x="715991" y="4580045"/>
              <a:ext cx="5380009" cy="2037063"/>
            </a:xfrm>
            <a:prstGeom prst="rect">
              <a:avLst/>
            </a:prstGeom>
            <a:noFill/>
          </p:spPr>
          <p:txBody>
            <a:bodyPr wrap="square" rtlCol="0">
              <a:noAutofit/>
            </a:bodyPr>
            <a:lstStyle/>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But, the ‘costs’ are </a:t>
              </a: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TOO</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 high …</a:t>
              </a:r>
            </a:p>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endPar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MLPs give no behavioural or economic insight</a:t>
              </a: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MLPs may violate behavioural intuition</a:t>
              </a: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rPr>
                <a:t>MLPs also involve parameter ( ad-hoc-ness)</a:t>
              </a: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a:p>
              <a:pPr marL="285750" marR="0" lvl="0" indent="-285750" algn="l" defTabSz="904875" rtl="0" eaLnBrk="1" fontAlgn="auto" latinLnBrk="0" hangingPunct="1">
                <a:lnSpc>
                  <a:spcPct val="100000"/>
                </a:lnSpc>
                <a:spcBef>
                  <a:spcPts val="0"/>
                </a:spcBef>
                <a:spcAft>
                  <a:spcPts val="0"/>
                </a:spcAft>
                <a:buClrTx/>
                <a:buSzTx/>
                <a:buFont typeface="Arial" panose="020B0604020202020204" pitchFamily="34" charset="0"/>
                <a:buChar char="•"/>
                <a:tabLst>
                  <a:tab pos="715963" algn="l"/>
                  <a:tab pos="3228975" algn="l"/>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Calibri" panose="020F0502020204030204" pitchFamily="34" charset="0"/>
                <a:sym typeface="Wingdings" panose="05000000000000000000" pitchFamily="2" charset="2"/>
              </a:endParaRPr>
            </a:p>
          </p:txBody>
        </p:sp>
        <p:grpSp>
          <p:nvGrpSpPr>
            <p:cNvPr id="5" name="Group 4">
              <a:extLst>
                <a:ext uri="{FF2B5EF4-FFF2-40B4-BE49-F238E27FC236}">
                  <a16:creationId xmlns:a16="http://schemas.microsoft.com/office/drawing/2014/main" id="{5A6D3F21-3689-C110-BCC2-9193C35382A5}"/>
                </a:ext>
              </a:extLst>
            </p:cNvPr>
            <p:cNvGrpSpPr/>
            <p:nvPr/>
          </p:nvGrpSpPr>
          <p:grpSpPr>
            <a:xfrm>
              <a:off x="7618627" y="4717808"/>
              <a:ext cx="1249378" cy="1919334"/>
              <a:chOff x="6762939" y="2736093"/>
              <a:chExt cx="1249378" cy="1919334"/>
            </a:xfrm>
          </p:grpSpPr>
          <p:sp>
            <p:nvSpPr>
              <p:cNvPr id="9" name="Right Arrow 8">
                <a:extLst>
                  <a:ext uri="{FF2B5EF4-FFF2-40B4-BE49-F238E27FC236}">
                    <a16:creationId xmlns:a16="http://schemas.microsoft.com/office/drawing/2014/main" id="{1FEB227E-FDE9-E6F2-7BBB-C1192894A303}"/>
                  </a:ext>
                </a:extLst>
              </p:cNvPr>
              <p:cNvSpPr/>
              <p:nvPr/>
            </p:nvSpPr>
            <p:spPr>
              <a:xfrm>
                <a:off x="6762939" y="2736093"/>
                <a:ext cx="1249378" cy="1919334"/>
              </a:xfrm>
              <a:prstGeom prst="rightArrow">
                <a:avLst>
                  <a:gd name="adj1" fmla="val 51886"/>
                  <a:gd name="adj2" fmla="val 50000"/>
                </a:avLst>
              </a:prstGeom>
              <a:noFill/>
              <a:ln w="57150">
                <a:solidFill>
                  <a:srgbClr val="24B5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2" descr="Image result for understand icon">
                <a:extLst>
                  <a:ext uri="{FF2B5EF4-FFF2-40B4-BE49-F238E27FC236}">
                    <a16:creationId xmlns:a16="http://schemas.microsoft.com/office/drawing/2014/main" id="{359C62A0-3BC3-470C-DCC9-624ECFD078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360" y="3276510"/>
                <a:ext cx="838501" cy="83850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F6BB13CA-8916-FABE-9090-5FFFC3706D88}"/>
                </a:ext>
              </a:extLst>
            </p:cNvPr>
            <p:cNvSpPr txBox="1"/>
            <p:nvPr/>
          </p:nvSpPr>
          <p:spPr>
            <a:xfrm>
              <a:off x="9026012" y="5871015"/>
              <a:ext cx="2930014" cy="763803"/>
            </a:xfrm>
            <a:prstGeom prst="roundRect">
              <a:avLst/>
            </a:prstGeom>
            <a:solidFill>
              <a:schemeClr val="accent4">
                <a:lumMod val="20000"/>
                <a:lumOff val="80000"/>
              </a:schemeClr>
            </a:solidFill>
            <a:ln>
              <a:solidFill>
                <a:srgbClr val="24B5B3"/>
              </a:solidFill>
            </a:ln>
          </p:spPr>
          <p:txBody>
            <a:bodyPr wrap="square" rtlCol="0">
              <a:noAutofit/>
            </a:bodyPr>
            <a:lstStyle>
              <a:defPPr>
                <a:defRPr lang="nl-NL"/>
              </a:defPPr>
              <a:lvl1pPr defTabSz="904875">
                <a:tabLst>
                  <a:tab pos="715963" algn="l"/>
                  <a:tab pos="3228975" algn="l"/>
                </a:tabLst>
                <a:defRPr>
                  <a:solidFill>
                    <a:srgbClr val="24B5B3"/>
                  </a:solidFill>
                  <a:cs typeface="Calibri" panose="020F0502020204030204" pitchFamily="34" charset="0"/>
                </a:defRPr>
              </a:lvl1pPr>
            </a:lstStyle>
            <a:p>
              <a:pPr marL="285750" marR="0" lvl="0" indent="-285750" algn="l" defTabSz="904875" rtl="0" eaLnBrk="1" fontAlgn="auto" latinLnBrk="0" hangingPunct="1">
                <a:lnSpc>
                  <a:spcPct val="100000"/>
                </a:lnSpc>
                <a:spcBef>
                  <a:spcPts val="0"/>
                </a:spcBef>
                <a:spcAft>
                  <a:spcPts val="0"/>
                </a:spcAft>
                <a:buClrTx/>
                <a:buSzTx/>
                <a:buFont typeface="Wingdings" pitchFamily="2" charset="2"/>
                <a:buChar char="Ø"/>
                <a:tabLst>
                  <a:tab pos="715963" algn="l"/>
                  <a:tab pos="3228975" algn="l"/>
                </a:tabLst>
                <a:defRPr/>
              </a:pPr>
              <a:r>
                <a:rPr kumimoji="0" lang="en-NL" sz="1800" b="1"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Utility-based ML</a:t>
              </a:r>
              <a:r>
                <a:rPr kumimoji="0" lang="en-NL"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 </a:t>
              </a:r>
            </a:p>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NL"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(aka hybrid choice models)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endParaRPr>
            </a:p>
          </p:txBody>
        </p:sp>
        <p:pic>
          <p:nvPicPr>
            <p:cNvPr id="1028" name="Picture 4" descr="Too much balance memes busy be balanced out with imbalance memes :  r/thanosdidnothingwrong">
              <a:extLst>
                <a:ext uri="{FF2B5EF4-FFF2-40B4-BE49-F238E27FC236}">
                  <a16:creationId xmlns:a16="http://schemas.microsoft.com/office/drawing/2014/main" id="{EF3D1DFA-1B2A-F7C5-CD7F-C24D3E6B5F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8063" y="4747303"/>
              <a:ext cx="1518827" cy="17633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89929F-3E76-D9D5-45FD-9A6E004F8AAB}"/>
                </a:ext>
              </a:extLst>
            </p:cNvPr>
            <p:cNvSpPr txBox="1"/>
            <p:nvPr/>
          </p:nvSpPr>
          <p:spPr>
            <a:xfrm>
              <a:off x="9026012" y="4270222"/>
              <a:ext cx="2930014" cy="1245675"/>
            </a:xfrm>
            <a:prstGeom prst="roundRect">
              <a:avLst/>
            </a:prstGeom>
            <a:solidFill>
              <a:schemeClr val="accent4">
                <a:lumMod val="20000"/>
                <a:lumOff val="80000"/>
              </a:schemeClr>
            </a:solidFill>
            <a:ln>
              <a:solidFill>
                <a:srgbClr val="24B5B3"/>
              </a:solidFill>
            </a:ln>
          </p:spPr>
          <p:txBody>
            <a:bodyPr wrap="square" rtlCol="0">
              <a:noAutofit/>
            </a:bodyPr>
            <a:lstStyle/>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“We need to strike a balance between model performance and behavioural insights”</a:t>
              </a:r>
            </a:p>
          </p:txBody>
        </p:sp>
      </p:grpSp>
    </p:spTree>
    <p:extLst>
      <p:ext uri="{BB962C8B-B14F-4D97-AF65-F5344CB8AC3E}">
        <p14:creationId xmlns:p14="http://schemas.microsoft.com/office/powerpoint/2010/main" val="249752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274638"/>
            <a:ext cx="10729192" cy="6466730"/>
          </a:xfrm>
        </p:spPr>
        <p:txBody>
          <a:bodyPr/>
          <a:lstStyle/>
          <a:p>
            <a:r>
              <a:rPr lang="en-GB" sz="4000" dirty="0"/>
              <a:t>Lab session 2</a:t>
            </a:r>
            <a:br>
              <a:rPr lang="en-GB" sz="4000" dirty="0"/>
            </a:br>
            <a:br>
              <a:rPr lang="en-GB" sz="4000" dirty="0"/>
            </a:br>
            <a:r>
              <a:rPr lang="en-US" sz="4000" dirty="0"/>
              <a:t>Machine learning approaches for discrete choice analysis</a:t>
            </a:r>
            <a:br>
              <a:rPr lang="en-US" sz="4000" dirty="0"/>
            </a:br>
            <a:br>
              <a:rPr lang="en-US" sz="4000" dirty="0"/>
            </a:br>
            <a:r>
              <a:rPr lang="en-US" sz="4000" i="1" dirty="0"/>
              <a:t>L-MNL model</a:t>
            </a:r>
            <a:br>
              <a:rPr lang="en-GB" sz="4000" i="1" dirty="0"/>
            </a:br>
            <a:endParaRPr lang="en-GB" sz="4000" i="1"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038A88-BFD1-4DDE-9255-0657B8D83B52}"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nl-NL"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1379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Lab session 2</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038A88-BFD1-4DDE-9255-0657B8D83B52}"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nl-NL"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Content Placeholder 4"/>
          <p:cNvSpPr>
            <a:spLocks noGrp="1"/>
          </p:cNvSpPr>
          <p:nvPr>
            <p:ph idx="1"/>
          </p:nvPr>
        </p:nvSpPr>
        <p:spPr>
          <a:xfrm>
            <a:off x="609600" y="1600201"/>
            <a:ext cx="10382944" cy="4997151"/>
          </a:xfrm>
        </p:spPr>
        <p:txBody>
          <a:bodyPr>
            <a:normAutofit/>
          </a:bodyPr>
          <a:lstStyle/>
          <a:p>
            <a:pPr marL="0" indent="0">
              <a:buNone/>
            </a:pPr>
            <a:r>
              <a:rPr lang="en-GB" sz="1800" b="1" dirty="0"/>
              <a:t>Lab sessions aim to:</a:t>
            </a:r>
          </a:p>
          <a:p>
            <a:r>
              <a:rPr lang="en-US" sz="1800" dirty="0"/>
              <a:t>Show and reinforce how the ML models and ideas presented in class are put to practice.</a:t>
            </a:r>
          </a:p>
          <a:p>
            <a:r>
              <a:rPr lang="en-US" sz="1800" dirty="0"/>
              <a:t>Help you gather hands-on machine learning skills.</a:t>
            </a:r>
          </a:p>
          <a:p>
            <a:pPr marL="0" indent="0">
              <a:buNone/>
            </a:pPr>
            <a:endParaRPr lang="en-GB" sz="1800" b="1" dirty="0"/>
          </a:p>
          <a:p>
            <a:pPr marL="0" indent="0">
              <a:buNone/>
            </a:pPr>
            <a:endParaRPr lang="en-GB" sz="1800" b="1" dirty="0"/>
          </a:p>
          <a:p>
            <a:pPr marL="0" indent="0">
              <a:buNone/>
            </a:pPr>
            <a:r>
              <a:rPr lang="en-GB" sz="1800" b="1" dirty="0"/>
              <a:t>Learning objective for this lab session:</a:t>
            </a:r>
          </a:p>
          <a:p>
            <a:pPr>
              <a:buFont typeface="+mj-lt"/>
              <a:buAutoNum type="arabicPeriod"/>
            </a:pPr>
            <a:r>
              <a:rPr lang="en-US" sz="1800" dirty="0"/>
              <a:t>Estimate a  RUM-MNL model using </a:t>
            </a:r>
            <a:r>
              <a:rPr lang="en-US" sz="1800" dirty="0" err="1"/>
              <a:t>PandasBiogeme</a:t>
            </a:r>
            <a:endParaRPr lang="en-US" sz="1800" dirty="0"/>
          </a:p>
          <a:p>
            <a:pPr>
              <a:buFont typeface="+mj-lt"/>
              <a:buAutoNum type="arabicPeriod"/>
            </a:pPr>
            <a:r>
              <a:rPr lang="en-US" sz="1800" b="1" dirty="0"/>
              <a:t>Train L-MNL </a:t>
            </a:r>
            <a:r>
              <a:rPr lang="en-US" sz="1800" dirty="0"/>
              <a:t>model and extract </a:t>
            </a:r>
            <a:r>
              <a:rPr lang="en-US" sz="1800" dirty="0" err="1"/>
              <a:t>behavioural</a:t>
            </a:r>
            <a:r>
              <a:rPr lang="en-US" sz="1800" dirty="0"/>
              <a:t> insights from them, such as WTPs</a:t>
            </a:r>
          </a:p>
          <a:p>
            <a:pPr>
              <a:buFont typeface="+mj-lt"/>
              <a:buAutoNum type="arabicPeriod"/>
            </a:pPr>
            <a:r>
              <a:rPr lang="en-US" sz="1800" dirty="0"/>
              <a:t>Discuss the strengths and weaknesses of using fully transparent RUM models, hybrid models and fully opaque ANNs</a:t>
            </a:r>
          </a:p>
        </p:txBody>
      </p:sp>
    </p:spTree>
    <p:extLst>
      <p:ext uri="{BB962C8B-B14F-4D97-AF65-F5344CB8AC3E}">
        <p14:creationId xmlns:p14="http://schemas.microsoft.com/office/powerpoint/2010/main" val="285522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Lab session 2</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038A88-BFD1-4DDE-9255-0657B8D83B52}"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nl-NL"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Content Placeholder 4"/>
          <p:cNvSpPr>
            <a:spLocks noGrp="1"/>
          </p:cNvSpPr>
          <p:nvPr>
            <p:ph idx="1"/>
          </p:nvPr>
        </p:nvSpPr>
        <p:spPr>
          <a:xfrm>
            <a:off x="715991" y="1600201"/>
            <a:ext cx="8468349" cy="4525963"/>
          </a:xfrm>
        </p:spPr>
        <p:txBody>
          <a:bodyPr>
            <a:normAutofit/>
          </a:bodyPr>
          <a:lstStyle/>
          <a:p>
            <a:pPr marL="0" indent="0">
              <a:buNone/>
            </a:pPr>
            <a:r>
              <a:rPr lang="en-GB" sz="1800" b="1" dirty="0"/>
              <a:t>Data</a:t>
            </a:r>
          </a:p>
          <a:p>
            <a:r>
              <a:rPr lang="en-US" sz="1800" dirty="0" err="1"/>
              <a:t>Neighbourhood</a:t>
            </a:r>
            <a:r>
              <a:rPr lang="en-US" sz="1800" dirty="0"/>
              <a:t> location choices, collected in Hanover, Mainz, Bern, and Zurich</a:t>
            </a:r>
          </a:p>
          <a:p>
            <a:endParaRPr lang="en-US" sz="1800" dirty="0"/>
          </a:p>
          <a:p>
            <a:r>
              <a:rPr lang="en-US" sz="1800" dirty="0"/>
              <a:t>Stated Choice data</a:t>
            </a:r>
          </a:p>
          <a:p>
            <a:endParaRPr lang="en-US" sz="1800" dirty="0"/>
          </a:p>
          <a:p>
            <a:r>
              <a:rPr lang="en-US" sz="1800" dirty="0"/>
              <a:t>Straightforward experimental design</a:t>
            </a:r>
          </a:p>
          <a:p>
            <a:pPr lvl="1"/>
            <a:r>
              <a:rPr lang="en-US" sz="1900" dirty="0"/>
              <a:t>3 </a:t>
            </a:r>
            <a:r>
              <a:rPr lang="en-US" sz="1900" dirty="0" err="1"/>
              <a:t>unlabelled</a:t>
            </a:r>
            <a:r>
              <a:rPr lang="en-US" sz="1900" dirty="0"/>
              <a:t> alternatives</a:t>
            </a:r>
          </a:p>
          <a:p>
            <a:pPr lvl="1"/>
            <a:r>
              <a:rPr lang="en-US" sz="1900" dirty="0"/>
              <a:t>6 generic attributes</a:t>
            </a:r>
          </a:p>
          <a:p>
            <a:pPr lvl="1"/>
            <a:endParaRPr lang="en-US" sz="1900" dirty="0"/>
          </a:p>
          <a:p>
            <a:pPr lvl="1"/>
            <a:endParaRPr lang="en-GB" sz="1900" dirty="0"/>
          </a:p>
          <a:p>
            <a:endParaRPr lang="en-US" sz="1800" b="1" dirty="0"/>
          </a:p>
          <a:p>
            <a:endParaRPr lang="en-US" sz="1800" b="1" dirty="0"/>
          </a:p>
          <a:p>
            <a:endParaRPr lang="en-US" sz="1800" b="1" dirty="0"/>
          </a:p>
          <a:p>
            <a:pPr marL="0" indent="0">
              <a:buNone/>
            </a:pPr>
            <a:endParaRPr lang="en-GB" sz="1800" b="1" dirty="0"/>
          </a:p>
          <a:p>
            <a:endParaRPr lang="en-GB" sz="1800" dirty="0"/>
          </a:p>
        </p:txBody>
      </p:sp>
      <p:pic>
        <p:nvPicPr>
          <p:cNvPr id="7" name="Picture 6">
            <a:extLst>
              <a:ext uri="{FF2B5EF4-FFF2-40B4-BE49-F238E27FC236}">
                <a16:creationId xmlns:a16="http://schemas.microsoft.com/office/drawing/2014/main" id="{8226F2D9-7E0F-CE0B-075B-4BF48607AAB1}"/>
              </a:ext>
            </a:extLst>
          </p:cNvPr>
          <p:cNvPicPr>
            <a:picLocks noChangeAspect="1"/>
          </p:cNvPicPr>
          <p:nvPr/>
        </p:nvPicPr>
        <p:blipFill>
          <a:blip r:embed="rId2"/>
          <a:stretch>
            <a:fillRect/>
          </a:stretch>
        </p:blipFill>
        <p:spPr>
          <a:xfrm>
            <a:off x="4753497" y="2850776"/>
            <a:ext cx="6975950" cy="3505573"/>
          </a:xfrm>
          <a:prstGeom prst="rect">
            <a:avLst/>
          </a:prstGeom>
        </p:spPr>
      </p:pic>
    </p:spTree>
    <p:extLst>
      <p:ext uri="{BB962C8B-B14F-4D97-AF65-F5344CB8AC3E}">
        <p14:creationId xmlns:p14="http://schemas.microsoft.com/office/powerpoint/2010/main" val="2835584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1484784"/>
            <a:ext cx="10369152" cy="3960440"/>
          </a:xfrm>
        </p:spPr>
        <p:txBody>
          <a:bodyPr anchor="t"/>
          <a:lstStyle/>
          <a:p>
            <a:r>
              <a:rPr lang="en-GB" sz="4000" dirty="0"/>
              <a:t>Lab </a:t>
            </a:r>
            <a:r>
              <a:rPr lang="en-GB" sz="4000"/>
              <a:t>session 2</a:t>
            </a:r>
            <a:br>
              <a:rPr lang="en-GB" sz="4000" dirty="0"/>
            </a:br>
            <a:br>
              <a:rPr lang="en-GB" sz="4000" dirty="0"/>
            </a:br>
            <a:br>
              <a:rPr lang="en-GB" sz="4000" dirty="0"/>
            </a:br>
            <a:br>
              <a:rPr lang="en-GB" sz="4000" dirty="0"/>
            </a:br>
            <a:r>
              <a:rPr lang="en-US" sz="6600" dirty="0"/>
              <a:t>Let’s GO!</a:t>
            </a:r>
            <a:endParaRPr lang="en-GB" sz="4000" dirty="0"/>
          </a:p>
        </p:txBody>
      </p:sp>
      <p:sp>
        <p:nvSpPr>
          <p:cNvPr id="4" name="Slide Number Placeholder 3"/>
          <p:cNvSpPr>
            <a:spLocks noGrp="1"/>
          </p:cNvSpPr>
          <p:nvPr>
            <p:ph type="sldNum" sz="quarter" idx="12"/>
          </p:nvPr>
        </p:nvSpPr>
        <p:spPr/>
        <p:txBody>
          <a:bodyPr/>
          <a:lstStyle/>
          <a:p>
            <a:fld id="{B8038A88-BFD1-4DDE-9255-0657B8D83B52}" type="slidenum">
              <a:rPr lang="nl-NL" smtClean="0">
                <a:solidFill>
                  <a:prstClr val="black">
                    <a:tint val="75000"/>
                  </a:prstClr>
                </a:solidFill>
              </a:rPr>
              <a:pPr/>
              <a:t>23</a:t>
            </a:fld>
            <a:endParaRPr lang="nl-NL">
              <a:solidFill>
                <a:prstClr val="black">
                  <a:tint val="75000"/>
                </a:prstClr>
              </a:solidFill>
            </a:endParaRPr>
          </a:p>
        </p:txBody>
      </p:sp>
      <p:pic>
        <p:nvPicPr>
          <p:cNvPr id="5" name="Picture 4"/>
          <p:cNvPicPr>
            <a:picLocks noChangeAspect="1"/>
          </p:cNvPicPr>
          <p:nvPr/>
        </p:nvPicPr>
        <p:blipFill>
          <a:blip r:embed="rId2"/>
          <a:stretch>
            <a:fillRect/>
          </a:stretch>
        </p:blipFill>
        <p:spPr>
          <a:xfrm>
            <a:off x="5189190" y="2564904"/>
            <a:ext cx="1813620" cy="1095843"/>
          </a:xfrm>
          <a:prstGeom prst="rect">
            <a:avLst/>
          </a:prstGeom>
        </p:spPr>
      </p:pic>
    </p:spTree>
    <p:extLst>
      <p:ext uri="{BB962C8B-B14F-4D97-AF65-F5344CB8AC3E}">
        <p14:creationId xmlns:p14="http://schemas.microsoft.com/office/powerpoint/2010/main" val="662137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984374" y="1340768"/>
            <a:ext cx="7640018" cy="5632311"/>
          </a:xfrm>
          <a:prstGeom prst="rect">
            <a:avLst/>
          </a:prstGeom>
        </p:spPr>
        <p:txBody>
          <a:bodyPr wrap="square">
            <a:spAutoFit/>
          </a:bodyPr>
          <a:lstStyle/>
          <a:p>
            <a:pPr marL="342900" indent="-342900">
              <a:buFont typeface="+mj-lt"/>
              <a:buAutoNum type="arabicPeriod"/>
            </a:pPr>
            <a:r>
              <a:rPr lang="en-GB" b="1" dirty="0">
                <a:solidFill>
                  <a:schemeClr val="tx2"/>
                </a:solidFill>
              </a:rPr>
              <a:t>Choice behaviour can be studied from theory-driven AND data driven perspectives</a:t>
            </a:r>
          </a:p>
          <a:p>
            <a:pPr marL="342900" indent="-342900">
              <a:buFont typeface="+mj-lt"/>
              <a:buAutoNum type="arabicPeriod"/>
            </a:pPr>
            <a:endParaRPr lang="en-GB" b="1" dirty="0">
              <a:solidFill>
                <a:schemeClr val="tx2"/>
              </a:solidFill>
            </a:endParaRPr>
          </a:p>
          <a:p>
            <a:pPr marL="342900" indent="-342900">
              <a:buFont typeface="+mj-lt"/>
              <a:buAutoNum type="arabicPeriod"/>
            </a:pPr>
            <a:r>
              <a:rPr lang="en-GB" b="1" dirty="0">
                <a:solidFill>
                  <a:schemeClr val="tx2"/>
                </a:solidFill>
              </a:rPr>
              <a:t>Theory-driven and data-driven models both have strength and weaknesses</a:t>
            </a:r>
          </a:p>
          <a:p>
            <a:pPr marL="800100" lvl="1" indent="-342900">
              <a:buFont typeface="Arial" panose="020B0604020202020204" pitchFamily="34" charset="0"/>
              <a:buChar char="•"/>
            </a:pPr>
            <a:r>
              <a:rPr lang="en-GB" b="1" dirty="0">
                <a:solidFill>
                  <a:schemeClr val="tx2"/>
                </a:solidFill>
              </a:rPr>
              <a:t>Field can learn a lot from ML</a:t>
            </a:r>
          </a:p>
          <a:p>
            <a:pPr marL="342900" indent="-342900">
              <a:buFont typeface="+mj-lt"/>
              <a:buAutoNum type="arabicPeriod"/>
            </a:pPr>
            <a:endParaRPr lang="en-GB" b="1" dirty="0">
              <a:solidFill>
                <a:schemeClr val="tx2"/>
              </a:solidFill>
            </a:endParaRPr>
          </a:p>
          <a:p>
            <a:pPr marL="342900" indent="-342900">
              <a:buFont typeface="+mj-lt"/>
              <a:buAutoNum type="arabicPeriod"/>
            </a:pPr>
            <a:r>
              <a:rPr lang="en-GB" b="1" dirty="0">
                <a:solidFill>
                  <a:schemeClr val="tx2"/>
                </a:solidFill>
              </a:rPr>
              <a:t>Data-driven discrete choice analysis is a new emerging field. Key challenges:</a:t>
            </a:r>
          </a:p>
          <a:p>
            <a:pPr marL="800100" lvl="1" indent="-342900">
              <a:buFont typeface="Arial" panose="020B0604020202020204" pitchFamily="34" charset="0"/>
              <a:buChar char="•"/>
            </a:pPr>
            <a:r>
              <a:rPr lang="en-GB" b="1" dirty="0">
                <a:solidFill>
                  <a:schemeClr val="tx2"/>
                </a:solidFill>
              </a:rPr>
              <a:t>Transparency</a:t>
            </a:r>
          </a:p>
          <a:p>
            <a:pPr marL="800100" lvl="1" indent="-342900">
              <a:buFont typeface="Arial" panose="020B0604020202020204" pitchFamily="34" charset="0"/>
              <a:buChar char="•"/>
            </a:pPr>
            <a:r>
              <a:rPr lang="en-GB" b="1" dirty="0">
                <a:solidFill>
                  <a:schemeClr val="tx2"/>
                </a:solidFill>
              </a:rPr>
              <a:t>Economic outputs</a:t>
            </a:r>
          </a:p>
          <a:p>
            <a:pPr marL="800100" lvl="1" indent="-342900">
              <a:buFont typeface="Arial" panose="020B0604020202020204" pitchFamily="34" charset="0"/>
              <a:buChar char="•"/>
            </a:pPr>
            <a:r>
              <a:rPr lang="en-GB" b="1" dirty="0">
                <a:solidFill>
                  <a:schemeClr val="tx2"/>
                </a:solidFill>
              </a:rPr>
              <a:t>Rigorous long-term prediction (out-of-distribution generalisation)</a:t>
            </a:r>
          </a:p>
          <a:p>
            <a:pPr marL="800100" lvl="1" indent="-342900">
              <a:buFont typeface="Arial" panose="020B0604020202020204" pitchFamily="34" charset="0"/>
              <a:buChar char="•"/>
            </a:pPr>
            <a:endParaRPr lang="en-GB" b="1" dirty="0">
              <a:solidFill>
                <a:schemeClr val="tx2"/>
              </a:solidFill>
            </a:endParaRPr>
          </a:p>
          <a:p>
            <a:pPr marL="342900" indent="-342900">
              <a:buFont typeface="+mj-lt"/>
              <a:buAutoNum type="arabicPeriod"/>
            </a:pPr>
            <a:r>
              <a:rPr lang="en-GB" b="1" dirty="0">
                <a:solidFill>
                  <a:schemeClr val="tx2"/>
                </a:solidFill>
              </a:rPr>
              <a:t>Machine learning models are not only capable of predicting choices, but can -when cleverly used- also provide behavioural insights (e.g. through XAI)</a:t>
            </a:r>
          </a:p>
          <a:p>
            <a:pPr marL="342900" indent="-342900">
              <a:buFont typeface="+mj-lt"/>
              <a:buAutoNum type="arabicPeriod"/>
            </a:pPr>
            <a:endParaRPr lang="en-GB" b="1" dirty="0">
              <a:solidFill>
                <a:schemeClr val="tx2"/>
              </a:solidFill>
            </a:endParaRPr>
          </a:p>
          <a:p>
            <a:pPr marL="342900" indent="-342900">
              <a:buFont typeface="+mj-lt"/>
              <a:buAutoNum type="arabicPeriod"/>
            </a:pPr>
            <a:r>
              <a:rPr lang="en-GB" b="1" dirty="0">
                <a:solidFill>
                  <a:schemeClr val="tx2"/>
                </a:solidFill>
              </a:rPr>
              <a:t>Machine learning is not confined to very large RP data sets, but can also be applied to small SP data sets</a:t>
            </a:r>
          </a:p>
          <a:p>
            <a:endParaRPr lang="en-GB" dirty="0">
              <a:solidFill>
                <a:prstClr val="black"/>
              </a:solidFill>
            </a:endParaRPr>
          </a:p>
          <a:p>
            <a:endParaRPr lang="en-GB" dirty="0">
              <a:solidFill>
                <a:prstClr val="black"/>
              </a:solidFill>
            </a:endParaRP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solidFill>
                <a:prstClr val="black"/>
              </a:solidFill>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l-NL">
              <a:solidFill>
                <a:prstClr val="black"/>
              </a:solidFill>
            </a:endParaRPr>
          </a:p>
        </p:txBody>
      </p:sp>
      <p:sp>
        <p:nvSpPr>
          <p:cNvPr id="2" name="Slide Number Placeholder 1"/>
          <p:cNvSpPr>
            <a:spLocks noGrp="1"/>
          </p:cNvSpPr>
          <p:nvPr>
            <p:ph type="sldNum" sz="quarter" idx="12"/>
          </p:nvPr>
        </p:nvSpPr>
        <p:spPr/>
        <p:txBody>
          <a:bodyPr/>
          <a:lstStyle/>
          <a:p>
            <a:fld id="{324D4017-CCFE-46C6-A9FB-0EFAE082C1AD}" type="slidenum">
              <a:rPr lang="nl-NL" smtClean="0">
                <a:solidFill>
                  <a:prstClr val="black">
                    <a:tint val="75000"/>
                  </a:prstClr>
                </a:solidFill>
              </a:rPr>
              <a:pPr/>
              <a:t>24</a:t>
            </a:fld>
            <a:endParaRPr lang="nl-NL" dirty="0">
              <a:solidFill>
                <a:prstClr val="black">
                  <a:tint val="75000"/>
                </a:prstClr>
              </a:solidFill>
            </a:endParaRPr>
          </a:p>
        </p:txBody>
      </p:sp>
      <p:sp>
        <p:nvSpPr>
          <p:cNvPr id="10" name="Title 1"/>
          <p:cNvSpPr>
            <a:spLocks noGrp="1"/>
          </p:cNvSpPr>
          <p:nvPr>
            <p:ph type="title"/>
          </p:nvPr>
        </p:nvSpPr>
        <p:spPr>
          <a:xfrm>
            <a:off x="2001422" y="204734"/>
            <a:ext cx="8229600" cy="1143000"/>
          </a:xfrm>
        </p:spPr>
        <p:txBody>
          <a:bodyPr/>
          <a:lstStyle/>
          <a:p>
            <a:pPr marL="0" indent="0">
              <a:buNone/>
            </a:pPr>
            <a:r>
              <a:rPr lang="en-GB" b="1" dirty="0"/>
              <a:t>Take-</a:t>
            </a:r>
            <a:r>
              <a:rPr lang="en-GB" b="1" dirty="0" err="1"/>
              <a:t>aways</a:t>
            </a:r>
            <a:endParaRPr lang="en-GB" b="1" dirty="0"/>
          </a:p>
          <a:p>
            <a:pPr marL="0" indent="0">
              <a:buNone/>
            </a:pPr>
            <a:endParaRPr lang="en-GB" sz="1800" dirty="0"/>
          </a:p>
        </p:txBody>
      </p:sp>
      <p:sp>
        <p:nvSpPr>
          <p:cNvPr id="3" name="Rectangle 4"/>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sp>
        <p:nvSpPr>
          <p:cNvPr id="13" name="Rectangle 6"/>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pic>
        <p:nvPicPr>
          <p:cNvPr id="4" name="Picture 3"/>
          <p:cNvPicPr>
            <a:picLocks noChangeAspect="1"/>
          </p:cNvPicPr>
          <p:nvPr/>
        </p:nvPicPr>
        <p:blipFill rotWithShape="1">
          <a:blip r:embed="rId3"/>
          <a:srcRect l="29546" r="12835"/>
          <a:stretch/>
        </p:blipFill>
        <p:spPr>
          <a:xfrm>
            <a:off x="9552384" y="2564904"/>
            <a:ext cx="2520280" cy="2808312"/>
          </a:xfrm>
          <a:prstGeom prst="rect">
            <a:avLst/>
          </a:prstGeom>
        </p:spPr>
      </p:pic>
    </p:spTree>
    <p:extLst>
      <p:ext uri="{BB962C8B-B14F-4D97-AF65-F5344CB8AC3E}">
        <p14:creationId xmlns:p14="http://schemas.microsoft.com/office/powerpoint/2010/main" val="113767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fade">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animEffect transition="in" filter="fade">
                                      <p:cBhvr>
                                        <p:cTn id="15" dur="500"/>
                                        <p:tgtEl>
                                          <p:spTgt spid="7">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6" end="6"/>
                                            </p:txEl>
                                          </p:spTgt>
                                        </p:tgtEl>
                                        <p:attrNameLst>
                                          <p:attrName>style.visibility</p:attrName>
                                        </p:attrNameLst>
                                      </p:cBhvr>
                                      <p:to>
                                        <p:strVal val="visible"/>
                                      </p:to>
                                    </p:set>
                                    <p:animEffect transition="in" filter="fade">
                                      <p:cBhvr>
                                        <p:cTn id="18" dur="500"/>
                                        <p:tgtEl>
                                          <p:spTgt spid="7">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500"/>
                                        <p:tgtEl>
                                          <p:spTgt spid="7">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12" end="12"/>
                                            </p:txEl>
                                          </p:spTgt>
                                        </p:tgtEl>
                                        <p:attrNameLst>
                                          <p:attrName>style.visibility</p:attrName>
                                        </p:attrNameLst>
                                      </p:cBhvr>
                                      <p:to>
                                        <p:strVal val="visible"/>
                                      </p:to>
                                    </p:set>
                                    <p:animEffect transition="in" filter="fade">
                                      <p:cBhvr>
                                        <p:cTn id="34"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1"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sp>
        <p:nvSpPr>
          <p:cNvPr id="6" name="Rectangle 4"/>
          <p:cNvSpPr>
            <a:spLocks noChangeArrowheads="1"/>
          </p:cNvSpPr>
          <p:nvPr/>
        </p:nvSpPr>
        <p:spPr bwMode="auto">
          <a:xfrm>
            <a:off x="1524001"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sp>
        <p:nvSpPr>
          <p:cNvPr id="8" name="Rectangle 4"/>
          <p:cNvSpPr>
            <a:spLocks noChangeArrowheads="1"/>
          </p:cNvSpPr>
          <p:nvPr/>
        </p:nvSpPr>
        <p:spPr bwMode="auto">
          <a:xfrm>
            <a:off x="1524001"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sp>
        <p:nvSpPr>
          <p:cNvPr id="12" name="Rectangle 9"/>
          <p:cNvSpPr>
            <a:spLocks noChangeArrowheads="1"/>
          </p:cNvSpPr>
          <p:nvPr/>
        </p:nvSpPr>
        <p:spPr bwMode="auto">
          <a:xfrm>
            <a:off x="1524001"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solidFill>
                <a:prstClr val="black"/>
              </a:solidFill>
            </a:endParaRPr>
          </a:p>
        </p:txBody>
      </p:sp>
      <p:sp>
        <p:nvSpPr>
          <p:cNvPr id="13" name="Title 1"/>
          <p:cNvSpPr>
            <a:spLocks noGrp="1"/>
          </p:cNvSpPr>
          <p:nvPr>
            <p:ph type="title"/>
          </p:nvPr>
        </p:nvSpPr>
        <p:spPr>
          <a:xfrm>
            <a:off x="1524000" y="1520788"/>
            <a:ext cx="9144000" cy="3132348"/>
          </a:xfrm>
        </p:spPr>
        <p:txBody>
          <a:bodyPr>
            <a:normAutofit fontScale="90000"/>
          </a:bodyPr>
          <a:lstStyle/>
          <a:p>
            <a:pPr marL="0" indent="0" algn="ctr">
              <a:buNone/>
            </a:pPr>
            <a:br>
              <a:rPr lang="en-GB" sz="4400" b="1" dirty="0">
                <a:solidFill>
                  <a:schemeClr val="tx1"/>
                </a:solidFill>
                <a:latin typeface="Times" pitchFamily="18" charset="0"/>
              </a:rPr>
            </a:br>
            <a:r>
              <a:rPr lang="en-GB" sz="4400" b="1" dirty="0">
                <a:solidFill>
                  <a:schemeClr val="tx1"/>
                </a:solidFill>
                <a:latin typeface="Times" pitchFamily="18" charset="0"/>
              </a:rPr>
              <a:t>Thank you for your attention!</a:t>
            </a:r>
            <a:br>
              <a:rPr lang="en-GB" sz="4400" b="1" dirty="0">
                <a:solidFill>
                  <a:schemeClr val="tx1"/>
                </a:solidFill>
                <a:latin typeface="Times" pitchFamily="18" charset="0"/>
              </a:rPr>
            </a:br>
            <a:br>
              <a:rPr lang="en-GB" sz="4400" b="1" dirty="0">
                <a:solidFill>
                  <a:schemeClr val="tx1"/>
                </a:solidFill>
                <a:latin typeface="Times" pitchFamily="18" charset="0"/>
              </a:rPr>
            </a:br>
            <a:br>
              <a:rPr lang="en-GB" sz="3600" b="1" dirty="0">
                <a:solidFill>
                  <a:schemeClr val="tx1"/>
                </a:solidFill>
                <a:latin typeface="Times" pitchFamily="18" charset="0"/>
              </a:rPr>
            </a:br>
            <a:br>
              <a:rPr lang="en-GB" sz="3600" b="1" dirty="0">
                <a:solidFill>
                  <a:schemeClr val="tx1"/>
                </a:solidFill>
                <a:latin typeface="Times" pitchFamily="18" charset="0"/>
              </a:rPr>
            </a:br>
            <a:r>
              <a:rPr lang="en-GB" sz="2800" dirty="0">
                <a:solidFill>
                  <a:schemeClr val="tx1"/>
                </a:solidFill>
                <a:latin typeface="Times" pitchFamily="18" charset="0"/>
                <a:hlinkClick r:id="rId3"/>
              </a:rPr>
              <a:t>g.nova@tudelft.nl</a:t>
            </a:r>
            <a:br>
              <a:rPr lang="en-GB" sz="5400" dirty="0">
                <a:latin typeface="Times" pitchFamily="18" charset="0"/>
              </a:rPr>
            </a:br>
            <a:endParaRPr lang="en-GB" sz="1800" dirty="0">
              <a:latin typeface="Times" pitchFamily="18"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31505" y="5601387"/>
            <a:ext cx="3647281" cy="1716047"/>
          </a:xfrm>
          <a:prstGeom prst="rect">
            <a:avLst/>
          </a:prstGeom>
        </p:spPr>
      </p:pic>
      <p:sp>
        <p:nvSpPr>
          <p:cNvPr id="3" name="Slide Number Placeholder 2"/>
          <p:cNvSpPr>
            <a:spLocks noGrp="1"/>
          </p:cNvSpPr>
          <p:nvPr>
            <p:ph type="sldNum" sz="quarter" idx="12"/>
          </p:nvPr>
        </p:nvSpPr>
        <p:spPr/>
        <p:txBody>
          <a:bodyPr/>
          <a:lstStyle/>
          <a:p>
            <a:fld id="{324D4017-CCFE-46C6-A9FB-0EFAE082C1AD}" type="slidenum">
              <a:rPr lang="nl-NL" smtClean="0">
                <a:solidFill>
                  <a:prstClr val="black">
                    <a:tint val="75000"/>
                  </a:prstClr>
                </a:solidFill>
              </a:rPr>
              <a:pPr/>
              <a:t>25</a:t>
            </a:fld>
            <a:endParaRPr lang="nl-NL">
              <a:solidFill>
                <a:prstClr val="black">
                  <a:tint val="75000"/>
                </a:prstClr>
              </a:solidFill>
            </a:endParaRPr>
          </a:p>
        </p:txBody>
      </p:sp>
    </p:spTree>
    <p:extLst>
      <p:ext uri="{BB962C8B-B14F-4D97-AF65-F5344CB8AC3E}">
        <p14:creationId xmlns:p14="http://schemas.microsoft.com/office/powerpoint/2010/main" val="110572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L-MNL model</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TextBox 13"/>
          <p:cNvSpPr txBox="1"/>
          <p:nvPr/>
        </p:nvSpPr>
        <p:spPr>
          <a:xfrm>
            <a:off x="720000" y="1260000"/>
            <a:ext cx="5274330"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Idea “</a:t>
            </a:r>
            <a:r>
              <a:rPr kumimoji="0" lang="en-GB" sz="1800" b="1" i="1" u="none" strike="noStrike" kern="1200" cap="none" spc="0" normalizeH="0" baseline="0" noProof="0" dirty="0">
                <a:ln>
                  <a:noFill/>
                </a:ln>
                <a:solidFill>
                  <a:prstClr val="black"/>
                </a:solidFill>
                <a:effectLst/>
                <a:uLnTx/>
                <a:uFillTx/>
                <a:latin typeface="Calibri"/>
                <a:ea typeface="+mn-ea"/>
                <a:cs typeface="+mn-cs"/>
              </a:rPr>
              <a:t>Learning-MNL”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Not all variables (features) are equally of interest to understand and explain choice behaviour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Let’s create a model with 2 parts:</a:t>
            </a:r>
          </a:p>
          <a:p>
            <a:pPr marL="742950" marR="0" lvl="1" indent="-285750" algn="l" defTabSz="771525" rtl="0" eaLnBrk="1" fontAlgn="auto" latinLnBrk="0" hangingPunct="1">
              <a:lnSpc>
                <a:spcPct val="100000"/>
              </a:lnSpc>
              <a:spcBef>
                <a:spcPts val="0"/>
              </a:spcBef>
              <a:spcAft>
                <a:spcPts val="0"/>
              </a:spcAft>
              <a:buClrTx/>
              <a:buSzTx/>
              <a:buFont typeface="Arial" panose="020B0604020202020204" pitchFamily="34" charset="0"/>
              <a:buChar char="•"/>
              <a:tabLst>
                <a:tab pos="4043363"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 ‘restrictive’ but </a:t>
            </a:r>
            <a:r>
              <a:rPr kumimoji="0" lang="en-GB" sz="1800" b="1" i="0" u="none" strike="noStrike" kern="1200" cap="none" spc="0" normalizeH="0" baseline="0" noProof="0" dirty="0">
                <a:ln>
                  <a:noFill/>
                </a:ln>
                <a:solidFill>
                  <a:prstClr val="black"/>
                </a:solidFill>
                <a:effectLst/>
                <a:uLnTx/>
                <a:uFillTx/>
                <a:latin typeface="Calibri"/>
                <a:ea typeface="+mn-ea"/>
                <a:cs typeface="+mn-cs"/>
              </a:rPr>
              <a:t>transparent part</a:t>
            </a:r>
            <a:r>
              <a:rPr kumimoji="0" lang="en-GB" sz="1800" b="0" i="0" u="none" strike="noStrike" kern="1200" cap="none" spc="0" normalizeH="0" baseline="0" noProof="0" dirty="0">
                <a:ln>
                  <a:noFill/>
                </a:ln>
                <a:solidFill>
                  <a:prstClr val="black"/>
                </a:solidFill>
                <a:effectLst/>
                <a:uLnTx/>
                <a:uFillTx/>
                <a:latin typeface="Calibri"/>
                <a:ea typeface="+mn-ea"/>
                <a:cs typeface="+mn-cs"/>
              </a:rPr>
              <a:t>:</a:t>
            </a: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	</a:t>
            </a:r>
            <a:r>
              <a:rPr kumimoji="0" lang="en-GB" sz="1800" b="1"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RUM-MNL</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4043363" algn="l"/>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a fully flexible </a:t>
            </a:r>
            <a:r>
              <a:rPr kumimoji="0" lang="en-GB" sz="1800" b="0" i="0" u="none" strike="noStrike" kern="1200" cap="none" spc="0" normalizeH="0" baseline="0" noProof="0" dirty="0">
                <a:ln>
                  <a:noFill/>
                </a:ln>
                <a:solidFill>
                  <a:prstClr val="black"/>
                </a:solidFill>
                <a:effectLst/>
                <a:uLnTx/>
                <a:uFillTx/>
                <a:latin typeface="Calibri"/>
                <a:ea typeface="+mn-ea"/>
                <a:cs typeface="+mn-cs"/>
              </a:rPr>
              <a:t>but opaque part: </a:t>
            </a:r>
            <a:r>
              <a:rPr kumimoji="0" lang="en-GB" sz="1800" b="1"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MLP</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tab pos="4043363" algn="l"/>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Ø"/>
              <a:tabLst>
                <a:tab pos="4043363" algn="l"/>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Variables of …</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behaviour interest go into the </a:t>
            </a:r>
            <a:r>
              <a:rPr kumimoji="0" lang="en-GB" sz="1800" b="1"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RUM-MNL</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not of behavioural interest go into the </a:t>
            </a:r>
            <a:r>
              <a:rPr kumimoji="0" lang="en-GB" sz="1800" b="1"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MLP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p:cNvGrpSpPr/>
          <p:nvPr/>
        </p:nvGrpSpPr>
        <p:grpSpPr>
          <a:xfrm>
            <a:off x="5340783" y="1805077"/>
            <a:ext cx="6493364" cy="4916398"/>
            <a:chOff x="5431318" y="1964017"/>
            <a:chExt cx="6493364" cy="4916398"/>
          </a:xfrm>
        </p:grpSpPr>
        <p:cxnSp>
          <p:nvCxnSpPr>
            <p:cNvPr id="43" name="Straight Arrow Connector 42"/>
            <p:cNvCxnSpPr/>
            <p:nvPr/>
          </p:nvCxnSpPr>
          <p:spPr>
            <a:xfrm flipV="1">
              <a:off x="9159529" y="2768298"/>
              <a:ext cx="1108618" cy="2053359"/>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47" name="Straight Arrow Connector 46"/>
            <p:cNvCxnSpPr/>
            <p:nvPr/>
          </p:nvCxnSpPr>
          <p:spPr>
            <a:xfrm flipV="1">
              <a:off x="9159529" y="3314677"/>
              <a:ext cx="1108618" cy="2105236"/>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flipV="1">
              <a:off x="9166672" y="3314677"/>
              <a:ext cx="1101475" cy="1506980"/>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55" name="Straight Arrow Connector 54"/>
            <p:cNvCxnSpPr/>
            <p:nvPr/>
          </p:nvCxnSpPr>
          <p:spPr>
            <a:xfrm flipV="1">
              <a:off x="9166672" y="2768298"/>
              <a:ext cx="1101475" cy="2604919"/>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grpSp>
          <p:nvGrpSpPr>
            <p:cNvPr id="74" name="Group 73"/>
            <p:cNvGrpSpPr/>
            <p:nvPr/>
          </p:nvGrpSpPr>
          <p:grpSpPr>
            <a:xfrm>
              <a:off x="6804945" y="4120085"/>
              <a:ext cx="2354584" cy="2019909"/>
              <a:chOff x="6737254" y="4120085"/>
              <a:chExt cx="2354584" cy="2019909"/>
            </a:xfrm>
          </p:grpSpPr>
          <p:grpSp>
            <p:nvGrpSpPr>
              <p:cNvPr id="42" name="Group 41"/>
              <p:cNvGrpSpPr/>
              <p:nvPr/>
            </p:nvGrpSpPr>
            <p:grpSpPr>
              <a:xfrm>
                <a:off x="6737254" y="4120085"/>
                <a:ext cx="2354584" cy="2019909"/>
                <a:chOff x="7687486" y="4073387"/>
                <a:chExt cx="2354584" cy="2019909"/>
              </a:xfrm>
            </p:grpSpPr>
            <p:pic>
              <p:nvPicPr>
                <p:cNvPr id="33" name="Picture 32"/>
                <p:cNvPicPr>
                  <a:picLocks noChangeAspect="1"/>
                </p:cNvPicPr>
                <p:nvPr/>
              </p:nvPicPr>
              <p:blipFill rotWithShape="1">
                <a:blip r:embed="rId3"/>
                <a:srcRect l="-1998" t="1251" r="42493" b="11355"/>
                <a:stretch/>
              </p:blipFill>
              <p:spPr>
                <a:xfrm>
                  <a:off x="7687486" y="4073387"/>
                  <a:ext cx="1713739" cy="2019909"/>
                </a:xfrm>
                <a:prstGeom prst="rect">
                  <a:avLst/>
                </a:prstGeom>
              </p:spPr>
            </p:pic>
            <p:pic>
              <p:nvPicPr>
                <p:cNvPr id="35" name="Picture 34"/>
                <p:cNvPicPr>
                  <a:picLocks noChangeAspect="1"/>
                </p:cNvPicPr>
                <p:nvPr/>
              </p:nvPicPr>
              <p:blipFill rotWithShape="1">
                <a:blip r:embed="rId3"/>
                <a:srcRect l="43004" t="21329" r="42493" b="35054"/>
                <a:stretch/>
              </p:blipFill>
              <p:spPr>
                <a:xfrm>
                  <a:off x="9624392" y="4541056"/>
                  <a:ext cx="417678" cy="1008113"/>
                </a:xfrm>
                <a:prstGeom prst="rect">
                  <a:avLst/>
                </a:prstGeom>
              </p:spPr>
            </p:pic>
            <p:cxnSp>
              <p:nvCxnSpPr>
                <p:cNvPr id="36" name="Straight Arrow Connector 35"/>
                <p:cNvCxnSpPr/>
                <p:nvPr/>
              </p:nvCxnSpPr>
              <p:spPr>
                <a:xfrm flipV="1">
                  <a:off x="9408368" y="4797152"/>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V="1">
                  <a:off x="9401225" y="5373216"/>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38" name="Straight Arrow Connector 37"/>
                <p:cNvCxnSpPr/>
                <p:nvPr/>
              </p:nvCxnSpPr>
              <p:spPr>
                <a:xfrm>
                  <a:off x="9408368" y="4797152"/>
                  <a:ext cx="208881" cy="576064"/>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V="1">
                  <a:off x="9408368" y="4797152"/>
                  <a:ext cx="216024" cy="576063"/>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grpSp>
          <p:sp>
            <p:nvSpPr>
              <p:cNvPr id="65" name="Oval 64"/>
              <p:cNvSpPr/>
              <p:nvPr/>
            </p:nvSpPr>
            <p:spPr>
              <a:xfrm>
                <a:off x="7012949" y="471654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6" name="Oval 65"/>
              <p:cNvSpPr/>
              <p:nvPr/>
            </p:nvSpPr>
            <p:spPr>
              <a:xfrm>
                <a:off x="7020161" y="4149080"/>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7" name="Oval 66"/>
              <p:cNvSpPr/>
              <p:nvPr/>
            </p:nvSpPr>
            <p:spPr>
              <a:xfrm>
                <a:off x="7017721" y="522920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Oval 67"/>
              <p:cNvSpPr/>
              <p:nvPr/>
            </p:nvSpPr>
            <p:spPr>
              <a:xfrm>
                <a:off x="7020161" y="5721074"/>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3" name="Group 72"/>
            <p:cNvGrpSpPr/>
            <p:nvPr/>
          </p:nvGrpSpPr>
          <p:grpSpPr>
            <a:xfrm>
              <a:off x="9044682" y="1964017"/>
              <a:ext cx="2880000" cy="2041047"/>
              <a:chOff x="8976991" y="1964017"/>
              <a:chExt cx="2880000" cy="2041047"/>
            </a:xfrm>
          </p:grpSpPr>
          <p:pic>
            <p:nvPicPr>
              <p:cNvPr id="29" name="Picture 28"/>
              <p:cNvPicPr>
                <a:picLocks noChangeAspect="1"/>
              </p:cNvPicPr>
              <p:nvPr/>
            </p:nvPicPr>
            <p:blipFill rotWithShape="1">
              <a:blip r:embed="rId4"/>
              <a:srcRect b="11691"/>
              <a:stretch/>
            </p:blipFill>
            <p:spPr>
              <a:xfrm>
                <a:off x="8976991" y="1964017"/>
                <a:ext cx="2880000" cy="2041047"/>
              </a:xfrm>
              <a:prstGeom prst="rect">
                <a:avLst/>
              </a:prstGeom>
            </p:spPr>
          </p:pic>
          <p:sp>
            <p:nvSpPr>
              <p:cNvPr id="69" name="Oval 68"/>
              <p:cNvSpPr/>
              <p:nvPr/>
            </p:nvSpPr>
            <p:spPr>
              <a:xfrm>
                <a:off x="9192344" y="2041592"/>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Oval 69"/>
              <p:cNvSpPr/>
              <p:nvPr/>
            </p:nvSpPr>
            <p:spPr>
              <a:xfrm>
                <a:off x="9192344" y="2572405"/>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71" name="Oval 70"/>
              <p:cNvSpPr/>
              <p:nvPr/>
            </p:nvSpPr>
            <p:spPr>
              <a:xfrm>
                <a:off x="9192344" y="3137564"/>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72" name="Oval 71"/>
              <p:cNvSpPr/>
              <p:nvPr/>
            </p:nvSpPr>
            <p:spPr>
              <a:xfrm>
                <a:off x="9192344" y="3615220"/>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75" name="Left Brace 74"/>
            <p:cNvSpPr/>
            <p:nvPr/>
          </p:nvSpPr>
          <p:spPr>
            <a:xfrm>
              <a:off x="8899995" y="1964017"/>
              <a:ext cx="144687" cy="2041047"/>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TextBox 75"/>
            <p:cNvSpPr txBox="1"/>
            <p:nvPr/>
          </p:nvSpPr>
          <p:spPr>
            <a:xfrm>
              <a:off x="7527961" y="2482777"/>
              <a:ext cx="1434035"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Variables of behavioural interest</a:t>
              </a:r>
            </a:p>
          </p:txBody>
        </p:sp>
        <p:sp>
          <p:nvSpPr>
            <p:cNvPr id="77" name="Left Brace 76"/>
            <p:cNvSpPr/>
            <p:nvPr/>
          </p:nvSpPr>
          <p:spPr>
            <a:xfrm>
              <a:off x="6678424" y="4098947"/>
              <a:ext cx="144687" cy="2041047"/>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TextBox 77"/>
            <p:cNvSpPr txBox="1"/>
            <p:nvPr/>
          </p:nvSpPr>
          <p:spPr>
            <a:xfrm>
              <a:off x="5431318" y="4617707"/>
              <a:ext cx="1309108"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Variables </a:t>
              </a:r>
              <a:r>
                <a:rPr kumimoji="0" lang="en-GB" sz="1800" b="1" i="0" u="none" strike="noStrike" kern="1200" cap="none" spc="0" normalizeH="0" baseline="0" noProof="0" dirty="0">
                  <a:ln>
                    <a:noFill/>
                  </a:ln>
                  <a:solidFill>
                    <a:srgbClr val="0070C0"/>
                  </a:solidFill>
                  <a:effectLst/>
                  <a:uLnTx/>
                  <a:uFillTx/>
                  <a:latin typeface="Calibri"/>
                  <a:ea typeface="+mn-ea"/>
                  <a:cs typeface="+mn-cs"/>
                </a:rPr>
                <a:t>NOT</a:t>
              </a:r>
              <a:r>
                <a:rPr kumimoji="0" lang="en-GB" sz="1800" b="0" i="0" u="none" strike="noStrike" kern="1200" cap="none" spc="0" normalizeH="0" baseline="0" noProof="0" dirty="0">
                  <a:ln>
                    <a:noFill/>
                  </a:ln>
                  <a:solidFill>
                    <a:srgbClr val="0070C0"/>
                  </a:solidFill>
                  <a:effectLst/>
                  <a:uLnTx/>
                  <a:uFillTx/>
                  <a:latin typeface="Calibri"/>
                  <a:ea typeface="+mn-ea"/>
                  <a:cs typeface="+mn-cs"/>
                </a:rPr>
                <a:t> of behavioural interest</a:t>
              </a:r>
            </a:p>
          </p:txBody>
        </p:sp>
        <p:sp>
          <p:nvSpPr>
            <p:cNvPr id="79" name="Left Brace 78"/>
            <p:cNvSpPr/>
            <p:nvPr/>
          </p:nvSpPr>
          <p:spPr>
            <a:xfrm rot="16200000">
              <a:off x="7999948" y="5259841"/>
              <a:ext cx="121794" cy="2197369"/>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TextBox 79"/>
            <p:cNvSpPr txBox="1"/>
            <p:nvPr/>
          </p:nvSpPr>
          <p:spPr>
            <a:xfrm>
              <a:off x="6595739" y="6511083"/>
              <a:ext cx="3168352"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Fully connected MLP</a:t>
              </a:r>
            </a:p>
          </p:txBody>
        </p:sp>
        <p:sp>
          <p:nvSpPr>
            <p:cNvPr id="81" name="Left Brace 80"/>
            <p:cNvSpPr/>
            <p:nvPr/>
          </p:nvSpPr>
          <p:spPr>
            <a:xfrm rot="16200000">
              <a:off x="10304204" y="3043162"/>
              <a:ext cx="121794" cy="2197369"/>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TextBox 81"/>
            <p:cNvSpPr txBox="1"/>
            <p:nvPr/>
          </p:nvSpPr>
          <p:spPr>
            <a:xfrm>
              <a:off x="9883030" y="4310424"/>
              <a:ext cx="20014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RUM-MNL model in  MLP form</a:t>
              </a:r>
            </a:p>
          </p:txBody>
        </p:sp>
      </p:grpSp>
    </p:spTree>
    <p:extLst>
      <p:ext uri="{BB962C8B-B14F-4D97-AF65-F5344CB8AC3E}">
        <p14:creationId xmlns:p14="http://schemas.microsoft.com/office/powerpoint/2010/main" val="127608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L-MNL model</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5580000"/>
            <a:ext cx="8576121" cy="92333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Use one hidden node per alternative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In MNL part, ensure the same weights are used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Use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softmax</a:t>
            </a:r>
            <a:r>
              <a:rPr kumimoji="0" lang="en-GB" sz="1800" b="0" i="0" u="none" strike="noStrike" kern="1200" cap="none" spc="0" normalizeH="0" baseline="0" noProof="0" dirty="0">
                <a:ln>
                  <a:noFill/>
                </a:ln>
                <a:solidFill>
                  <a:prstClr val="black"/>
                </a:solidFill>
                <a:effectLst/>
                <a:uLnTx/>
                <a:uFillTx/>
                <a:latin typeface="Calibri"/>
                <a:ea typeface="+mn-ea"/>
                <a:cs typeface="+mn-cs"/>
              </a:rPr>
              <a:t> function at output layer</a:t>
            </a:r>
          </a:p>
        </p:txBody>
      </p:sp>
      <p:pic>
        <p:nvPicPr>
          <p:cNvPr id="8" name="Picture 7"/>
          <p:cNvPicPr>
            <a:picLocks noChangeAspect="1"/>
          </p:cNvPicPr>
          <p:nvPr/>
        </p:nvPicPr>
        <p:blipFill>
          <a:blip r:embed="rId3"/>
          <a:stretch>
            <a:fillRect/>
          </a:stretch>
        </p:blipFill>
        <p:spPr>
          <a:xfrm>
            <a:off x="6456040" y="1507610"/>
            <a:ext cx="3228231" cy="2590723"/>
          </a:xfrm>
          <a:prstGeom prst="rect">
            <a:avLst/>
          </a:prstGeom>
        </p:spPr>
      </p:pic>
      <p:sp>
        <p:nvSpPr>
          <p:cNvPr id="14" name="TextBox 13"/>
          <p:cNvSpPr txBox="1"/>
          <p:nvPr/>
        </p:nvSpPr>
        <p:spPr>
          <a:xfrm>
            <a:off x="1044000" y="1260000"/>
            <a:ext cx="81512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Creating the L-MNL architecture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p:cNvGrpSpPr/>
          <p:nvPr/>
        </p:nvGrpSpPr>
        <p:grpSpPr>
          <a:xfrm>
            <a:off x="7349370" y="1973805"/>
            <a:ext cx="143924" cy="1342418"/>
            <a:chOff x="7349370" y="1973805"/>
            <a:chExt cx="143924" cy="1342418"/>
          </a:xfrm>
        </p:grpSpPr>
        <p:cxnSp>
          <p:nvCxnSpPr>
            <p:cNvPr id="15" name="Straight Connector 14"/>
            <p:cNvCxnSpPr/>
            <p:nvPr/>
          </p:nvCxnSpPr>
          <p:spPr>
            <a:xfrm flipH="1">
              <a:off x="7392144" y="1973805"/>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H="1">
              <a:off x="7421286" y="1988840"/>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7392144"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flipH="1">
              <a:off x="7428148"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7385282"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7421286"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16200000" flipH="1">
              <a:off x="7356888" y="3236697"/>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6200000" flipH="1">
              <a:off x="7378512" y="3212340"/>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5" name="Group 34"/>
          <p:cNvGrpSpPr/>
          <p:nvPr/>
        </p:nvGrpSpPr>
        <p:grpSpPr>
          <a:xfrm>
            <a:off x="1439625" y="1757750"/>
            <a:ext cx="6960631" cy="4157622"/>
            <a:chOff x="1439625" y="1757750"/>
            <a:chExt cx="6960631" cy="4157622"/>
          </a:xfrm>
        </p:grpSpPr>
        <p:cxnSp>
          <p:nvCxnSpPr>
            <p:cNvPr id="24" name="Straight Arrow Connector 23"/>
            <p:cNvCxnSpPr/>
            <p:nvPr/>
          </p:nvCxnSpPr>
          <p:spPr>
            <a:xfrm flipH="1">
              <a:off x="8184232" y="1757750"/>
              <a:ext cx="216024" cy="318133"/>
            </a:xfrm>
            <a:prstGeom prst="straightConnector1">
              <a:avLst/>
            </a:prstGeom>
            <a:ln w="19050">
              <a:solidFill>
                <a:schemeClr val="tx1"/>
              </a:solidFill>
              <a:prstDash val="sysDot"/>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29" name="Rounded Rectangle 28"/>
            <p:cNvSpPr/>
            <p:nvPr/>
          </p:nvSpPr>
          <p:spPr>
            <a:xfrm>
              <a:off x="1439625" y="5567494"/>
              <a:ext cx="3545826" cy="347878"/>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graphicFrame>
        <p:nvGraphicFramePr>
          <p:cNvPr id="9" name="Object 8"/>
          <p:cNvGraphicFramePr>
            <a:graphicFrameLocks noChangeAspect="1"/>
          </p:cNvGraphicFramePr>
          <p:nvPr/>
        </p:nvGraphicFramePr>
        <p:xfrm>
          <a:off x="2003599" y="1924020"/>
          <a:ext cx="1795752" cy="690674"/>
        </p:xfrm>
        <a:graphic>
          <a:graphicData uri="http://schemas.openxmlformats.org/presentationml/2006/ole">
            <mc:AlternateContent xmlns:mc="http://schemas.openxmlformats.org/markup-compatibility/2006">
              <mc:Choice xmlns:v="urn:schemas-microsoft-com:vml" Requires="v">
                <p:oleObj name="Equation" r:id="rId4" imgW="825480" imgH="317160" progId="Equation.DSMT4">
                  <p:embed/>
                </p:oleObj>
              </mc:Choice>
              <mc:Fallback>
                <p:oleObj name="Equation" r:id="rId4" imgW="825480" imgH="317160" progId="Equation.DSMT4">
                  <p:embed/>
                  <p:pic>
                    <p:nvPicPr>
                      <p:cNvPr id="9" name="Object 8"/>
                      <p:cNvPicPr/>
                      <p:nvPr/>
                    </p:nvPicPr>
                    <p:blipFill>
                      <a:blip r:embed="rId5"/>
                      <a:stretch>
                        <a:fillRect/>
                      </a:stretch>
                    </p:blipFill>
                    <p:spPr>
                      <a:xfrm>
                        <a:off x="2003599" y="1924020"/>
                        <a:ext cx="1795752" cy="690674"/>
                      </a:xfrm>
                      <a:prstGeom prst="rect">
                        <a:avLst/>
                      </a:prstGeom>
                    </p:spPr>
                  </p:pic>
                </p:oleObj>
              </mc:Fallback>
            </mc:AlternateContent>
          </a:graphicData>
        </a:graphic>
      </p:graphicFrame>
      <p:grpSp>
        <p:nvGrpSpPr>
          <p:cNvPr id="41" name="Group 40"/>
          <p:cNvGrpSpPr/>
          <p:nvPr/>
        </p:nvGrpSpPr>
        <p:grpSpPr>
          <a:xfrm>
            <a:off x="2003599" y="2435290"/>
            <a:ext cx="4092401" cy="1947654"/>
            <a:chOff x="1831975" y="2759268"/>
            <a:chExt cx="4092401" cy="1947654"/>
          </a:xfrm>
        </p:grpSpPr>
        <p:sp>
          <p:nvSpPr>
            <p:cNvPr id="37" name="TextBox 36"/>
            <p:cNvSpPr txBox="1"/>
            <p:nvPr/>
          </p:nvSpPr>
          <p:spPr>
            <a:xfrm>
              <a:off x="1831975" y="4389273"/>
              <a:ext cx="4092401" cy="31764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a:ea typeface="+mn-ea"/>
                  <a:cs typeface="+mn-cs"/>
                </a:rPr>
                <a:t>There are </a:t>
              </a:r>
              <a:r>
                <a:rPr kumimoji="0" lang="en-GB" sz="1800" b="0" i="1" u="none" strike="noStrike" kern="1200" cap="none" spc="0" normalizeH="0" baseline="0" noProof="0" dirty="0">
                  <a:ln>
                    <a:noFill/>
                  </a:ln>
                  <a:solidFill>
                    <a:srgbClr val="0000FF"/>
                  </a:solidFill>
                  <a:effectLst/>
                  <a:uLnTx/>
                  <a:uFillTx/>
                  <a:latin typeface="Calibri"/>
                  <a:ea typeface="+mn-ea"/>
                  <a:cs typeface="+mn-cs"/>
                </a:rPr>
                <a:t>J</a:t>
              </a:r>
              <a:r>
                <a:rPr kumimoji="0" lang="en-GB" sz="1800" b="0" i="0" u="none" strike="noStrike" kern="1200" cap="none" spc="0" normalizeH="0" baseline="0" noProof="0" dirty="0">
                  <a:ln>
                    <a:noFill/>
                  </a:ln>
                  <a:solidFill>
                    <a:srgbClr val="0000FF"/>
                  </a:solidFill>
                  <a:effectLst/>
                  <a:uLnTx/>
                  <a:uFillTx/>
                  <a:latin typeface="Calibri"/>
                  <a:ea typeface="+mn-ea"/>
                  <a:cs typeface="+mn-cs"/>
                </a:rPr>
                <a:t> alternatives </a:t>
              </a:r>
              <a:r>
                <a:rPr kumimoji="0" lang="en-GB" sz="1800" b="0" i="0" u="none" strike="noStrike" kern="1200" cap="none" spc="0" normalizeH="0" baseline="0" noProof="0" dirty="0">
                  <a:ln>
                    <a:noFill/>
                  </a:ln>
                  <a:solidFill>
                    <a:srgbClr val="0000FF"/>
                  </a:solidFill>
                  <a:effectLst/>
                  <a:uLnTx/>
                  <a:uFillTx/>
                  <a:latin typeface="Calibri"/>
                  <a:ea typeface="+mn-ea"/>
                  <a:cs typeface="+mn-cs"/>
                  <a:sym typeface="Wingdings" panose="05000000000000000000" pitchFamily="2" charset="2"/>
                </a:rPr>
                <a:t> </a:t>
              </a:r>
              <a:r>
                <a:rPr kumimoji="0" lang="en-GB" sz="1800" b="0" i="1" u="none" strike="noStrike" kern="1200" cap="none" spc="0" normalizeH="0" baseline="0" noProof="0" dirty="0">
                  <a:ln>
                    <a:noFill/>
                  </a:ln>
                  <a:solidFill>
                    <a:srgbClr val="0000FF"/>
                  </a:solidFill>
                  <a:effectLst/>
                  <a:uLnTx/>
                  <a:uFillTx/>
                  <a:latin typeface="Calibri"/>
                  <a:ea typeface="+mn-ea"/>
                  <a:cs typeface="+mn-cs"/>
                  <a:sym typeface="Wingdings" panose="05000000000000000000" pitchFamily="2" charset="2"/>
                </a:rPr>
                <a:t>J</a:t>
              </a:r>
              <a:r>
                <a:rPr kumimoji="0" lang="en-GB" sz="1800" b="0" i="0" u="none" strike="noStrike" kern="1200" cap="none" spc="0" normalizeH="0" baseline="0" noProof="0" dirty="0">
                  <a:ln>
                    <a:noFill/>
                  </a:ln>
                  <a:solidFill>
                    <a:srgbClr val="0000FF"/>
                  </a:solidFill>
                  <a:effectLst/>
                  <a:uLnTx/>
                  <a:uFillTx/>
                  <a:latin typeface="Calibri"/>
                  <a:ea typeface="+mn-ea"/>
                  <a:cs typeface="+mn-cs"/>
                  <a:sym typeface="Wingdings" panose="05000000000000000000" pitchFamily="2" charset="2"/>
                </a:rPr>
                <a:t> </a:t>
              </a:r>
              <a:r>
                <a:rPr kumimoji="0" lang="en-GB" sz="1800" b="0" i="0" u="none" strike="noStrike" kern="1200" cap="none" spc="0" normalizeH="0" baseline="0" noProof="0" dirty="0">
                  <a:ln>
                    <a:noFill/>
                  </a:ln>
                  <a:solidFill>
                    <a:srgbClr val="0000FF"/>
                  </a:solidFill>
                  <a:effectLst/>
                  <a:uLnTx/>
                  <a:uFillTx/>
                  <a:latin typeface="Calibri"/>
                  <a:ea typeface="+mn-ea"/>
                  <a:cs typeface="+mn-cs"/>
                </a:rPr>
                <a:t>utility nodes</a:t>
              </a:r>
            </a:p>
          </p:txBody>
        </p:sp>
        <p:cxnSp>
          <p:nvCxnSpPr>
            <p:cNvPr id="39" name="Straight Arrow Connector 38"/>
            <p:cNvCxnSpPr/>
            <p:nvPr/>
          </p:nvCxnSpPr>
          <p:spPr>
            <a:xfrm flipH="1" flipV="1">
              <a:off x="2035944" y="2759268"/>
              <a:ext cx="9100" cy="1569774"/>
            </a:xfrm>
            <a:prstGeom prst="straightConnector1">
              <a:avLst/>
            </a:prstGeom>
            <a:ln w="19050">
              <a:solidFill>
                <a:srgbClr val="0000FF"/>
              </a:solidFill>
              <a:headEnd type="none" w="med" len="med"/>
              <a:tailEnd type="triangle"/>
            </a:ln>
          </p:spPr>
          <p:style>
            <a:lnRef idx="1">
              <a:schemeClr val="accent2"/>
            </a:lnRef>
            <a:fillRef idx="0">
              <a:schemeClr val="accent2"/>
            </a:fillRef>
            <a:effectRef idx="0">
              <a:schemeClr val="accent2"/>
            </a:effectRef>
            <a:fontRef idx="minor">
              <a:schemeClr val="tx1"/>
            </a:fontRef>
          </p:style>
        </p:cxnSp>
      </p:grpSp>
      <p:cxnSp>
        <p:nvCxnSpPr>
          <p:cNvPr id="47" name="Straight Arrow Connector 46"/>
          <p:cNvCxnSpPr/>
          <p:nvPr/>
        </p:nvCxnSpPr>
        <p:spPr>
          <a:xfrm flipH="1">
            <a:off x="8184232" y="1757750"/>
            <a:ext cx="216024" cy="318133"/>
          </a:xfrm>
          <a:prstGeom prst="straightConnector1">
            <a:avLst/>
          </a:prstGeom>
          <a:ln w="19050">
            <a:solidFill>
              <a:schemeClr val="tx1"/>
            </a:solidFill>
            <a:prstDash val="sysDot"/>
            <a:headEnd type="none" w="med" len="med"/>
            <a:tailEnd type="triangle"/>
          </a:ln>
        </p:spPr>
        <p:style>
          <a:lnRef idx="1">
            <a:schemeClr val="accent2"/>
          </a:lnRef>
          <a:fillRef idx="0">
            <a:schemeClr val="accent2"/>
          </a:fillRef>
          <a:effectRef idx="0">
            <a:schemeClr val="accent2"/>
          </a:effectRef>
          <a:fontRef idx="minor">
            <a:schemeClr val="tx1"/>
          </a:fontRef>
        </p:style>
      </p:cxnSp>
      <p:grpSp>
        <p:nvGrpSpPr>
          <p:cNvPr id="48" name="Group 47"/>
          <p:cNvGrpSpPr/>
          <p:nvPr/>
        </p:nvGrpSpPr>
        <p:grpSpPr>
          <a:xfrm>
            <a:off x="8279544" y="1052736"/>
            <a:ext cx="2910131" cy="663867"/>
            <a:chOff x="8279544" y="1052736"/>
            <a:chExt cx="2910131" cy="663867"/>
          </a:xfrm>
        </p:grpSpPr>
        <p:sp>
          <p:nvSpPr>
            <p:cNvPr id="49" name="TextBox 48"/>
            <p:cNvSpPr txBox="1"/>
            <p:nvPr/>
          </p:nvSpPr>
          <p:spPr>
            <a:xfrm>
              <a:off x="8279544" y="1347271"/>
              <a:ext cx="291013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srgbClr val="00B050"/>
                  </a:solidFill>
                  <a:effectLst/>
                  <a:uLnTx/>
                  <a:uFillTx/>
                  <a:latin typeface="Calibri"/>
                  <a:ea typeface="+mn-ea"/>
                  <a:cs typeface="+mn-cs"/>
                </a:rPr>
                <a:t>V</a:t>
              </a:r>
              <a:r>
                <a:rPr kumimoji="0" lang="en-GB" sz="1800" b="0" i="1" u="none" strike="noStrike" kern="1200" cap="none" spc="0" normalizeH="0" baseline="-25000" noProof="0" dirty="0">
                  <a:ln>
                    <a:noFill/>
                  </a:ln>
                  <a:solidFill>
                    <a:srgbClr val="00B050"/>
                  </a:solidFill>
                  <a:effectLst/>
                  <a:uLnTx/>
                  <a:uFillTx/>
                  <a:latin typeface="Calibri"/>
                  <a:ea typeface="+mn-ea"/>
                  <a:cs typeface="+mn-cs"/>
                </a:rPr>
                <a:t>i</a:t>
              </a:r>
            </a:p>
          </p:txBody>
        </p:sp>
        <p:sp>
          <p:nvSpPr>
            <p:cNvPr id="50" name="TextBox 49"/>
            <p:cNvSpPr txBox="1"/>
            <p:nvPr/>
          </p:nvSpPr>
          <p:spPr>
            <a:xfrm>
              <a:off x="8279544" y="1052736"/>
              <a:ext cx="2208944" cy="361977"/>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Calibri"/>
                  <a:ea typeface="+mn-ea"/>
                  <a:cs typeface="+mn-cs"/>
                </a:rPr>
                <a:t>Nodes cast as utility</a:t>
              </a:r>
            </a:p>
          </p:txBody>
        </p:sp>
      </p:grpSp>
      <p:sp>
        <p:nvSpPr>
          <p:cNvPr id="11" name="TextBox 10">
            <a:extLst>
              <a:ext uri="{FF2B5EF4-FFF2-40B4-BE49-F238E27FC236}">
                <a16:creationId xmlns:a16="http://schemas.microsoft.com/office/drawing/2014/main" id="{B49D6747-D4F6-C545-70A1-DC8355AE93E2}"/>
              </a:ext>
            </a:extLst>
          </p:cNvPr>
          <p:cNvSpPr txBox="1"/>
          <p:nvPr/>
        </p:nvSpPr>
        <p:spPr>
          <a:xfrm>
            <a:off x="6444682" y="4213241"/>
            <a:ext cx="3250945" cy="584649"/>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MNL-part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(in MLP form)</a:t>
            </a:r>
          </a:p>
        </p:txBody>
      </p:sp>
    </p:spTree>
    <p:extLst>
      <p:ext uri="{BB962C8B-B14F-4D97-AF65-F5344CB8AC3E}">
        <p14:creationId xmlns:p14="http://schemas.microsoft.com/office/powerpoint/2010/main" val="162222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L-MNL model</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5580000"/>
            <a:ext cx="8576121" cy="92333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Use one hidden node per alternative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In MNL part, ensure the same weights are used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Use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softmax</a:t>
            </a:r>
            <a:r>
              <a:rPr kumimoji="0" lang="en-GB" sz="1800" b="0" i="0" u="none" strike="noStrike" kern="1200" cap="none" spc="0" normalizeH="0" baseline="0" noProof="0" dirty="0">
                <a:ln>
                  <a:noFill/>
                </a:ln>
                <a:solidFill>
                  <a:prstClr val="black"/>
                </a:solidFill>
                <a:effectLst/>
                <a:uLnTx/>
                <a:uFillTx/>
                <a:latin typeface="Calibri"/>
                <a:ea typeface="+mn-ea"/>
                <a:cs typeface="+mn-cs"/>
              </a:rPr>
              <a:t> function at output layer</a:t>
            </a:r>
          </a:p>
        </p:txBody>
      </p:sp>
      <p:pic>
        <p:nvPicPr>
          <p:cNvPr id="8" name="Picture 7"/>
          <p:cNvPicPr>
            <a:picLocks noChangeAspect="1"/>
          </p:cNvPicPr>
          <p:nvPr/>
        </p:nvPicPr>
        <p:blipFill>
          <a:blip r:embed="rId3"/>
          <a:stretch>
            <a:fillRect/>
          </a:stretch>
        </p:blipFill>
        <p:spPr>
          <a:xfrm>
            <a:off x="6456040" y="1507610"/>
            <a:ext cx="3228231" cy="2590723"/>
          </a:xfrm>
          <a:prstGeom prst="rect">
            <a:avLst/>
          </a:prstGeom>
        </p:spPr>
      </p:pic>
      <p:sp>
        <p:nvSpPr>
          <p:cNvPr id="14" name="TextBox 13"/>
          <p:cNvSpPr txBox="1"/>
          <p:nvPr/>
        </p:nvSpPr>
        <p:spPr>
          <a:xfrm>
            <a:off x="1044000" y="1260000"/>
            <a:ext cx="81512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Creating the L-MNL architecture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p:cNvGrpSpPr/>
          <p:nvPr/>
        </p:nvGrpSpPr>
        <p:grpSpPr>
          <a:xfrm>
            <a:off x="7349370" y="1973805"/>
            <a:ext cx="143924" cy="1342418"/>
            <a:chOff x="7349370" y="1973805"/>
            <a:chExt cx="143924" cy="1342418"/>
          </a:xfrm>
        </p:grpSpPr>
        <p:cxnSp>
          <p:nvCxnSpPr>
            <p:cNvPr id="15" name="Straight Connector 14"/>
            <p:cNvCxnSpPr/>
            <p:nvPr/>
          </p:nvCxnSpPr>
          <p:spPr>
            <a:xfrm flipH="1">
              <a:off x="7392144" y="1973805"/>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flipH="1">
              <a:off x="7421286" y="1988840"/>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Straight Connector 16"/>
            <p:cNvCxnSpPr/>
            <p:nvPr/>
          </p:nvCxnSpPr>
          <p:spPr>
            <a:xfrm flipH="1">
              <a:off x="7392144"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flipH="1">
              <a:off x="7428148"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7385282"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7421286"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rot="16200000" flipH="1">
              <a:off x="7356888" y="3236697"/>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rot="16200000" flipH="1">
              <a:off x="7378512" y="3212340"/>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24" name="Straight Arrow Connector 23"/>
          <p:cNvCxnSpPr/>
          <p:nvPr/>
        </p:nvCxnSpPr>
        <p:spPr>
          <a:xfrm flipH="1">
            <a:off x="8184232" y="1757750"/>
            <a:ext cx="216024" cy="318133"/>
          </a:xfrm>
          <a:prstGeom prst="straightConnector1">
            <a:avLst/>
          </a:prstGeom>
          <a:ln w="19050">
            <a:solidFill>
              <a:schemeClr val="tx1"/>
            </a:solidFill>
            <a:prstDash val="sysDot"/>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2" name="TextBox 11"/>
          <p:cNvSpPr txBox="1"/>
          <p:nvPr/>
        </p:nvSpPr>
        <p:spPr>
          <a:xfrm>
            <a:off x="6456040" y="1591172"/>
            <a:ext cx="4756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srgbClr val="00B050"/>
                </a:solidFill>
                <a:effectLst/>
                <a:uLnTx/>
                <a:uFillTx/>
                <a:latin typeface="Calibri"/>
                <a:ea typeface="+mn-ea"/>
                <a:cs typeface="+mn-cs"/>
              </a:rPr>
              <a:t>	V</a:t>
            </a:r>
            <a:r>
              <a:rPr kumimoji="0" lang="en-GB" sz="1800" b="0" i="1" u="none" strike="noStrike" kern="1200" cap="none" spc="0" normalizeH="0" baseline="-25000" noProof="0" dirty="0">
                <a:ln>
                  <a:noFill/>
                </a:ln>
                <a:solidFill>
                  <a:srgbClr val="00B050"/>
                </a:solidFill>
                <a:effectLst/>
                <a:uLnTx/>
                <a:uFillTx/>
                <a:latin typeface="Calibri"/>
                <a:ea typeface="+mn-ea"/>
                <a:cs typeface="+mn-cs"/>
              </a:rPr>
              <a:t>i</a:t>
            </a:r>
            <a:r>
              <a:rPr kumimoji="0" lang="en-GB" sz="1800" b="0" i="1" u="none" strike="noStrike" kern="1200" cap="none" spc="0" normalizeH="0" baseline="0" noProof="0" dirty="0">
                <a:ln>
                  <a:noFill/>
                </a:ln>
                <a:solidFill>
                  <a:srgbClr val="00B050"/>
                </a:solidFill>
                <a:effectLst/>
                <a:uLnTx/>
                <a:uFillTx/>
                <a:latin typeface="Calibri"/>
                <a:ea typeface="+mn-ea"/>
                <a:cs typeface="+mn-cs"/>
              </a:rPr>
              <a:t> = </a:t>
            </a:r>
            <a:r>
              <a:rPr kumimoji="0" lang="en-GB" sz="1800" b="0" i="1" u="none" strike="noStrike" kern="1200" cap="none" spc="0" normalizeH="0" baseline="0" noProof="0" dirty="0" err="1">
                <a:ln>
                  <a:noFill/>
                </a:ln>
                <a:solidFill>
                  <a:srgbClr val="00B050"/>
                </a:solidFill>
                <a:effectLst/>
                <a:uLnTx/>
                <a:uFillTx/>
                <a:latin typeface="Calibri"/>
                <a:ea typeface="+mn-ea"/>
                <a:cs typeface="+mn-cs"/>
              </a:rPr>
              <a:t>B</a:t>
            </a:r>
            <a:r>
              <a:rPr kumimoji="0" lang="en-GB" sz="1800" b="0" i="1" u="none" strike="noStrike" kern="1200" cap="none" spc="0" normalizeH="0" baseline="-25000" noProof="0" dirty="0" err="1">
                <a:ln>
                  <a:noFill/>
                </a:ln>
                <a:solidFill>
                  <a:srgbClr val="00B050"/>
                </a:solidFill>
                <a:effectLst/>
                <a:uLnTx/>
                <a:uFillTx/>
                <a:latin typeface="Calibri"/>
                <a:ea typeface="+mn-ea"/>
                <a:cs typeface="+mn-cs"/>
              </a:rPr>
              <a:t>TT</a:t>
            </a:r>
            <a:r>
              <a:rPr kumimoji="0" lang="en-GB" sz="1800" b="0" i="1" u="none" strike="noStrike" kern="1200" cap="none" spc="0" normalizeH="0" baseline="0" noProof="0" dirty="0" err="1">
                <a:ln>
                  <a:noFill/>
                </a:ln>
                <a:solidFill>
                  <a:srgbClr val="00B050"/>
                </a:solidFill>
                <a:effectLst/>
                <a:uLnTx/>
                <a:uFillTx/>
                <a:latin typeface="Calibri"/>
                <a:ea typeface="+mn-ea"/>
                <a:cs typeface="+mn-cs"/>
              </a:rPr>
              <a:t>TT</a:t>
            </a:r>
            <a:r>
              <a:rPr kumimoji="0" lang="en-GB" sz="1800" b="0" i="1" u="none" strike="noStrike" kern="1200" cap="none" spc="0" normalizeH="0" baseline="-25000" noProof="0" dirty="0" err="1">
                <a:ln>
                  <a:noFill/>
                </a:ln>
                <a:solidFill>
                  <a:srgbClr val="00B050"/>
                </a:solidFill>
                <a:effectLst/>
                <a:uLnTx/>
                <a:uFillTx/>
                <a:latin typeface="Calibri"/>
                <a:ea typeface="+mn-ea"/>
                <a:cs typeface="+mn-cs"/>
              </a:rPr>
              <a:t>i</a:t>
            </a:r>
            <a:r>
              <a:rPr kumimoji="0" lang="en-GB" sz="1800" b="0" i="1" u="none" strike="noStrike" kern="1200" cap="none" spc="0" normalizeH="0" baseline="0" noProof="0" dirty="0" err="1">
                <a:ln>
                  <a:noFill/>
                </a:ln>
                <a:solidFill>
                  <a:srgbClr val="00B050"/>
                </a:solidFill>
                <a:effectLst/>
                <a:uLnTx/>
                <a:uFillTx/>
                <a:latin typeface="Calibri"/>
                <a:ea typeface="+mn-ea"/>
                <a:cs typeface="+mn-cs"/>
              </a:rPr>
              <a:t>+B</a:t>
            </a:r>
            <a:r>
              <a:rPr kumimoji="0" lang="en-GB" sz="1800" b="0" i="1" u="none" strike="noStrike" kern="1200" cap="none" spc="0" normalizeH="0" baseline="-25000" noProof="0" dirty="0" err="1">
                <a:ln>
                  <a:noFill/>
                </a:ln>
                <a:solidFill>
                  <a:srgbClr val="00B050"/>
                </a:solidFill>
                <a:effectLst/>
                <a:uLnTx/>
                <a:uFillTx/>
                <a:latin typeface="Calibri"/>
                <a:ea typeface="+mn-ea"/>
                <a:cs typeface="+mn-cs"/>
              </a:rPr>
              <a:t>TC</a:t>
            </a:r>
            <a:r>
              <a:rPr kumimoji="0" lang="en-GB" sz="1800" b="0" i="1" u="none" strike="noStrike" kern="1200" cap="none" spc="0" normalizeH="0" baseline="0" noProof="0" dirty="0" err="1">
                <a:ln>
                  <a:noFill/>
                </a:ln>
                <a:solidFill>
                  <a:srgbClr val="00B050"/>
                </a:solidFill>
                <a:effectLst/>
                <a:uLnTx/>
                <a:uFillTx/>
                <a:latin typeface="Calibri"/>
                <a:ea typeface="+mn-ea"/>
                <a:cs typeface="+mn-cs"/>
              </a:rPr>
              <a:t>TC</a:t>
            </a:r>
            <a:r>
              <a:rPr kumimoji="0" lang="en-GB" sz="1800" b="0" i="1" u="none" strike="noStrike" kern="1200" cap="none" spc="0" normalizeH="0" baseline="-25000" noProof="0" dirty="0" err="1">
                <a:ln>
                  <a:noFill/>
                </a:ln>
                <a:solidFill>
                  <a:srgbClr val="00B050"/>
                </a:solidFill>
                <a:effectLst/>
                <a:uLnTx/>
                <a:uFillTx/>
                <a:latin typeface="Calibri"/>
                <a:ea typeface="+mn-ea"/>
                <a:cs typeface="+mn-cs"/>
              </a:rPr>
              <a:t>i</a:t>
            </a:r>
            <a:endParaRPr kumimoji="0" lang="en-GB" sz="1800" b="0" i="1" u="none" strike="noStrike" kern="1200" cap="none" spc="0" normalizeH="0" baseline="-25000" noProof="0" dirty="0">
              <a:ln>
                <a:noFill/>
              </a:ln>
              <a:solidFill>
                <a:srgbClr val="00B050"/>
              </a:solidFill>
              <a:effectLst/>
              <a:uLnTx/>
              <a:uFillTx/>
              <a:latin typeface="Calibri"/>
              <a:ea typeface="+mn-ea"/>
              <a:cs typeface="+mn-cs"/>
            </a:endParaRPr>
          </a:p>
        </p:txBody>
      </p:sp>
      <p:sp>
        <p:nvSpPr>
          <p:cNvPr id="25" name="TextBox 24"/>
          <p:cNvSpPr txBox="1"/>
          <p:nvPr/>
        </p:nvSpPr>
        <p:spPr>
          <a:xfrm>
            <a:off x="8302258" y="1296637"/>
            <a:ext cx="2208944" cy="361977"/>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B050"/>
                </a:solidFill>
                <a:effectLst/>
                <a:uLnTx/>
                <a:uFillTx/>
                <a:latin typeface="Calibri"/>
                <a:ea typeface="+mn-ea"/>
                <a:cs typeface="+mn-cs"/>
              </a:rPr>
              <a:t>Nodes cast as utility</a:t>
            </a:r>
          </a:p>
        </p:txBody>
      </p:sp>
      <p:sp>
        <p:nvSpPr>
          <p:cNvPr id="30" name="TextBox 29"/>
          <p:cNvSpPr txBox="1"/>
          <p:nvPr/>
        </p:nvSpPr>
        <p:spPr>
          <a:xfrm>
            <a:off x="6444682" y="4213241"/>
            <a:ext cx="3250945" cy="584649"/>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MNL-part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(in MLP form)</a:t>
            </a:r>
          </a:p>
        </p:txBody>
      </p:sp>
      <p:graphicFrame>
        <p:nvGraphicFramePr>
          <p:cNvPr id="9" name="Object 8"/>
          <p:cNvGraphicFramePr>
            <a:graphicFrameLocks noChangeAspect="1"/>
          </p:cNvGraphicFramePr>
          <p:nvPr/>
        </p:nvGraphicFramePr>
        <p:xfrm>
          <a:off x="2003599" y="1924020"/>
          <a:ext cx="1795752" cy="690674"/>
        </p:xfrm>
        <a:graphic>
          <a:graphicData uri="http://schemas.openxmlformats.org/presentationml/2006/ole">
            <mc:AlternateContent xmlns:mc="http://schemas.openxmlformats.org/markup-compatibility/2006">
              <mc:Choice xmlns:v="urn:schemas-microsoft-com:vml" Requires="v">
                <p:oleObj name="Equation" r:id="rId4" imgW="825480" imgH="317160" progId="Equation.DSMT4">
                  <p:embed/>
                </p:oleObj>
              </mc:Choice>
              <mc:Fallback>
                <p:oleObj name="Equation" r:id="rId4" imgW="825480" imgH="317160" progId="Equation.DSMT4">
                  <p:embed/>
                  <p:pic>
                    <p:nvPicPr>
                      <p:cNvPr id="9" name="Object 8"/>
                      <p:cNvPicPr/>
                      <p:nvPr/>
                    </p:nvPicPr>
                    <p:blipFill>
                      <a:blip r:embed="rId5"/>
                      <a:stretch>
                        <a:fillRect/>
                      </a:stretch>
                    </p:blipFill>
                    <p:spPr>
                      <a:xfrm>
                        <a:off x="2003599" y="1924020"/>
                        <a:ext cx="1795752" cy="690674"/>
                      </a:xfrm>
                      <a:prstGeom prst="rect">
                        <a:avLst/>
                      </a:prstGeom>
                    </p:spPr>
                  </p:pic>
                </p:oleObj>
              </mc:Fallback>
            </mc:AlternateContent>
          </a:graphicData>
        </a:graphic>
      </p:graphicFrame>
      <p:grpSp>
        <p:nvGrpSpPr>
          <p:cNvPr id="42" name="Group 41"/>
          <p:cNvGrpSpPr/>
          <p:nvPr/>
        </p:nvGrpSpPr>
        <p:grpSpPr>
          <a:xfrm>
            <a:off x="2336089" y="1732942"/>
            <a:ext cx="5365520" cy="4486122"/>
            <a:chOff x="2336089" y="1732942"/>
            <a:chExt cx="5365520" cy="4486122"/>
          </a:xfrm>
        </p:grpSpPr>
        <p:sp>
          <p:nvSpPr>
            <p:cNvPr id="11" name="Right Brace 10"/>
            <p:cNvSpPr/>
            <p:nvPr/>
          </p:nvSpPr>
          <p:spPr>
            <a:xfrm rot="5400000">
              <a:off x="2957639" y="2067670"/>
              <a:ext cx="379672" cy="1303751"/>
            </a:xfrm>
            <a:prstGeom prst="rightBrace">
              <a:avLst/>
            </a:prstGeom>
            <a:ln w="19050">
              <a:solidFill>
                <a:srgbClr val="0000FF"/>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a:xfrm>
              <a:off x="2336089" y="2932910"/>
              <a:ext cx="3426634" cy="49717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libri"/>
                  <a:ea typeface="+mn-ea"/>
                  <a:cs typeface="+mn-cs"/>
                </a:rPr>
                <a:t>In an RUM-MNL model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dirty="0">
                  <a:ln>
                    <a:noFill/>
                  </a:ln>
                  <a:solidFill>
                    <a:srgbClr val="0000FF"/>
                  </a:solidFill>
                  <a:effectLst/>
                  <a:uLnTx/>
                  <a:uFillTx/>
                  <a:latin typeface="Calibri"/>
                  <a:ea typeface="+mn-ea"/>
                  <a:cs typeface="+mn-cs"/>
                </a:rPr>
                <a:t>β</a:t>
              </a:r>
              <a:r>
                <a:rPr kumimoji="0" lang="en-GB" sz="1800" b="0" i="0" u="none" strike="noStrike" kern="1200" cap="none" spc="0" normalizeH="0" baseline="-25000" noProof="0" dirty="0">
                  <a:ln>
                    <a:noFill/>
                  </a:ln>
                  <a:solidFill>
                    <a:srgbClr val="0000FF"/>
                  </a:solidFill>
                  <a:effectLst/>
                  <a:uLnTx/>
                  <a:uFillTx/>
                  <a:latin typeface="Calibri"/>
                  <a:ea typeface="+mn-ea"/>
                  <a:cs typeface="+mn-cs"/>
                </a:rPr>
                <a:t>m</a:t>
              </a:r>
              <a:r>
                <a:rPr kumimoji="0" lang="en-GB" sz="1800" b="0" i="0" u="none" strike="noStrike" kern="1200" cap="none" spc="0" normalizeH="0" baseline="0" noProof="0" dirty="0">
                  <a:ln>
                    <a:noFill/>
                  </a:ln>
                  <a:solidFill>
                    <a:srgbClr val="0000FF"/>
                  </a:solidFill>
                  <a:effectLst/>
                  <a:uLnTx/>
                  <a:uFillTx/>
                  <a:latin typeface="Calibri"/>
                  <a:ea typeface="+mn-ea"/>
                  <a:cs typeface="+mn-cs"/>
                </a:rPr>
                <a:t> applies to every alternative </a:t>
              </a:r>
              <a:r>
                <a:rPr kumimoji="0" lang="en-GB" sz="1800" b="0" i="1" u="none" strike="noStrike" kern="1200" cap="none" spc="0" normalizeH="0" baseline="0" noProof="0" dirty="0" err="1">
                  <a:ln>
                    <a:noFill/>
                  </a:ln>
                  <a:solidFill>
                    <a:srgbClr val="0000FF"/>
                  </a:solidFill>
                  <a:effectLst/>
                  <a:uLnTx/>
                  <a:uFillTx/>
                  <a:latin typeface="Calibri"/>
                  <a:ea typeface="+mn-ea"/>
                  <a:cs typeface="+mn-cs"/>
                </a:rPr>
                <a:t>i</a:t>
              </a:r>
              <a:endParaRPr kumimoji="0" lang="en-GB" sz="1800" b="0" i="1" u="none" strike="noStrike" kern="1200" cap="none" spc="0" normalizeH="0" baseline="0" noProof="0" dirty="0">
                <a:ln>
                  <a:noFill/>
                </a:ln>
                <a:solidFill>
                  <a:srgbClr val="0000FF"/>
                </a:solidFill>
                <a:effectLst/>
                <a:uLnTx/>
                <a:uFillTx/>
                <a:latin typeface="Calibri"/>
                <a:ea typeface="+mn-ea"/>
                <a:cs typeface="+mn-cs"/>
              </a:endParaRPr>
            </a:p>
          </p:txBody>
        </p:sp>
        <p:sp>
          <p:nvSpPr>
            <p:cNvPr id="23" name="Right Arrow 22"/>
            <p:cNvSpPr/>
            <p:nvPr/>
          </p:nvSpPr>
          <p:spPr>
            <a:xfrm>
              <a:off x="5332060" y="2435289"/>
              <a:ext cx="576064" cy="474093"/>
            </a:xfrm>
            <a:prstGeom prst="rightArrow">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ounded Rectangle 26"/>
            <p:cNvSpPr/>
            <p:nvPr/>
          </p:nvSpPr>
          <p:spPr>
            <a:xfrm>
              <a:off x="2717066" y="5849784"/>
              <a:ext cx="3294093" cy="369280"/>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p:cNvSpPr/>
            <p:nvPr/>
          </p:nvSpPr>
          <p:spPr>
            <a:xfrm>
              <a:off x="7226695" y="1732942"/>
              <a:ext cx="474914" cy="1834611"/>
            </a:xfrm>
            <a:prstGeom prst="ellipse">
              <a:avLst/>
            </a:prstGeom>
            <a:noFill/>
            <a:ln w="19050">
              <a:solidFill>
                <a:srgbClr val="00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3" name="Straight Arrow Connector 32"/>
            <p:cNvCxnSpPr>
              <a:cxnSpLocks/>
              <a:stCxn id="27" idx="0"/>
            </p:cNvCxnSpPr>
            <p:nvPr/>
          </p:nvCxnSpPr>
          <p:spPr>
            <a:xfrm flipV="1">
              <a:off x="4364113" y="3567553"/>
              <a:ext cx="2985257" cy="2282231"/>
            </a:xfrm>
            <a:prstGeom prst="straightConnector1">
              <a:avLst/>
            </a:prstGeom>
            <a:ln w="19050">
              <a:solidFill>
                <a:srgbClr val="0000FF"/>
              </a:solidFill>
              <a:headEnd type="none" w="med" len="med"/>
              <a:tailEnd type="triangle"/>
            </a:ln>
          </p:spPr>
          <p:style>
            <a:lnRef idx="1">
              <a:schemeClr val="accent2"/>
            </a:lnRef>
            <a:fillRef idx="0">
              <a:schemeClr val="accent2"/>
            </a:fillRef>
            <a:effectRef idx="0">
              <a:schemeClr val="accent2"/>
            </a:effectRef>
            <a:fontRef idx="minor">
              <a:schemeClr val="tx1"/>
            </a:fontRef>
          </p:style>
        </p:cxnSp>
      </p:grpSp>
      <p:sp>
        <p:nvSpPr>
          <p:cNvPr id="26" name="TextBox 25">
            <a:extLst>
              <a:ext uri="{FF2B5EF4-FFF2-40B4-BE49-F238E27FC236}">
                <a16:creationId xmlns:a16="http://schemas.microsoft.com/office/drawing/2014/main" id="{194D742D-59A3-AE88-E021-F9D9460FD89B}"/>
              </a:ext>
            </a:extLst>
          </p:cNvPr>
          <p:cNvSpPr txBox="1"/>
          <p:nvPr/>
        </p:nvSpPr>
        <p:spPr>
          <a:xfrm>
            <a:off x="7904865" y="663543"/>
            <a:ext cx="3962250" cy="71333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00B050"/>
                </a:solidFill>
                <a:effectLst/>
                <a:uLnTx/>
                <a:uFillTx/>
                <a:latin typeface="Calibri"/>
                <a:ea typeface="+mn-ea"/>
                <a:cs typeface="+mn-cs"/>
              </a:rPr>
              <a:t>No arrows </a:t>
            </a:r>
            <a:r>
              <a:rPr kumimoji="0" lang="en-GB" sz="1800" b="0" i="0" u="none" strike="noStrike" kern="1200" cap="none" spc="0" normalizeH="0" baseline="0" noProof="0" dirty="0">
                <a:ln>
                  <a:noFill/>
                </a:ln>
                <a:solidFill>
                  <a:srgbClr val="00B050"/>
                </a:solidFill>
                <a:effectLst/>
                <a:uLnTx/>
                <a:uFillTx/>
                <a:latin typeface="Calibri"/>
                <a:ea typeface="+mn-ea"/>
                <a:cs typeface="+mn-cs"/>
              </a:rPr>
              <a:t>between attributes of alt </a:t>
            </a:r>
            <a:r>
              <a:rPr kumimoji="0" lang="en-GB" sz="1800" b="0" i="1" u="none" strike="noStrike" kern="1200" cap="none" spc="0" normalizeH="0" baseline="0" noProof="0" dirty="0">
                <a:ln>
                  <a:noFill/>
                </a:ln>
                <a:solidFill>
                  <a:srgbClr val="00B050"/>
                </a:solidFill>
                <a:effectLst/>
                <a:uLnTx/>
                <a:uFillTx/>
                <a:latin typeface="Calibri"/>
                <a:ea typeface="+mn-ea"/>
                <a:cs typeface="+mn-cs"/>
              </a:rPr>
              <a:t>j</a:t>
            </a:r>
            <a:r>
              <a:rPr kumimoji="0" lang="en-GB" sz="1800" b="0" i="0" u="none" strike="noStrike" kern="1200" cap="none" spc="0" normalizeH="0" baseline="0" noProof="0" dirty="0">
                <a:ln>
                  <a:noFill/>
                </a:ln>
                <a:solidFill>
                  <a:srgbClr val="00B050"/>
                </a:solidFill>
                <a:effectLst/>
                <a:uLnTx/>
                <a:uFillTx/>
                <a:latin typeface="Calibri"/>
                <a:ea typeface="+mn-ea"/>
                <a:cs typeface="+mn-cs"/>
              </a:rPr>
              <a:t> and the utility of alt </a:t>
            </a:r>
            <a:r>
              <a:rPr kumimoji="0" lang="en-GB" sz="1800" b="0" i="1" u="none" strike="noStrike" kern="1200" cap="none" spc="0" normalizeH="0" baseline="0" noProof="0" dirty="0" err="1">
                <a:ln>
                  <a:noFill/>
                </a:ln>
                <a:solidFill>
                  <a:srgbClr val="00B050"/>
                </a:solidFill>
                <a:effectLst/>
                <a:uLnTx/>
                <a:uFillTx/>
                <a:latin typeface="Calibri"/>
                <a:ea typeface="+mn-ea"/>
                <a:cs typeface="+mn-cs"/>
              </a:rPr>
              <a:t>i</a:t>
            </a:r>
            <a:endParaRPr kumimoji="0" lang="en-GB" sz="1800" b="0" i="1" u="none" strike="noStrike" kern="1200" cap="none" spc="0" normalizeH="0" baseline="0" noProof="0" dirty="0">
              <a:ln>
                <a:noFill/>
              </a:ln>
              <a:solidFill>
                <a:srgbClr val="00B050"/>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8C840480-2776-5C01-3CAE-86C996CA9800}"/>
              </a:ext>
            </a:extLst>
          </p:cNvPr>
          <p:cNvCxnSpPr>
            <a:cxnSpLocks/>
          </p:cNvCxnSpPr>
          <p:nvPr/>
        </p:nvCxnSpPr>
        <p:spPr>
          <a:xfrm flipH="1">
            <a:off x="7739576" y="1260000"/>
            <a:ext cx="330578" cy="632008"/>
          </a:xfrm>
          <a:prstGeom prst="straightConnector1">
            <a:avLst/>
          </a:prstGeom>
          <a:ln w="19050">
            <a:solidFill>
              <a:schemeClr val="tx1"/>
            </a:solidFill>
            <a:prstDash val="sysDot"/>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304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2"/>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42"/>
                                        </p:tgtEl>
                                      </p:cBhvr>
                                    </p:animEffect>
                                    <p:set>
                                      <p:cBhvr>
                                        <p:cTn id="16" dur="1" fill="hold">
                                          <p:stCondLst>
                                            <p:cond delay="499"/>
                                          </p:stCondLst>
                                        </p:cTn>
                                        <p:tgtEl>
                                          <p:spTgt spid="4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L-MNL model</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5580000"/>
            <a:ext cx="8576121" cy="92333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Use one hidden node per alternative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In MNL part, ensure the same weights are used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Use </a:t>
            </a:r>
            <a:r>
              <a:rPr kumimoji="0" lang="en-GB" sz="1800" b="1" i="0" u="none" strike="noStrike" kern="1200" cap="none" spc="0" normalizeH="0" baseline="0" noProof="0" dirty="0" err="1">
                <a:ln>
                  <a:noFill/>
                </a:ln>
                <a:solidFill>
                  <a:prstClr val="black"/>
                </a:solidFill>
                <a:effectLst/>
                <a:uLnTx/>
                <a:uFillTx/>
                <a:latin typeface="Calibri"/>
                <a:ea typeface="+mn-ea"/>
                <a:cs typeface="+mn-cs"/>
              </a:rPr>
              <a:t>softmax</a:t>
            </a:r>
            <a:r>
              <a:rPr kumimoji="0" lang="en-GB" sz="1800" b="1" i="0" u="none" strike="noStrike" kern="1200" cap="none" spc="0" normalizeH="0" baseline="0" noProof="0" dirty="0">
                <a:ln>
                  <a:noFill/>
                </a:ln>
                <a:solidFill>
                  <a:prstClr val="black"/>
                </a:solidFill>
                <a:effectLst/>
                <a:uLnTx/>
                <a:uFillTx/>
                <a:latin typeface="Calibri"/>
                <a:ea typeface="+mn-ea"/>
                <a:cs typeface="+mn-cs"/>
              </a:rPr>
              <a:t> function at output layer</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7" name="Object 6"/>
          <p:cNvGraphicFramePr>
            <a:graphicFrameLocks noChangeAspect="1"/>
          </p:cNvGraphicFramePr>
          <p:nvPr/>
        </p:nvGraphicFramePr>
        <p:xfrm>
          <a:off x="8597888" y="1047986"/>
          <a:ext cx="1086383" cy="919247"/>
        </p:xfrm>
        <a:graphic>
          <a:graphicData uri="http://schemas.openxmlformats.org/presentationml/2006/ole">
            <mc:AlternateContent xmlns:mc="http://schemas.openxmlformats.org/markup-compatibility/2006">
              <mc:Choice xmlns:v="urn:schemas-microsoft-com:vml" Requires="v">
                <p:oleObj name="Equation" r:id="rId3" imgW="660240" imgH="558720" progId="Equation.DSMT4">
                  <p:embed/>
                </p:oleObj>
              </mc:Choice>
              <mc:Fallback>
                <p:oleObj name="Equation" r:id="rId3" imgW="660240" imgH="558720" progId="Equation.DSMT4">
                  <p:embed/>
                  <p:pic>
                    <p:nvPicPr>
                      <p:cNvPr id="7" name="Object 6"/>
                      <p:cNvPicPr/>
                      <p:nvPr/>
                    </p:nvPicPr>
                    <p:blipFill>
                      <a:blip r:embed="rId4"/>
                      <a:stretch>
                        <a:fillRect/>
                      </a:stretch>
                    </p:blipFill>
                    <p:spPr>
                      <a:xfrm>
                        <a:off x="8597888" y="1047986"/>
                        <a:ext cx="1086383" cy="919247"/>
                      </a:xfrm>
                      <a:prstGeom prst="rect">
                        <a:avLst/>
                      </a:prstGeom>
                    </p:spPr>
                  </p:pic>
                </p:oleObj>
              </mc:Fallback>
            </mc:AlternateContent>
          </a:graphicData>
        </a:graphic>
      </p:graphicFrame>
      <p:pic>
        <p:nvPicPr>
          <p:cNvPr id="14" name="Picture 13"/>
          <p:cNvPicPr>
            <a:picLocks noChangeAspect="1"/>
          </p:cNvPicPr>
          <p:nvPr/>
        </p:nvPicPr>
        <p:blipFill>
          <a:blip r:embed="rId5"/>
          <a:stretch>
            <a:fillRect/>
          </a:stretch>
        </p:blipFill>
        <p:spPr>
          <a:xfrm>
            <a:off x="6456040" y="1507610"/>
            <a:ext cx="3228231" cy="2590723"/>
          </a:xfrm>
          <a:prstGeom prst="rect">
            <a:avLst/>
          </a:prstGeom>
        </p:spPr>
      </p:pic>
      <p:grpSp>
        <p:nvGrpSpPr>
          <p:cNvPr id="17" name="Group 16"/>
          <p:cNvGrpSpPr/>
          <p:nvPr/>
        </p:nvGrpSpPr>
        <p:grpSpPr>
          <a:xfrm>
            <a:off x="7349370" y="1973805"/>
            <a:ext cx="143924" cy="1342418"/>
            <a:chOff x="7349370" y="1973805"/>
            <a:chExt cx="143924" cy="1342418"/>
          </a:xfrm>
        </p:grpSpPr>
        <p:cxnSp>
          <p:nvCxnSpPr>
            <p:cNvPr id="18" name="Straight Connector 17"/>
            <p:cNvCxnSpPr/>
            <p:nvPr/>
          </p:nvCxnSpPr>
          <p:spPr>
            <a:xfrm flipH="1">
              <a:off x="7392144" y="1973805"/>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Straight Connector 18"/>
            <p:cNvCxnSpPr/>
            <p:nvPr/>
          </p:nvCxnSpPr>
          <p:spPr>
            <a:xfrm flipH="1">
              <a:off x="7421286" y="1988840"/>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H="1">
              <a:off x="7392144"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1" name="Straight Connector 20"/>
            <p:cNvCxnSpPr/>
            <p:nvPr/>
          </p:nvCxnSpPr>
          <p:spPr>
            <a:xfrm flipH="1">
              <a:off x="7428148"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flipH="1">
              <a:off x="7385282"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3" name="Straight Connector 22"/>
            <p:cNvCxnSpPr/>
            <p:nvPr/>
          </p:nvCxnSpPr>
          <p:spPr>
            <a:xfrm flipH="1">
              <a:off x="7421286"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rot="16200000" flipH="1">
              <a:off x="7356888" y="3236697"/>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rot="16200000" flipH="1">
              <a:off x="7378512" y="3212340"/>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sp>
        <p:nvSpPr>
          <p:cNvPr id="26" name="TextBox 25"/>
          <p:cNvSpPr txBox="1"/>
          <p:nvPr/>
        </p:nvSpPr>
        <p:spPr>
          <a:xfrm>
            <a:off x="1044000" y="1260000"/>
            <a:ext cx="81512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Creating the L-MNL architecture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1F5D4704-BC57-A07D-4807-3E78C07B2087}"/>
              </a:ext>
            </a:extLst>
          </p:cNvPr>
          <p:cNvSpPr txBox="1"/>
          <p:nvPr/>
        </p:nvSpPr>
        <p:spPr>
          <a:xfrm>
            <a:off x="6444682" y="4213241"/>
            <a:ext cx="3250945" cy="584649"/>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MNL-part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(in MLP form)</a:t>
            </a:r>
          </a:p>
        </p:txBody>
      </p:sp>
    </p:spTree>
    <p:extLst>
      <p:ext uri="{BB962C8B-B14F-4D97-AF65-F5344CB8AC3E}">
        <p14:creationId xmlns:p14="http://schemas.microsoft.com/office/powerpoint/2010/main" val="210944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L-MNL model</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5580000"/>
            <a:ext cx="8576121" cy="120032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Use one hidden node per alternative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In MNL part, ensure the same weights are used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Use </a:t>
            </a:r>
            <a:r>
              <a:rPr kumimoji="0" lang="en-GB" sz="1800" b="0" i="0" u="none" strike="noStrike" kern="1200" cap="none" spc="0" normalizeH="0" baseline="0" noProof="0" dirty="0" err="1">
                <a:ln>
                  <a:noFill/>
                </a:ln>
                <a:solidFill>
                  <a:prstClr val="black"/>
                </a:solidFill>
                <a:effectLst/>
                <a:uLnTx/>
                <a:uFillTx/>
                <a:latin typeface="Calibri"/>
                <a:ea typeface="+mn-ea"/>
                <a:cs typeface="+mn-cs"/>
              </a:rPr>
              <a:t>softmax</a:t>
            </a:r>
            <a:r>
              <a:rPr kumimoji="0" lang="en-GB" sz="1800" b="0" i="0" u="none" strike="noStrike" kern="1200" cap="none" spc="0" normalizeH="0" baseline="0" noProof="0" dirty="0">
                <a:ln>
                  <a:noFill/>
                </a:ln>
                <a:solidFill>
                  <a:prstClr val="black"/>
                </a:solidFill>
                <a:effectLst/>
                <a:uLnTx/>
                <a:uFillTx/>
                <a:latin typeface="Calibri"/>
                <a:ea typeface="+mn-ea"/>
                <a:cs typeface="+mn-cs"/>
              </a:rPr>
              <a:t> function at output layer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Use MLP for variables not of </a:t>
            </a:r>
            <a:r>
              <a:rPr kumimoji="0" lang="en-GB" sz="1800" b="1" i="0" u="none" strike="noStrike" kern="1200" cap="none" spc="0" normalizeH="0" baseline="0" noProof="0" dirty="0" err="1">
                <a:ln>
                  <a:noFill/>
                </a:ln>
                <a:solidFill>
                  <a:prstClr val="black"/>
                </a:solidFill>
                <a:effectLst/>
                <a:uLnTx/>
                <a:uFillTx/>
                <a:latin typeface="Calibri"/>
                <a:ea typeface="+mn-ea"/>
                <a:cs typeface="+mn-cs"/>
              </a:rPr>
              <a:t>beh</a:t>
            </a:r>
            <a:r>
              <a:rPr kumimoji="0" lang="en-GB" sz="1800" b="1" i="0" u="none" strike="noStrike" kern="1200" cap="none" spc="0" normalizeH="0" baseline="0" noProof="0" dirty="0">
                <a:ln>
                  <a:noFill/>
                </a:ln>
                <a:solidFill>
                  <a:prstClr val="black"/>
                </a:solidFill>
                <a:effectLst/>
                <a:uLnTx/>
                <a:uFillTx/>
                <a:latin typeface="Calibri"/>
                <a:ea typeface="+mn-ea"/>
                <a:cs typeface="+mn-cs"/>
              </a:rPr>
              <a:t>. interest and add its outputs to the utility nodes</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7" name="Group 6"/>
          <p:cNvGrpSpPr/>
          <p:nvPr/>
        </p:nvGrpSpPr>
        <p:grpSpPr>
          <a:xfrm>
            <a:off x="2157585" y="2570483"/>
            <a:ext cx="4010424" cy="3058467"/>
            <a:chOff x="3035745" y="3809832"/>
            <a:chExt cx="4010424" cy="3058467"/>
          </a:xfrm>
        </p:grpSpPr>
        <p:grpSp>
          <p:nvGrpSpPr>
            <p:cNvPr id="51" name="Group 50"/>
            <p:cNvGrpSpPr/>
            <p:nvPr/>
          </p:nvGrpSpPr>
          <p:grpSpPr>
            <a:xfrm>
              <a:off x="4375054" y="3830970"/>
              <a:ext cx="2354584" cy="2019909"/>
              <a:chOff x="6737254" y="4120085"/>
              <a:chExt cx="2354584" cy="2019909"/>
            </a:xfrm>
          </p:grpSpPr>
          <p:grpSp>
            <p:nvGrpSpPr>
              <p:cNvPr id="52" name="Group 51"/>
              <p:cNvGrpSpPr/>
              <p:nvPr/>
            </p:nvGrpSpPr>
            <p:grpSpPr>
              <a:xfrm>
                <a:off x="6737254" y="4120085"/>
                <a:ext cx="2354584" cy="2019909"/>
                <a:chOff x="7687486" y="4073387"/>
                <a:chExt cx="2354584" cy="2019909"/>
              </a:xfrm>
            </p:grpSpPr>
            <p:pic>
              <p:nvPicPr>
                <p:cNvPr id="57" name="Picture 56"/>
                <p:cNvPicPr>
                  <a:picLocks noChangeAspect="1"/>
                </p:cNvPicPr>
                <p:nvPr/>
              </p:nvPicPr>
              <p:blipFill rotWithShape="1">
                <a:blip r:embed="rId3"/>
                <a:srcRect l="-1998" t="1251" r="42493" b="11355"/>
                <a:stretch/>
              </p:blipFill>
              <p:spPr>
                <a:xfrm>
                  <a:off x="7687486" y="4073387"/>
                  <a:ext cx="1713739" cy="2019909"/>
                </a:xfrm>
                <a:prstGeom prst="rect">
                  <a:avLst/>
                </a:prstGeom>
              </p:spPr>
            </p:pic>
            <p:pic>
              <p:nvPicPr>
                <p:cNvPr id="58" name="Picture 57"/>
                <p:cNvPicPr>
                  <a:picLocks noChangeAspect="1"/>
                </p:cNvPicPr>
                <p:nvPr/>
              </p:nvPicPr>
              <p:blipFill rotWithShape="1">
                <a:blip r:embed="rId3"/>
                <a:srcRect l="43004" t="21329" r="42493" b="35054"/>
                <a:stretch/>
              </p:blipFill>
              <p:spPr>
                <a:xfrm>
                  <a:off x="9624392" y="4541056"/>
                  <a:ext cx="417678" cy="1008113"/>
                </a:xfrm>
                <a:prstGeom prst="rect">
                  <a:avLst/>
                </a:prstGeom>
              </p:spPr>
            </p:pic>
            <p:cxnSp>
              <p:nvCxnSpPr>
                <p:cNvPr id="59" name="Straight Arrow Connector 58"/>
                <p:cNvCxnSpPr/>
                <p:nvPr/>
              </p:nvCxnSpPr>
              <p:spPr>
                <a:xfrm flipV="1">
                  <a:off x="9408368" y="4797152"/>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60" name="Straight Arrow Connector 59"/>
                <p:cNvCxnSpPr/>
                <p:nvPr/>
              </p:nvCxnSpPr>
              <p:spPr>
                <a:xfrm flipV="1">
                  <a:off x="9401225" y="5373216"/>
                  <a:ext cx="216024" cy="1"/>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61" name="Straight Arrow Connector 60"/>
                <p:cNvCxnSpPr/>
                <p:nvPr/>
              </p:nvCxnSpPr>
              <p:spPr>
                <a:xfrm>
                  <a:off x="9408368" y="4797152"/>
                  <a:ext cx="208881" cy="576064"/>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cxnSp>
              <p:nvCxnSpPr>
                <p:cNvPr id="62" name="Straight Arrow Connector 61"/>
                <p:cNvCxnSpPr/>
                <p:nvPr/>
              </p:nvCxnSpPr>
              <p:spPr>
                <a:xfrm flipV="1">
                  <a:off x="9408368" y="4797152"/>
                  <a:ext cx="216024" cy="576063"/>
                </a:xfrm>
                <a:prstGeom prst="straightConnector1">
                  <a:avLst/>
                </a:prstGeom>
                <a:ln w="6350">
                  <a:solidFill>
                    <a:schemeClr val="tx1"/>
                  </a:solidFill>
                  <a:headEnd type="none" w="med" len="med"/>
                  <a:tailEnd type="triangle" w="sm" len="med"/>
                </a:ln>
              </p:spPr>
              <p:style>
                <a:lnRef idx="1">
                  <a:schemeClr val="accent2"/>
                </a:lnRef>
                <a:fillRef idx="0">
                  <a:schemeClr val="accent2"/>
                </a:fillRef>
                <a:effectRef idx="0">
                  <a:schemeClr val="accent2"/>
                </a:effectRef>
                <a:fontRef idx="minor">
                  <a:schemeClr val="tx1"/>
                </a:fontRef>
              </p:style>
            </p:cxnSp>
          </p:grpSp>
          <p:sp>
            <p:nvSpPr>
              <p:cNvPr id="53" name="Oval 52"/>
              <p:cNvSpPr/>
              <p:nvPr/>
            </p:nvSpPr>
            <p:spPr>
              <a:xfrm>
                <a:off x="7012949" y="471654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54" name="Oval 53"/>
              <p:cNvSpPr/>
              <p:nvPr/>
            </p:nvSpPr>
            <p:spPr>
              <a:xfrm>
                <a:off x="7020161" y="4149080"/>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55" name="Oval 54"/>
              <p:cNvSpPr/>
              <p:nvPr/>
            </p:nvSpPr>
            <p:spPr>
              <a:xfrm>
                <a:off x="7017721" y="5229201"/>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56" name="Oval 55"/>
              <p:cNvSpPr/>
              <p:nvPr/>
            </p:nvSpPr>
            <p:spPr>
              <a:xfrm>
                <a:off x="7020161" y="5721074"/>
                <a:ext cx="288032" cy="288032"/>
              </a:xfrm>
              <a:prstGeom prst="ellipse">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63" name="Left Brace 62"/>
            <p:cNvSpPr/>
            <p:nvPr/>
          </p:nvSpPr>
          <p:spPr>
            <a:xfrm>
              <a:off x="4248533" y="3809832"/>
              <a:ext cx="144687" cy="2041047"/>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TextBox 63"/>
            <p:cNvSpPr txBox="1"/>
            <p:nvPr/>
          </p:nvSpPr>
          <p:spPr>
            <a:xfrm>
              <a:off x="3035745" y="4328592"/>
              <a:ext cx="127478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Variables NOT of behaviour interest</a:t>
              </a:r>
            </a:p>
          </p:txBody>
        </p:sp>
        <p:sp>
          <p:nvSpPr>
            <p:cNvPr id="65" name="Left Brace 64"/>
            <p:cNvSpPr/>
            <p:nvPr/>
          </p:nvSpPr>
          <p:spPr>
            <a:xfrm rot="16200000">
              <a:off x="5570057" y="4970726"/>
              <a:ext cx="121794" cy="2197369"/>
            </a:xfrm>
            <a:prstGeom prst="leftBrac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endParaRPr>
            </a:p>
          </p:txBody>
        </p:sp>
        <p:sp>
          <p:nvSpPr>
            <p:cNvPr id="66" name="TextBox 65"/>
            <p:cNvSpPr txBox="1"/>
            <p:nvPr/>
          </p:nvSpPr>
          <p:spPr>
            <a:xfrm>
              <a:off x="4532269" y="6221968"/>
              <a:ext cx="251390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70C0"/>
                  </a:solidFill>
                  <a:effectLst/>
                  <a:uLnTx/>
                  <a:uFillTx/>
                  <a:latin typeface="Calibri"/>
                  <a:ea typeface="+mn-ea"/>
                  <a:cs typeface="+mn-cs"/>
                </a:rPr>
                <a:t>MLP with </a:t>
              </a:r>
              <a:r>
                <a:rPr kumimoji="0" lang="en-GB" sz="1800" b="1" i="0" u="sng" strike="noStrike" kern="1200" cap="none" spc="0" normalizeH="0" baseline="0" noProof="0" dirty="0">
                  <a:ln>
                    <a:noFill/>
                  </a:ln>
                  <a:solidFill>
                    <a:srgbClr val="0070C0"/>
                  </a:solidFill>
                  <a:effectLst/>
                  <a:uLnTx/>
                  <a:uFillTx/>
                  <a:latin typeface="Calibri"/>
                  <a:ea typeface="+mn-ea"/>
                  <a:cs typeface="+mn-cs"/>
                </a:rPr>
                <a:t>any</a:t>
              </a:r>
              <a:r>
                <a:rPr kumimoji="0" lang="en-GB" sz="1800" b="1" i="0" u="none" strike="noStrike" kern="1200" cap="none" spc="0" normalizeH="0" baseline="0" noProof="0" dirty="0">
                  <a:ln>
                    <a:noFill/>
                  </a:ln>
                  <a:solidFill>
                    <a:srgbClr val="0070C0"/>
                  </a:solidFill>
                  <a:effectLst/>
                  <a:uLnTx/>
                  <a:uFillTx/>
                  <a:latin typeface="Calibri"/>
                  <a:ea typeface="+mn-ea"/>
                  <a:cs typeface="+mn-cs"/>
                </a:rPr>
                <a:t> number of nodes and layers</a:t>
              </a:r>
            </a:p>
          </p:txBody>
        </p:sp>
        <p:sp>
          <p:nvSpPr>
            <p:cNvPr id="68" name="TextBox 67"/>
            <p:cNvSpPr txBox="1"/>
            <p:nvPr/>
          </p:nvSpPr>
          <p:spPr>
            <a:xfrm>
              <a:off x="5671115" y="4367432"/>
              <a:ext cx="474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1" u="none" strike="noStrike" kern="1200" cap="none" spc="0" normalizeH="0" baseline="0" noProof="0" dirty="0">
                  <a:ln>
                    <a:noFill/>
                  </a:ln>
                  <a:solidFill>
                    <a:prstClr val="black"/>
                  </a:solidFill>
                  <a:effectLst/>
                  <a:uLnTx/>
                  <a:uFillTx/>
                  <a:latin typeface="Calibri"/>
                  <a:ea typeface="+mn-ea"/>
                  <a:cs typeface="+mn-cs"/>
                </a:rPr>
                <a:t>Ψ</a:t>
              </a:r>
              <a:r>
                <a:rPr kumimoji="0" lang="en-GB" sz="1800" b="0" i="1" u="none" strike="noStrike" kern="1200" cap="none" spc="0" normalizeH="0" baseline="-25000" noProof="0" dirty="0">
                  <a:ln>
                    <a:noFill/>
                  </a:ln>
                  <a:solidFill>
                    <a:prstClr val="black"/>
                  </a:solidFill>
                  <a:effectLst/>
                  <a:uLnTx/>
                  <a:uFillTx/>
                  <a:latin typeface="Calibri"/>
                  <a:ea typeface="+mn-ea"/>
                  <a:cs typeface="+mn-cs"/>
                </a:rPr>
                <a:t>1</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9" name="TextBox 68"/>
            <p:cNvSpPr txBox="1"/>
            <p:nvPr/>
          </p:nvSpPr>
          <p:spPr>
            <a:xfrm>
              <a:off x="5671115" y="4858786"/>
              <a:ext cx="47460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1800" b="0" i="1" u="none" strike="noStrike" kern="1200" cap="none" spc="0" normalizeH="0" baseline="0" noProof="0" dirty="0">
                  <a:ln>
                    <a:noFill/>
                  </a:ln>
                  <a:solidFill>
                    <a:prstClr val="black"/>
                  </a:solidFill>
                  <a:effectLst/>
                  <a:uLnTx/>
                  <a:uFillTx/>
                  <a:latin typeface="Calibri"/>
                  <a:ea typeface="+mn-ea"/>
                  <a:cs typeface="+mn-cs"/>
                </a:rPr>
                <a:t>Ψ</a:t>
              </a:r>
              <a:r>
                <a:rPr kumimoji="0" lang="en-GB" sz="1800" b="0" i="1" u="none" strike="noStrike" kern="1200" cap="none" spc="0" normalizeH="0" baseline="-25000" noProof="0" dirty="0">
                  <a:ln>
                    <a:noFill/>
                  </a:ln>
                  <a:solidFill>
                    <a:prstClr val="black"/>
                  </a:solidFill>
                  <a:effectLst/>
                  <a:uLnTx/>
                  <a:uFillTx/>
                  <a:latin typeface="Calibri"/>
                  <a:ea typeface="+mn-ea"/>
                  <a:cs typeface="+mn-cs"/>
                </a:rPr>
                <a:t>2</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70" name="Picture 69"/>
          <p:cNvPicPr>
            <a:picLocks noChangeAspect="1"/>
          </p:cNvPicPr>
          <p:nvPr/>
        </p:nvPicPr>
        <p:blipFill>
          <a:blip r:embed="rId4"/>
          <a:stretch>
            <a:fillRect/>
          </a:stretch>
        </p:blipFill>
        <p:spPr>
          <a:xfrm>
            <a:off x="6456040" y="1601887"/>
            <a:ext cx="3228231" cy="2590723"/>
          </a:xfrm>
          <a:prstGeom prst="rect">
            <a:avLst/>
          </a:prstGeom>
        </p:spPr>
      </p:pic>
      <p:grpSp>
        <p:nvGrpSpPr>
          <p:cNvPr id="35" name="Group 34"/>
          <p:cNvGrpSpPr/>
          <p:nvPr/>
        </p:nvGrpSpPr>
        <p:grpSpPr>
          <a:xfrm>
            <a:off x="7349370" y="2060848"/>
            <a:ext cx="143924" cy="1342418"/>
            <a:chOff x="7349370" y="1973805"/>
            <a:chExt cx="143924" cy="1342418"/>
          </a:xfrm>
        </p:grpSpPr>
        <p:cxnSp>
          <p:nvCxnSpPr>
            <p:cNvPr id="36" name="Straight Connector 35"/>
            <p:cNvCxnSpPr/>
            <p:nvPr/>
          </p:nvCxnSpPr>
          <p:spPr>
            <a:xfrm flipH="1">
              <a:off x="7392144" y="1973805"/>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7" name="Straight Connector 36"/>
            <p:cNvCxnSpPr/>
            <p:nvPr/>
          </p:nvCxnSpPr>
          <p:spPr>
            <a:xfrm flipH="1">
              <a:off x="7421286" y="1988840"/>
              <a:ext cx="72008" cy="87043"/>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8" name="Straight Connector 37"/>
            <p:cNvCxnSpPr/>
            <p:nvPr/>
          </p:nvCxnSpPr>
          <p:spPr>
            <a:xfrm flipH="1">
              <a:off x="7392144"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flipH="1">
              <a:off x="7428148" y="2895802"/>
              <a:ext cx="0" cy="108000"/>
            </a:xfrm>
            <a:prstGeom prst="line">
              <a:avLst/>
            </a:prstGeom>
            <a:ln w="19050">
              <a:solidFill>
                <a:srgbClr val="0070C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 name="Straight Connector 39"/>
            <p:cNvCxnSpPr/>
            <p:nvPr/>
          </p:nvCxnSpPr>
          <p:spPr>
            <a:xfrm flipH="1">
              <a:off x="7385282"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1" name="Straight Connector 40"/>
            <p:cNvCxnSpPr/>
            <p:nvPr/>
          </p:nvCxnSpPr>
          <p:spPr>
            <a:xfrm flipH="1">
              <a:off x="7421286" y="2301260"/>
              <a:ext cx="0" cy="108000"/>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rot="16200000" flipH="1">
              <a:off x="7356888" y="3236697"/>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3" name="Straight Connector 42"/>
            <p:cNvCxnSpPr/>
            <p:nvPr/>
          </p:nvCxnSpPr>
          <p:spPr>
            <a:xfrm rot="16200000" flipH="1">
              <a:off x="7378512" y="3212340"/>
              <a:ext cx="72008" cy="87043"/>
            </a:xfrm>
            <a:prstGeom prst="line">
              <a:avLst/>
            </a:prstGeom>
            <a:ln w="19050">
              <a:solidFill>
                <a:schemeClr val="accent6">
                  <a:lumMod val="75000"/>
                </a:schemeClr>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13" name="Straight Arrow Connector 12"/>
          <p:cNvCxnSpPr/>
          <p:nvPr/>
        </p:nvCxnSpPr>
        <p:spPr>
          <a:xfrm>
            <a:off x="5828822" y="4084709"/>
            <a:ext cx="368296" cy="46189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11" name="Group 10"/>
          <p:cNvGrpSpPr/>
          <p:nvPr/>
        </p:nvGrpSpPr>
        <p:grpSpPr>
          <a:xfrm>
            <a:off x="5851478" y="2487381"/>
            <a:ext cx="2000848" cy="1387390"/>
            <a:chOff x="5851478" y="2487381"/>
            <a:chExt cx="2000848" cy="1387390"/>
          </a:xfrm>
        </p:grpSpPr>
        <p:cxnSp>
          <p:nvCxnSpPr>
            <p:cNvPr id="74" name="Straight Arrow Connector 73"/>
            <p:cNvCxnSpPr/>
            <p:nvPr/>
          </p:nvCxnSpPr>
          <p:spPr>
            <a:xfrm flipV="1">
              <a:off x="5851478" y="2487381"/>
              <a:ext cx="2000848" cy="828007"/>
            </a:xfrm>
            <a:prstGeom prst="straightConnector1">
              <a:avLst/>
            </a:prstGeom>
            <a:ln w="12700">
              <a:solidFill>
                <a:schemeClr val="accent1">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84" name="Straight Arrow Connector 83"/>
            <p:cNvCxnSpPr/>
            <p:nvPr/>
          </p:nvCxnSpPr>
          <p:spPr>
            <a:xfrm flipV="1">
              <a:off x="5876852" y="3110510"/>
              <a:ext cx="1975474" cy="764261"/>
            </a:xfrm>
            <a:prstGeom prst="straightConnector1">
              <a:avLst/>
            </a:prstGeom>
            <a:ln w="12700">
              <a:solidFill>
                <a:schemeClr val="accent1">
                  <a:lumMod val="75000"/>
                </a:schemeClr>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4" name="Oval 13"/>
            <p:cNvSpPr>
              <a:spLocks noChangeAspect="1"/>
            </p:cNvSpPr>
            <p:nvPr/>
          </p:nvSpPr>
          <p:spPr>
            <a:xfrm>
              <a:off x="6224251" y="2879213"/>
              <a:ext cx="216000" cy="216000"/>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p:txBody>
        </p:sp>
        <p:sp>
          <p:nvSpPr>
            <p:cNvPr id="67" name="Oval 66"/>
            <p:cNvSpPr>
              <a:spLocks noChangeAspect="1"/>
            </p:cNvSpPr>
            <p:nvPr/>
          </p:nvSpPr>
          <p:spPr>
            <a:xfrm>
              <a:off x="6246333" y="3414665"/>
              <a:ext cx="216000" cy="216000"/>
            </a:xfrm>
            <a:prstGeom prst="ellipse">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a:t>
              </a: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TextBox 47"/>
          <p:cNvSpPr txBox="1"/>
          <p:nvPr/>
        </p:nvSpPr>
        <p:spPr>
          <a:xfrm>
            <a:off x="1044000" y="1260000"/>
            <a:ext cx="815124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Creating the L-MNL architecture</a:t>
            </a: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9" name="TextBox 48"/>
          <p:cNvSpPr txBox="1"/>
          <p:nvPr/>
        </p:nvSpPr>
        <p:spPr>
          <a:xfrm>
            <a:off x="2893608" y="1820276"/>
            <a:ext cx="3250945" cy="381397"/>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lumMod val="50000"/>
                  </a:prstClr>
                </a:solidFill>
                <a:effectLst/>
                <a:uLnTx/>
                <a:uFillTx/>
                <a:latin typeface="Calibri"/>
                <a:ea typeface="+mn-ea"/>
                <a:cs typeface="+mn-cs"/>
              </a:rPr>
              <a:t>MLP-part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B5B75FB-9B79-45A6-3D99-2BFD6F6329F6}"/>
                  </a:ext>
                </a:extLst>
              </p:cNvPr>
              <p:cNvSpPr txBox="1"/>
              <p:nvPr/>
            </p:nvSpPr>
            <p:spPr>
              <a:xfrm>
                <a:off x="6168009" y="4288018"/>
                <a:ext cx="2747391" cy="730037"/>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Sup>
                        <m:sSubSupPr>
                          <m:ctrlPr>
                            <a:rPr kumimoji="0" lang="en-NL"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𝑀𝐿𝑃</m:t>
                          </m:r>
                        </m:sup>
                      </m:sSub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𝑔</m:t>
                      </m:r>
                      <m:d>
                        <m:d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𝑤</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Ψ</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𝑤</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Ψ</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e>
                      </m:d>
                    </m:oMath>
                  </m:oMathPara>
                </a14:m>
                <a:endParaRPr kumimoji="0" lang="en-NL"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Sup>
                        <m:sSubSupPr>
                          <m:ctrlPr>
                            <a:rPr kumimoji="0" lang="en-NL"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𝑀𝐿𝑃</m:t>
                          </m:r>
                        </m:sup>
                      </m:sSub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𝑔</m:t>
                      </m:r>
                      <m:d>
                        <m:d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𝑤</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3</m:t>
                              </m:r>
                            </m:sub>
                          </m:sSub>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Ψ</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𝑤</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4</m:t>
                              </m:r>
                            </m:sub>
                          </m:sSub>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m:rPr>
                                  <m:sty m:val="p"/>
                                </m:rPr>
                                <a:rPr kumimoji="0" lang="en-US" sz="1800" b="0" i="0"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Ψ</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e>
                      </m:d>
                    </m:oMath>
                  </m:oMathPara>
                </a14:m>
                <a:endParaRPr kumimoji="0" lang="en-NL"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L"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17" name="TextBox 16">
                <a:extLst>
                  <a:ext uri="{FF2B5EF4-FFF2-40B4-BE49-F238E27FC236}">
                    <a16:creationId xmlns:a16="http://schemas.microsoft.com/office/drawing/2014/main" id="{1B5B75FB-9B79-45A6-3D99-2BFD6F6329F6}"/>
                  </a:ext>
                </a:extLst>
              </p:cNvPr>
              <p:cNvSpPr txBox="1">
                <a:spLocks noRot="1" noChangeAspect="1" noMove="1" noResize="1" noEditPoints="1" noAdjustHandles="1" noChangeArrowheads="1" noChangeShapeType="1" noTextEdit="1"/>
              </p:cNvSpPr>
              <p:nvPr/>
            </p:nvSpPr>
            <p:spPr>
              <a:xfrm>
                <a:off x="6168009" y="4288018"/>
                <a:ext cx="2747391" cy="730037"/>
              </a:xfrm>
              <a:prstGeom prst="rect">
                <a:avLst/>
              </a:prstGeom>
              <a:blipFill>
                <a:blip r:embed="rId6"/>
                <a:stretch>
                  <a:fillRect/>
                </a:stretch>
              </a:blipFill>
            </p:spPr>
            <p:txBody>
              <a:bodyPr/>
              <a:lstStyle/>
              <a:p>
                <a:r>
                  <a:rPr lang="en-NL">
                    <a:noFill/>
                  </a:rPr>
                  <a:t> </a:t>
                </a:r>
              </a:p>
            </p:txBody>
          </p:sp>
        </mc:Fallback>
      </mc:AlternateContent>
      <p:grpSp>
        <p:nvGrpSpPr>
          <p:cNvPr id="19" name="Group 18">
            <a:extLst>
              <a:ext uri="{FF2B5EF4-FFF2-40B4-BE49-F238E27FC236}">
                <a16:creationId xmlns:a16="http://schemas.microsoft.com/office/drawing/2014/main" id="{93A4FEDA-4A28-17FE-E2FA-CA6C55DE7179}"/>
              </a:ext>
            </a:extLst>
          </p:cNvPr>
          <p:cNvGrpSpPr/>
          <p:nvPr/>
        </p:nvGrpSpPr>
        <p:grpSpPr>
          <a:xfrm>
            <a:off x="8158191" y="1196752"/>
            <a:ext cx="3283226" cy="836836"/>
            <a:chOff x="8158191" y="1196752"/>
            <a:chExt cx="3283226" cy="836836"/>
          </a:xfrm>
        </p:grpSpPr>
        <p:sp>
          <p:nvSpPr>
            <p:cNvPr id="72" name="Rounded Rectangle 71"/>
            <p:cNvSpPr/>
            <p:nvPr/>
          </p:nvSpPr>
          <p:spPr>
            <a:xfrm>
              <a:off x="10440649" y="1196752"/>
              <a:ext cx="921089" cy="8368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F290470-587B-706B-5763-4B995885939E}"/>
                    </a:ext>
                  </a:extLst>
                </p:cNvPr>
                <p:cNvSpPr txBox="1"/>
                <p:nvPr/>
              </p:nvSpPr>
              <p:spPr>
                <a:xfrm>
                  <a:off x="8158191" y="1284590"/>
                  <a:ext cx="3283226" cy="712787"/>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𝛽</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𝑇𝑇</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𝛽</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𝑇𝐶</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𝐶</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Sup>
                          <m:sSubSup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𝑀𝐿𝑃</m:t>
                            </m:r>
                          </m:sup>
                        </m:sSubSup>
                      </m:oMath>
                    </m:oMathPara>
                  </a14:m>
                  <a:endParaRPr kumimoji="0" lang="en-US" sz="1800" b="0" i="0" u="none" strike="noStrike" kern="1200" cap="none" spc="0" normalizeH="0" baseline="0" noProof="0" dirty="0">
                    <a:ln>
                      <a:noFill/>
                    </a:ln>
                    <a:solidFill>
                      <a:srgbClr val="00B05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𝛽</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𝑇𝑇</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𝛽</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𝑇𝐶</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𝑇</m:t>
                        </m:r>
                        <m:sSub>
                          <m:sSub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𝐶</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m:t>
                        </m:r>
                        <m:sSubSup>
                          <m:sSubSupPr>
                            <m:ctrlP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𝑉</m:t>
                            </m:r>
                          </m:e>
                          <m:sub>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smtClean="0">
                                <a:ln>
                                  <a:noFill/>
                                </a:ln>
                                <a:solidFill>
                                  <a:srgbClr val="00B050"/>
                                </a:solidFill>
                                <a:effectLst/>
                                <a:uLnTx/>
                                <a:uFillTx/>
                                <a:latin typeface="Cambria Math" panose="02040503050406030204" pitchFamily="18" charset="0"/>
                                <a:ea typeface="+mn-ea"/>
                                <a:cs typeface="+mn-cs"/>
                              </a:rPr>
                              <m:t>𝑀𝐿𝑃</m:t>
                            </m:r>
                          </m:sup>
                        </m:sSubSup>
                      </m:oMath>
                    </m:oMathPara>
                  </a14:m>
                  <a:endParaRPr kumimoji="0" lang="en-NL" sz="1800" b="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mc:Choice>
          <mc:Fallback xmlns="">
            <p:sp>
              <p:nvSpPr>
                <p:cNvPr id="18" name="TextBox 17">
                  <a:extLst>
                    <a:ext uri="{FF2B5EF4-FFF2-40B4-BE49-F238E27FC236}">
                      <a16:creationId xmlns:a16="http://schemas.microsoft.com/office/drawing/2014/main" id="{DF290470-587B-706B-5763-4B995885939E}"/>
                    </a:ext>
                  </a:extLst>
                </p:cNvPr>
                <p:cNvSpPr txBox="1">
                  <a:spLocks noRot="1" noChangeAspect="1" noMove="1" noResize="1" noEditPoints="1" noAdjustHandles="1" noChangeArrowheads="1" noChangeShapeType="1" noTextEdit="1"/>
                </p:cNvSpPr>
                <p:nvPr/>
              </p:nvSpPr>
              <p:spPr>
                <a:xfrm>
                  <a:off x="8158191" y="1284590"/>
                  <a:ext cx="3283226" cy="712787"/>
                </a:xfrm>
                <a:prstGeom prst="rect">
                  <a:avLst/>
                </a:prstGeom>
                <a:blipFill>
                  <a:blip r:embed="rId7"/>
                  <a:stretch>
                    <a:fillRect/>
                  </a:stretch>
                </a:blipFill>
              </p:spPr>
              <p:txBody>
                <a:bodyPr/>
                <a:lstStyle/>
                <a:p>
                  <a:r>
                    <a:rPr lang="en-NL">
                      <a:noFill/>
                    </a:rPr>
                    <a:t> </a:t>
                  </a:r>
                </a:p>
              </p:txBody>
            </p:sp>
          </mc:Fallback>
        </mc:AlternateContent>
      </p:grpSp>
      <p:grpSp>
        <p:nvGrpSpPr>
          <p:cNvPr id="15" name="Group 14">
            <a:extLst>
              <a:ext uri="{FF2B5EF4-FFF2-40B4-BE49-F238E27FC236}">
                <a16:creationId xmlns:a16="http://schemas.microsoft.com/office/drawing/2014/main" id="{2769B8D9-ACA2-D878-AD64-6A5B0F32D9FB}"/>
              </a:ext>
            </a:extLst>
          </p:cNvPr>
          <p:cNvGrpSpPr/>
          <p:nvPr/>
        </p:nvGrpSpPr>
        <p:grpSpPr>
          <a:xfrm>
            <a:off x="5380625" y="3167032"/>
            <a:ext cx="483540" cy="865904"/>
            <a:chOff x="5380625" y="3167032"/>
            <a:chExt cx="483540" cy="865904"/>
          </a:xfrm>
        </p:grpSpPr>
        <mc:AlternateContent xmlns:mc="http://schemas.openxmlformats.org/markup-compatibility/2006" xmlns:a14="http://schemas.microsoft.com/office/drawing/2010/main">
          <mc:Choice Requires="a14">
            <p:sp>
              <p:nvSpPr>
                <p:cNvPr id="45" name="TextBox 44"/>
                <p:cNvSpPr txBox="1"/>
                <p:nvPr/>
              </p:nvSpPr>
              <p:spPr>
                <a:xfrm>
                  <a:off x="5380625" y="3167032"/>
                  <a:ext cx="474609" cy="341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𝑀𝐿𝑃</m:t>
                            </m:r>
                          </m:sup>
                        </m:sSubSup>
                      </m:oMath>
                    </m:oMathPara>
                  </a14:m>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5380625" y="3167032"/>
                  <a:ext cx="474609" cy="341568"/>
                </a:xfrm>
                <a:prstGeom prst="rect">
                  <a:avLst/>
                </a:prstGeom>
                <a:blipFill>
                  <a:blip r:embed="rId8"/>
                  <a:stretch>
                    <a:fillRect r="-205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1E245A-4829-3609-D9A9-F42612FD1C6C}"/>
                    </a:ext>
                  </a:extLst>
                </p:cNvPr>
                <p:cNvSpPr txBox="1"/>
                <p:nvPr/>
              </p:nvSpPr>
              <p:spPr>
                <a:xfrm>
                  <a:off x="5389556" y="3691368"/>
                  <a:ext cx="474609" cy="3415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GB"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𝑉</m:t>
                            </m:r>
                          </m:e>
                          <m:sub>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en-US" sz="1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𝑀𝐿𝑃</m:t>
                            </m:r>
                          </m:sup>
                        </m:sSubSup>
                      </m:oMath>
                    </m:oMathPara>
                  </a14:m>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TextBox 7">
                  <a:extLst>
                    <a:ext uri="{FF2B5EF4-FFF2-40B4-BE49-F238E27FC236}">
                      <a16:creationId xmlns:a16="http://schemas.microsoft.com/office/drawing/2014/main" id="{FF1E245A-4829-3609-D9A9-F42612FD1C6C}"/>
                    </a:ext>
                  </a:extLst>
                </p:cNvPr>
                <p:cNvSpPr txBox="1">
                  <a:spLocks noRot="1" noChangeAspect="1" noMove="1" noResize="1" noEditPoints="1" noAdjustHandles="1" noChangeArrowheads="1" noChangeShapeType="1" noTextEdit="1"/>
                </p:cNvSpPr>
                <p:nvPr/>
              </p:nvSpPr>
              <p:spPr>
                <a:xfrm>
                  <a:off x="5389556" y="3691368"/>
                  <a:ext cx="474609" cy="341568"/>
                </a:xfrm>
                <a:prstGeom prst="rect">
                  <a:avLst/>
                </a:prstGeom>
                <a:blipFill>
                  <a:blip r:embed="rId9"/>
                  <a:stretch>
                    <a:fillRect r="-23684"/>
                  </a:stretch>
                </a:blipFill>
              </p:spPr>
              <p:txBody>
                <a:bodyPr/>
                <a:lstStyle/>
                <a:p>
                  <a:r>
                    <a:rPr lang="en-GB">
                      <a:noFill/>
                    </a:rPr>
                    <a:t> </a:t>
                  </a:r>
                </a:p>
              </p:txBody>
            </p:sp>
          </mc:Fallback>
        </mc:AlternateContent>
      </p:grpSp>
      <p:sp>
        <p:nvSpPr>
          <p:cNvPr id="9" name="TextBox 8">
            <a:extLst>
              <a:ext uri="{FF2B5EF4-FFF2-40B4-BE49-F238E27FC236}">
                <a16:creationId xmlns:a16="http://schemas.microsoft.com/office/drawing/2014/main" id="{0057CE14-6AD2-CA40-C27D-13795389177B}"/>
              </a:ext>
            </a:extLst>
          </p:cNvPr>
          <p:cNvSpPr txBox="1"/>
          <p:nvPr/>
        </p:nvSpPr>
        <p:spPr>
          <a:xfrm>
            <a:off x="9195242" y="5061083"/>
            <a:ext cx="2747392" cy="1200329"/>
          </a:xfrm>
          <a:prstGeom prst="roundRect">
            <a:avLst/>
          </a:prstGeom>
          <a:solidFill>
            <a:schemeClr val="accent4">
              <a:lumMod val="20000"/>
              <a:lumOff val="80000"/>
            </a:schemeClr>
          </a:solidFill>
          <a:ln>
            <a:solidFill>
              <a:srgbClr val="24B5B3"/>
            </a:solidFill>
          </a:ln>
        </p:spPr>
        <p:txBody>
          <a:bodyPr wrap="square" rtlCol="0">
            <a:noAutofit/>
          </a:bodyPr>
          <a:lstStyle/>
          <a:p>
            <a:pPr marL="0" marR="0" lvl="0" indent="0" algn="l" defTabSz="904875" rtl="0" eaLnBrk="1" fontAlgn="auto" latinLnBrk="0" hangingPunct="1">
              <a:lnSpc>
                <a:spcPct val="100000"/>
              </a:lnSpc>
              <a:spcBef>
                <a:spcPts val="0"/>
              </a:spcBef>
              <a:spcAft>
                <a:spcPts val="0"/>
              </a:spcAft>
              <a:buClrTx/>
              <a:buSzTx/>
              <a:buFontTx/>
              <a:buNone/>
              <a:tabLst>
                <a:tab pos="715963" algn="l"/>
                <a:tab pos="3228975" algn="l"/>
              </a:tabLst>
              <a:defRPr/>
            </a:pPr>
            <a:r>
              <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In this example, β</a:t>
            </a:r>
            <a:r>
              <a:rPr kumimoji="0" lang="en-GB" sz="1800" b="0" i="0" u="none" strike="noStrike" kern="1200" cap="none" spc="0" normalizeH="0" baseline="-2500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TT </a:t>
            </a:r>
            <a:r>
              <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and β</a:t>
            </a:r>
            <a:r>
              <a:rPr kumimoji="0" lang="en-GB" sz="1800" b="0" i="0" u="none" strike="noStrike" kern="1200" cap="none" spc="0" normalizeH="0" baseline="-2500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TC</a:t>
            </a:r>
            <a:r>
              <a:rPr kumimoji="0" lang="en-GB" sz="1800" b="0" i="0" u="none" strike="noStrike" kern="1200" cap="none" spc="0" normalizeH="0" baseline="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rPr>
              <a:t> can be interpreted as marginal utilities of cost and time</a:t>
            </a:r>
            <a:endParaRPr kumimoji="0" lang="en-GB" sz="1800" b="0" i="0" u="none" strike="noStrike" kern="1200" cap="none" spc="0" normalizeH="0" baseline="-25000" noProof="0" dirty="0">
              <a:ln>
                <a:noFill/>
              </a:ln>
              <a:solidFill>
                <a:srgbClr val="24B5B3"/>
              </a:solidFill>
              <a:effectLst/>
              <a:uLnTx/>
              <a:uFillTx/>
              <a:latin typeface="Calibri" panose="020F0502020204030204"/>
              <a:ea typeface="+mn-ea"/>
              <a:cs typeface="Calibri" panose="020F0502020204030204" pitchFamily="34" charset="0"/>
              <a:sym typeface="Wingdings" panose="05000000000000000000" pitchFamily="2" charset="2"/>
            </a:endParaRPr>
          </a:p>
        </p:txBody>
      </p:sp>
      <p:pic>
        <p:nvPicPr>
          <p:cNvPr id="12" name="Picture 2" descr="Image result for understand icon">
            <a:extLst>
              <a:ext uri="{FF2B5EF4-FFF2-40B4-BE49-F238E27FC236}">
                <a16:creationId xmlns:a16="http://schemas.microsoft.com/office/drawing/2014/main" id="{08A58702-116F-C533-495A-5349EED6A57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070155" y="5130167"/>
            <a:ext cx="1062159" cy="106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9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cs typeface="Times New Roman" panose="02020603050405020304" pitchFamily="18" charset="0"/>
                <a:sym typeface="Wingdings" panose="05000000000000000000" pitchFamily="2" charset="2"/>
              </a:rPr>
              <a:t>Hybrid choice models</a:t>
            </a:r>
          </a:p>
        </p:txBody>
      </p:sp>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1367999"/>
            <a:ext cx="7212240" cy="5353475"/>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Final observations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Hybrid choice models inevitably involve striking a balance between model fit and behavioural insights</a:t>
            </a:r>
          </a:p>
          <a:p>
            <a:pPr marL="269875" marR="0" lvl="0" indent="0" algn="l" defTabSz="53975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269875" marR="0" lvl="0" indent="0" algn="l" defTabSz="53975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In general</a:t>
            </a:r>
          </a:p>
          <a:p>
            <a:pPr marL="555625" marR="0" lvl="0" indent="-285750" algn="l" defTabSz="53975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A high(er) mode fit means the model </a:t>
            </a:r>
            <a:r>
              <a:rPr kumimoji="0" lang="en-GB" sz="1800" b="0" i="0" u="none" strike="noStrike" kern="1200" cap="none" spc="0" normalizeH="0" baseline="0" noProof="0" dirty="0">
                <a:ln>
                  <a:noFill/>
                </a:ln>
                <a:solidFill>
                  <a:prstClr val="black"/>
                </a:solidFill>
                <a:effectLst/>
                <a:uLnTx/>
                <a:uFillTx/>
                <a:latin typeface="Calibri"/>
                <a:ea typeface="+mn-ea"/>
                <a:cs typeface="+mn-cs"/>
              </a:rPr>
              <a:t>is close(r) to the true DGP</a:t>
            </a:r>
          </a:p>
          <a:p>
            <a:pPr marL="727075" marR="0" lvl="1" indent="0" algn="l" defTabSz="53975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727075" marR="0" lvl="1" indent="0" algn="l" defTabSz="53975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 More reliable estimates (at least in theory)</a:t>
            </a:r>
          </a:p>
          <a:p>
            <a:pPr marL="727075" marR="0" lvl="1" indent="0" algn="l" defTabSz="53975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1012825" marR="0" lvl="1" indent="-285750" algn="l" defTabSz="539750" rtl="0" eaLnBrk="1" fontAlgn="auto" latinLnBrk="0" hangingPunct="1">
              <a:lnSpc>
                <a:spcPct val="100000"/>
              </a:lnSpc>
              <a:spcBef>
                <a:spcPts val="0"/>
              </a:spcBef>
              <a:spcAft>
                <a:spcPts val="0"/>
              </a:spcAft>
              <a:buClrTx/>
              <a:buSzTx/>
              <a:buFont typeface="Wingdings" pitchFamily="2" charset="2"/>
              <a:buChar char="à"/>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Better predictions/forecasts (at least in theory)</a:t>
            </a:r>
          </a:p>
          <a:p>
            <a:pPr marL="555625" marR="0" lvl="0" indent="-285750" algn="l" defTabSz="53975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555625" marR="0" lvl="0" indent="-285750" algn="l" defTabSz="53975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Imposing restrictions onto the model (typically) results in:</a:t>
            </a:r>
          </a:p>
          <a:p>
            <a:pPr marL="1012825" marR="0" lvl="1" indent="-285750" algn="l" defTabSz="539750" rtl="0" eaLnBrk="1" fontAlgn="auto" latinLnBrk="0" hangingPunct="1">
              <a:lnSpc>
                <a:spcPct val="100000"/>
              </a:lnSpc>
              <a:spcBef>
                <a:spcPts val="0"/>
              </a:spcBef>
              <a:spcAft>
                <a:spcPts val="0"/>
              </a:spcAft>
              <a:buClrTx/>
              <a:buSzTx/>
              <a:buFont typeface="Wingdings" pitchFamily="2" charset="2"/>
              <a:buChar char="à"/>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1012825" marR="0" lvl="1" indent="-285750" algn="l" defTabSz="539750" rtl="0" eaLnBrk="1" fontAlgn="auto" latinLnBrk="0" hangingPunct="1">
              <a:lnSpc>
                <a:spcPct val="100000"/>
              </a:lnSpc>
              <a:spcBef>
                <a:spcPts val="0"/>
              </a:spcBef>
              <a:spcAft>
                <a:spcPts val="0"/>
              </a:spcAft>
              <a:buClrTx/>
              <a:buSzTx/>
              <a:buFont typeface="Wingdings" pitchFamily="2" charset="2"/>
              <a:buChar char="à"/>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Better interpretable models</a:t>
            </a:r>
          </a:p>
          <a:p>
            <a:pPr marL="1012825" marR="0" lvl="1" indent="-285750" algn="l" defTabSz="539750" rtl="0" eaLnBrk="1" fontAlgn="auto" latinLnBrk="0" hangingPunct="1">
              <a:lnSpc>
                <a:spcPct val="100000"/>
              </a:lnSpc>
              <a:spcBef>
                <a:spcPts val="0"/>
              </a:spcBef>
              <a:spcAft>
                <a:spcPts val="0"/>
              </a:spcAft>
              <a:buClrTx/>
              <a:buSzTx/>
              <a:buFont typeface="Wingdings" pitchFamily="2" charset="2"/>
              <a:buChar char="à"/>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1012825" marR="0" lvl="1" indent="-285750" algn="l" defTabSz="539750" rtl="0" eaLnBrk="1" fontAlgn="auto" latinLnBrk="0" hangingPunct="1">
              <a:lnSpc>
                <a:spcPct val="100000"/>
              </a:lnSpc>
              <a:spcBef>
                <a:spcPts val="0"/>
              </a:spcBef>
              <a:spcAft>
                <a:spcPts val="0"/>
              </a:spcAft>
              <a:buClrTx/>
              <a:buSzTx/>
              <a:buFont typeface="Wingdings" pitchFamily="2" charset="2"/>
              <a:buChar char="à"/>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‘Better behaved’ models</a:t>
            </a:r>
          </a:p>
          <a:p>
            <a:pPr marL="1470025" marR="0" lvl="2" indent="-285750" algn="l" defTabSz="539750" rtl="0" eaLnBrk="1" fontAlgn="auto" latinLnBrk="0" hangingPunct="1">
              <a:lnSpc>
                <a:spcPct val="100000"/>
              </a:lnSpc>
              <a:spcBef>
                <a:spcPts val="0"/>
              </a:spcBef>
              <a:spcAft>
                <a:spcPts val="0"/>
              </a:spcAft>
              <a:buClrTx/>
              <a:buSzTx/>
              <a:buFont typeface="System Font Regular"/>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No violation of fungibility </a:t>
            </a:r>
          </a:p>
          <a:p>
            <a:pPr marL="1470025" marR="0" lvl="2" indent="-285750" algn="l" defTabSz="539750" rtl="0" eaLnBrk="1" fontAlgn="auto" latinLnBrk="0" hangingPunct="1">
              <a:lnSpc>
                <a:spcPct val="100000"/>
              </a:lnSpc>
              <a:spcBef>
                <a:spcPts val="0"/>
              </a:spcBef>
              <a:spcAft>
                <a:spcPts val="0"/>
              </a:spcAft>
              <a:buClrTx/>
              <a:buSzTx/>
              <a:buFont typeface="System Font Regular"/>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No violation of behavioural regularity</a:t>
            </a:r>
          </a:p>
          <a:p>
            <a:pPr marL="1470025" marR="0" lvl="2" indent="-285750" algn="l" defTabSz="539750" rtl="0" eaLnBrk="1" fontAlgn="auto" latinLnBrk="0" hangingPunct="1">
              <a:lnSpc>
                <a:spcPct val="100000"/>
              </a:lnSpc>
              <a:spcBef>
                <a:spcPts val="0"/>
              </a:spcBef>
              <a:spcAft>
                <a:spcPts val="0"/>
              </a:spcAft>
              <a:buClrTx/>
              <a:buSzTx/>
              <a:buFont typeface="System Font Regular"/>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rPr>
              <a:t>Less erratic predictions</a:t>
            </a:r>
          </a:p>
          <a:p>
            <a:pPr marL="1012825" marR="0" lvl="1" indent="-285750" algn="l" defTabSz="53975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Wingdings" panose="05000000000000000000" pitchFamily="2" charset="2"/>
            </a:endParaRPr>
          </a:p>
          <a:p>
            <a:pPr marL="269875" marR="0" lvl="0" indent="0" algn="l" defTabSz="53975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7" name="Picture 6"/>
          <p:cNvPicPr>
            <a:picLocks noChangeAspect="1"/>
          </p:cNvPicPr>
          <p:nvPr/>
        </p:nvPicPr>
        <p:blipFill>
          <a:blip r:embed="rId3"/>
          <a:stretch>
            <a:fillRect/>
          </a:stretch>
        </p:blipFill>
        <p:spPr>
          <a:xfrm>
            <a:off x="8571026" y="3568549"/>
            <a:ext cx="3051515" cy="2520280"/>
          </a:xfrm>
          <a:prstGeom prst="rect">
            <a:avLst/>
          </a:prstGeom>
        </p:spPr>
      </p:pic>
      <p:pic>
        <p:nvPicPr>
          <p:cNvPr id="8" name="Picture 4" descr="Too much balance memes busy be balanced out with imbalance memes :  r/thanosdidnothingwrong">
            <a:extLst>
              <a:ext uri="{FF2B5EF4-FFF2-40B4-BE49-F238E27FC236}">
                <a16:creationId xmlns:a16="http://schemas.microsoft.com/office/drawing/2014/main" id="{EA98704A-1D78-9BD9-6825-9CB3926D3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7369" y="1420197"/>
            <a:ext cx="1518827" cy="176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7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10" end="10"/>
                                            </p:txEl>
                                          </p:spTgt>
                                        </p:tgtEl>
                                        <p:attrNameLst>
                                          <p:attrName>style.visibility</p:attrName>
                                        </p:attrNameLst>
                                      </p:cBhvr>
                                      <p:to>
                                        <p:strVal val="visible"/>
                                      </p:to>
                                    </p:set>
                                    <p:animEffect transition="in" filter="fade">
                                      <p:cBhvr>
                                        <p:cTn id="7" dur="500"/>
                                        <p:tgtEl>
                                          <p:spTgt spid="10">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12" end="12"/>
                                            </p:txEl>
                                          </p:spTgt>
                                        </p:tgtEl>
                                        <p:attrNameLst>
                                          <p:attrName>style.visibility</p:attrName>
                                        </p:attrNameLst>
                                      </p:cBhvr>
                                      <p:to>
                                        <p:strVal val="visible"/>
                                      </p:to>
                                    </p:set>
                                    <p:animEffect transition="in" filter="fade">
                                      <p:cBhvr>
                                        <p:cTn id="10" dur="500"/>
                                        <p:tgtEl>
                                          <p:spTgt spid="10">
                                            <p:txEl>
                                              <p:pRg st="12" end="1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xEl>
                                              <p:pRg st="14" end="14"/>
                                            </p:txEl>
                                          </p:spTgt>
                                        </p:tgtEl>
                                        <p:attrNameLst>
                                          <p:attrName>style.visibility</p:attrName>
                                        </p:attrNameLst>
                                      </p:cBhvr>
                                      <p:to>
                                        <p:strVal val="visible"/>
                                      </p:to>
                                    </p:set>
                                    <p:animEffect transition="in" filter="fade">
                                      <p:cBhvr>
                                        <p:cTn id="13" dur="500"/>
                                        <p:tgtEl>
                                          <p:spTgt spid="10">
                                            <p:txEl>
                                              <p:pRg st="14" end="1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xEl>
                                              <p:pRg st="15" end="15"/>
                                            </p:txEl>
                                          </p:spTgt>
                                        </p:tgtEl>
                                        <p:attrNameLst>
                                          <p:attrName>style.visibility</p:attrName>
                                        </p:attrNameLst>
                                      </p:cBhvr>
                                      <p:to>
                                        <p:strVal val="visible"/>
                                      </p:to>
                                    </p:set>
                                    <p:animEffect transition="in" filter="fade">
                                      <p:cBhvr>
                                        <p:cTn id="16" dur="500"/>
                                        <p:tgtEl>
                                          <p:spTgt spid="10">
                                            <p:txEl>
                                              <p:pRg st="15" end="1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xEl>
                                              <p:pRg st="16" end="16"/>
                                            </p:txEl>
                                          </p:spTgt>
                                        </p:tgtEl>
                                        <p:attrNameLst>
                                          <p:attrName>style.visibility</p:attrName>
                                        </p:attrNameLst>
                                      </p:cBhvr>
                                      <p:to>
                                        <p:strVal val="visible"/>
                                      </p:to>
                                    </p:set>
                                    <p:animEffect transition="in" filter="fade">
                                      <p:cBhvr>
                                        <p:cTn id="19" dur="500"/>
                                        <p:tgtEl>
                                          <p:spTgt spid="10">
                                            <p:txEl>
                                              <p:pRg st="16" end="1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xEl>
                                              <p:pRg st="17" end="17"/>
                                            </p:txEl>
                                          </p:spTgt>
                                        </p:tgtEl>
                                        <p:attrNameLst>
                                          <p:attrName>style.visibility</p:attrName>
                                        </p:attrNameLst>
                                      </p:cBhvr>
                                      <p:to>
                                        <p:strVal val="visible"/>
                                      </p:to>
                                    </p:set>
                                    <p:animEffect transition="in" filter="fade">
                                      <p:cBhvr>
                                        <p:cTn id="22"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0E4E3A4-699B-C4ED-0B23-1FC235AC476E}"/>
              </a:ext>
            </a:extLst>
          </p:cNvPr>
          <p:cNvPicPr>
            <a:picLocks noChangeAspect="1"/>
          </p:cNvPicPr>
          <p:nvPr/>
        </p:nvPicPr>
        <p:blipFill rotWithShape="1">
          <a:blip r:embed="rId3"/>
          <a:srcRect l="40549" t="45781" r="9366" b="-1"/>
          <a:stretch/>
        </p:blipFill>
        <p:spPr>
          <a:xfrm>
            <a:off x="7603546" y="1895952"/>
            <a:ext cx="4248190" cy="2586900"/>
          </a:xfrm>
          <a:custGeom>
            <a:avLst/>
            <a:gdLst>
              <a:gd name="connsiteX0" fmla="*/ 3342038 w 4248190"/>
              <a:gd name="connsiteY0" fmla="*/ 0 h 2586900"/>
              <a:gd name="connsiteX1" fmla="*/ 4248190 w 4248190"/>
              <a:gd name="connsiteY1" fmla="*/ 0 h 2586900"/>
              <a:gd name="connsiteX2" fmla="*/ 4248190 w 4248190"/>
              <a:gd name="connsiteY2" fmla="*/ 2586900 h 2586900"/>
              <a:gd name="connsiteX3" fmla="*/ 0 w 4248190"/>
              <a:gd name="connsiteY3" fmla="*/ 2586900 h 2586900"/>
              <a:gd name="connsiteX4" fmla="*/ 0 w 4248190"/>
              <a:gd name="connsiteY4" fmla="*/ 543406 h 2586900"/>
              <a:gd name="connsiteX5" fmla="*/ 3342038 w 4248190"/>
              <a:gd name="connsiteY5" fmla="*/ 543406 h 258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8190" h="2586900">
                <a:moveTo>
                  <a:pt x="3342038" y="0"/>
                </a:moveTo>
                <a:lnTo>
                  <a:pt x="4248190" y="0"/>
                </a:lnTo>
                <a:lnTo>
                  <a:pt x="4248190" y="2586900"/>
                </a:lnTo>
                <a:lnTo>
                  <a:pt x="0" y="2586900"/>
                </a:lnTo>
                <a:lnTo>
                  <a:pt x="0" y="543406"/>
                </a:lnTo>
                <a:lnTo>
                  <a:pt x="3342038" y="543406"/>
                </a:lnTo>
                <a:close/>
              </a:path>
            </a:pathLst>
          </a:custGeom>
        </p:spPr>
      </p:pic>
      <p:sp>
        <p:nvSpPr>
          <p:cNvPr id="5" name="AutoShape 2" descr="Image result for zip file icon"/>
          <p:cNvSpPr>
            <a:spLocks noChangeAspect="1" noChangeArrowheads="1"/>
          </p:cNvSpPr>
          <p:nvPr/>
        </p:nvSpPr>
        <p:spPr bwMode="auto">
          <a:xfrm>
            <a:off x="1679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AutoShape 4" descr="Image result for zip file icon"/>
          <p:cNvSpPr>
            <a:spLocks noChangeAspect="1" noChangeArrowheads="1"/>
          </p:cNvSpPr>
          <p:nvPr/>
        </p:nvSpPr>
        <p:spPr bwMode="auto">
          <a:xfrm>
            <a:off x="1831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4D4017-CCFE-46C6-A9FB-0EFAE082C1AD}" type="slidenum">
              <a:rPr kumimoji="0" lang="nl-NL"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nl-NL"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nl-NL"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TextBox 9"/>
          <p:cNvSpPr txBox="1"/>
          <p:nvPr/>
        </p:nvSpPr>
        <p:spPr>
          <a:xfrm>
            <a:off x="1044000" y="1368000"/>
            <a:ext cx="6060112" cy="515734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a:ea typeface="+mn-ea"/>
                <a:cs typeface="+mn-cs"/>
              </a:rPr>
              <a:t>Final observations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MLP-based hybrid models are </a:t>
            </a:r>
            <a:r>
              <a:rPr kumimoji="0" lang="en-GB" sz="1800" b="1" i="0" u="none" strike="noStrike" kern="1200" cap="none" spc="0" normalizeH="0" baseline="0" noProof="0" dirty="0">
                <a:ln>
                  <a:noFill/>
                </a:ln>
                <a:solidFill>
                  <a:prstClr val="black"/>
                </a:solidFill>
                <a:effectLst/>
                <a:uLnTx/>
                <a:uFillTx/>
                <a:latin typeface="Calibri"/>
                <a:ea typeface="+mn-ea"/>
                <a:cs typeface="+mn-cs"/>
              </a:rPr>
              <a:t>not</a:t>
            </a:r>
            <a:r>
              <a:rPr kumimoji="0" lang="en-GB" sz="1800" b="0" i="0" u="none" strike="noStrike" kern="1200" cap="none" spc="0" normalizeH="0" baseline="0" noProof="0" dirty="0">
                <a:ln>
                  <a:noFill/>
                </a:ln>
                <a:solidFill>
                  <a:prstClr val="black"/>
                </a:solidFill>
                <a:effectLst/>
                <a:uLnTx/>
                <a:uFillTx/>
                <a:latin typeface="Calibri"/>
                <a:ea typeface="+mn-ea"/>
                <a:cs typeface="+mn-cs"/>
              </a:rPr>
              <a:t> uniquely identifiable</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Sensitive to local solutions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Sensitive to hyperparameter settings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When covariates (strongly) correlate with attributes used in the MNL-part of behavioural layers, they may get be biased (‘polluted’)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Hybrid models are more challenging to implement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800" b="0" i="0" u="none" strike="noStrike" kern="1200" cap="none" spc="0" normalizeH="0" baseline="0" noProof="0" dirty="0">
                <a:ln>
                  <a:noFill/>
                </a:ln>
                <a:solidFill>
                  <a:prstClr val="black"/>
                </a:solidFill>
                <a:effectLst/>
                <a:uLnTx/>
                <a:uFillTx/>
                <a:latin typeface="Calibri"/>
                <a:ea typeface="+mn-ea"/>
                <a:cs typeface="+mn-cs"/>
              </a:rPr>
              <a:t>A lot of research into hybrid choice models is going on. </a:t>
            </a:r>
            <a:r>
              <a:rPr kumimoji="0" lang="en-GB" sz="1800" b="1" i="0" u="none" strike="noStrike" kern="1200" cap="none" spc="0" normalizeH="0" baseline="0" noProof="0" dirty="0">
                <a:ln>
                  <a:noFill/>
                </a:ln>
                <a:solidFill>
                  <a:prstClr val="black"/>
                </a:solidFill>
                <a:effectLst/>
                <a:uLnTx/>
                <a:uFillTx/>
                <a:latin typeface="Calibri"/>
                <a:ea typeface="+mn-ea"/>
                <a:cs typeface="+mn-cs"/>
              </a:rPr>
              <a:t>The jury about their added value and use is still out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Title 1">
            <a:extLst>
              <a:ext uri="{FF2B5EF4-FFF2-40B4-BE49-F238E27FC236}">
                <a16:creationId xmlns:a16="http://schemas.microsoft.com/office/drawing/2014/main" id="{43E7F5C2-03C4-1855-ACC2-148BF6C467C2}"/>
              </a:ext>
            </a:extLst>
          </p:cNvPr>
          <p:cNvSpPr>
            <a:spLocks noGrp="1"/>
          </p:cNvSpPr>
          <p:nvPr>
            <p:ph type="title"/>
          </p:nvPr>
        </p:nvSpPr>
        <p:spPr>
          <a:xfrm>
            <a:off x="715992" y="136525"/>
            <a:ext cx="10791646" cy="898645"/>
          </a:xfrm>
        </p:spPr>
        <p:txBody>
          <a:bodyPr>
            <a:normAutofit/>
          </a:bodyPr>
          <a:lstStyle/>
          <a:p>
            <a:r>
              <a:rPr lang="en-US" sz="4000" dirty="0">
                <a:cs typeface="Times New Roman" panose="02020603050405020304" pitchFamily="18" charset="0"/>
                <a:sym typeface="Wingdings" panose="05000000000000000000" pitchFamily="2" charset="2"/>
              </a:rPr>
              <a:t>Hybrid choice models</a:t>
            </a:r>
          </a:p>
        </p:txBody>
      </p:sp>
    </p:spTree>
    <p:extLst>
      <p:ext uri="{BB962C8B-B14F-4D97-AF65-F5344CB8AC3E}">
        <p14:creationId xmlns:p14="http://schemas.microsoft.com/office/powerpoint/2010/main" val="374903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108BD9"/>
      </a:lt2>
      <a:accent1>
        <a:srgbClr val="ADC610"/>
      </a:accent1>
      <a:accent2>
        <a:srgbClr val="002B60"/>
      </a:accent2>
      <a:accent3>
        <a:srgbClr val="FFFFFF"/>
      </a:accent3>
      <a:accent4>
        <a:srgbClr val="000000"/>
      </a:accent4>
      <a:accent5>
        <a:srgbClr val="D3DFAA"/>
      </a:accent5>
      <a:accent6>
        <a:srgbClr val="002656"/>
      </a:accent6>
      <a:hlink>
        <a:srgbClr val="A10058"/>
      </a:hlink>
      <a:folHlink>
        <a:srgbClr val="66BCAA"/>
      </a:folHlink>
    </a:clrScheme>
    <a:fontScheme name="Default Design">
      <a:majorFont>
        <a:latin typeface="Bookman Old Style"/>
        <a:ea typeface=""/>
        <a:cs typeface=""/>
      </a:majorFont>
      <a:minorFont>
        <a:latin typeface="Tahom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1">
        <a:dk1>
          <a:srgbClr val="000000"/>
        </a:dk1>
        <a:lt1>
          <a:srgbClr val="FFFFFF"/>
        </a:lt1>
        <a:dk2>
          <a:srgbClr val="000000"/>
        </a:dk2>
        <a:lt2>
          <a:srgbClr val="108BD9"/>
        </a:lt2>
        <a:accent1>
          <a:srgbClr val="C1C700"/>
        </a:accent1>
        <a:accent2>
          <a:srgbClr val="003B74"/>
        </a:accent2>
        <a:accent3>
          <a:srgbClr val="FFFFFF"/>
        </a:accent3>
        <a:accent4>
          <a:srgbClr val="000000"/>
        </a:accent4>
        <a:accent5>
          <a:srgbClr val="DDE0AA"/>
        </a:accent5>
        <a:accent6>
          <a:srgbClr val="003568"/>
        </a:accent6>
        <a:hlink>
          <a:srgbClr val="C2006E"/>
        </a:hlink>
        <a:folHlink>
          <a:srgbClr val="7FC6B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rgbClr val="24B5B3"/>
          </a:solidFill>
          <a:prstDash val="dash"/>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square">
        <a:noAutofit/>
      </a:bodyPr>
      <a:lstStyle>
        <a:defPPr marL="285750" indent="-285750" algn="l" defTabSz="904875">
          <a:buFont typeface="Arial" panose="020B0604020202020204" pitchFamily="34" charset="0"/>
          <a:buChar char="•"/>
          <a:tabLst>
            <a:tab pos="715963" algn="l"/>
            <a:tab pos="3228975" algn="l"/>
          </a:tabLst>
          <a:defRPr dirty="0" smtClean="0">
            <a:cs typeface="Calibri" panose="020F0502020204030204" pitchFamily="34" charset="0"/>
            <a:sym typeface="Wingdings" panose="05000000000000000000" pitchFamily="2" charset="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1211</TotalTime>
  <Words>1514</Words>
  <Application>Microsoft Macintosh PowerPoint</Application>
  <PresentationFormat>Widescreen</PresentationFormat>
  <Paragraphs>389</Paragraphs>
  <Slides>25</Slides>
  <Notes>21</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25</vt:i4>
      </vt:variant>
    </vt:vector>
  </HeadingPairs>
  <TitlesOfParts>
    <vt:vector size="41" baseType="lpstr">
      <vt:lpstr>Arial</vt:lpstr>
      <vt:lpstr>ArialMS</vt:lpstr>
      <vt:lpstr>Bookman Old Style</vt:lpstr>
      <vt:lpstr>Calibri</vt:lpstr>
      <vt:lpstr>Calibri Light</vt:lpstr>
      <vt:lpstr>Cambria Math</vt:lpstr>
      <vt:lpstr>Courier New</vt:lpstr>
      <vt:lpstr>System Font Regular</vt:lpstr>
      <vt:lpstr>Tahoma</vt:lpstr>
      <vt:lpstr>Times</vt:lpstr>
      <vt:lpstr>Times New Roman</vt:lpstr>
      <vt:lpstr>Wingdings</vt:lpstr>
      <vt:lpstr>Office Theme</vt:lpstr>
      <vt:lpstr>Default Design</vt:lpstr>
      <vt:lpstr>Custom Design</vt:lpstr>
      <vt:lpstr>Equation</vt:lpstr>
      <vt:lpstr>Demanda de Transporte    Learning- Multinomial Logit model   Gabriel Nova Sander van Cranenburgh   CityAI lab Section of Transport and Logistics Faculty of Technology, Policy and Management Delft University of Technology</vt:lpstr>
      <vt:lpstr>Limitation of theory-based DCM</vt:lpstr>
      <vt:lpstr>L-MNL model</vt:lpstr>
      <vt:lpstr>L-MNL model</vt:lpstr>
      <vt:lpstr>L-MNL model</vt:lpstr>
      <vt:lpstr>L-MNL model</vt:lpstr>
      <vt:lpstr>L-MNL model</vt:lpstr>
      <vt:lpstr>Hybrid choice models</vt:lpstr>
      <vt:lpstr>Hybrid choice models</vt:lpstr>
      <vt:lpstr>Empirical example L-MNL model</vt:lpstr>
      <vt:lpstr>Empirical example L-MNL model</vt:lpstr>
      <vt:lpstr>Empirical example L-MNL model</vt:lpstr>
      <vt:lpstr>Empirical example L-MNL model</vt:lpstr>
      <vt:lpstr>Empirical example L-MNL model</vt:lpstr>
      <vt:lpstr>Empirical example L-MNL model</vt:lpstr>
      <vt:lpstr>Empirical example L-MNL model</vt:lpstr>
      <vt:lpstr>Empirical example L-MNL model</vt:lpstr>
      <vt:lpstr>Empirical example L-MNL model</vt:lpstr>
      <vt:lpstr>Empirical example L-MNL model</vt:lpstr>
      <vt:lpstr>Lab session 2  Machine learning approaches for discrete choice analysis  L-MNL model </vt:lpstr>
      <vt:lpstr>Lab session 2</vt:lpstr>
      <vt:lpstr>Lab session 2</vt:lpstr>
      <vt:lpstr>Lab session 2    Let’s GO!</vt:lpstr>
      <vt:lpstr>Take-aways </vt:lpstr>
      <vt:lpstr> Thank you for your attention!    g.nova@tudelft.nl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Choice Analysis: micro-econometrics and machine learning approaches   Machine learning approaches for discrete choice analysis   Sander van Cranenburgh  Associate Professor  CityAI lab Section of Transport and Logistics Faculty of Technology, Policy and Management Delft University of Technology</dc:title>
  <dc:creator>Sander van Cranenburgh</dc:creator>
  <cp:lastModifiedBy>Gabriel Nova</cp:lastModifiedBy>
  <cp:revision>12</cp:revision>
  <dcterms:created xsi:type="dcterms:W3CDTF">2024-01-30T10:56:06Z</dcterms:created>
  <dcterms:modified xsi:type="dcterms:W3CDTF">2025-06-18T07:55:42Z</dcterms:modified>
</cp:coreProperties>
</file>