
<file path=[Content_Types].xml><?xml version="1.0" encoding="utf-8"?>
<Types xmlns="http://schemas.openxmlformats.org/package/2006/content-types">
  <Default Extension="xml" ContentType="application/xml"/>
  <Default Extension="jpg" ContentType="image/jpeg"/>
  <Default Extension="jpeg" ContentType="image/jpeg"/>
  <Default Extension="rels" ContentType="application/vnd.openxmlformats-package.relationships+xml"/>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handoutMasterIdLst>
    <p:handoutMasterId r:id="rId31"/>
  </p:handoutMasterIdLst>
  <p:sldIdLst>
    <p:sldId id="280" r:id="rId2"/>
    <p:sldId id="399" r:id="rId3"/>
    <p:sldId id="402" r:id="rId4"/>
    <p:sldId id="423" r:id="rId5"/>
    <p:sldId id="414" r:id="rId6"/>
    <p:sldId id="437" r:id="rId7"/>
    <p:sldId id="436" r:id="rId8"/>
    <p:sldId id="415" r:id="rId9"/>
    <p:sldId id="416" r:id="rId10"/>
    <p:sldId id="405" r:id="rId11"/>
    <p:sldId id="433" r:id="rId12"/>
    <p:sldId id="426" r:id="rId13"/>
    <p:sldId id="406" r:id="rId14"/>
    <p:sldId id="407" r:id="rId15"/>
    <p:sldId id="419" r:id="rId16"/>
    <p:sldId id="420" r:id="rId17"/>
    <p:sldId id="427" r:id="rId18"/>
    <p:sldId id="421" r:id="rId19"/>
    <p:sldId id="434" r:id="rId20"/>
    <p:sldId id="429" r:id="rId21"/>
    <p:sldId id="422" r:id="rId22"/>
    <p:sldId id="408" r:id="rId23"/>
    <p:sldId id="417" r:id="rId24"/>
    <p:sldId id="435" r:id="rId25"/>
    <p:sldId id="418" r:id="rId26"/>
    <p:sldId id="412" r:id="rId27"/>
    <p:sldId id="413" r:id="rId28"/>
    <p:sldId id="411" r:id="rId29"/>
  </p:sldIdLst>
  <p:sldSz cx="9144000" cy="5143500" type="screen16x9"/>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93CB"/>
    <a:srgbClr val="0B1449"/>
    <a:srgbClr val="5CB4D0"/>
    <a:srgbClr val="102269"/>
    <a:srgbClr val="3492CB"/>
    <a:srgbClr val="1A69A4"/>
    <a:srgbClr val="C7DFEC"/>
    <a:srgbClr val="404040"/>
    <a:srgbClr val="1969A3"/>
    <a:srgbClr val="151C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60" autoAdjust="0"/>
  </p:normalViewPr>
  <p:slideViewPr>
    <p:cSldViewPr snapToGrid="0" snapToObjects="1">
      <p:cViewPr>
        <p:scale>
          <a:sx n="100" d="100"/>
          <a:sy n="100" d="100"/>
        </p:scale>
        <p:origin x="-464" y="-41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0" d="100"/>
          <a:sy n="50" d="100"/>
        </p:scale>
        <p:origin x="-2760"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AFB7221F-04A9-5041-86F9-67BC93574DEF}" type="datetimeFigureOut">
              <a:rPr lang="en-US" smtClean="0"/>
              <a:pPr/>
              <a:t>8/31/16</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CE9FB95F-C505-0041-AA21-253DBE70FDD3}" type="slidenum">
              <a:rPr lang="en-US" smtClean="0"/>
              <a:pPr/>
              <a:t>‹#›</a:t>
            </a:fld>
            <a:endParaRPr lang="en-US"/>
          </a:p>
        </p:txBody>
      </p:sp>
    </p:spTree>
    <p:extLst>
      <p:ext uri="{BB962C8B-B14F-4D97-AF65-F5344CB8AC3E}">
        <p14:creationId xmlns:p14="http://schemas.microsoft.com/office/powerpoint/2010/main" val="27359630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C158A0C3-DDF5-7744-8161-3DB664A734D2}" type="datetimeFigureOut">
              <a:rPr lang="en-US" smtClean="0"/>
              <a:pPr/>
              <a:t>8/31/16</a:t>
            </a:fld>
            <a:endParaRPr lang="en-US"/>
          </a:p>
        </p:txBody>
      </p:sp>
      <p:sp>
        <p:nvSpPr>
          <p:cNvPr id="4" name="Slide Image Placeholder 3"/>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902B7F09-0AAB-7443-BE20-4368098D79C9}" type="slidenum">
              <a:rPr lang="en-US" smtClean="0"/>
              <a:pPr/>
              <a:t>‹#›</a:t>
            </a:fld>
            <a:endParaRPr lang="en-US"/>
          </a:p>
        </p:txBody>
      </p:sp>
    </p:spTree>
    <p:extLst>
      <p:ext uri="{BB962C8B-B14F-4D97-AF65-F5344CB8AC3E}">
        <p14:creationId xmlns:p14="http://schemas.microsoft.com/office/powerpoint/2010/main" val="20218463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2B7F09-0AAB-7443-BE20-4368098D79C9}" type="slidenum">
              <a:rPr lang="en-US" smtClean="0"/>
              <a:pPr/>
              <a:t>7</a:t>
            </a:fld>
            <a:endParaRPr lang="en-US"/>
          </a:p>
        </p:txBody>
      </p:sp>
    </p:spTree>
    <p:extLst>
      <p:ext uri="{BB962C8B-B14F-4D97-AF65-F5344CB8AC3E}">
        <p14:creationId xmlns:p14="http://schemas.microsoft.com/office/powerpoint/2010/main" val="1760716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smtClean="0"/>
              <a:t>Product View: </a:t>
            </a:r>
            <a:r>
              <a:rPr lang="en-US" sz="1200" dirty="0" smtClean="0"/>
              <a:t>The product domain is specific to the interaction between the Customer and the Product Offerings of a Service Provider. </a:t>
            </a:r>
          </a:p>
          <a:p>
            <a:r>
              <a:rPr lang="en-US" sz="1200" i="1" dirty="0" smtClean="0"/>
              <a:t>Service View: </a:t>
            </a:r>
            <a:r>
              <a:rPr lang="en-US" sz="1200" dirty="0" smtClean="0"/>
              <a:t>A Product Instance is realized as one or more Services and associated Resources</a:t>
            </a:r>
            <a:r>
              <a:rPr lang="en-US" sz="1200" strike="sngStrike" baseline="0" dirty="0" smtClean="0"/>
              <a:t>; thus Services are tightly bound to Product Instances and may be viewed to represent the Customer experience of the Product Instance that has been realized within the Service Provider’s infrastructure</a:t>
            </a:r>
            <a:r>
              <a:rPr lang="en-US" sz="1200" dirty="0" smtClean="0"/>
              <a:t>.</a:t>
            </a:r>
            <a:br>
              <a:rPr lang="en-US" sz="1200" dirty="0" smtClean="0"/>
            </a:br>
            <a:r>
              <a:rPr lang="en-US" sz="1200" dirty="0" smtClean="0"/>
              <a:t>&lt;</a:t>
            </a:r>
            <a:r>
              <a:rPr lang="en-US" sz="1200" dirty="0" err="1" smtClean="0"/>
              <a:t>jcs</a:t>
            </a:r>
            <a:r>
              <a:rPr lang="en-US" sz="1200" dirty="0" smtClean="0"/>
              <a:t>&gt;</a:t>
            </a:r>
            <a:r>
              <a:rPr lang="en-US" sz="1200" baseline="0" dirty="0" smtClean="0"/>
              <a:t> Since a Product is realized as Services AND Resources, both are “tightly bound”. But what does “tightly bound” mean? I am assuming that it acts similar to a composition, but I’m not sure.</a:t>
            </a:r>
          </a:p>
          <a:p>
            <a:r>
              <a:rPr lang="en-US" sz="1200" baseline="0" dirty="0" smtClean="0"/>
              <a:t>In the SID and even ZOOM, Customer Experience is SEPARATE from Services and Resources. I think that this is a Good Thing. We’ve already corrected that in the CIM spec. &lt;/</a:t>
            </a:r>
            <a:r>
              <a:rPr lang="en-US" sz="1200" baseline="0" dirty="0" err="1" smtClean="0"/>
              <a:t>jcs</a:t>
            </a:r>
            <a:r>
              <a:rPr lang="en-US" sz="1200" baseline="0" dirty="0" smtClean="0"/>
              <a:t>&gt;</a:t>
            </a:r>
          </a:p>
          <a:p>
            <a:endParaRPr lang="en-US" sz="1200" dirty="0" smtClean="0"/>
          </a:p>
          <a:p>
            <a:r>
              <a:rPr lang="en-US" sz="2400" i="1" dirty="0" smtClean="0"/>
              <a:t>Resource View   </a:t>
            </a:r>
            <a:r>
              <a:rPr lang="en-US" sz="2400" dirty="0" smtClean="0"/>
              <a:t>Services are delivered via resources in the network, whether physical or logical.  Physical resources are actual hardware, and logical resources can be viewed as functionality provided by specific pieces of hardware.  The resource view can be further sub-divided into the Network and Topology View and the Element and Equipment View.</a:t>
            </a:r>
          </a:p>
          <a:p>
            <a:pPr lvl="1"/>
            <a:r>
              <a:rPr lang="en-US" sz="2200" dirty="0" smtClean="0"/>
              <a:t>The Network and Topology View encompasses all the functions across network elements, on the basis of administrative network domains.  </a:t>
            </a:r>
          </a:p>
          <a:p>
            <a:pPr lvl="1"/>
            <a:r>
              <a:rPr lang="en-US" sz="2200" dirty="0" smtClean="0"/>
              <a:t>The Element and Equipment View pertains to the management of a specific set of devices.</a:t>
            </a:r>
          </a:p>
          <a:p>
            <a:r>
              <a:rPr lang="en-US" dirty="0" smtClean="0"/>
              <a:t>&lt;</a:t>
            </a:r>
            <a:r>
              <a:rPr lang="en-US" dirty="0" err="1" smtClean="0"/>
              <a:t>jcs</a:t>
            </a:r>
            <a:r>
              <a:rPr lang="en-US" dirty="0" smtClean="0"/>
              <a:t>&gt; This is a long discussion. Briefly, </a:t>
            </a:r>
            <a:r>
              <a:rPr lang="en-US" dirty="0" err="1" smtClean="0"/>
              <a:t>PhysicalResource</a:t>
            </a:r>
            <a:r>
              <a:rPr lang="en-US" dirty="0" smtClean="0"/>
              <a:t> is broken if</a:t>
            </a:r>
            <a:r>
              <a:rPr lang="en-US" baseline="0" dirty="0" smtClean="0"/>
              <a:t> it subclasses from </a:t>
            </a:r>
            <a:r>
              <a:rPr lang="en-US" baseline="0" dirty="0" err="1" smtClean="0"/>
              <a:t>ManagedEntity</a:t>
            </a:r>
            <a:r>
              <a:rPr lang="en-US" baseline="0" dirty="0" smtClean="0"/>
              <a:t> – what is manageable about a Chassis? It is a hunk of metal. </a:t>
            </a:r>
            <a:r>
              <a:rPr lang="en-US" baseline="0" dirty="0" smtClean="0">
                <a:sym typeface="Wingdings" panose="05000000000000000000" pitchFamily="2" charset="2"/>
              </a:rPr>
              <a:t> In Zoom, we </a:t>
            </a:r>
            <a:r>
              <a:rPr lang="en-US" baseline="0" dirty="0" err="1" smtClean="0">
                <a:sym typeface="Wingdings" panose="05000000000000000000" pitchFamily="2" charset="2"/>
              </a:rPr>
              <a:t>subclassed</a:t>
            </a:r>
            <a:r>
              <a:rPr lang="en-US" baseline="0" dirty="0" smtClean="0">
                <a:sym typeface="Wingdings" panose="05000000000000000000" pitchFamily="2" charset="2"/>
              </a:rPr>
              <a:t> </a:t>
            </a:r>
            <a:r>
              <a:rPr lang="en-US" baseline="0" dirty="0" err="1" smtClean="0">
                <a:sym typeface="Wingdings" panose="05000000000000000000" pitchFamily="2" charset="2"/>
              </a:rPr>
              <a:t>PhyscialResource</a:t>
            </a:r>
            <a:r>
              <a:rPr lang="en-US" baseline="0" dirty="0" smtClean="0">
                <a:sym typeface="Wingdings" panose="05000000000000000000" pitchFamily="2" charset="2"/>
              </a:rPr>
              <a:t> from </a:t>
            </a:r>
            <a:r>
              <a:rPr lang="en-US" baseline="0" dirty="0" err="1" smtClean="0">
                <a:sym typeface="Wingdings" panose="05000000000000000000" pitchFamily="2" charset="2"/>
              </a:rPr>
              <a:t>UnManagedEntity</a:t>
            </a:r>
            <a:r>
              <a:rPr lang="en-US" baseline="0" dirty="0" smtClean="0">
                <a:sym typeface="Wingdings" panose="05000000000000000000" pitchFamily="2" charset="2"/>
              </a:rPr>
              <a:t>. We do differentiate between </a:t>
            </a:r>
            <a:r>
              <a:rPr lang="en-US" baseline="0" dirty="0" err="1" smtClean="0">
                <a:sym typeface="Wingdings" panose="05000000000000000000" pitchFamily="2" charset="2"/>
              </a:rPr>
              <a:t>LogicalResource</a:t>
            </a:r>
            <a:r>
              <a:rPr lang="en-US" baseline="0" dirty="0" smtClean="0">
                <a:sym typeface="Wingdings" panose="05000000000000000000" pitchFamily="2" charset="2"/>
              </a:rPr>
              <a:t> and </a:t>
            </a:r>
            <a:r>
              <a:rPr lang="en-US" baseline="0" dirty="0" err="1" smtClean="0">
                <a:sym typeface="Wingdings" panose="05000000000000000000" pitchFamily="2" charset="2"/>
              </a:rPr>
              <a:t>VirtualResource</a:t>
            </a:r>
            <a:r>
              <a:rPr lang="en-US" baseline="0" dirty="0" smtClean="0">
                <a:sym typeface="Wingdings" panose="05000000000000000000" pitchFamily="2" charset="2"/>
              </a:rPr>
              <a:t>, and both are </a:t>
            </a:r>
            <a:r>
              <a:rPr lang="en-US" baseline="0" dirty="0" err="1" smtClean="0">
                <a:sym typeface="Wingdings" panose="05000000000000000000" pitchFamily="2" charset="2"/>
              </a:rPr>
              <a:t>subclassed</a:t>
            </a:r>
            <a:r>
              <a:rPr lang="en-US" baseline="0" dirty="0" smtClean="0">
                <a:sym typeface="Wingdings" panose="05000000000000000000" pitchFamily="2" charset="2"/>
              </a:rPr>
              <a:t> from Resource. The MEF CIM is being changed to reflect this. &lt;/</a:t>
            </a:r>
            <a:r>
              <a:rPr lang="en-US" baseline="0" dirty="0" err="1" smtClean="0">
                <a:sym typeface="Wingdings" panose="05000000000000000000" pitchFamily="2" charset="2"/>
              </a:rPr>
              <a:t>jcs</a:t>
            </a:r>
            <a:r>
              <a:rPr lang="en-US" baseline="0" dirty="0" smtClean="0">
                <a:sym typeface="Wingdings" panose="05000000000000000000" pitchFamily="2" charset="2"/>
              </a:rPr>
              <a:t>&gt;</a:t>
            </a:r>
            <a:endParaRPr lang="en-US" dirty="0"/>
          </a:p>
        </p:txBody>
      </p:sp>
      <p:sp>
        <p:nvSpPr>
          <p:cNvPr id="4" name="Slide Number Placeholder 3"/>
          <p:cNvSpPr>
            <a:spLocks noGrp="1"/>
          </p:cNvSpPr>
          <p:nvPr>
            <p:ph type="sldNum" sz="quarter" idx="10"/>
          </p:nvPr>
        </p:nvSpPr>
        <p:spPr/>
        <p:txBody>
          <a:bodyPr/>
          <a:lstStyle/>
          <a:p>
            <a:fld id="{902B7F09-0AAB-7443-BE20-4368098D79C9}" type="slidenum">
              <a:rPr lang="en-US" smtClean="0"/>
              <a:pPr/>
              <a:t>8</a:t>
            </a:fld>
            <a:endParaRPr lang="en-US"/>
          </a:p>
        </p:txBody>
      </p:sp>
    </p:spTree>
    <p:extLst>
      <p:ext uri="{BB962C8B-B14F-4D97-AF65-F5344CB8AC3E}">
        <p14:creationId xmlns:p14="http://schemas.microsoft.com/office/powerpoint/2010/main" val="513021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2B7F09-0AAB-7443-BE20-4368098D79C9}" type="slidenum">
              <a:rPr lang="en-US" smtClean="0"/>
              <a:pPr/>
              <a:t>9</a:t>
            </a:fld>
            <a:endParaRPr lang="en-US"/>
          </a:p>
        </p:txBody>
      </p:sp>
    </p:spTree>
    <p:extLst>
      <p:ext uri="{BB962C8B-B14F-4D97-AF65-F5344CB8AC3E}">
        <p14:creationId xmlns:p14="http://schemas.microsoft.com/office/powerpoint/2010/main" val="2509557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0"/>
          </p:nvPr>
        </p:nvSpPr>
        <p:spPr/>
        <p:txBody>
          <a:bodyPr/>
          <a:lstStyle/>
          <a:p>
            <a:pPr>
              <a:defRPr/>
            </a:pPr>
            <a:r>
              <a:rPr lang="en-US" smtClean="0"/>
              <a:t>2014-10-01 </a:t>
            </a:r>
            <a:endParaRPr lang="en-US" dirty="0"/>
          </a:p>
        </p:txBody>
      </p:sp>
      <p:sp>
        <p:nvSpPr>
          <p:cNvPr id="5" name="Slide Number Placeholder 4"/>
          <p:cNvSpPr>
            <a:spLocks noGrp="1"/>
          </p:cNvSpPr>
          <p:nvPr>
            <p:ph type="sldNum" sz="quarter" idx="11"/>
          </p:nvPr>
        </p:nvSpPr>
        <p:spPr/>
        <p:txBody>
          <a:bodyPr/>
          <a:lstStyle/>
          <a:p>
            <a:pPr>
              <a:defRPr/>
            </a:pPr>
            <a:fld id="{B25D574E-44BB-4195-9E80-243BAFEA5E72}" type="slidenum">
              <a:rPr lang="en-US" smtClean="0"/>
              <a:t>13</a:t>
            </a:fld>
            <a:endParaRPr lang="en-US" dirty="0"/>
          </a:p>
        </p:txBody>
      </p:sp>
      <p:sp>
        <p:nvSpPr>
          <p:cNvPr id="6" name="Header Placeholder 5"/>
          <p:cNvSpPr>
            <a:spLocks noGrp="1"/>
          </p:cNvSpPr>
          <p:nvPr>
            <p:ph type="hdr" sz="quarter" idx="12"/>
          </p:nvPr>
        </p:nvSpPr>
        <p:spPr/>
        <p:txBody>
          <a:bodyPr/>
          <a:lstStyle/>
          <a:p>
            <a:pPr>
              <a:defRPr/>
            </a:pPr>
            <a:r>
              <a:rPr lang="en-US" smtClean="0"/>
              <a:t>CE Add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2483309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0"/>
          </p:nvPr>
        </p:nvSpPr>
        <p:spPr/>
        <p:txBody>
          <a:bodyPr/>
          <a:lstStyle/>
          <a:p>
            <a:pPr>
              <a:defRPr/>
            </a:pPr>
            <a:r>
              <a:rPr lang="en-US" smtClean="0"/>
              <a:t>2014-10-01 </a:t>
            </a:r>
            <a:endParaRPr lang="en-US" dirty="0"/>
          </a:p>
        </p:txBody>
      </p:sp>
      <p:sp>
        <p:nvSpPr>
          <p:cNvPr id="5" name="Slide Number Placeholder 4"/>
          <p:cNvSpPr>
            <a:spLocks noGrp="1"/>
          </p:cNvSpPr>
          <p:nvPr>
            <p:ph type="sldNum" sz="quarter" idx="11"/>
          </p:nvPr>
        </p:nvSpPr>
        <p:spPr/>
        <p:txBody>
          <a:bodyPr/>
          <a:lstStyle/>
          <a:p>
            <a:pPr>
              <a:defRPr/>
            </a:pPr>
            <a:fld id="{F55EAEAC-388E-4A97-A5B8-98EB502BA987}" type="slidenum">
              <a:rPr lang="en-US" smtClean="0"/>
              <a:t>14</a:t>
            </a:fld>
            <a:endParaRPr lang="en-US" dirty="0"/>
          </a:p>
        </p:txBody>
      </p:sp>
      <p:sp>
        <p:nvSpPr>
          <p:cNvPr id="6" name="Header Placeholder 5"/>
          <p:cNvSpPr>
            <a:spLocks noGrp="1"/>
          </p:cNvSpPr>
          <p:nvPr>
            <p:ph type="hdr" sz="quarter" idx="12"/>
          </p:nvPr>
        </p:nvSpPr>
        <p:spPr/>
        <p:txBody>
          <a:bodyPr/>
          <a:lstStyle/>
          <a:p>
            <a:pPr>
              <a:defRPr/>
            </a:pPr>
            <a:r>
              <a:rPr lang="en-US" smtClean="0"/>
              <a:t>CE Add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3157188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0"/>
          </p:nvPr>
        </p:nvSpPr>
        <p:spPr/>
        <p:txBody>
          <a:bodyPr/>
          <a:lstStyle/>
          <a:p>
            <a:pPr>
              <a:defRPr/>
            </a:pPr>
            <a:r>
              <a:rPr lang="en-US" smtClean="0"/>
              <a:t>2014-10-01 </a:t>
            </a:r>
            <a:endParaRPr lang="en-US" dirty="0"/>
          </a:p>
        </p:txBody>
      </p:sp>
      <p:sp>
        <p:nvSpPr>
          <p:cNvPr id="5" name="Slide Number Placeholder 4"/>
          <p:cNvSpPr>
            <a:spLocks noGrp="1"/>
          </p:cNvSpPr>
          <p:nvPr>
            <p:ph type="sldNum" sz="quarter" idx="11"/>
          </p:nvPr>
        </p:nvSpPr>
        <p:spPr/>
        <p:txBody>
          <a:bodyPr/>
          <a:lstStyle/>
          <a:p>
            <a:pPr>
              <a:defRPr/>
            </a:pPr>
            <a:fld id="{B25D574E-44BB-4195-9E80-243BAFEA5E72}" type="slidenum">
              <a:rPr lang="en-US" smtClean="0"/>
              <a:t>15</a:t>
            </a:fld>
            <a:endParaRPr lang="en-US" dirty="0"/>
          </a:p>
        </p:txBody>
      </p:sp>
      <p:sp>
        <p:nvSpPr>
          <p:cNvPr id="6" name="Header Placeholder 5"/>
          <p:cNvSpPr>
            <a:spLocks noGrp="1"/>
          </p:cNvSpPr>
          <p:nvPr>
            <p:ph type="hdr" sz="quarter" idx="12"/>
          </p:nvPr>
        </p:nvSpPr>
        <p:spPr/>
        <p:txBody>
          <a:bodyPr/>
          <a:lstStyle/>
          <a:p>
            <a:pPr>
              <a:defRPr/>
            </a:pPr>
            <a:r>
              <a:rPr lang="en-US" smtClean="0"/>
              <a:t>CE Add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2483309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0"/>
          </p:nvPr>
        </p:nvSpPr>
        <p:spPr/>
        <p:txBody>
          <a:bodyPr/>
          <a:lstStyle/>
          <a:p>
            <a:pPr>
              <a:defRPr/>
            </a:pPr>
            <a:r>
              <a:rPr lang="en-US" smtClean="0"/>
              <a:t>2014-10-01 </a:t>
            </a:r>
            <a:endParaRPr lang="en-US" dirty="0"/>
          </a:p>
        </p:txBody>
      </p:sp>
      <p:sp>
        <p:nvSpPr>
          <p:cNvPr id="5" name="Slide Number Placeholder 4"/>
          <p:cNvSpPr>
            <a:spLocks noGrp="1"/>
          </p:cNvSpPr>
          <p:nvPr>
            <p:ph type="sldNum" sz="quarter" idx="11"/>
          </p:nvPr>
        </p:nvSpPr>
        <p:spPr/>
        <p:txBody>
          <a:bodyPr/>
          <a:lstStyle/>
          <a:p>
            <a:pPr>
              <a:defRPr/>
            </a:pPr>
            <a:fld id="{F55EAEAC-388E-4A97-A5B8-98EB502BA987}" type="slidenum">
              <a:rPr lang="en-US" smtClean="0"/>
              <a:t>16</a:t>
            </a:fld>
            <a:endParaRPr lang="en-US" dirty="0"/>
          </a:p>
        </p:txBody>
      </p:sp>
      <p:sp>
        <p:nvSpPr>
          <p:cNvPr id="6" name="Header Placeholder 5"/>
          <p:cNvSpPr>
            <a:spLocks noGrp="1"/>
          </p:cNvSpPr>
          <p:nvPr>
            <p:ph type="hdr" sz="quarter" idx="12"/>
          </p:nvPr>
        </p:nvSpPr>
        <p:spPr/>
        <p:txBody>
          <a:bodyPr/>
          <a:lstStyle/>
          <a:p>
            <a:pPr>
              <a:defRPr/>
            </a:pPr>
            <a:r>
              <a:rPr lang="en-US" smtClean="0"/>
              <a:t>CE Add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3157188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0"/>
          </p:nvPr>
        </p:nvSpPr>
        <p:spPr/>
        <p:txBody>
          <a:bodyPr/>
          <a:lstStyle/>
          <a:p>
            <a:pPr>
              <a:defRPr/>
            </a:pPr>
            <a:r>
              <a:rPr lang="en-US" smtClean="0"/>
              <a:t>2014-10-01 </a:t>
            </a:r>
            <a:endParaRPr lang="en-US" dirty="0"/>
          </a:p>
        </p:txBody>
      </p:sp>
      <p:sp>
        <p:nvSpPr>
          <p:cNvPr id="5" name="Slide Number Placeholder 4"/>
          <p:cNvSpPr>
            <a:spLocks noGrp="1"/>
          </p:cNvSpPr>
          <p:nvPr>
            <p:ph type="sldNum" sz="quarter" idx="11"/>
          </p:nvPr>
        </p:nvSpPr>
        <p:spPr/>
        <p:txBody>
          <a:bodyPr/>
          <a:lstStyle/>
          <a:p>
            <a:pPr>
              <a:defRPr/>
            </a:pPr>
            <a:fld id="{F55EAEAC-388E-4A97-A5B8-98EB502BA987}" type="slidenum">
              <a:rPr lang="en-US" smtClean="0"/>
              <a:t>21</a:t>
            </a:fld>
            <a:endParaRPr lang="en-US" dirty="0"/>
          </a:p>
        </p:txBody>
      </p:sp>
      <p:sp>
        <p:nvSpPr>
          <p:cNvPr id="6" name="Header Placeholder 5"/>
          <p:cNvSpPr>
            <a:spLocks noGrp="1"/>
          </p:cNvSpPr>
          <p:nvPr>
            <p:ph type="hdr" sz="quarter" idx="12"/>
          </p:nvPr>
        </p:nvSpPr>
        <p:spPr/>
        <p:txBody>
          <a:bodyPr/>
          <a:lstStyle/>
          <a:p>
            <a:pPr>
              <a:defRPr/>
            </a:pPr>
            <a:r>
              <a:rPr lang="en-US" smtClean="0"/>
              <a:t>CE Add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3157188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0"/>
          </p:nvPr>
        </p:nvSpPr>
        <p:spPr/>
        <p:txBody>
          <a:bodyPr/>
          <a:lstStyle/>
          <a:p>
            <a:pPr>
              <a:defRPr/>
            </a:pPr>
            <a:r>
              <a:rPr lang="en-US" smtClean="0"/>
              <a:t>2014-10-01 </a:t>
            </a:r>
            <a:endParaRPr lang="en-US" dirty="0"/>
          </a:p>
        </p:txBody>
      </p:sp>
      <p:sp>
        <p:nvSpPr>
          <p:cNvPr id="5" name="Slide Number Placeholder 4"/>
          <p:cNvSpPr>
            <a:spLocks noGrp="1"/>
          </p:cNvSpPr>
          <p:nvPr>
            <p:ph type="sldNum" sz="quarter" idx="11"/>
          </p:nvPr>
        </p:nvSpPr>
        <p:spPr/>
        <p:txBody>
          <a:bodyPr/>
          <a:lstStyle/>
          <a:p>
            <a:pPr>
              <a:defRPr/>
            </a:pPr>
            <a:fld id="{F55EAEAC-388E-4A97-A5B8-98EB502BA987}" type="slidenum">
              <a:rPr lang="en-US" smtClean="0"/>
              <a:t>22</a:t>
            </a:fld>
            <a:endParaRPr lang="en-US" dirty="0"/>
          </a:p>
        </p:txBody>
      </p:sp>
      <p:sp>
        <p:nvSpPr>
          <p:cNvPr id="6" name="Header Placeholder 5"/>
          <p:cNvSpPr>
            <a:spLocks noGrp="1"/>
          </p:cNvSpPr>
          <p:nvPr>
            <p:ph type="hdr" sz="quarter" idx="12"/>
          </p:nvPr>
        </p:nvSpPr>
        <p:spPr/>
        <p:txBody>
          <a:bodyPr/>
          <a:lstStyle/>
          <a:p>
            <a:pPr>
              <a:defRPr/>
            </a:pPr>
            <a:r>
              <a:rPr lang="en-US" smtClean="0"/>
              <a:t>CE Add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315718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EN15">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718911" y="3362546"/>
            <a:ext cx="3667702" cy="685755"/>
          </a:xfrm>
        </p:spPr>
        <p:txBody>
          <a:bodyPr/>
          <a:lstStyle>
            <a:lvl1pPr marL="0" indent="0">
              <a:lnSpc>
                <a:spcPct val="100000"/>
              </a:lnSpc>
              <a:spcAft>
                <a:spcPts val="0"/>
              </a:spcAft>
              <a:buFontTx/>
              <a:buNone/>
              <a:defRPr sz="2000" b="1" baseline="0">
                <a:solidFill>
                  <a:srgbClr val="102269"/>
                </a:solidFill>
              </a:defRPr>
            </a:lvl1pPr>
            <a:lvl2pPr marL="0" indent="0">
              <a:lnSpc>
                <a:spcPct val="100000"/>
              </a:lnSpc>
              <a:spcAft>
                <a:spcPts val="0"/>
              </a:spcAft>
              <a:buFontTx/>
              <a:buNone/>
              <a:defRPr sz="1800"/>
            </a:lvl2pPr>
          </a:lstStyle>
          <a:p>
            <a:pPr lvl="0"/>
            <a:r>
              <a:rPr lang="en-US" dirty="0" smtClean="0"/>
              <a:t>Presenter Name</a:t>
            </a:r>
          </a:p>
          <a:p>
            <a:pPr lvl="1"/>
            <a:r>
              <a:rPr lang="en-US" dirty="0" smtClean="0"/>
              <a:t>Title Here</a:t>
            </a:r>
            <a:endParaRPr lang="en-US" dirty="0"/>
          </a:p>
        </p:txBody>
      </p:sp>
      <p:sp>
        <p:nvSpPr>
          <p:cNvPr id="9" name="Rectangle 8"/>
          <p:cNvSpPr/>
          <p:nvPr userDrawn="1"/>
        </p:nvSpPr>
        <p:spPr>
          <a:xfrm>
            <a:off x="0" y="4485159"/>
            <a:ext cx="9144000" cy="34158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flipV="1">
            <a:off x="0" y="4724958"/>
            <a:ext cx="9144000" cy="46350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7939515" cy="657230"/>
          </a:xfrm>
          <a:prstGeom prst="rect">
            <a:avLst/>
          </a:prstGeom>
          <a:gradFill>
            <a:gsLst>
              <a:gs pos="1000">
                <a:schemeClr val="bg1">
                  <a:lumMod val="75000"/>
                </a:schemeClr>
              </a:gs>
              <a:gs pos="100000">
                <a:schemeClr val="bg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179154" y="-35526"/>
            <a:ext cx="1993043" cy="5240086"/>
            <a:chOff x="7198692" y="-35526"/>
            <a:chExt cx="1993043" cy="5240086"/>
          </a:xfrm>
        </p:grpSpPr>
        <p:sp>
          <p:nvSpPr>
            <p:cNvPr id="10" name="Freeform 9"/>
            <p:cNvSpPr/>
            <p:nvPr/>
          </p:nvSpPr>
          <p:spPr>
            <a:xfrm>
              <a:off x="7602053" y="-35526"/>
              <a:ext cx="1589682" cy="5240086"/>
            </a:xfrm>
            <a:custGeom>
              <a:avLst/>
              <a:gdLst>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932495 w 1589682"/>
                <a:gd name="connsiteY4" fmla="*/ 4263121 h 5240086"/>
                <a:gd name="connsiteX5" fmla="*/ 710472 w 1589682"/>
                <a:gd name="connsiteY5" fmla="*/ 4751604 h 5240086"/>
                <a:gd name="connsiteX6" fmla="*/ 435164 w 1589682"/>
                <a:gd name="connsiteY6" fmla="*/ 5240086 h 5240086"/>
                <a:gd name="connsiteX7" fmla="*/ 1589682 w 1589682"/>
                <a:gd name="connsiteY7" fmla="*/ 5222323 h 5240086"/>
                <a:gd name="connsiteX8" fmla="*/ 1563039 w 1589682"/>
                <a:gd name="connsiteY8" fmla="*/ 0 h 5240086"/>
                <a:gd name="connsiteX9" fmla="*/ 0 w 1589682"/>
                <a:gd name="connsiteY9" fmla="*/ 35526 h 524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9682" h="5240086">
                  <a:moveTo>
                    <a:pt x="0" y="35526"/>
                  </a:moveTo>
                  <a:lnTo>
                    <a:pt x="1012423" y="1740774"/>
                  </a:lnTo>
                  <a:lnTo>
                    <a:pt x="1172279" y="2708858"/>
                  </a:lnTo>
                  <a:lnTo>
                    <a:pt x="1118994" y="3517075"/>
                  </a:lnTo>
                  <a:lnTo>
                    <a:pt x="932495" y="4263121"/>
                  </a:lnTo>
                  <a:lnTo>
                    <a:pt x="710472" y="4751604"/>
                  </a:lnTo>
                  <a:lnTo>
                    <a:pt x="435164" y="5240086"/>
                  </a:lnTo>
                  <a:lnTo>
                    <a:pt x="1589682" y="5222323"/>
                  </a:lnTo>
                  <a:lnTo>
                    <a:pt x="1563039" y="0"/>
                  </a:lnTo>
                  <a:lnTo>
                    <a:pt x="0" y="35526"/>
                  </a:lnTo>
                  <a:close/>
                </a:path>
              </a:pathLst>
            </a:custGeom>
            <a:gradFill flip="none" rotWithShape="1">
              <a:gsLst>
                <a:gs pos="0">
                  <a:srgbClr val="002275">
                    <a:alpha val="73000"/>
                  </a:srgbClr>
                </a:gs>
                <a:gs pos="66000">
                  <a:srgbClr val="1978AC">
                    <a:alpha val="87000"/>
                  </a:srgbClr>
                </a:gs>
                <a:gs pos="51000">
                  <a:srgbClr val="186B99">
                    <a:alpha val="19000"/>
                  </a:srgbClr>
                </a:gs>
                <a:gs pos="99000">
                  <a:srgbClr val="1B4786"/>
                </a:gs>
                <a:gs pos="87000">
                  <a:srgbClr val="0A0E44"/>
                </a:gs>
                <a:gs pos="21000">
                  <a:srgbClr val="2B71C3">
                    <a:alpha val="73000"/>
                  </a:srgb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Arc_Blue-01.png"/>
            <p:cNvPicPr>
              <a:picLocks noChangeAspect="1"/>
            </p:cNvPicPr>
            <p:nvPr/>
          </p:nvPicPr>
          <p:blipFill>
            <a:blip r:embed="rId2">
              <a:alphaModFix/>
              <a:extLst>
                <a:ext uri="{BEBA8EAE-BF5A-486C-A8C5-ECC9F3942E4B}">
                  <a14:imgProps xmlns:a14="http://schemas.microsoft.com/office/drawing/2010/main">
                    <a14:imgLayer r:embed="rId3">
                      <a14:imgEffect>
                        <a14:saturation sat="91000"/>
                      </a14:imgEffect>
                      <a14:imgEffect>
                        <a14:brightnessContrast bright="-3000"/>
                      </a14:imgEffect>
                    </a14:imgLayer>
                  </a14:imgProps>
                </a:ext>
                <a:ext uri="{28A0092B-C50C-407E-A947-70E740481C1C}">
                  <a14:useLocalDpi xmlns:a14="http://schemas.microsoft.com/office/drawing/2010/main" val="0"/>
                </a:ext>
              </a:extLst>
            </a:blip>
            <a:stretch>
              <a:fillRect/>
            </a:stretch>
          </p:blipFill>
          <p:spPr>
            <a:xfrm>
              <a:off x="7198692" y="0"/>
              <a:ext cx="1696641" cy="5143500"/>
            </a:xfrm>
            <a:prstGeom prst="rect">
              <a:avLst/>
            </a:prstGeom>
          </p:spPr>
        </p:pic>
        <p:sp>
          <p:nvSpPr>
            <p:cNvPr id="12" name="Rectangle 11"/>
            <p:cNvSpPr/>
            <p:nvPr/>
          </p:nvSpPr>
          <p:spPr>
            <a:xfrm>
              <a:off x="7451187" y="202084"/>
              <a:ext cx="1740548" cy="1644890"/>
            </a:xfrm>
            <a:prstGeom prst="rect">
              <a:avLst/>
            </a:prstGeom>
            <a:gradFill flip="none" rotWithShape="1">
              <a:gsLst>
                <a:gs pos="4000">
                  <a:schemeClr val="bg1">
                    <a:alpha val="0"/>
                  </a:schemeClr>
                </a:gs>
                <a:gs pos="99000">
                  <a:schemeClr val="bg1">
                    <a:alpha val="0"/>
                  </a:schemeClr>
                </a:gs>
                <a:gs pos="56000">
                  <a:schemeClr val="bg1">
                    <a:alpha val="78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ext Placeholder 15"/>
          <p:cNvSpPr>
            <a:spLocks noGrp="1"/>
          </p:cNvSpPr>
          <p:nvPr>
            <p:ph type="body" sz="quarter" idx="11" hasCustomPrompt="1"/>
          </p:nvPr>
        </p:nvSpPr>
        <p:spPr>
          <a:xfrm>
            <a:off x="718911" y="4122753"/>
            <a:ext cx="3667702" cy="685755"/>
          </a:xfrm>
        </p:spPr>
        <p:txBody>
          <a:bodyPr/>
          <a:lstStyle>
            <a:lvl1pPr marL="0" indent="0">
              <a:lnSpc>
                <a:spcPct val="100000"/>
              </a:lnSpc>
              <a:spcAft>
                <a:spcPts val="0"/>
              </a:spcAft>
              <a:buFontTx/>
              <a:buNone/>
              <a:defRPr sz="2000" b="1">
                <a:solidFill>
                  <a:srgbClr val="102269"/>
                </a:solidFill>
              </a:defRPr>
            </a:lvl1pPr>
            <a:lvl2pPr marL="0" indent="0">
              <a:lnSpc>
                <a:spcPct val="100000"/>
              </a:lnSpc>
              <a:spcAft>
                <a:spcPts val="0"/>
              </a:spcAft>
              <a:buFontTx/>
              <a:buNone/>
              <a:defRPr sz="1800"/>
            </a:lvl2pPr>
          </a:lstStyle>
          <a:p>
            <a:pPr lvl="0"/>
            <a:r>
              <a:rPr lang="en-US" dirty="0" smtClean="0"/>
              <a:t>Presenter Name</a:t>
            </a:r>
          </a:p>
          <a:p>
            <a:pPr lvl="1"/>
            <a:r>
              <a:rPr lang="en-US" dirty="0" smtClean="0"/>
              <a:t>Title Here</a:t>
            </a:r>
            <a:endParaRPr lang="en-US" dirty="0"/>
          </a:p>
        </p:txBody>
      </p:sp>
    </p:spTree>
    <p:extLst>
      <p:ext uri="{BB962C8B-B14F-4D97-AF65-F5344CB8AC3E}">
        <p14:creationId xmlns:p14="http://schemas.microsoft.com/office/powerpoint/2010/main" val="341409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84639"/>
            <a:ext cx="4040188" cy="479822"/>
          </a:xfrm>
        </p:spPr>
        <p:txBody>
          <a:bodyPr lIns="0" bIns="0" anchor="t" anchorCtr="0"/>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539716"/>
            <a:ext cx="4040188" cy="2963466"/>
          </a:xfrm>
        </p:spPr>
        <p:txBody>
          <a:bodyPr lIns="0"/>
          <a:lstStyle>
            <a:lvl1pPr marL="169863" indent="-169863">
              <a:lnSpc>
                <a:spcPct val="95000"/>
              </a:lnSpc>
              <a:spcAft>
                <a:spcPts val="300"/>
              </a:spcAft>
              <a:defRPr sz="2100"/>
            </a:lvl1pPr>
            <a:lvl2pPr marL="341313" indent="-171450">
              <a:lnSpc>
                <a:spcPct val="95000"/>
              </a:lnSpc>
              <a:spcAft>
                <a:spcPts val="300"/>
              </a:spcAft>
              <a:defRPr sz="1800"/>
            </a:lvl2pPr>
            <a:lvl3pPr marL="573088" indent="-119063">
              <a:lnSpc>
                <a:spcPct val="95000"/>
              </a:lnSpc>
              <a:spcAft>
                <a:spcPts val="300"/>
              </a:spcAft>
              <a:defRPr sz="1600"/>
            </a:lvl3pPr>
            <a:lvl4pPr marL="800100" indent="-163513">
              <a:lnSpc>
                <a:spcPct val="95000"/>
              </a:lnSpc>
              <a:spcAft>
                <a:spcPts val="300"/>
              </a:spcAft>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4645026" y="984639"/>
            <a:ext cx="4041775" cy="479822"/>
          </a:xfrm>
        </p:spPr>
        <p:txBody>
          <a:bodyPr lIns="0" bIns="0" anchor="t" anchorCtr="0"/>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1539716"/>
            <a:ext cx="4041775" cy="2963466"/>
          </a:xfrm>
        </p:spPr>
        <p:txBody>
          <a:bodyPr lIns="0"/>
          <a:lstStyle>
            <a:lvl1pPr marL="169863" indent="-169863">
              <a:lnSpc>
                <a:spcPct val="95000"/>
              </a:lnSpc>
              <a:spcAft>
                <a:spcPts val="300"/>
              </a:spcAft>
              <a:defRPr sz="2100"/>
            </a:lvl1pPr>
            <a:lvl2pPr marL="407988" indent="-182563">
              <a:lnSpc>
                <a:spcPct val="95000"/>
              </a:lnSpc>
              <a:spcAft>
                <a:spcPts val="300"/>
              </a:spcAft>
              <a:defRPr sz="1800"/>
            </a:lvl2pPr>
            <a:lvl3pPr marL="573088" indent="-119063">
              <a:lnSpc>
                <a:spcPct val="95000"/>
              </a:lnSpc>
              <a:spcAft>
                <a:spcPts val="300"/>
              </a:spcAft>
              <a:defRPr sz="1600"/>
            </a:lvl3pPr>
            <a:lvl4pPr>
              <a:lnSpc>
                <a:spcPct val="95000"/>
              </a:lnSpc>
              <a:spcAft>
                <a:spcPts val="300"/>
              </a:spcAft>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Slide Number Placeholder 8"/>
          <p:cNvSpPr>
            <a:spLocks noGrp="1"/>
          </p:cNvSpPr>
          <p:nvPr>
            <p:ph type="sldNum" sz="quarter" idx="12"/>
          </p:nvPr>
        </p:nvSpPr>
        <p:spPr>
          <a:xfrm flipH="1">
            <a:off x="1035" y="4860306"/>
            <a:ext cx="338044" cy="289657"/>
          </a:xfrm>
          <a:prstGeom prst="rect">
            <a:avLst/>
          </a:prstGeom>
        </p:spPr>
        <p:txBody>
          <a:bodyPr/>
          <a:lstStyle/>
          <a:p>
            <a:fld id="{6B71981B-747E-FC42-A9CB-4FBC300A3530}" type="slidenum">
              <a:rPr lang="en-US" smtClean="0"/>
              <a:pPr/>
              <a:t>‹#›</a:t>
            </a:fld>
            <a:endParaRPr lang="en-US"/>
          </a:p>
        </p:txBody>
      </p:sp>
      <p:sp>
        <p:nvSpPr>
          <p:cNvPr id="10" name="Title Placeholder 1"/>
          <p:cNvSpPr>
            <a:spLocks noGrp="1"/>
          </p:cNvSpPr>
          <p:nvPr>
            <p:ph type="title"/>
          </p:nvPr>
        </p:nvSpPr>
        <p:spPr>
          <a:xfrm>
            <a:off x="457200" y="0"/>
            <a:ext cx="8559800" cy="952499"/>
          </a:xfrm>
          <a:prstGeom prst="rect">
            <a:avLst/>
          </a:prstGeom>
        </p:spPr>
        <p:txBody>
          <a:bodyPr vert="horz" lIns="0" tIns="137160" rIns="91440" bIns="18288" rtlCol="0" anchor="t" anchorCtr="0">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55317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flipH="1">
            <a:off x="1035" y="4860306"/>
            <a:ext cx="338044" cy="289657"/>
          </a:xfrm>
          <a:prstGeom prst="rect">
            <a:avLst/>
          </a:prstGeom>
        </p:spPr>
        <p:txBody>
          <a:bodyPr/>
          <a:lstStyle/>
          <a:p>
            <a:fld id="{6B71981B-747E-FC42-A9CB-4FBC300A3530}" type="slidenum">
              <a:rPr lang="en-US" smtClean="0"/>
              <a:pPr/>
              <a:t>‹#›</a:t>
            </a:fld>
            <a:endParaRPr lang="en-US"/>
          </a:p>
        </p:txBody>
      </p:sp>
    </p:spTree>
    <p:extLst>
      <p:ext uri="{BB962C8B-B14F-4D97-AF65-F5344CB8AC3E}">
        <p14:creationId xmlns:p14="http://schemas.microsoft.com/office/powerpoint/2010/main" val="3158397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flipH="1">
            <a:off x="1035" y="4860306"/>
            <a:ext cx="338044" cy="289657"/>
          </a:xfrm>
          <a:prstGeom prst="rect">
            <a:avLst/>
          </a:prstGeom>
        </p:spPr>
        <p:txBody>
          <a:bodyPr/>
          <a:lstStyle/>
          <a:p>
            <a:fld id="{6B71981B-747E-FC42-A9CB-4FBC300A3530}" type="slidenum">
              <a:rPr lang="en-US" smtClean="0"/>
              <a:pPr/>
              <a:t>‹#›</a:t>
            </a:fld>
            <a:endParaRPr lang="en-US"/>
          </a:p>
        </p:txBody>
      </p:sp>
    </p:spTree>
    <p:extLst>
      <p:ext uri="{BB962C8B-B14F-4D97-AF65-F5344CB8AC3E}">
        <p14:creationId xmlns:p14="http://schemas.microsoft.com/office/powerpoint/2010/main" val="3069706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350000"/>
            <a:ext cx="8351839" cy="288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179787"/>
            <a:ext cx="7494588" cy="814028"/>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90765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only_No Logo">
    <p:spTree>
      <p:nvGrpSpPr>
        <p:cNvPr id="1" name=""/>
        <p:cNvGrpSpPr/>
        <p:nvPr/>
      </p:nvGrpSpPr>
      <p:grpSpPr>
        <a:xfrm>
          <a:off x="0" y="0"/>
          <a:ext cx="0" cy="0"/>
          <a:chOff x="0" y="0"/>
          <a:chExt cx="0" cy="0"/>
        </a:xfrm>
      </p:grpSpPr>
      <p:sp>
        <p:nvSpPr>
          <p:cNvPr id="5" name="Rectangle 11"/>
          <p:cNvSpPr>
            <a:spLocks noChangeArrowheads="1"/>
          </p:cNvSpPr>
          <p:nvPr/>
        </p:nvSpPr>
        <p:spPr bwMode="auto">
          <a:xfrm>
            <a:off x="8682930" y="4870851"/>
            <a:ext cx="3674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fld id="{4DB24C17-E998-B344-BE87-3CF28808639C}" type="slidenum">
              <a:rPr lang="zh-CN" altLang="en-US" sz="1200">
                <a:solidFill>
                  <a:srgbClr val="002060"/>
                </a:solidFill>
                <a:ea typeface="宋体" charset="0"/>
                <a:cs typeface="宋体" charset="0"/>
              </a:rPr>
              <a:pPr algn="r"/>
              <a:t>‹#›</a:t>
            </a:fld>
            <a:endParaRPr lang="en-US" altLang="zh-CN" sz="1200">
              <a:solidFill>
                <a:srgbClr val="002060"/>
              </a:solidFill>
              <a:ea typeface="宋体" charset="0"/>
              <a:cs typeface="宋体" charset="0"/>
            </a:endParaRPr>
          </a:p>
        </p:txBody>
      </p:sp>
      <p:sp>
        <p:nvSpPr>
          <p:cNvPr id="2" name="Title 1"/>
          <p:cNvSpPr>
            <a:spLocks noGrp="1"/>
          </p:cNvSpPr>
          <p:nvPr>
            <p:ph type="title"/>
          </p:nvPr>
        </p:nvSpPr>
        <p:spPr/>
        <p:txBody>
          <a:bodyPr/>
          <a:lstStyle>
            <a:lvl1pPr>
              <a:defRPr>
                <a:solidFill>
                  <a:srgbClr val="1F497D"/>
                </a:solidFill>
              </a:defRPr>
            </a:lvl1pPr>
          </a:lstStyle>
          <a:p>
            <a:r>
              <a:rPr lang="en-US" smtClean="0"/>
              <a:t>Click to edit Master title style</a:t>
            </a:r>
            <a:endParaRPr lang="en-US"/>
          </a:p>
        </p:txBody>
      </p:sp>
      <p:cxnSp>
        <p:nvCxnSpPr>
          <p:cNvPr id="8" name="Straight Connector 7"/>
          <p:cNvCxnSpPr/>
          <p:nvPr/>
        </p:nvCxnSpPr>
        <p:spPr>
          <a:xfrm>
            <a:off x="415926" y="636428"/>
            <a:ext cx="83303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4416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172200" cy="4572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4767263"/>
            <a:ext cx="2133600" cy="273844"/>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857250"/>
            <a:ext cx="8229600" cy="3771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96012"/>
            <a:ext cx="1645920" cy="648081"/>
          </a:xfrm>
          <a:prstGeom prst="rect">
            <a:avLst/>
          </a:prstGeom>
        </p:spPr>
      </p:pic>
    </p:spTree>
    <p:extLst>
      <p:ext uri="{BB962C8B-B14F-4D97-AF65-F5344CB8AC3E}">
        <p14:creationId xmlns:p14="http://schemas.microsoft.com/office/powerpoint/2010/main" val="183370676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Intro Slide -Long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51106" y="1830800"/>
            <a:ext cx="7587372" cy="2877985"/>
          </a:xfrm>
        </p:spPr>
        <p:txBody>
          <a:bodyPr tIns="0" bIns="64008" anchor="t" anchorCtr="0"/>
          <a:lstStyle>
            <a:lvl1pPr>
              <a:lnSpc>
                <a:spcPct val="100000"/>
              </a:lnSpc>
              <a:defRPr sz="3200" b="0" baseline="0"/>
            </a:lvl1pPr>
          </a:lstStyle>
          <a:p>
            <a:r>
              <a:rPr lang="en-US" dirty="0" smtClean="0"/>
              <a:t>Presentation Name (with Long Title)</a:t>
            </a:r>
            <a:endParaRPr lang="en-US" dirty="0"/>
          </a:p>
        </p:txBody>
      </p:sp>
      <p:sp>
        <p:nvSpPr>
          <p:cNvPr id="9" name="Rectangle 8"/>
          <p:cNvSpPr/>
          <p:nvPr userDrawn="1"/>
        </p:nvSpPr>
        <p:spPr>
          <a:xfrm>
            <a:off x="0" y="4485159"/>
            <a:ext cx="9144000" cy="34158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a:off x="0" y="0"/>
            <a:ext cx="7939515" cy="657230"/>
          </a:xfrm>
          <a:prstGeom prst="rect">
            <a:avLst/>
          </a:prstGeom>
          <a:gradFill>
            <a:gsLst>
              <a:gs pos="1000">
                <a:schemeClr val="bg1">
                  <a:lumMod val="75000"/>
                </a:schemeClr>
              </a:gs>
              <a:gs pos="100000">
                <a:schemeClr val="bg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flipV="1">
            <a:off x="0" y="4394689"/>
            <a:ext cx="8480786" cy="7579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7179154" y="-35526"/>
            <a:ext cx="1993043" cy="5240086"/>
            <a:chOff x="7198692" y="-35526"/>
            <a:chExt cx="1993043" cy="5240086"/>
          </a:xfrm>
        </p:grpSpPr>
        <p:sp>
          <p:nvSpPr>
            <p:cNvPr id="7" name="Freeform 6"/>
            <p:cNvSpPr/>
            <p:nvPr/>
          </p:nvSpPr>
          <p:spPr>
            <a:xfrm>
              <a:off x="7602053" y="-35526"/>
              <a:ext cx="1589682" cy="5240086"/>
            </a:xfrm>
            <a:custGeom>
              <a:avLst/>
              <a:gdLst>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932495 w 1589682"/>
                <a:gd name="connsiteY4" fmla="*/ 4263121 h 5240086"/>
                <a:gd name="connsiteX5" fmla="*/ 710472 w 1589682"/>
                <a:gd name="connsiteY5" fmla="*/ 4751604 h 5240086"/>
                <a:gd name="connsiteX6" fmla="*/ 435164 w 1589682"/>
                <a:gd name="connsiteY6" fmla="*/ 5240086 h 5240086"/>
                <a:gd name="connsiteX7" fmla="*/ 1589682 w 1589682"/>
                <a:gd name="connsiteY7" fmla="*/ 5222323 h 5240086"/>
                <a:gd name="connsiteX8" fmla="*/ 1563039 w 1589682"/>
                <a:gd name="connsiteY8" fmla="*/ 0 h 5240086"/>
                <a:gd name="connsiteX9" fmla="*/ 0 w 1589682"/>
                <a:gd name="connsiteY9" fmla="*/ 35526 h 524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9682" h="5240086">
                  <a:moveTo>
                    <a:pt x="0" y="35526"/>
                  </a:moveTo>
                  <a:lnTo>
                    <a:pt x="1012423" y="1740774"/>
                  </a:lnTo>
                  <a:lnTo>
                    <a:pt x="1172279" y="2708858"/>
                  </a:lnTo>
                  <a:lnTo>
                    <a:pt x="1118994" y="3517075"/>
                  </a:lnTo>
                  <a:lnTo>
                    <a:pt x="932495" y="4263121"/>
                  </a:lnTo>
                  <a:lnTo>
                    <a:pt x="710472" y="4751604"/>
                  </a:lnTo>
                  <a:lnTo>
                    <a:pt x="435164" y="5240086"/>
                  </a:lnTo>
                  <a:lnTo>
                    <a:pt x="1589682" y="5222323"/>
                  </a:lnTo>
                  <a:lnTo>
                    <a:pt x="1563039" y="0"/>
                  </a:lnTo>
                  <a:lnTo>
                    <a:pt x="0" y="35526"/>
                  </a:lnTo>
                  <a:close/>
                </a:path>
              </a:pathLst>
            </a:custGeom>
            <a:gradFill flip="none" rotWithShape="1">
              <a:gsLst>
                <a:gs pos="0">
                  <a:srgbClr val="002275">
                    <a:alpha val="73000"/>
                  </a:srgbClr>
                </a:gs>
                <a:gs pos="66000">
                  <a:srgbClr val="1978AC">
                    <a:alpha val="87000"/>
                  </a:srgbClr>
                </a:gs>
                <a:gs pos="51000">
                  <a:srgbClr val="186B99">
                    <a:alpha val="19000"/>
                  </a:srgbClr>
                </a:gs>
                <a:gs pos="99000">
                  <a:srgbClr val="1B4786"/>
                </a:gs>
                <a:gs pos="87000">
                  <a:srgbClr val="0A0E44"/>
                </a:gs>
                <a:gs pos="21000">
                  <a:srgbClr val="2B71C3">
                    <a:alpha val="73000"/>
                  </a:srgb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rc_Blue-01.png"/>
            <p:cNvPicPr>
              <a:picLocks noChangeAspect="1"/>
            </p:cNvPicPr>
            <p:nvPr/>
          </p:nvPicPr>
          <p:blipFill>
            <a:blip r:embed="rId2">
              <a:alphaModFix/>
              <a:extLst>
                <a:ext uri="{BEBA8EAE-BF5A-486C-A8C5-ECC9F3942E4B}">
                  <a14:imgProps xmlns:a14="http://schemas.microsoft.com/office/drawing/2010/main">
                    <a14:imgLayer r:embed="rId3">
                      <a14:imgEffect>
                        <a14:saturation sat="91000"/>
                      </a14:imgEffect>
                      <a14:imgEffect>
                        <a14:brightnessContrast bright="-3000"/>
                      </a14:imgEffect>
                    </a14:imgLayer>
                  </a14:imgProps>
                </a:ext>
                <a:ext uri="{28A0092B-C50C-407E-A947-70E740481C1C}">
                  <a14:useLocalDpi xmlns:a14="http://schemas.microsoft.com/office/drawing/2010/main" val="0"/>
                </a:ext>
              </a:extLst>
            </a:blip>
            <a:stretch>
              <a:fillRect/>
            </a:stretch>
          </p:blipFill>
          <p:spPr>
            <a:xfrm>
              <a:off x="7198692" y="0"/>
              <a:ext cx="1696641" cy="5143500"/>
            </a:xfrm>
            <a:prstGeom prst="rect">
              <a:avLst/>
            </a:prstGeom>
          </p:spPr>
        </p:pic>
        <p:sp>
          <p:nvSpPr>
            <p:cNvPr id="10" name="Rectangle 9"/>
            <p:cNvSpPr/>
            <p:nvPr/>
          </p:nvSpPr>
          <p:spPr>
            <a:xfrm>
              <a:off x="7451187" y="202084"/>
              <a:ext cx="1740548" cy="1644890"/>
            </a:xfrm>
            <a:prstGeom prst="rect">
              <a:avLst/>
            </a:prstGeom>
            <a:gradFill flip="none" rotWithShape="1">
              <a:gsLst>
                <a:gs pos="4000">
                  <a:schemeClr val="bg1">
                    <a:alpha val="0"/>
                  </a:schemeClr>
                </a:gs>
                <a:gs pos="99000">
                  <a:schemeClr val="bg1">
                    <a:alpha val="0"/>
                  </a:schemeClr>
                </a:gs>
                <a:gs pos="56000">
                  <a:schemeClr val="bg1">
                    <a:alpha val="78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Subtitle 2"/>
          <p:cNvSpPr>
            <a:spLocks noGrp="1"/>
          </p:cNvSpPr>
          <p:nvPr>
            <p:ph type="subTitle" idx="1" hasCustomPrompt="1"/>
          </p:nvPr>
        </p:nvSpPr>
        <p:spPr>
          <a:xfrm>
            <a:off x="651106" y="515196"/>
            <a:ext cx="7086044" cy="1143964"/>
          </a:xfrm>
        </p:spPr>
        <p:txBody>
          <a:bodyPr lIns="0" tIns="45720" anchor="b" anchorCtr="0"/>
          <a:lstStyle>
            <a:lvl1pPr marL="0" indent="0" algn="l">
              <a:lnSpc>
                <a:spcPct val="92000"/>
              </a:lnSpc>
              <a:spcAft>
                <a:spcPts val="0"/>
              </a:spcAft>
              <a:buNone/>
              <a:defRPr sz="3400" b="1" baseline="0">
                <a:solidFill>
                  <a:srgbClr val="1A69A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Day, Date</a:t>
            </a:r>
            <a:br>
              <a:rPr lang="en-US" dirty="0" smtClean="0"/>
            </a:br>
            <a:r>
              <a:rPr lang="en-US" dirty="0" smtClean="0"/>
              <a:t>Time</a:t>
            </a:r>
            <a:endParaRPr lang="en-US" dirty="0"/>
          </a:p>
        </p:txBody>
      </p:sp>
    </p:spTree>
    <p:extLst>
      <p:ext uri="{BB962C8B-B14F-4D97-AF65-F5344CB8AC3E}">
        <p14:creationId xmlns:p14="http://schemas.microsoft.com/office/powerpoint/2010/main" val="324049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Intro Slide - short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51106" y="1830800"/>
            <a:ext cx="7587372" cy="2877985"/>
          </a:xfrm>
        </p:spPr>
        <p:txBody>
          <a:bodyPr tIns="0" bIns="64008" anchor="t" anchorCtr="0"/>
          <a:lstStyle>
            <a:lvl1pPr>
              <a:lnSpc>
                <a:spcPct val="100000"/>
              </a:lnSpc>
              <a:defRPr sz="4400" b="0" baseline="0"/>
            </a:lvl1pPr>
          </a:lstStyle>
          <a:p>
            <a:r>
              <a:rPr lang="en-US" dirty="0" smtClean="0"/>
              <a:t>Presentation Name </a:t>
            </a:r>
            <a:br>
              <a:rPr lang="en-US" dirty="0" smtClean="0"/>
            </a:br>
            <a:r>
              <a:rPr lang="en-US" dirty="0" smtClean="0"/>
              <a:t>(with short title)</a:t>
            </a:r>
            <a:endParaRPr lang="en-US" dirty="0"/>
          </a:p>
        </p:txBody>
      </p:sp>
      <p:sp>
        <p:nvSpPr>
          <p:cNvPr id="9" name="Rectangle 8"/>
          <p:cNvSpPr/>
          <p:nvPr userDrawn="1"/>
        </p:nvSpPr>
        <p:spPr>
          <a:xfrm>
            <a:off x="0" y="4485159"/>
            <a:ext cx="9144000" cy="34158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a:off x="0" y="0"/>
            <a:ext cx="7939515" cy="657230"/>
          </a:xfrm>
          <a:prstGeom prst="rect">
            <a:avLst/>
          </a:prstGeom>
          <a:gradFill>
            <a:gsLst>
              <a:gs pos="1000">
                <a:schemeClr val="bg1">
                  <a:lumMod val="75000"/>
                </a:schemeClr>
              </a:gs>
              <a:gs pos="100000">
                <a:schemeClr val="bg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flipV="1">
            <a:off x="0" y="4394689"/>
            <a:ext cx="8480786" cy="7579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7179154" y="-35526"/>
            <a:ext cx="1993043" cy="5240086"/>
            <a:chOff x="7198692" y="-35526"/>
            <a:chExt cx="1993043" cy="5240086"/>
          </a:xfrm>
        </p:grpSpPr>
        <p:sp>
          <p:nvSpPr>
            <p:cNvPr id="7" name="Freeform 6"/>
            <p:cNvSpPr/>
            <p:nvPr/>
          </p:nvSpPr>
          <p:spPr>
            <a:xfrm>
              <a:off x="7602053" y="-35526"/>
              <a:ext cx="1589682" cy="5240086"/>
            </a:xfrm>
            <a:custGeom>
              <a:avLst/>
              <a:gdLst>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932495 w 1589682"/>
                <a:gd name="connsiteY4" fmla="*/ 4263121 h 5240086"/>
                <a:gd name="connsiteX5" fmla="*/ 710472 w 1589682"/>
                <a:gd name="connsiteY5" fmla="*/ 4751604 h 5240086"/>
                <a:gd name="connsiteX6" fmla="*/ 435164 w 1589682"/>
                <a:gd name="connsiteY6" fmla="*/ 5240086 h 5240086"/>
                <a:gd name="connsiteX7" fmla="*/ 1589682 w 1589682"/>
                <a:gd name="connsiteY7" fmla="*/ 5222323 h 5240086"/>
                <a:gd name="connsiteX8" fmla="*/ 1563039 w 1589682"/>
                <a:gd name="connsiteY8" fmla="*/ 0 h 5240086"/>
                <a:gd name="connsiteX9" fmla="*/ 0 w 1589682"/>
                <a:gd name="connsiteY9" fmla="*/ 35526 h 524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9682" h="5240086">
                  <a:moveTo>
                    <a:pt x="0" y="35526"/>
                  </a:moveTo>
                  <a:lnTo>
                    <a:pt x="1012423" y="1740774"/>
                  </a:lnTo>
                  <a:lnTo>
                    <a:pt x="1172279" y="2708858"/>
                  </a:lnTo>
                  <a:lnTo>
                    <a:pt x="1118994" y="3517075"/>
                  </a:lnTo>
                  <a:lnTo>
                    <a:pt x="932495" y="4263121"/>
                  </a:lnTo>
                  <a:lnTo>
                    <a:pt x="710472" y="4751604"/>
                  </a:lnTo>
                  <a:lnTo>
                    <a:pt x="435164" y="5240086"/>
                  </a:lnTo>
                  <a:lnTo>
                    <a:pt x="1589682" y="5222323"/>
                  </a:lnTo>
                  <a:lnTo>
                    <a:pt x="1563039" y="0"/>
                  </a:lnTo>
                  <a:lnTo>
                    <a:pt x="0" y="35526"/>
                  </a:lnTo>
                  <a:close/>
                </a:path>
              </a:pathLst>
            </a:custGeom>
            <a:gradFill flip="none" rotWithShape="1">
              <a:gsLst>
                <a:gs pos="0">
                  <a:srgbClr val="002275">
                    <a:alpha val="73000"/>
                  </a:srgbClr>
                </a:gs>
                <a:gs pos="66000">
                  <a:srgbClr val="1978AC">
                    <a:alpha val="87000"/>
                  </a:srgbClr>
                </a:gs>
                <a:gs pos="51000">
                  <a:srgbClr val="186B99">
                    <a:alpha val="19000"/>
                  </a:srgbClr>
                </a:gs>
                <a:gs pos="99000">
                  <a:srgbClr val="1B4786"/>
                </a:gs>
                <a:gs pos="87000">
                  <a:srgbClr val="0A0E44"/>
                </a:gs>
                <a:gs pos="21000">
                  <a:srgbClr val="2B71C3">
                    <a:alpha val="73000"/>
                  </a:srgb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Arc_Blue-01.png"/>
            <p:cNvPicPr>
              <a:picLocks noChangeAspect="1"/>
            </p:cNvPicPr>
            <p:nvPr/>
          </p:nvPicPr>
          <p:blipFill>
            <a:blip r:embed="rId2">
              <a:alphaModFix/>
              <a:extLst>
                <a:ext uri="{BEBA8EAE-BF5A-486C-A8C5-ECC9F3942E4B}">
                  <a14:imgProps xmlns:a14="http://schemas.microsoft.com/office/drawing/2010/main">
                    <a14:imgLayer r:embed="rId3">
                      <a14:imgEffect>
                        <a14:saturation sat="91000"/>
                      </a14:imgEffect>
                      <a14:imgEffect>
                        <a14:brightnessContrast bright="-3000"/>
                      </a14:imgEffect>
                    </a14:imgLayer>
                  </a14:imgProps>
                </a:ext>
                <a:ext uri="{28A0092B-C50C-407E-A947-70E740481C1C}">
                  <a14:useLocalDpi xmlns:a14="http://schemas.microsoft.com/office/drawing/2010/main" val="0"/>
                </a:ext>
              </a:extLst>
            </a:blip>
            <a:stretch>
              <a:fillRect/>
            </a:stretch>
          </p:blipFill>
          <p:spPr>
            <a:xfrm>
              <a:off x="7198692" y="0"/>
              <a:ext cx="1696641" cy="5143500"/>
            </a:xfrm>
            <a:prstGeom prst="rect">
              <a:avLst/>
            </a:prstGeom>
          </p:spPr>
        </p:pic>
        <p:sp>
          <p:nvSpPr>
            <p:cNvPr id="10" name="Rectangle 9"/>
            <p:cNvSpPr/>
            <p:nvPr/>
          </p:nvSpPr>
          <p:spPr>
            <a:xfrm>
              <a:off x="7451187" y="202084"/>
              <a:ext cx="1740548" cy="1644890"/>
            </a:xfrm>
            <a:prstGeom prst="rect">
              <a:avLst/>
            </a:prstGeom>
            <a:gradFill flip="none" rotWithShape="1">
              <a:gsLst>
                <a:gs pos="4000">
                  <a:schemeClr val="bg1">
                    <a:alpha val="0"/>
                  </a:schemeClr>
                </a:gs>
                <a:gs pos="99000">
                  <a:schemeClr val="bg1">
                    <a:alpha val="0"/>
                  </a:schemeClr>
                </a:gs>
                <a:gs pos="56000">
                  <a:schemeClr val="bg1">
                    <a:alpha val="78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Subtitle 2"/>
          <p:cNvSpPr>
            <a:spLocks noGrp="1"/>
          </p:cNvSpPr>
          <p:nvPr>
            <p:ph type="subTitle" idx="1" hasCustomPrompt="1"/>
          </p:nvPr>
        </p:nvSpPr>
        <p:spPr>
          <a:xfrm>
            <a:off x="651106" y="515196"/>
            <a:ext cx="7086044" cy="1143964"/>
          </a:xfrm>
        </p:spPr>
        <p:txBody>
          <a:bodyPr lIns="0" tIns="45720" anchor="b" anchorCtr="0"/>
          <a:lstStyle>
            <a:lvl1pPr marL="0" indent="0" algn="l">
              <a:lnSpc>
                <a:spcPct val="92000"/>
              </a:lnSpc>
              <a:spcAft>
                <a:spcPts val="0"/>
              </a:spcAft>
              <a:buNone/>
              <a:defRPr sz="3400" b="1" baseline="0">
                <a:solidFill>
                  <a:srgbClr val="16508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Day, Date</a:t>
            </a:r>
            <a:br>
              <a:rPr lang="en-US" dirty="0" smtClean="0"/>
            </a:br>
            <a:r>
              <a:rPr lang="en-US" dirty="0" smtClean="0"/>
              <a:t>Time</a:t>
            </a:r>
            <a:endParaRPr lang="en-US" dirty="0"/>
          </a:p>
        </p:txBody>
      </p:sp>
    </p:spTree>
    <p:extLst>
      <p:ext uri="{BB962C8B-B14F-4D97-AF65-F5344CB8AC3E}">
        <p14:creationId xmlns:p14="http://schemas.microsoft.com/office/powerpoint/2010/main" val="2975493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2 point title, 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6880" y="0"/>
            <a:ext cx="7784889" cy="952499"/>
          </a:xfrm>
        </p:spPr>
        <p:txBody>
          <a:bodyPr/>
          <a:lstStyle>
            <a:lvl1pPr>
              <a:lnSpc>
                <a:spcPct val="92000"/>
              </a:lnSpc>
              <a:defRPr/>
            </a:lvl1pPr>
          </a:lstStyle>
          <a:p>
            <a:r>
              <a:rPr lang="en-US" dirty="0" smtClean="0"/>
              <a:t>Master with 32 Point Headline</a:t>
            </a:r>
            <a:endParaRPr lang="en-US" dirty="0"/>
          </a:p>
        </p:txBody>
      </p:sp>
      <p:sp>
        <p:nvSpPr>
          <p:cNvPr id="3" name="Content Placeholder 2"/>
          <p:cNvSpPr>
            <a:spLocks noGrp="1"/>
          </p:cNvSpPr>
          <p:nvPr>
            <p:ph idx="1"/>
          </p:nvPr>
        </p:nvSpPr>
        <p:spPr>
          <a:xfrm>
            <a:off x="457200" y="933143"/>
            <a:ext cx="8559800" cy="3725634"/>
          </a:xfrm>
        </p:spPr>
        <p:txBody>
          <a:bodyPr lIns="9144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a:xfrm flipH="1">
            <a:off x="1035" y="4860306"/>
            <a:ext cx="338044" cy="289657"/>
          </a:xfrm>
          <a:prstGeom prst="rect">
            <a:avLst/>
          </a:prstGeom>
        </p:spPr>
        <p:txBody>
          <a:bodyPr/>
          <a:lstStyle/>
          <a:p>
            <a:fld id="{6B71981B-747E-FC42-A9CB-4FBC300A3530}" type="slidenum">
              <a:rPr lang="en-US" smtClean="0"/>
              <a:pPr/>
              <a:t>‹#›</a:t>
            </a:fld>
            <a:endParaRPr lang="en-US" dirty="0"/>
          </a:p>
        </p:txBody>
      </p:sp>
    </p:spTree>
    <p:extLst>
      <p:ext uri="{BB962C8B-B14F-4D97-AF65-F5344CB8AC3E}">
        <p14:creationId xmlns:p14="http://schemas.microsoft.com/office/powerpoint/2010/main" val="121570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0 point title, 22 point bold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nSpc>
                <a:spcPct val="92000"/>
              </a:lnSpc>
              <a:defRPr sz="3000" baseline="0"/>
            </a:lvl1pPr>
          </a:lstStyle>
          <a:p>
            <a:r>
              <a:rPr lang="en-US" dirty="0" smtClean="0"/>
              <a:t>Master with 30 Point Headline</a:t>
            </a:r>
            <a:endParaRPr lang="en-US" dirty="0"/>
          </a:p>
        </p:txBody>
      </p:sp>
      <p:sp>
        <p:nvSpPr>
          <p:cNvPr id="3" name="Content Placeholder 2"/>
          <p:cNvSpPr>
            <a:spLocks noGrp="1"/>
          </p:cNvSpPr>
          <p:nvPr>
            <p:ph idx="1" hasCustomPrompt="1"/>
          </p:nvPr>
        </p:nvSpPr>
        <p:spPr>
          <a:xfrm>
            <a:off x="448319" y="892567"/>
            <a:ext cx="8559800" cy="3725634"/>
          </a:xfrm>
        </p:spPr>
        <p:txBody>
          <a:bodyPr lIns="91440" rIns="182880"/>
          <a:lstStyle>
            <a:lvl1pPr marL="0" indent="0">
              <a:spcAft>
                <a:spcPts val="500"/>
              </a:spcAft>
              <a:buFontTx/>
              <a:buNone/>
              <a:defRPr sz="2200" b="1">
                <a:solidFill>
                  <a:srgbClr val="1C638C"/>
                </a:solidFill>
              </a:defRPr>
            </a:lvl1pPr>
            <a:lvl2pPr marL="168275" indent="-168275" defTabSz="230188">
              <a:spcAft>
                <a:spcPts val="400"/>
              </a:spcAft>
              <a:buClr>
                <a:srgbClr val="2066AD"/>
              </a:buClr>
              <a:buFont typeface="Arial"/>
              <a:buChar char="•"/>
              <a:defRPr sz="2150"/>
            </a:lvl2pPr>
            <a:lvl3pPr marL="400050" indent="-231775">
              <a:spcAft>
                <a:spcPts val="300"/>
              </a:spcAft>
              <a:buClr>
                <a:schemeClr val="tx1">
                  <a:lumMod val="50000"/>
                  <a:lumOff val="50000"/>
                </a:schemeClr>
              </a:buClr>
              <a:buFont typeface="Lucida Grande"/>
              <a:buChar char="-"/>
              <a:defRPr sz="1900"/>
            </a:lvl3pPr>
            <a:lvl4pPr marL="568325" indent="-168275">
              <a:spcAft>
                <a:spcPts val="300"/>
              </a:spcAft>
              <a:buClr>
                <a:srgbClr val="2066AD"/>
              </a:buClr>
              <a:buFont typeface="Arial"/>
              <a:buChar char="•"/>
              <a:defRPr sz="1800"/>
            </a:lvl4pPr>
            <a:lvl5pPr marL="746125" indent="-177800">
              <a:buClr>
                <a:schemeClr val="tx1">
                  <a:lumMod val="50000"/>
                  <a:lumOff val="50000"/>
                </a:schemeClr>
              </a:buClr>
              <a:buFont typeface="Lucida Grande"/>
              <a:buChar cha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a:xfrm flipH="1">
            <a:off x="1035" y="4860306"/>
            <a:ext cx="338044" cy="289657"/>
          </a:xfrm>
          <a:prstGeom prst="rect">
            <a:avLst/>
          </a:prstGeom>
        </p:spPr>
        <p:txBody>
          <a:bodyPr/>
          <a:lstStyle/>
          <a:p>
            <a:fld id="{6B71981B-747E-FC42-A9CB-4FBC300A3530}" type="slidenum">
              <a:rPr lang="en-US" smtClean="0"/>
              <a:pPr/>
              <a:t>‹#›</a:t>
            </a:fld>
            <a:endParaRPr lang="en-US" dirty="0"/>
          </a:p>
        </p:txBody>
      </p:sp>
    </p:spTree>
    <p:extLst>
      <p:ext uri="{BB962C8B-B14F-4D97-AF65-F5344CB8AC3E}">
        <p14:creationId xmlns:p14="http://schemas.microsoft.com/office/powerpoint/2010/main" val="3336743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Presenter Title Slide">
    <p:spTree>
      <p:nvGrpSpPr>
        <p:cNvPr id="1" name=""/>
        <p:cNvGrpSpPr/>
        <p:nvPr/>
      </p:nvGrpSpPr>
      <p:grpSpPr>
        <a:xfrm>
          <a:off x="0" y="0"/>
          <a:ext cx="0" cy="0"/>
          <a:chOff x="0" y="0"/>
          <a:chExt cx="0" cy="0"/>
        </a:xfrm>
      </p:grpSpPr>
      <p:sp>
        <p:nvSpPr>
          <p:cNvPr id="30" name="Picture Placeholder 29"/>
          <p:cNvSpPr>
            <a:spLocks noGrp="1"/>
          </p:cNvSpPr>
          <p:nvPr>
            <p:ph type="pic" sz="quarter" idx="13"/>
          </p:nvPr>
        </p:nvSpPr>
        <p:spPr>
          <a:xfrm>
            <a:off x="667696" y="1712089"/>
            <a:ext cx="857250" cy="992188"/>
          </a:xfrm>
          <a:ln w="12700" cmpd="sng">
            <a:solidFill>
              <a:schemeClr val="bg1">
                <a:lumMod val="85000"/>
              </a:schemeClr>
            </a:solidFill>
          </a:ln>
        </p:spPr>
        <p:txBody>
          <a:bodyPr rIns="0" bIns="0" anchor="ctr" anchorCtr="0"/>
          <a:lstStyle>
            <a:lvl1pPr marL="0" indent="0" algn="ctr">
              <a:buFontTx/>
              <a:buNone/>
              <a:defRPr sz="1200"/>
            </a:lvl1pPr>
          </a:lstStyle>
          <a:p>
            <a:endParaRPr lang="en-US" dirty="0"/>
          </a:p>
        </p:txBody>
      </p:sp>
      <p:sp>
        <p:nvSpPr>
          <p:cNvPr id="26" name="Rectangle 25"/>
          <p:cNvSpPr/>
          <p:nvPr userDrawn="1"/>
        </p:nvSpPr>
        <p:spPr>
          <a:xfrm flipV="1">
            <a:off x="6898" y="4686458"/>
            <a:ext cx="9144000" cy="46350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p:cNvGrpSpPr/>
          <p:nvPr userDrawn="1"/>
        </p:nvGrpSpPr>
        <p:grpSpPr>
          <a:xfrm>
            <a:off x="7429878" y="-19975"/>
            <a:ext cx="1735782" cy="5232055"/>
            <a:chOff x="7425632" y="-19975"/>
            <a:chExt cx="1769117" cy="5232055"/>
          </a:xfrm>
        </p:grpSpPr>
        <p:grpSp>
          <p:nvGrpSpPr>
            <p:cNvPr id="21" name="Group 20"/>
            <p:cNvGrpSpPr/>
            <p:nvPr/>
          </p:nvGrpSpPr>
          <p:grpSpPr>
            <a:xfrm>
              <a:off x="7425632" y="-19975"/>
              <a:ext cx="1769117" cy="5232055"/>
              <a:chOff x="7425632" y="-19975"/>
              <a:chExt cx="1769117" cy="5232055"/>
            </a:xfrm>
          </p:grpSpPr>
          <p:sp>
            <p:nvSpPr>
              <p:cNvPr id="23" name="Freeform 22"/>
              <p:cNvSpPr/>
              <p:nvPr/>
            </p:nvSpPr>
            <p:spPr>
              <a:xfrm>
                <a:off x="7874967" y="-19975"/>
                <a:ext cx="1319782" cy="5224535"/>
              </a:xfrm>
              <a:custGeom>
                <a:avLst/>
                <a:gdLst>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932495 w 1589682"/>
                  <a:gd name="connsiteY4" fmla="*/ 4263121 h 5240086"/>
                  <a:gd name="connsiteX5" fmla="*/ 710472 w 1589682"/>
                  <a:gd name="connsiteY5" fmla="*/ 4751604 h 5240086"/>
                  <a:gd name="connsiteX6" fmla="*/ 435164 w 1589682"/>
                  <a:gd name="connsiteY6" fmla="*/ 5240086 h 5240086"/>
                  <a:gd name="connsiteX7" fmla="*/ 1589682 w 1589682"/>
                  <a:gd name="connsiteY7" fmla="*/ 5222323 h 5240086"/>
                  <a:gd name="connsiteX8" fmla="*/ 1563039 w 1589682"/>
                  <a:gd name="connsiteY8" fmla="*/ 0 h 5240086"/>
                  <a:gd name="connsiteX9" fmla="*/ 0 w 1589682"/>
                  <a:gd name="connsiteY9" fmla="*/ 35526 h 5240086"/>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932495 w 1589682"/>
                  <a:gd name="connsiteY4" fmla="*/ 4263121 h 5240086"/>
                  <a:gd name="connsiteX5" fmla="*/ 435164 w 1589682"/>
                  <a:gd name="connsiteY5" fmla="*/ 5240086 h 5240086"/>
                  <a:gd name="connsiteX6" fmla="*/ 1589682 w 1589682"/>
                  <a:gd name="connsiteY6" fmla="*/ 5222323 h 5240086"/>
                  <a:gd name="connsiteX7" fmla="*/ 1563039 w 1589682"/>
                  <a:gd name="connsiteY7" fmla="*/ 0 h 5240086"/>
                  <a:gd name="connsiteX8" fmla="*/ 0 w 1589682"/>
                  <a:gd name="connsiteY8" fmla="*/ 35526 h 5240086"/>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435164 w 1589682"/>
                  <a:gd name="connsiteY4" fmla="*/ 5240086 h 5240086"/>
                  <a:gd name="connsiteX5" fmla="*/ 1589682 w 1589682"/>
                  <a:gd name="connsiteY5" fmla="*/ 5222323 h 5240086"/>
                  <a:gd name="connsiteX6" fmla="*/ 1563039 w 1589682"/>
                  <a:gd name="connsiteY6" fmla="*/ 0 h 5240086"/>
                  <a:gd name="connsiteX7" fmla="*/ 0 w 1589682"/>
                  <a:gd name="connsiteY7" fmla="*/ 35526 h 5240086"/>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435164 w 1589682"/>
                  <a:gd name="connsiteY4" fmla="*/ 5240086 h 5240086"/>
                  <a:gd name="connsiteX5" fmla="*/ 1589682 w 1589682"/>
                  <a:gd name="connsiteY5" fmla="*/ 5222323 h 5240086"/>
                  <a:gd name="connsiteX6" fmla="*/ 1563039 w 1589682"/>
                  <a:gd name="connsiteY6" fmla="*/ 0 h 5240086"/>
                  <a:gd name="connsiteX7" fmla="*/ 0 w 1589682"/>
                  <a:gd name="connsiteY7" fmla="*/ 35526 h 5240086"/>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435164 w 1589682"/>
                  <a:gd name="connsiteY4" fmla="*/ 5240086 h 5240086"/>
                  <a:gd name="connsiteX5" fmla="*/ 1589682 w 1589682"/>
                  <a:gd name="connsiteY5" fmla="*/ 5222323 h 5240086"/>
                  <a:gd name="connsiteX6" fmla="*/ 1563039 w 1589682"/>
                  <a:gd name="connsiteY6" fmla="*/ 0 h 5240086"/>
                  <a:gd name="connsiteX7" fmla="*/ 0 w 1589682"/>
                  <a:gd name="connsiteY7" fmla="*/ 35526 h 5240086"/>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435164 w 1589682"/>
                  <a:gd name="connsiteY4" fmla="*/ 5240086 h 5240086"/>
                  <a:gd name="connsiteX5" fmla="*/ 1589682 w 1589682"/>
                  <a:gd name="connsiteY5" fmla="*/ 5222323 h 5240086"/>
                  <a:gd name="connsiteX6" fmla="*/ 1563039 w 1589682"/>
                  <a:gd name="connsiteY6" fmla="*/ 0 h 5240086"/>
                  <a:gd name="connsiteX7" fmla="*/ 0 w 1589682"/>
                  <a:gd name="connsiteY7" fmla="*/ 35526 h 5240086"/>
                  <a:gd name="connsiteX0" fmla="*/ 0 w 1589682"/>
                  <a:gd name="connsiteY0" fmla="*/ 35526 h 5240086"/>
                  <a:gd name="connsiteX1" fmla="*/ 1012423 w 1589682"/>
                  <a:gd name="connsiteY1" fmla="*/ 1740774 h 5240086"/>
                  <a:gd name="connsiteX2" fmla="*/ 1118994 w 1589682"/>
                  <a:gd name="connsiteY2" fmla="*/ 3517075 h 5240086"/>
                  <a:gd name="connsiteX3" fmla="*/ 435164 w 1589682"/>
                  <a:gd name="connsiteY3" fmla="*/ 5240086 h 5240086"/>
                  <a:gd name="connsiteX4" fmla="*/ 1589682 w 1589682"/>
                  <a:gd name="connsiteY4" fmla="*/ 5222323 h 5240086"/>
                  <a:gd name="connsiteX5" fmla="*/ 1563039 w 1589682"/>
                  <a:gd name="connsiteY5" fmla="*/ 0 h 5240086"/>
                  <a:gd name="connsiteX6" fmla="*/ 0 w 1589682"/>
                  <a:gd name="connsiteY6" fmla="*/ 35526 h 5240086"/>
                  <a:gd name="connsiteX0" fmla="*/ 0 w 1589682"/>
                  <a:gd name="connsiteY0" fmla="*/ 35526 h 5240086"/>
                  <a:gd name="connsiteX1" fmla="*/ 1012423 w 1589682"/>
                  <a:gd name="connsiteY1" fmla="*/ 1740774 h 5240086"/>
                  <a:gd name="connsiteX2" fmla="*/ 1118994 w 1589682"/>
                  <a:gd name="connsiteY2" fmla="*/ 3517075 h 5240086"/>
                  <a:gd name="connsiteX3" fmla="*/ 435164 w 1589682"/>
                  <a:gd name="connsiteY3" fmla="*/ 5240086 h 5240086"/>
                  <a:gd name="connsiteX4" fmla="*/ 1589682 w 1589682"/>
                  <a:gd name="connsiteY4" fmla="*/ 5222323 h 5240086"/>
                  <a:gd name="connsiteX5" fmla="*/ 1563039 w 1589682"/>
                  <a:gd name="connsiteY5" fmla="*/ 0 h 5240086"/>
                  <a:gd name="connsiteX6" fmla="*/ 0 w 1589682"/>
                  <a:gd name="connsiteY6" fmla="*/ 35526 h 5240086"/>
                  <a:gd name="connsiteX0" fmla="*/ 0 w 1589682"/>
                  <a:gd name="connsiteY0" fmla="*/ 19975 h 5224535"/>
                  <a:gd name="connsiteX1" fmla="*/ 1012423 w 1589682"/>
                  <a:gd name="connsiteY1" fmla="*/ 1725223 h 5224535"/>
                  <a:gd name="connsiteX2" fmla="*/ 1118994 w 1589682"/>
                  <a:gd name="connsiteY2" fmla="*/ 3501524 h 5224535"/>
                  <a:gd name="connsiteX3" fmla="*/ 435164 w 1589682"/>
                  <a:gd name="connsiteY3" fmla="*/ 5224535 h 5224535"/>
                  <a:gd name="connsiteX4" fmla="*/ 1589682 w 1589682"/>
                  <a:gd name="connsiteY4" fmla="*/ 5206772 h 5224535"/>
                  <a:gd name="connsiteX5" fmla="*/ 1563039 w 1589682"/>
                  <a:gd name="connsiteY5" fmla="*/ 0 h 5224535"/>
                  <a:gd name="connsiteX6" fmla="*/ 0 w 1589682"/>
                  <a:gd name="connsiteY6" fmla="*/ 19975 h 5224535"/>
                  <a:gd name="connsiteX0" fmla="*/ 0 w 1553082"/>
                  <a:gd name="connsiteY0" fmla="*/ 19975 h 5224535"/>
                  <a:gd name="connsiteX1" fmla="*/ 975823 w 1553082"/>
                  <a:gd name="connsiteY1" fmla="*/ 1725223 h 5224535"/>
                  <a:gd name="connsiteX2" fmla="*/ 1082394 w 1553082"/>
                  <a:gd name="connsiteY2" fmla="*/ 3501524 h 5224535"/>
                  <a:gd name="connsiteX3" fmla="*/ 398564 w 1553082"/>
                  <a:gd name="connsiteY3" fmla="*/ 5224535 h 5224535"/>
                  <a:gd name="connsiteX4" fmla="*/ 1553082 w 1553082"/>
                  <a:gd name="connsiteY4" fmla="*/ 5206772 h 5224535"/>
                  <a:gd name="connsiteX5" fmla="*/ 1526439 w 1553082"/>
                  <a:gd name="connsiteY5" fmla="*/ 0 h 5224535"/>
                  <a:gd name="connsiteX6" fmla="*/ 0 w 1553082"/>
                  <a:gd name="connsiteY6" fmla="*/ 19975 h 5224535"/>
                  <a:gd name="connsiteX0" fmla="*/ 0 w 1553082"/>
                  <a:gd name="connsiteY0" fmla="*/ 19975 h 5224535"/>
                  <a:gd name="connsiteX1" fmla="*/ 975823 w 1553082"/>
                  <a:gd name="connsiteY1" fmla="*/ 1725223 h 5224535"/>
                  <a:gd name="connsiteX2" fmla="*/ 1082394 w 1553082"/>
                  <a:gd name="connsiteY2" fmla="*/ 3501524 h 5224535"/>
                  <a:gd name="connsiteX3" fmla="*/ 398564 w 1553082"/>
                  <a:gd name="connsiteY3" fmla="*/ 5224535 h 5224535"/>
                  <a:gd name="connsiteX4" fmla="*/ 1553082 w 1553082"/>
                  <a:gd name="connsiteY4" fmla="*/ 5206772 h 5224535"/>
                  <a:gd name="connsiteX5" fmla="*/ 1526439 w 1553082"/>
                  <a:gd name="connsiteY5" fmla="*/ 0 h 5224535"/>
                  <a:gd name="connsiteX6" fmla="*/ 0 w 1553082"/>
                  <a:gd name="connsiteY6" fmla="*/ 19975 h 5224535"/>
                  <a:gd name="connsiteX0" fmla="*/ 0 w 1553082"/>
                  <a:gd name="connsiteY0" fmla="*/ 19975 h 5224535"/>
                  <a:gd name="connsiteX1" fmla="*/ 975823 w 1553082"/>
                  <a:gd name="connsiteY1" fmla="*/ 1725223 h 5224535"/>
                  <a:gd name="connsiteX2" fmla="*/ 1082394 w 1553082"/>
                  <a:gd name="connsiteY2" fmla="*/ 3501524 h 5224535"/>
                  <a:gd name="connsiteX3" fmla="*/ 398564 w 1553082"/>
                  <a:gd name="connsiteY3" fmla="*/ 5224535 h 5224535"/>
                  <a:gd name="connsiteX4" fmla="*/ 1553082 w 1553082"/>
                  <a:gd name="connsiteY4" fmla="*/ 5206772 h 5224535"/>
                  <a:gd name="connsiteX5" fmla="*/ 1526439 w 1553082"/>
                  <a:gd name="connsiteY5" fmla="*/ 0 h 5224535"/>
                  <a:gd name="connsiteX6" fmla="*/ 0 w 1553082"/>
                  <a:gd name="connsiteY6" fmla="*/ 19975 h 5224535"/>
                  <a:gd name="connsiteX0" fmla="*/ 3602 w 1556684"/>
                  <a:gd name="connsiteY0" fmla="*/ 19975 h 5224535"/>
                  <a:gd name="connsiteX1" fmla="*/ 1085996 w 1556684"/>
                  <a:gd name="connsiteY1" fmla="*/ 3501524 h 5224535"/>
                  <a:gd name="connsiteX2" fmla="*/ 402166 w 1556684"/>
                  <a:gd name="connsiteY2" fmla="*/ 5224535 h 5224535"/>
                  <a:gd name="connsiteX3" fmla="*/ 1556684 w 1556684"/>
                  <a:gd name="connsiteY3" fmla="*/ 5206772 h 5224535"/>
                  <a:gd name="connsiteX4" fmla="*/ 1530041 w 1556684"/>
                  <a:gd name="connsiteY4" fmla="*/ 0 h 5224535"/>
                  <a:gd name="connsiteX5" fmla="*/ 3602 w 1556684"/>
                  <a:gd name="connsiteY5" fmla="*/ 19975 h 5224535"/>
                  <a:gd name="connsiteX0" fmla="*/ 0 w 1553082"/>
                  <a:gd name="connsiteY0" fmla="*/ 19975 h 5224535"/>
                  <a:gd name="connsiteX1" fmla="*/ 1082394 w 1553082"/>
                  <a:gd name="connsiteY1" fmla="*/ 3501524 h 5224535"/>
                  <a:gd name="connsiteX2" fmla="*/ 398564 w 1553082"/>
                  <a:gd name="connsiteY2" fmla="*/ 5224535 h 5224535"/>
                  <a:gd name="connsiteX3" fmla="*/ 1553082 w 1553082"/>
                  <a:gd name="connsiteY3" fmla="*/ 5206772 h 5224535"/>
                  <a:gd name="connsiteX4" fmla="*/ 1526439 w 1553082"/>
                  <a:gd name="connsiteY4" fmla="*/ 0 h 5224535"/>
                  <a:gd name="connsiteX5" fmla="*/ 0 w 1553082"/>
                  <a:gd name="connsiteY5" fmla="*/ 19975 h 5224535"/>
                  <a:gd name="connsiteX0" fmla="*/ 0 w 1553082"/>
                  <a:gd name="connsiteY0" fmla="*/ 19975 h 5224535"/>
                  <a:gd name="connsiteX1" fmla="*/ 1082394 w 1553082"/>
                  <a:gd name="connsiteY1" fmla="*/ 3501524 h 5224535"/>
                  <a:gd name="connsiteX2" fmla="*/ 398564 w 1553082"/>
                  <a:gd name="connsiteY2" fmla="*/ 5224535 h 5224535"/>
                  <a:gd name="connsiteX3" fmla="*/ 1553082 w 1553082"/>
                  <a:gd name="connsiteY3" fmla="*/ 5206772 h 5224535"/>
                  <a:gd name="connsiteX4" fmla="*/ 1526439 w 1553082"/>
                  <a:gd name="connsiteY4" fmla="*/ 0 h 5224535"/>
                  <a:gd name="connsiteX5" fmla="*/ 0 w 1553082"/>
                  <a:gd name="connsiteY5" fmla="*/ 19975 h 5224535"/>
                  <a:gd name="connsiteX0" fmla="*/ 0 w 1553082"/>
                  <a:gd name="connsiteY0" fmla="*/ 19975 h 5224535"/>
                  <a:gd name="connsiteX1" fmla="*/ 1082394 w 1553082"/>
                  <a:gd name="connsiteY1" fmla="*/ 3501524 h 5224535"/>
                  <a:gd name="connsiteX2" fmla="*/ 398564 w 1553082"/>
                  <a:gd name="connsiteY2" fmla="*/ 5224535 h 5224535"/>
                  <a:gd name="connsiteX3" fmla="*/ 1553082 w 1553082"/>
                  <a:gd name="connsiteY3" fmla="*/ 5206772 h 5224535"/>
                  <a:gd name="connsiteX4" fmla="*/ 1526439 w 1553082"/>
                  <a:gd name="connsiteY4" fmla="*/ 0 h 5224535"/>
                  <a:gd name="connsiteX5" fmla="*/ 0 w 1553082"/>
                  <a:gd name="connsiteY5" fmla="*/ 19975 h 522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3082" h="5224535">
                    <a:moveTo>
                      <a:pt x="0" y="19975"/>
                    </a:moveTo>
                    <a:cubicBezTo>
                      <a:pt x="1206991" y="1780256"/>
                      <a:pt x="1113567" y="2774055"/>
                      <a:pt x="1082394" y="3501524"/>
                    </a:cubicBezTo>
                    <a:cubicBezTo>
                      <a:pt x="1051221" y="4228993"/>
                      <a:pt x="619016" y="4940327"/>
                      <a:pt x="398564" y="5224535"/>
                    </a:cubicBezTo>
                    <a:lnTo>
                      <a:pt x="1553082" y="5206772"/>
                    </a:lnTo>
                    <a:lnTo>
                      <a:pt x="1526439" y="0"/>
                    </a:lnTo>
                    <a:lnTo>
                      <a:pt x="0" y="19975"/>
                    </a:lnTo>
                    <a:close/>
                  </a:path>
                </a:pathLst>
              </a:custGeom>
              <a:gradFill flip="none" rotWithShape="1">
                <a:gsLst>
                  <a:gs pos="0">
                    <a:srgbClr val="002275">
                      <a:alpha val="73000"/>
                    </a:srgbClr>
                  </a:gs>
                  <a:gs pos="66000">
                    <a:srgbClr val="1978AC">
                      <a:alpha val="87000"/>
                    </a:srgbClr>
                  </a:gs>
                  <a:gs pos="51000">
                    <a:srgbClr val="186B99">
                      <a:alpha val="19000"/>
                    </a:srgbClr>
                  </a:gs>
                  <a:gs pos="99000">
                    <a:srgbClr val="1B4786"/>
                  </a:gs>
                  <a:gs pos="87000">
                    <a:srgbClr val="0A0E44"/>
                  </a:gs>
                  <a:gs pos="21000">
                    <a:srgbClr val="2B71C3">
                      <a:alpha val="73000"/>
                    </a:srgb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4" name="Picture 23" descr="Arc_Blue-01.png"/>
              <p:cNvPicPr>
                <a:picLocks/>
              </p:cNvPicPr>
              <p:nvPr/>
            </p:nvPicPr>
            <p:blipFill>
              <a:blip r:embed="rId2">
                <a:alphaModFix/>
                <a:extLst>
                  <a:ext uri="{BEBA8EAE-BF5A-486C-A8C5-ECC9F3942E4B}">
                    <a14:imgProps xmlns:a14="http://schemas.microsoft.com/office/drawing/2010/main">
                      <a14:imgLayer r:embed="rId3">
                        <a14:imgEffect>
                          <a14:saturation sat="91000"/>
                        </a14:imgEffect>
                        <a14:imgEffect>
                          <a14:brightnessContrast bright="-3000"/>
                        </a14:imgEffect>
                      </a14:imgLayer>
                    </a14:imgProps>
                  </a:ext>
                  <a:ext uri="{28A0092B-C50C-407E-A947-70E740481C1C}">
                    <a14:useLocalDpi xmlns:a14="http://schemas.microsoft.com/office/drawing/2010/main" val="0"/>
                  </a:ext>
                </a:extLst>
              </a:blip>
              <a:stretch>
                <a:fillRect/>
              </a:stretch>
            </p:blipFill>
            <p:spPr>
              <a:xfrm>
                <a:off x="7425632" y="0"/>
                <a:ext cx="1528293" cy="5212080"/>
              </a:xfrm>
              <a:prstGeom prst="rect">
                <a:avLst/>
              </a:prstGeom>
            </p:spPr>
          </p:pic>
          <p:sp>
            <p:nvSpPr>
              <p:cNvPr id="25" name="Rectangle 24"/>
              <p:cNvSpPr/>
              <p:nvPr/>
            </p:nvSpPr>
            <p:spPr>
              <a:xfrm>
                <a:off x="7826835" y="645522"/>
                <a:ext cx="1350884" cy="1201452"/>
              </a:xfrm>
              <a:prstGeom prst="rect">
                <a:avLst/>
              </a:prstGeom>
              <a:gradFill flip="none" rotWithShape="1">
                <a:gsLst>
                  <a:gs pos="4000">
                    <a:schemeClr val="bg1">
                      <a:alpha val="0"/>
                    </a:schemeClr>
                  </a:gs>
                  <a:gs pos="99000">
                    <a:schemeClr val="bg1">
                      <a:alpha val="0"/>
                    </a:schemeClr>
                  </a:gs>
                  <a:gs pos="56000">
                    <a:schemeClr val="bg1">
                      <a:alpha val="78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p:cNvSpPr/>
            <p:nvPr/>
          </p:nvSpPr>
          <p:spPr>
            <a:xfrm>
              <a:off x="7942354" y="902609"/>
              <a:ext cx="1211808" cy="676248"/>
            </a:xfrm>
            <a:prstGeom prst="rect">
              <a:avLst/>
            </a:prstGeom>
            <a:gradFill flip="none" rotWithShape="1">
              <a:gsLst>
                <a:gs pos="4000">
                  <a:schemeClr val="bg1">
                    <a:alpha val="0"/>
                  </a:schemeClr>
                </a:gs>
                <a:gs pos="99000">
                  <a:schemeClr val="bg1">
                    <a:alpha val="0"/>
                  </a:schemeClr>
                </a:gs>
                <a:gs pos="56000">
                  <a:schemeClr val="bg1">
                    <a:alpha val="78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hasCustomPrompt="1"/>
          </p:nvPr>
        </p:nvSpPr>
        <p:spPr>
          <a:xfrm>
            <a:off x="457200" y="8355"/>
            <a:ext cx="6997739" cy="551425"/>
          </a:xfrm>
        </p:spPr>
        <p:txBody>
          <a:bodyPr tIns="182880"/>
          <a:lstStyle>
            <a:lvl1pPr>
              <a:defRPr sz="2000" b="1" baseline="0">
                <a:solidFill>
                  <a:srgbClr val="1A69A4"/>
                </a:solidFill>
              </a:defRPr>
            </a:lvl1pPr>
          </a:lstStyle>
          <a:p>
            <a:r>
              <a:rPr lang="en-US" dirty="0" smtClean="0"/>
              <a:t>PANEL TITLE HERE</a:t>
            </a:r>
            <a:endParaRPr lang="en-US" dirty="0"/>
          </a:p>
        </p:txBody>
      </p:sp>
      <p:sp>
        <p:nvSpPr>
          <p:cNvPr id="19" name="Text Placeholder 18"/>
          <p:cNvSpPr>
            <a:spLocks noGrp="1"/>
          </p:cNvSpPr>
          <p:nvPr>
            <p:ph type="body" sz="quarter" idx="11" hasCustomPrompt="1"/>
          </p:nvPr>
        </p:nvSpPr>
        <p:spPr>
          <a:xfrm>
            <a:off x="457200" y="560388"/>
            <a:ext cx="7391382" cy="1018469"/>
          </a:xfrm>
        </p:spPr>
        <p:txBody>
          <a:bodyPr/>
          <a:lstStyle>
            <a:lvl1pPr marL="0" indent="0">
              <a:lnSpc>
                <a:spcPct val="100000"/>
              </a:lnSpc>
              <a:spcAft>
                <a:spcPts val="0"/>
              </a:spcAft>
              <a:buFontTx/>
              <a:buNone/>
              <a:defRPr sz="2400" baseline="0">
                <a:solidFill>
                  <a:srgbClr val="102269"/>
                </a:solidFill>
              </a:defRPr>
            </a:lvl1pPr>
          </a:lstStyle>
          <a:p>
            <a:pPr lvl="0"/>
            <a:r>
              <a:rPr lang="en-US" dirty="0" smtClean="0"/>
              <a:t>Session Title Here</a:t>
            </a:r>
          </a:p>
        </p:txBody>
      </p:sp>
      <p:sp>
        <p:nvSpPr>
          <p:cNvPr id="32" name="Text Placeholder 31"/>
          <p:cNvSpPr>
            <a:spLocks noGrp="1"/>
          </p:cNvSpPr>
          <p:nvPr>
            <p:ph type="body" sz="quarter" idx="14" hasCustomPrompt="1"/>
          </p:nvPr>
        </p:nvSpPr>
        <p:spPr>
          <a:xfrm>
            <a:off x="1603941" y="1716675"/>
            <a:ext cx="2464961" cy="987602"/>
          </a:xfrm>
        </p:spPr>
        <p:txBody>
          <a:bodyPr bIns="0"/>
          <a:lstStyle>
            <a:lvl1pPr marL="0" indent="0">
              <a:spcAft>
                <a:spcPts val="0"/>
              </a:spcAft>
              <a:buFontTx/>
              <a:buNone/>
              <a:defRPr sz="1500" b="1"/>
            </a:lvl1pPr>
            <a:lvl2pPr marL="0" indent="0">
              <a:spcAft>
                <a:spcPts val="0"/>
              </a:spcAft>
              <a:buFontTx/>
              <a:buNone/>
              <a:defRPr sz="1500"/>
            </a:lvl2pPr>
          </a:lstStyle>
          <a:p>
            <a:pPr lvl="0"/>
            <a:r>
              <a:rPr lang="en-US" dirty="0" smtClean="0"/>
              <a:t>Presenter Name</a:t>
            </a:r>
          </a:p>
          <a:p>
            <a:pPr lvl="1"/>
            <a:r>
              <a:rPr lang="en-US" dirty="0" smtClean="0"/>
              <a:t>Presenter Title</a:t>
            </a:r>
            <a:endParaRPr lang="en-US" dirty="0"/>
          </a:p>
        </p:txBody>
      </p:sp>
      <p:sp>
        <p:nvSpPr>
          <p:cNvPr id="33" name="Picture Placeholder 29"/>
          <p:cNvSpPr>
            <a:spLocks noGrp="1"/>
          </p:cNvSpPr>
          <p:nvPr>
            <p:ph type="pic" sz="quarter" idx="15"/>
          </p:nvPr>
        </p:nvSpPr>
        <p:spPr>
          <a:xfrm>
            <a:off x="667696" y="2830906"/>
            <a:ext cx="857250" cy="992188"/>
          </a:xfrm>
          <a:ln w="12700" cmpd="sng">
            <a:solidFill>
              <a:schemeClr val="bg1">
                <a:lumMod val="85000"/>
              </a:schemeClr>
            </a:solidFill>
          </a:ln>
        </p:spPr>
        <p:txBody>
          <a:bodyPr rIns="0" bIns="0" anchor="ctr" anchorCtr="0"/>
          <a:lstStyle>
            <a:lvl1pPr marL="0" indent="0" algn="ctr">
              <a:buFontTx/>
              <a:buNone/>
              <a:defRPr sz="1200"/>
            </a:lvl1pPr>
          </a:lstStyle>
          <a:p>
            <a:endParaRPr lang="en-US" dirty="0"/>
          </a:p>
        </p:txBody>
      </p:sp>
      <p:sp>
        <p:nvSpPr>
          <p:cNvPr id="34" name="Text Placeholder 31"/>
          <p:cNvSpPr>
            <a:spLocks noGrp="1"/>
          </p:cNvSpPr>
          <p:nvPr>
            <p:ph type="body" sz="quarter" idx="16" hasCustomPrompt="1"/>
          </p:nvPr>
        </p:nvSpPr>
        <p:spPr>
          <a:xfrm>
            <a:off x="1603941" y="2835492"/>
            <a:ext cx="2464961" cy="987602"/>
          </a:xfrm>
        </p:spPr>
        <p:txBody>
          <a:bodyPr bIns="0"/>
          <a:lstStyle>
            <a:lvl1pPr marL="0" indent="0">
              <a:spcAft>
                <a:spcPts val="0"/>
              </a:spcAft>
              <a:buFontTx/>
              <a:buNone/>
              <a:defRPr sz="1500" b="1"/>
            </a:lvl1pPr>
            <a:lvl2pPr marL="0" indent="0">
              <a:spcAft>
                <a:spcPts val="0"/>
              </a:spcAft>
              <a:buFontTx/>
              <a:buNone/>
              <a:defRPr sz="1500"/>
            </a:lvl2pPr>
          </a:lstStyle>
          <a:p>
            <a:pPr lvl="0"/>
            <a:r>
              <a:rPr lang="en-US" dirty="0" smtClean="0"/>
              <a:t>Presenter Name</a:t>
            </a:r>
          </a:p>
          <a:p>
            <a:pPr lvl="1"/>
            <a:r>
              <a:rPr lang="en-US" dirty="0" smtClean="0"/>
              <a:t>Presenter Title</a:t>
            </a:r>
            <a:endParaRPr lang="en-US" dirty="0"/>
          </a:p>
        </p:txBody>
      </p:sp>
      <p:sp>
        <p:nvSpPr>
          <p:cNvPr id="35" name="Picture Placeholder 29"/>
          <p:cNvSpPr>
            <a:spLocks noGrp="1"/>
          </p:cNvSpPr>
          <p:nvPr>
            <p:ph type="pic" sz="quarter" idx="17"/>
          </p:nvPr>
        </p:nvSpPr>
        <p:spPr>
          <a:xfrm>
            <a:off x="667696" y="3944865"/>
            <a:ext cx="857250" cy="992188"/>
          </a:xfrm>
          <a:ln w="12700" cmpd="sng">
            <a:solidFill>
              <a:schemeClr val="bg1">
                <a:lumMod val="85000"/>
              </a:schemeClr>
            </a:solidFill>
          </a:ln>
        </p:spPr>
        <p:txBody>
          <a:bodyPr rIns="0" bIns="0" anchor="ctr" anchorCtr="0"/>
          <a:lstStyle>
            <a:lvl1pPr marL="0" indent="0" algn="ctr">
              <a:buFontTx/>
              <a:buNone/>
              <a:defRPr sz="1200"/>
            </a:lvl1pPr>
          </a:lstStyle>
          <a:p>
            <a:endParaRPr lang="en-US" dirty="0"/>
          </a:p>
        </p:txBody>
      </p:sp>
      <p:sp>
        <p:nvSpPr>
          <p:cNvPr id="36" name="Text Placeholder 31"/>
          <p:cNvSpPr>
            <a:spLocks noGrp="1"/>
          </p:cNvSpPr>
          <p:nvPr>
            <p:ph type="body" sz="quarter" idx="18" hasCustomPrompt="1"/>
          </p:nvPr>
        </p:nvSpPr>
        <p:spPr>
          <a:xfrm>
            <a:off x="1603941" y="3949451"/>
            <a:ext cx="2464961" cy="987602"/>
          </a:xfrm>
        </p:spPr>
        <p:txBody>
          <a:bodyPr bIns="0"/>
          <a:lstStyle>
            <a:lvl1pPr marL="0" indent="0">
              <a:spcAft>
                <a:spcPts val="0"/>
              </a:spcAft>
              <a:buFontTx/>
              <a:buNone/>
              <a:defRPr sz="1500" b="1"/>
            </a:lvl1pPr>
            <a:lvl2pPr marL="0" indent="0">
              <a:spcAft>
                <a:spcPts val="0"/>
              </a:spcAft>
              <a:buFontTx/>
              <a:buNone/>
              <a:defRPr sz="1500"/>
            </a:lvl2pPr>
          </a:lstStyle>
          <a:p>
            <a:pPr lvl="0"/>
            <a:r>
              <a:rPr lang="en-US" dirty="0" smtClean="0"/>
              <a:t>Presenter Name</a:t>
            </a:r>
          </a:p>
          <a:p>
            <a:pPr lvl="1"/>
            <a:r>
              <a:rPr lang="en-US" dirty="0" smtClean="0"/>
              <a:t>Presenter Title</a:t>
            </a:r>
            <a:endParaRPr lang="en-US" dirty="0"/>
          </a:p>
        </p:txBody>
      </p:sp>
      <p:sp>
        <p:nvSpPr>
          <p:cNvPr id="37" name="Picture Placeholder 29"/>
          <p:cNvSpPr>
            <a:spLocks noGrp="1"/>
          </p:cNvSpPr>
          <p:nvPr>
            <p:ph type="pic" sz="quarter" idx="19"/>
          </p:nvPr>
        </p:nvSpPr>
        <p:spPr>
          <a:xfrm>
            <a:off x="4312676" y="1716675"/>
            <a:ext cx="857250" cy="992188"/>
          </a:xfrm>
          <a:ln w="12700" cmpd="sng">
            <a:solidFill>
              <a:schemeClr val="bg1">
                <a:lumMod val="85000"/>
              </a:schemeClr>
            </a:solidFill>
          </a:ln>
        </p:spPr>
        <p:txBody>
          <a:bodyPr rIns="0" bIns="0" anchor="ctr" anchorCtr="0"/>
          <a:lstStyle>
            <a:lvl1pPr marL="0" indent="0" algn="ctr">
              <a:buFontTx/>
              <a:buNone/>
              <a:defRPr sz="1200"/>
            </a:lvl1pPr>
          </a:lstStyle>
          <a:p>
            <a:endParaRPr lang="en-US" dirty="0"/>
          </a:p>
        </p:txBody>
      </p:sp>
      <p:sp>
        <p:nvSpPr>
          <p:cNvPr id="38" name="Text Placeholder 31"/>
          <p:cNvSpPr>
            <a:spLocks noGrp="1"/>
          </p:cNvSpPr>
          <p:nvPr>
            <p:ph type="body" sz="quarter" idx="20" hasCustomPrompt="1"/>
          </p:nvPr>
        </p:nvSpPr>
        <p:spPr>
          <a:xfrm>
            <a:off x="5248921" y="1721261"/>
            <a:ext cx="2464961" cy="987602"/>
          </a:xfrm>
        </p:spPr>
        <p:txBody>
          <a:bodyPr bIns="0"/>
          <a:lstStyle>
            <a:lvl1pPr marL="0" indent="0">
              <a:spcAft>
                <a:spcPts val="0"/>
              </a:spcAft>
              <a:buFontTx/>
              <a:buNone/>
              <a:defRPr sz="1500" b="1"/>
            </a:lvl1pPr>
            <a:lvl2pPr marL="0" indent="0">
              <a:spcAft>
                <a:spcPts val="0"/>
              </a:spcAft>
              <a:buFontTx/>
              <a:buNone/>
              <a:defRPr sz="1500"/>
            </a:lvl2pPr>
          </a:lstStyle>
          <a:p>
            <a:pPr lvl="0"/>
            <a:r>
              <a:rPr lang="en-US" dirty="0" smtClean="0"/>
              <a:t>Presenter Name</a:t>
            </a:r>
          </a:p>
          <a:p>
            <a:pPr lvl="1"/>
            <a:r>
              <a:rPr lang="en-US" dirty="0" smtClean="0"/>
              <a:t>Presenter Title</a:t>
            </a:r>
            <a:endParaRPr lang="en-US" dirty="0"/>
          </a:p>
        </p:txBody>
      </p:sp>
      <p:sp>
        <p:nvSpPr>
          <p:cNvPr id="39" name="Picture Placeholder 29"/>
          <p:cNvSpPr>
            <a:spLocks noGrp="1"/>
          </p:cNvSpPr>
          <p:nvPr>
            <p:ph type="pic" sz="quarter" idx="21"/>
          </p:nvPr>
        </p:nvSpPr>
        <p:spPr>
          <a:xfrm>
            <a:off x="4312676" y="2835492"/>
            <a:ext cx="857250" cy="992188"/>
          </a:xfrm>
          <a:ln w="12700" cmpd="sng">
            <a:solidFill>
              <a:schemeClr val="bg1">
                <a:lumMod val="85000"/>
              </a:schemeClr>
            </a:solidFill>
          </a:ln>
        </p:spPr>
        <p:txBody>
          <a:bodyPr rIns="0" bIns="0" anchor="ctr" anchorCtr="0"/>
          <a:lstStyle>
            <a:lvl1pPr marL="0" indent="0" algn="ctr">
              <a:buFontTx/>
              <a:buNone/>
              <a:defRPr sz="1200"/>
            </a:lvl1pPr>
          </a:lstStyle>
          <a:p>
            <a:endParaRPr lang="en-US" dirty="0"/>
          </a:p>
        </p:txBody>
      </p:sp>
      <p:sp>
        <p:nvSpPr>
          <p:cNvPr id="40" name="Picture Placeholder 29"/>
          <p:cNvSpPr>
            <a:spLocks noGrp="1"/>
          </p:cNvSpPr>
          <p:nvPr>
            <p:ph type="pic" sz="quarter" idx="22"/>
          </p:nvPr>
        </p:nvSpPr>
        <p:spPr>
          <a:xfrm>
            <a:off x="4312676" y="3949451"/>
            <a:ext cx="857250" cy="992188"/>
          </a:xfrm>
          <a:ln w="12700" cmpd="sng">
            <a:solidFill>
              <a:schemeClr val="bg1">
                <a:lumMod val="85000"/>
              </a:schemeClr>
            </a:solidFill>
          </a:ln>
        </p:spPr>
        <p:txBody>
          <a:bodyPr rIns="0" bIns="0" anchor="ctr" anchorCtr="0"/>
          <a:lstStyle>
            <a:lvl1pPr marL="0" indent="0" algn="ctr">
              <a:buFontTx/>
              <a:buNone/>
              <a:defRPr sz="1200"/>
            </a:lvl1pPr>
          </a:lstStyle>
          <a:p>
            <a:endParaRPr lang="en-US" dirty="0"/>
          </a:p>
        </p:txBody>
      </p:sp>
      <p:sp>
        <p:nvSpPr>
          <p:cNvPr id="41" name="Text Placeholder 31"/>
          <p:cNvSpPr>
            <a:spLocks noGrp="1"/>
          </p:cNvSpPr>
          <p:nvPr>
            <p:ph type="body" sz="quarter" idx="23" hasCustomPrompt="1"/>
          </p:nvPr>
        </p:nvSpPr>
        <p:spPr>
          <a:xfrm>
            <a:off x="5248921" y="3954037"/>
            <a:ext cx="2464961" cy="987602"/>
          </a:xfrm>
        </p:spPr>
        <p:txBody>
          <a:bodyPr bIns="0"/>
          <a:lstStyle>
            <a:lvl1pPr marL="0" indent="0">
              <a:spcAft>
                <a:spcPts val="0"/>
              </a:spcAft>
              <a:buFontTx/>
              <a:buNone/>
              <a:defRPr sz="1500" b="1"/>
            </a:lvl1pPr>
            <a:lvl2pPr marL="0" indent="0">
              <a:spcAft>
                <a:spcPts val="0"/>
              </a:spcAft>
              <a:buFontTx/>
              <a:buNone/>
              <a:defRPr sz="1500"/>
            </a:lvl2pPr>
          </a:lstStyle>
          <a:p>
            <a:pPr lvl="0"/>
            <a:r>
              <a:rPr lang="en-US" dirty="0" smtClean="0"/>
              <a:t>Presenter Name</a:t>
            </a:r>
          </a:p>
          <a:p>
            <a:pPr lvl="1"/>
            <a:r>
              <a:rPr lang="en-US" dirty="0" smtClean="0"/>
              <a:t>Presenter Title</a:t>
            </a:r>
            <a:endParaRPr lang="en-US" dirty="0"/>
          </a:p>
        </p:txBody>
      </p:sp>
      <p:sp>
        <p:nvSpPr>
          <p:cNvPr id="42" name="Text Placeholder 31"/>
          <p:cNvSpPr>
            <a:spLocks noGrp="1"/>
          </p:cNvSpPr>
          <p:nvPr>
            <p:ph type="body" sz="quarter" idx="24" hasCustomPrompt="1"/>
          </p:nvPr>
        </p:nvSpPr>
        <p:spPr>
          <a:xfrm>
            <a:off x="5248921" y="2840078"/>
            <a:ext cx="2464961" cy="987602"/>
          </a:xfrm>
        </p:spPr>
        <p:txBody>
          <a:bodyPr bIns="0"/>
          <a:lstStyle>
            <a:lvl1pPr marL="0" indent="0">
              <a:spcAft>
                <a:spcPts val="0"/>
              </a:spcAft>
              <a:buFontTx/>
              <a:buNone/>
              <a:defRPr sz="1500" b="1"/>
            </a:lvl1pPr>
            <a:lvl2pPr marL="0" indent="0">
              <a:spcAft>
                <a:spcPts val="0"/>
              </a:spcAft>
              <a:buFontTx/>
              <a:buNone/>
              <a:defRPr sz="1500"/>
            </a:lvl2pPr>
          </a:lstStyle>
          <a:p>
            <a:pPr lvl="0"/>
            <a:r>
              <a:rPr lang="en-US" dirty="0" smtClean="0"/>
              <a:t>Presenter Name</a:t>
            </a:r>
          </a:p>
          <a:p>
            <a:pPr lvl="1"/>
            <a:r>
              <a:rPr lang="en-US" dirty="0" smtClean="0"/>
              <a:t>Presenter Title</a:t>
            </a:r>
            <a:endParaRPr lang="en-US" dirty="0"/>
          </a:p>
        </p:txBody>
      </p:sp>
    </p:spTree>
    <p:extLst>
      <p:ext uri="{BB962C8B-B14F-4D97-AF65-F5344CB8AC3E}">
        <p14:creationId xmlns:p14="http://schemas.microsoft.com/office/powerpoint/2010/main" val="305466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4 Presenter Title Slide">
    <p:spTree>
      <p:nvGrpSpPr>
        <p:cNvPr id="1" name=""/>
        <p:cNvGrpSpPr/>
        <p:nvPr/>
      </p:nvGrpSpPr>
      <p:grpSpPr>
        <a:xfrm>
          <a:off x="0" y="0"/>
          <a:ext cx="0" cy="0"/>
          <a:chOff x="0" y="0"/>
          <a:chExt cx="0" cy="0"/>
        </a:xfrm>
      </p:grpSpPr>
      <p:sp>
        <p:nvSpPr>
          <p:cNvPr id="26" name="Rectangle 25"/>
          <p:cNvSpPr/>
          <p:nvPr userDrawn="1"/>
        </p:nvSpPr>
        <p:spPr>
          <a:xfrm flipV="1">
            <a:off x="6898" y="4686458"/>
            <a:ext cx="9144000" cy="46350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8" name="Group 47"/>
          <p:cNvGrpSpPr/>
          <p:nvPr userDrawn="1"/>
        </p:nvGrpSpPr>
        <p:grpSpPr>
          <a:xfrm>
            <a:off x="7429878" y="-19975"/>
            <a:ext cx="1735782" cy="5232055"/>
            <a:chOff x="7425632" y="-19975"/>
            <a:chExt cx="1769117" cy="5232055"/>
          </a:xfrm>
        </p:grpSpPr>
        <p:grpSp>
          <p:nvGrpSpPr>
            <p:cNvPr id="49" name="Group 48"/>
            <p:cNvGrpSpPr/>
            <p:nvPr/>
          </p:nvGrpSpPr>
          <p:grpSpPr>
            <a:xfrm>
              <a:off x="7425632" y="-19975"/>
              <a:ext cx="1769117" cy="5232055"/>
              <a:chOff x="7425632" y="-19975"/>
              <a:chExt cx="1769117" cy="5232055"/>
            </a:xfrm>
          </p:grpSpPr>
          <p:sp>
            <p:nvSpPr>
              <p:cNvPr id="51" name="Freeform 50"/>
              <p:cNvSpPr/>
              <p:nvPr/>
            </p:nvSpPr>
            <p:spPr>
              <a:xfrm>
                <a:off x="7874967" y="-19975"/>
                <a:ext cx="1319782" cy="5224535"/>
              </a:xfrm>
              <a:custGeom>
                <a:avLst/>
                <a:gdLst>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932495 w 1589682"/>
                  <a:gd name="connsiteY4" fmla="*/ 4263121 h 5240086"/>
                  <a:gd name="connsiteX5" fmla="*/ 710472 w 1589682"/>
                  <a:gd name="connsiteY5" fmla="*/ 4751604 h 5240086"/>
                  <a:gd name="connsiteX6" fmla="*/ 435164 w 1589682"/>
                  <a:gd name="connsiteY6" fmla="*/ 5240086 h 5240086"/>
                  <a:gd name="connsiteX7" fmla="*/ 1589682 w 1589682"/>
                  <a:gd name="connsiteY7" fmla="*/ 5222323 h 5240086"/>
                  <a:gd name="connsiteX8" fmla="*/ 1563039 w 1589682"/>
                  <a:gd name="connsiteY8" fmla="*/ 0 h 5240086"/>
                  <a:gd name="connsiteX9" fmla="*/ 0 w 1589682"/>
                  <a:gd name="connsiteY9" fmla="*/ 35526 h 5240086"/>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932495 w 1589682"/>
                  <a:gd name="connsiteY4" fmla="*/ 4263121 h 5240086"/>
                  <a:gd name="connsiteX5" fmla="*/ 435164 w 1589682"/>
                  <a:gd name="connsiteY5" fmla="*/ 5240086 h 5240086"/>
                  <a:gd name="connsiteX6" fmla="*/ 1589682 w 1589682"/>
                  <a:gd name="connsiteY6" fmla="*/ 5222323 h 5240086"/>
                  <a:gd name="connsiteX7" fmla="*/ 1563039 w 1589682"/>
                  <a:gd name="connsiteY7" fmla="*/ 0 h 5240086"/>
                  <a:gd name="connsiteX8" fmla="*/ 0 w 1589682"/>
                  <a:gd name="connsiteY8" fmla="*/ 35526 h 5240086"/>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435164 w 1589682"/>
                  <a:gd name="connsiteY4" fmla="*/ 5240086 h 5240086"/>
                  <a:gd name="connsiteX5" fmla="*/ 1589682 w 1589682"/>
                  <a:gd name="connsiteY5" fmla="*/ 5222323 h 5240086"/>
                  <a:gd name="connsiteX6" fmla="*/ 1563039 w 1589682"/>
                  <a:gd name="connsiteY6" fmla="*/ 0 h 5240086"/>
                  <a:gd name="connsiteX7" fmla="*/ 0 w 1589682"/>
                  <a:gd name="connsiteY7" fmla="*/ 35526 h 5240086"/>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435164 w 1589682"/>
                  <a:gd name="connsiteY4" fmla="*/ 5240086 h 5240086"/>
                  <a:gd name="connsiteX5" fmla="*/ 1589682 w 1589682"/>
                  <a:gd name="connsiteY5" fmla="*/ 5222323 h 5240086"/>
                  <a:gd name="connsiteX6" fmla="*/ 1563039 w 1589682"/>
                  <a:gd name="connsiteY6" fmla="*/ 0 h 5240086"/>
                  <a:gd name="connsiteX7" fmla="*/ 0 w 1589682"/>
                  <a:gd name="connsiteY7" fmla="*/ 35526 h 5240086"/>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435164 w 1589682"/>
                  <a:gd name="connsiteY4" fmla="*/ 5240086 h 5240086"/>
                  <a:gd name="connsiteX5" fmla="*/ 1589682 w 1589682"/>
                  <a:gd name="connsiteY5" fmla="*/ 5222323 h 5240086"/>
                  <a:gd name="connsiteX6" fmla="*/ 1563039 w 1589682"/>
                  <a:gd name="connsiteY6" fmla="*/ 0 h 5240086"/>
                  <a:gd name="connsiteX7" fmla="*/ 0 w 1589682"/>
                  <a:gd name="connsiteY7" fmla="*/ 35526 h 5240086"/>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435164 w 1589682"/>
                  <a:gd name="connsiteY4" fmla="*/ 5240086 h 5240086"/>
                  <a:gd name="connsiteX5" fmla="*/ 1589682 w 1589682"/>
                  <a:gd name="connsiteY5" fmla="*/ 5222323 h 5240086"/>
                  <a:gd name="connsiteX6" fmla="*/ 1563039 w 1589682"/>
                  <a:gd name="connsiteY6" fmla="*/ 0 h 5240086"/>
                  <a:gd name="connsiteX7" fmla="*/ 0 w 1589682"/>
                  <a:gd name="connsiteY7" fmla="*/ 35526 h 5240086"/>
                  <a:gd name="connsiteX0" fmla="*/ 0 w 1589682"/>
                  <a:gd name="connsiteY0" fmla="*/ 35526 h 5240086"/>
                  <a:gd name="connsiteX1" fmla="*/ 1012423 w 1589682"/>
                  <a:gd name="connsiteY1" fmla="*/ 1740774 h 5240086"/>
                  <a:gd name="connsiteX2" fmla="*/ 1118994 w 1589682"/>
                  <a:gd name="connsiteY2" fmla="*/ 3517075 h 5240086"/>
                  <a:gd name="connsiteX3" fmla="*/ 435164 w 1589682"/>
                  <a:gd name="connsiteY3" fmla="*/ 5240086 h 5240086"/>
                  <a:gd name="connsiteX4" fmla="*/ 1589682 w 1589682"/>
                  <a:gd name="connsiteY4" fmla="*/ 5222323 h 5240086"/>
                  <a:gd name="connsiteX5" fmla="*/ 1563039 w 1589682"/>
                  <a:gd name="connsiteY5" fmla="*/ 0 h 5240086"/>
                  <a:gd name="connsiteX6" fmla="*/ 0 w 1589682"/>
                  <a:gd name="connsiteY6" fmla="*/ 35526 h 5240086"/>
                  <a:gd name="connsiteX0" fmla="*/ 0 w 1589682"/>
                  <a:gd name="connsiteY0" fmla="*/ 35526 h 5240086"/>
                  <a:gd name="connsiteX1" fmla="*/ 1012423 w 1589682"/>
                  <a:gd name="connsiteY1" fmla="*/ 1740774 h 5240086"/>
                  <a:gd name="connsiteX2" fmla="*/ 1118994 w 1589682"/>
                  <a:gd name="connsiteY2" fmla="*/ 3517075 h 5240086"/>
                  <a:gd name="connsiteX3" fmla="*/ 435164 w 1589682"/>
                  <a:gd name="connsiteY3" fmla="*/ 5240086 h 5240086"/>
                  <a:gd name="connsiteX4" fmla="*/ 1589682 w 1589682"/>
                  <a:gd name="connsiteY4" fmla="*/ 5222323 h 5240086"/>
                  <a:gd name="connsiteX5" fmla="*/ 1563039 w 1589682"/>
                  <a:gd name="connsiteY5" fmla="*/ 0 h 5240086"/>
                  <a:gd name="connsiteX6" fmla="*/ 0 w 1589682"/>
                  <a:gd name="connsiteY6" fmla="*/ 35526 h 5240086"/>
                  <a:gd name="connsiteX0" fmla="*/ 0 w 1589682"/>
                  <a:gd name="connsiteY0" fmla="*/ 19975 h 5224535"/>
                  <a:gd name="connsiteX1" fmla="*/ 1012423 w 1589682"/>
                  <a:gd name="connsiteY1" fmla="*/ 1725223 h 5224535"/>
                  <a:gd name="connsiteX2" fmla="*/ 1118994 w 1589682"/>
                  <a:gd name="connsiteY2" fmla="*/ 3501524 h 5224535"/>
                  <a:gd name="connsiteX3" fmla="*/ 435164 w 1589682"/>
                  <a:gd name="connsiteY3" fmla="*/ 5224535 h 5224535"/>
                  <a:gd name="connsiteX4" fmla="*/ 1589682 w 1589682"/>
                  <a:gd name="connsiteY4" fmla="*/ 5206772 h 5224535"/>
                  <a:gd name="connsiteX5" fmla="*/ 1563039 w 1589682"/>
                  <a:gd name="connsiteY5" fmla="*/ 0 h 5224535"/>
                  <a:gd name="connsiteX6" fmla="*/ 0 w 1589682"/>
                  <a:gd name="connsiteY6" fmla="*/ 19975 h 5224535"/>
                  <a:gd name="connsiteX0" fmla="*/ 0 w 1553082"/>
                  <a:gd name="connsiteY0" fmla="*/ 19975 h 5224535"/>
                  <a:gd name="connsiteX1" fmla="*/ 975823 w 1553082"/>
                  <a:gd name="connsiteY1" fmla="*/ 1725223 h 5224535"/>
                  <a:gd name="connsiteX2" fmla="*/ 1082394 w 1553082"/>
                  <a:gd name="connsiteY2" fmla="*/ 3501524 h 5224535"/>
                  <a:gd name="connsiteX3" fmla="*/ 398564 w 1553082"/>
                  <a:gd name="connsiteY3" fmla="*/ 5224535 h 5224535"/>
                  <a:gd name="connsiteX4" fmla="*/ 1553082 w 1553082"/>
                  <a:gd name="connsiteY4" fmla="*/ 5206772 h 5224535"/>
                  <a:gd name="connsiteX5" fmla="*/ 1526439 w 1553082"/>
                  <a:gd name="connsiteY5" fmla="*/ 0 h 5224535"/>
                  <a:gd name="connsiteX6" fmla="*/ 0 w 1553082"/>
                  <a:gd name="connsiteY6" fmla="*/ 19975 h 5224535"/>
                  <a:gd name="connsiteX0" fmla="*/ 0 w 1553082"/>
                  <a:gd name="connsiteY0" fmla="*/ 19975 h 5224535"/>
                  <a:gd name="connsiteX1" fmla="*/ 975823 w 1553082"/>
                  <a:gd name="connsiteY1" fmla="*/ 1725223 h 5224535"/>
                  <a:gd name="connsiteX2" fmla="*/ 1082394 w 1553082"/>
                  <a:gd name="connsiteY2" fmla="*/ 3501524 h 5224535"/>
                  <a:gd name="connsiteX3" fmla="*/ 398564 w 1553082"/>
                  <a:gd name="connsiteY3" fmla="*/ 5224535 h 5224535"/>
                  <a:gd name="connsiteX4" fmla="*/ 1553082 w 1553082"/>
                  <a:gd name="connsiteY4" fmla="*/ 5206772 h 5224535"/>
                  <a:gd name="connsiteX5" fmla="*/ 1526439 w 1553082"/>
                  <a:gd name="connsiteY5" fmla="*/ 0 h 5224535"/>
                  <a:gd name="connsiteX6" fmla="*/ 0 w 1553082"/>
                  <a:gd name="connsiteY6" fmla="*/ 19975 h 5224535"/>
                  <a:gd name="connsiteX0" fmla="*/ 0 w 1553082"/>
                  <a:gd name="connsiteY0" fmla="*/ 19975 h 5224535"/>
                  <a:gd name="connsiteX1" fmla="*/ 975823 w 1553082"/>
                  <a:gd name="connsiteY1" fmla="*/ 1725223 h 5224535"/>
                  <a:gd name="connsiteX2" fmla="*/ 1082394 w 1553082"/>
                  <a:gd name="connsiteY2" fmla="*/ 3501524 h 5224535"/>
                  <a:gd name="connsiteX3" fmla="*/ 398564 w 1553082"/>
                  <a:gd name="connsiteY3" fmla="*/ 5224535 h 5224535"/>
                  <a:gd name="connsiteX4" fmla="*/ 1553082 w 1553082"/>
                  <a:gd name="connsiteY4" fmla="*/ 5206772 h 5224535"/>
                  <a:gd name="connsiteX5" fmla="*/ 1526439 w 1553082"/>
                  <a:gd name="connsiteY5" fmla="*/ 0 h 5224535"/>
                  <a:gd name="connsiteX6" fmla="*/ 0 w 1553082"/>
                  <a:gd name="connsiteY6" fmla="*/ 19975 h 5224535"/>
                  <a:gd name="connsiteX0" fmla="*/ 3602 w 1556684"/>
                  <a:gd name="connsiteY0" fmla="*/ 19975 h 5224535"/>
                  <a:gd name="connsiteX1" fmla="*/ 1085996 w 1556684"/>
                  <a:gd name="connsiteY1" fmla="*/ 3501524 h 5224535"/>
                  <a:gd name="connsiteX2" fmla="*/ 402166 w 1556684"/>
                  <a:gd name="connsiteY2" fmla="*/ 5224535 h 5224535"/>
                  <a:gd name="connsiteX3" fmla="*/ 1556684 w 1556684"/>
                  <a:gd name="connsiteY3" fmla="*/ 5206772 h 5224535"/>
                  <a:gd name="connsiteX4" fmla="*/ 1530041 w 1556684"/>
                  <a:gd name="connsiteY4" fmla="*/ 0 h 5224535"/>
                  <a:gd name="connsiteX5" fmla="*/ 3602 w 1556684"/>
                  <a:gd name="connsiteY5" fmla="*/ 19975 h 5224535"/>
                  <a:gd name="connsiteX0" fmla="*/ 0 w 1553082"/>
                  <a:gd name="connsiteY0" fmla="*/ 19975 h 5224535"/>
                  <a:gd name="connsiteX1" fmla="*/ 1082394 w 1553082"/>
                  <a:gd name="connsiteY1" fmla="*/ 3501524 h 5224535"/>
                  <a:gd name="connsiteX2" fmla="*/ 398564 w 1553082"/>
                  <a:gd name="connsiteY2" fmla="*/ 5224535 h 5224535"/>
                  <a:gd name="connsiteX3" fmla="*/ 1553082 w 1553082"/>
                  <a:gd name="connsiteY3" fmla="*/ 5206772 h 5224535"/>
                  <a:gd name="connsiteX4" fmla="*/ 1526439 w 1553082"/>
                  <a:gd name="connsiteY4" fmla="*/ 0 h 5224535"/>
                  <a:gd name="connsiteX5" fmla="*/ 0 w 1553082"/>
                  <a:gd name="connsiteY5" fmla="*/ 19975 h 5224535"/>
                  <a:gd name="connsiteX0" fmla="*/ 0 w 1553082"/>
                  <a:gd name="connsiteY0" fmla="*/ 19975 h 5224535"/>
                  <a:gd name="connsiteX1" fmla="*/ 1082394 w 1553082"/>
                  <a:gd name="connsiteY1" fmla="*/ 3501524 h 5224535"/>
                  <a:gd name="connsiteX2" fmla="*/ 398564 w 1553082"/>
                  <a:gd name="connsiteY2" fmla="*/ 5224535 h 5224535"/>
                  <a:gd name="connsiteX3" fmla="*/ 1553082 w 1553082"/>
                  <a:gd name="connsiteY3" fmla="*/ 5206772 h 5224535"/>
                  <a:gd name="connsiteX4" fmla="*/ 1526439 w 1553082"/>
                  <a:gd name="connsiteY4" fmla="*/ 0 h 5224535"/>
                  <a:gd name="connsiteX5" fmla="*/ 0 w 1553082"/>
                  <a:gd name="connsiteY5" fmla="*/ 19975 h 5224535"/>
                  <a:gd name="connsiteX0" fmla="*/ 0 w 1553082"/>
                  <a:gd name="connsiteY0" fmla="*/ 19975 h 5224535"/>
                  <a:gd name="connsiteX1" fmla="*/ 1082394 w 1553082"/>
                  <a:gd name="connsiteY1" fmla="*/ 3501524 h 5224535"/>
                  <a:gd name="connsiteX2" fmla="*/ 398564 w 1553082"/>
                  <a:gd name="connsiteY2" fmla="*/ 5224535 h 5224535"/>
                  <a:gd name="connsiteX3" fmla="*/ 1553082 w 1553082"/>
                  <a:gd name="connsiteY3" fmla="*/ 5206772 h 5224535"/>
                  <a:gd name="connsiteX4" fmla="*/ 1526439 w 1553082"/>
                  <a:gd name="connsiteY4" fmla="*/ 0 h 5224535"/>
                  <a:gd name="connsiteX5" fmla="*/ 0 w 1553082"/>
                  <a:gd name="connsiteY5" fmla="*/ 19975 h 522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3082" h="5224535">
                    <a:moveTo>
                      <a:pt x="0" y="19975"/>
                    </a:moveTo>
                    <a:cubicBezTo>
                      <a:pt x="1206991" y="1780256"/>
                      <a:pt x="1113567" y="2774055"/>
                      <a:pt x="1082394" y="3501524"/>
                    </a:cubicBezTo>
                    <a:cubicBezTo>
                      <a:pt x="1051221" y="4228993"/>
                      <a:pt x="619016" y="4940327"/>
                      <a:pt x="398564" y="5224535"/>
                    </a:cubicBezTo>
                    <a:lnTo>
                      <a:pt x="1553082" y="5206772"/>
                    </a:lnTo>
                    <a:lnTo>
                      <a:pt x="1526439" y="0"/>
                    </a:lnTo>
                    <a:lnTo>
                      <a:pt x="0" y="19975"/>
                    </a:lnTo>
                    <a:close/>
                  </a:path>
                </a:pathLst>
              </a:custGeom>
              <a:gradFill flip="none" rotWithShape="1">
                <a:gsLst>
                  <a:gs pos="0">
                    <a:srgbClr val="002275">
                      <a:alpha val="73000"/>
                    </a:srgbClr>
                  </a:gs>
                  <a:gs pos="66000">
                    <a:srgbClr val="1978AC">
                      <a:alpha val="87000"/>
                    </a:srgbClr>
                  </a:gs>
                  <a:gs pos="51000">
                    <a:srgbClr val="186B99">
                      <a:alpha val="19000"/>
                    </a:srgbClr>
                  </a:gs>
                  <a:gs pos="99000">
                    <a:srgbClr val="1B4786"/>
                  </a:gs>
                  <a:gs pos="87000">
                    <a:srgbClr val="0A0E44"/>
                  </a:gs>
                  <a:gs pos="21000">
                    <a:srgbClr val="2B71C3">
                      <a:alpha val="73000"/>
                    </a:srgb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2" name="Picture 51" descr="Arc_Blue-01.png"/>
              <p:cNvPicPr>
                <a:picLocks/>
              </p:cNvPicPr>
              <p:nvPr/>
            </p:nvPicPr>
            <p:blipFill>
              <a:blip r:embed="rId2">
                <a:alphaModFix/>
                <a:extLst>
                  <a:ext uri="{BEBA8EAE-BF5A-486C-A8C5-ECC9F3942E4B}">
                    <a14:imgProps xmlns:a14="http://schemas.microsoft.com/office/drawing/2010/main">
                      <a14:imgLayer r:embed="rId3">
                        <a14:imgEffect>
                          <a14:saturation sat="91000"/>
                        </a14:imgEffect>
                        <a14:imgEffect>
                          <a14:brightnessContrast bright="-3000"/>
                        </a14:imgEffect>
                      </a14:imgLayer>
                    </a14:imgProps>
                  </a:ext>
                  <a:ext uri="{28A0092B-C50C-407E-A947-70E740481C1C}">
                    <a14:useLocalDpi xmlns:a14="http://schemas.microsoft.com/office/drawing/2010/main" val="0"/>
                  </a:ext>
                </a:extLst>
              </a:blip>
              <a:stretch>
                <a:fillRect/>
              </a:stretch>
            </p:blipFill>
            <p:spPr>
              <a:xfrm>
                <a:off x="7425632" y="0"/>
                <a:ext cx="1528293" cy="5212080"/>
              </a:xfrm>
              <a:prstGeom prst="rect">
                <a:avLst/>
              </a:prstGeom>
            </p:spPr>
          </p:pic>
          <p:sp>
            <p:nvSpPr>
              <p:cNvPr id="53" name="Rectangle 52"/>
              <p:cNvSpPr/>
              <p:nvPr/>
            </p:nvSpPr>
            <p:spPr>
              <a:xfrm>
                <a:off x="7826835" y="645522"/>
                <a:ext cx="1350884" cy="1201452"/>
              </a:xfrm>
              <a:prstGeom prst="rect">
                <a:avLst/>
              </a:prstGeom>
              <a:gradFill flip="none" rotWithShape="1">
                <a:gsLst>
                  <a:gs pos="4000">
                    <a:schemeClr val="bg1">
                      <a:alpha val="0"/>
                    </a:schemeClr>
                  </a:gs>
                  <a:gs pos="99000">
                    <a:schemeClr val="bg1">
                      <a:alpha val="0"/>
                    </a:schemeClr>
                  </a:gs>
                  <a:gs pos="56000">
                    <a:schemeClr val="bg1">
                      <a:alpha val="78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0" name="Rectangle 49"/>
            <p:cNvSpPr/>
            <p:nvPr/>
          </p:nvSpPr>
          <p:spPr>
            <a:xfrm>
              <a:off x="7942354" y="902609"/>
              <a:ext cx="1211808" cy="676248"/>
            </a:xfrm>
            <a:prstGeom prst="rect">
              <a:avLst/>
            </a:prstGeom>
            <a:gradFill flip="none" rotWithShape="1">
              <a:gsLst>
                <a:gs pos="4000">
                  <a:schemeClr val="bg1">
                    <a:alpha val="0"/>
                  </a:schemeClr>
                </a:gs>
                <a:gs pos="99000">
                  <a:schemeClr val="bg1">
                    <a:alpha val="0"/>
                  </a:schemeClr>
                </a:gs>
                <a:gs pos="56000">
                  <a:schemeClr val="bg1">
                    <a:alpha val="78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Picture Placeholder 29"/>
          <p:cNvSpPr>
            <a:spLocks noGrp="1"/>
          </p:cNvSpPr>
          <p:nvPr>
            <p:ph type="pic" sz="quarter" idx="13"/>
          </p:nvPr>
        </p:nvSpPr>
        <p:spPr>
          <a:xfrm>
            <a:off x="457200" y="1856159"/>
            <a:ext cx="1067746" cy="1235818"/>
          </a:xfrm>
          <a:ln w="12700" cmpd="sng">
            <a:solidFill>
              <a:schemeClr val="bg1">
                <a:lumMod val="85000"/>
              </a:schemeClr>
            </a:solidFill>
          </a:ln>
        </p:spPr>
        <p:txBody>
          <a:bodyPr rIns="0" bIns="0" anchor="ctr" anchorCtr="0"/>
          <a:lstStyle>
            <a:lvl1pPr marL="0" indent="0" algn="ctr">
              <a:buFontTx/>
              <a:buNone/>
              <a:defRPr sz="1200"/>
            </a:lvl1pPr>
          </a:lstStyle>
          <a:p>
            <a:endParaRPr lang="en-US" dirty="0"/>
          </a:p>
        </p:txBody>
      </p:sp>
      <p:sp>
        <p:nvSpPr>
          <p:cNvPr id="2" name="Title 1"/>
          <p:cNvSpPr>
            <a:spLocks noGrp="1"/>
          </p:cNvSpPr>
          <p:nvPr>
            <p:ph type="title" hasCustomPrompt="1"/>
          </p:nvPr>
        </p:nvSpPr>
        <p:spPr>
          <a:xfrm>
            <a:off x="457200" y="8355"/>
            <a:ext cx="6997739" cy="551425"/>
          </a:xfrm>
        </p:spPr>
        <p:txBody>
          <a:bodyPr tIns="182880"/>
          <a:lstStyle>
            <a:lvl1pPr>
              <a:defRPr sz="2000" b="1" baseline="0">
                <a:solidFill>
                  <a:srgbClr val="1A69A4"/>
                </a:solidFill>
              </a:defRPr>
            </a:lvl1pPr>
          </a:lstStyle>
          <a:p>
            <a:r>
              <a:rPr lang="en-US" dirty="0" smtClean="0"/>
              <a:t>PANEL TITLE HERE</a:t>
            </a:r>
            <a:endParaRPr lang="en-US" dirty="0"/>
          </a:p>
        </p:txBody>
      </p:sp>
      <p:sp>
        <p:nvSpPr>
          <p:cNvPr id="19" name="Text Placeholder 18"/>
          <p:cNvSpPr>
            <a:spLocks noGrp="1"/>
          </p:cNvSpPr>
          <p:nvPr>
            <p:ph type="body" sz="quarter" idx="11" hasCustomPrompt="1"/>
          </p:nvPr>
        </p:nvSpPr>
        <p:spPr>
          <a:xfrm>
            <a:off x="457200" y="560388"/>
            <a:ext cx="7391382" cy="1018469"/>
          </a:xfrm>
        </p:spPr>
        <p:txBody>
          <a:bodyPr/>
          <a:lstStyle>
            <a:lvl1pPr marL="0" indent="0">
              <a:lnSpc>
                <a:spcPct val="100000"/>
              </a:lnSpc>
              <a:spcAft>
                <a:spcPts val="0"/>
              </a:spcAft>
              <a:buFontTx/>
              <a:buNone/>
              <a:defRPr sz="2400">
                <a:solidFill>
                  <a:srgbClr val="102269"/>
                </a:solidFill>
              </a:defRPr>
            </a:lvl1pPr>
          </a:lstStyle>
          <a:p>
            <a:pPr lvl="0"/>
            <a:r>
              <a:rPr lang="en-US" dirty="0" smtClean="0"/>
              <a:t>Session Title Here</a:t>
            </a:r>
          </a:p>
        </p:txBody>
      </p:sp>
      <p:sp>
        <p:nvSpPr>
          <p:cNvPr id="32" name="Text Placeholder 31"/>
          <p:cNvSpPr>
            <a:spLocks noGrp="1"/>
          </p:cNvSpPr>
          <p:nvPr>
            <p:ph type="body" sz="quarter" idx="14" hasCustomPrompt="1"/>
          </p:nvPr>
        </p:nvSpPr>
        <p:spPr>
          <a:xfrm>
            <a:off x="1603941" y="1860745"/>
            <a:ext cx="2464961" cy="1231232"/>
          </a:xfrm>
        </p:spPr>
        <p:txBody>
          <a:bodyPr bIns="0"/>
          <a:lstStyle>
            <a:lvl1pPr marL="0" indent="0">
              <a:spcAft>
                <a:spcPts val="0"/>
              </a:spcAft>
              <a:buFontTx/>
              <a:buNone/>
              <a:defRPr sz="1500" b="1"/>
            </a:lvl1pPr>
            <a:lvl2pPr marL="0" indent="0">
              <a:spcAft>
                <a:spcPts val="0"/>
              </a:spcAft>
              <a:buFontTx/>
              <a:buNone/>
              <a:defRPr sz="1500"/>
            </a:lvl2pPr>
          </a:lstStyle>
          <a:p>
            <a:pPr lvl="0"/>
            <a:r>
              <a:rPr lang="en-US" dirty="0" smtClean="0"/>
              <a:t>Presenter Name</a:t>
            </a:r>
          </a:p>
          <a:p>
            <a:pPr lvl="1"/>
            <a:r>
              <a:rPr lang="en-US" dirty="0" smtClean="0"/>
              <a:t>Presenter Title</a:t>
            </a:r>
            <a:endParaRPr lang="en-US" dirty="0"/>
          </a:p>
        </p:txBody>
      </p:sp>
      <p:sp>
        <p:nvSpPr>
          <p:cNvPr id="34" name="Text Placeholder 31"/>
          <p:cNvSpPr>
            <a:spLocks noGrp="1"/>
          </p:cNvSpPr>
          <p:nvPr>
            <p:ph type="body" sz="quarter" idx="16" hasCustomPrompt="1"/>
          </p:nvPr>
        </p:nvSpPr>
        <p:spPr>
          <a:xfrm>
            <a:off x="1603941" y="3245817"/>
            <a:ext cx="2464961" cy="1234378"/>
          </a:xfrm>
        </p:spPr>
        <p:txBody>
          <a:bodyPr bIns="0"/>
          <a:lstStyle>
            <a:lvl1pPr marL="0" indent="0">
              <a:spcAft>
                <a:spcPts val="0"/>
              </a:spcAft>
              <a:buFontTx/>
              <a:buNone/>
              <a:defRPr sz="1500" b="1"/>
            </a:lvl1pPr>
            <a:lvl2pPr marL="0" indent="0">
              <a:spcAft>
                <a:spcPts val="0"/>
              </a:spcAft>
              <a:buFontTx/>
              <a:buNone/>
              <a:defRPr sz="1500"/>
            </a:lvl2pPr>
          </a:lstStyle>
          <a:p>
            <a:pPr lvl="0"/>
            <a:r>
              <a:rPr lang="en-US" dirty="0" smtClean="0"/>
              <a:t>Presenter Name</a:t>
            </a:r>
          </a:p>
          <a:p>
            <a:pPr lvl="1"/>
            <a:r>
              <a:rPr lang="en-US" dirty="0" smtClean="0"/>
              <a:t>Presenter Title</a:t>
            </a:r>
            <a:endParaRPr lang="en-US" dirty="0"/>
          </a:p>
        </p:txBody>
      </p:sp>
      <p:sp>
        <p:nvSpPr>
          <p:cNvPr id="27" name="Picture Placeholder 29"/>
          <p:cNvSpPr>
            <a:spLocks noGrp="1"/>
          </p:cNvSpPr>
          <p:nvPr>
            <p:ph type="pic" sz="quarter" idx="25"/>
          </p:nvPr>
        </p:nvSpPr>
        <p:spPr>
          <a:xfrm>
            <a:off x="457200" y="3244377"/>
            <a:ext cx="1067746" cy="1235818"/>
          </a:xfrm>
          <a:ln w="12700" cmpd="sng">
            <a:solidFill>
              <a:schemeClr val="bg1">
                <a:lumMod val="85000"/>
              </a:schemeClr>
            </a:solidFill>
          </a:ln>
        </p:spPr>
        <p:txBody>
          <a:bodyPr rIns="0" bIns="0" anchor="ctr" anchorCtr="0"/>
          <a:lstStyle>
            <a:lvl1pPr marL="0" indent="0" algn="ctr">
              <a:buFontTx/>
              <a:buNone/>
              <a:defRPr sz="1200"/>
            </a:lvl1pPr>
          </a:lstStyle>
          <a:p>
            <a:endParaRPr lang="en-US" dirty="0"/>
          </a:p>
        </p:txBody>
      </p:sp>
      <p:sp>
        <p:nvSpPr>
          <p:cNvPr id="29" name="Picture Placeholder 29"/>
          <p:cNvSpPr>
            <a:spLocks noGrp="1"/>
          </p:cNvSpPr>
          <p:nvPr>
            <p:ph type="pic" sz="quarter" idx="26"/>
          </p:nvPr>
        </p:nvSpPr>
        <p:spPr>
          <a:xfrm>
            <a:off x="4267395" y="1872477"/>
            <a:ext cx="1067746" cy="1235818"/>
          </a:xfrm>
          <a:ln w="12700" cmpd="sng">
            <a:solidFill>
              <a:schemeClr val="bg1">
                <a:lumMod val="85000"/>
              </a:schemeClr>
            </a:solidFill>
          </a:ln>
        </p:spPr>
        <p:txBody>
          <a:bodyPr rIns="0" bIns="0" anchor="ctr" anchorCtr="0"/>
          <a:lstStyle>
            <a:lvl1pPr marL="0" indent="0" algn="ctr">
              <a:buFontTx/>
              <a:buNone/>
              <a:defRPr sz="1200"/>
            </a:lvl1pPr>
          </a:lstStyle>
          <a:p>
            <a:endParaRPr lang="en-US" dirty="0"/>
          </a:p>
        </p:txBody>
      </p:sp>
      <p:sp>
        <p:nvSpPr>
          <p:cNvPr id="31" name="Text Placeholder 31"/>
          <p:cNvSpPr>
            <a:spLocks noGrp="1"/>
          </p:cNvSpPr>
          <p:nvPr>
            <p:ph type="body" sz="quarter" idx="27" hasCustomPrompt="1"/>
          </p:nvPr>
        </p:nvSpPr>
        <p:spPr>
          <a:xfrm>
            <a:off x="5414136" y="1877063"/>
            <a:ext cx="2464961" cy="1231232"/>
          </a:xfrm>
        </p:spPr>
        <p:txBody>
          <a:bodyPr bIns="0"/>
          <a:lstStyle>
            <a:lvl1pPr marL="0" indent="0">
              <a:spcAft>
                <a:spcPts val="0"/>
              </a:spcAft>
              <a:buFontTx/>
              <a:buNone/>
              <a:defRPr sz="1500" b="1"/>
            </a:lvl1pPr>
            <a:lvl2pPr marL="0" indent="0">
              <a:spcAft>
                <a:spcPts val="0"/>
              </a:spcAft>
              <a:buFontTx/>
              <a:buNone/>
              <a:defRPr sz="1500"/>
            </a:lvl2pPr>
          </a:lstStyle>
          <a:p>
            <a:pPr lvl="0"/>
            <a:r>
              <a:rPr lang="en-US" dirty="0" smtClean="0"/>
              <a:t>Presenter Name</a:t>
            </a:r>
          </a:p>
          <a:p>
            <a:pPr lvl="1"/>
            <a:r>
              <a:rPr lang="en-US" dirty="0" smtClean="0"/>
              <a:t>Presenter Title</a:t>
            </a:r>
            <a:endParaRPr lang="en-US" dirty="0"/>
          </a:p>
        </p:txBody>
      </p:sp>
      <p:sp>
        <p:nvSpPr>
          <p:cNvPr id="43" name="Text Placeholder 31"/>
          <p:cNvSpPr>
            <a:spLocks noGrp="1"/>
          </p:cNvSpPr>
          <p:nvPr>
            <p:ph type="body" sz="quarter" idx="28" hasCustomPrompt="1"/>
          </p:nvPr>
        </p:nvSpPr>
        <p:spPr>
          <a:xfrm>
            <a:off x="5414136" y="3262135"/>
            <a:ext cx="2464961" cy="1234378"/>
          </a:xfrm>
        </p:spPr>
        <p:txBody>
          <a:bodyPr bIns="0"/>
          <a:lstStyle>
            <a:lvl1pPr marL="0" indent="0">
              <a:spcAft>
                <a:spcPts val="0"/>
              </a:spcAft>
              <a:buFontTx/>
              <a:buNone/>
              <a:defRPr sz="1500" b="1"/>
            </a:lvl1pPr>
            <a:lvl2pPr marL="0" indent="0">
              <a:spcAft>
                <a:spcPts val="0"/>
              </a:spcAft>
              <a:buFontTx/>
              <a:buNone/>
              <a:defRPr sz="1500"/>
            </a:lvl2pPr>
          </a:lstStyle>
          <a:p>
            <a:pPr lvl="0"/>
            <a:r>
              <a:rPr lang="en-US" dirty="0" smtClean="0"/>
              <a:t>Presenter Name</a:t>
            </a:r>
          </a:p>
          <a:p>
            <a:pPr lvl="1"/>
            <a:r>
              <a:rPr lang="en-US" dirty="0" smtClean="0"/>
              <a:t>Presenter Title</a:t>
            </a:r>
            <a:endParaRPr lang="en-US" dirty="0"/>
          </a:p>
        </p:txBody>
      </p:sp>
      <p:sp>
        <p:nvSpPr>
          <p:cNvPr id="44" name="Picture Placeholder 29"/>
          <p:cNvSpPr>
            <a:spLocks noGrp="1"/>
          </p:cNvSpPr>
          <p:nvPr>
            <p:ph type="pic" sz="quarter" idx="29"/>
          </p:nvPr>
        </p:nvSpPr>
        <p:spPr>
          <a:xfrm>
            <a:off x="4267395" y="3260695"/>
            <a:ext cx="1067746" cy="1235818"/>
          </a:xfrm>
          <a:ln w="12700" cmpd="sng">
            <a:solidFill>
              <a:schemeClr val="bg1">
                <a:lumMod val="85000"/>
              </a:schemeClr>
            </a:solidFill>
          </a:ln>
        </p:spPr>
        <p:txBody>
          <a:bodyPr rIns="0" bIns="0" anchor="ctr" anchorCtr="0"/>
          <a:lstStyle>
            <a:lvl1pPr marL="0" indent="0" algn="ctr">
              <a:buFontTx/>
              <a:buNone/>
              <a:defRPr sz="1200"/>
            </a:lvl1pPr>
          </a:lstStyle>
          <a:p>
            <a:endParaRPr lang="en-US" dirty="0"/>
          </a:p>
        </p:txBody>
      </p:sp>
    </p:spTree>
    <p:extLst>
      <p:ext uri="{BB962C8B-B14F-4D97-AF65-F5344CB8AC3E}">
        <p14:creationId xmlns:p14="http://schemas.microsoft.com/office/powerpoint/2010/main" val="166338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2 Presenter Title Slide">
    <p:spTree>
      <p:nvGrpSpPr>
        <p:cNvPr id="1" name=""/>
        <p:cNvGrpSpPr/>
        <p:nvPr/>
      </p:nvGrpSpPr>
      <p:grpSpPr>
        <a:xfrm>
          <a:off x="0" y="0"/>
          <a:ext cx="0" cy="0"/>
          <a:chOff x="0" y="0"/>
          <a:chExt cx="0" cy="0"/>
        </a:xfrm>
      </p:grpSpPr>
      <p:sp>
        <p:nvSpPr>
          <p:cNvPr id="30" name="Picture Placeholder 29"/>
          <p:cNvSpPr>
            <a:spLocks noGrp="1"/>
          </p:cNvSpPr>
          <p:nvPr>
            <p:ph type="pic" sz="quarter" idx="13"/>
          </p:nvPr>
        </p:nvSpPr>
        <p:spPr>
          <a:xfrm>
            <a:off x="457200" y="2164461"/>
            <a:ext cx="1564820" cy="1975628"/>
          </a:xfrm>
          <a:ln w="12700" cmpd="sng">
            <a:solidFill>
              <a:schemeClr val="bg1">
                <a:lumMod val="85000"/>
              </a:schemeClr>
            </a:solidFill>
          </a:ln>
        </p:spPr>
        <p:txBody>
          <a:bodyPr rIns="0" bIns="0" anchor="ctr" anchorCtr="0"/>
          <a:lstStyle>
            <a:lvl1pPr marL="0" indent="0" algn="ctr">
              <a:buFontTx/>
              <a:buNone/>
              <a:defRPr sz="1200"/>
            </a:lvl1pPr>
          </a:lstStyle>
          <a:p>
            <a:endParaRPr lang="en-US" dirty="0"/>
          </a:p>
        </p:txBody>
      </p:sp>
      <p:sp>
        <p:nvSpPr>
          <p:cNvPr id="26" name="Rectangle 25"/>
          <p:cNvSpPr/>
          <p:nvPr userDrawn="1"/>
        </p:nvSpPr>
        <p:spPr>
          <a:xfrm flipV="1">
            <a:off x="6898" y="4686458"/>
            <a:ext cx="9144000" cy="46350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8355"/>
            <a:ext cx="6997739" cy="551425"/>
          </a:xfrm>
        </p:spPr>
        <p:txBody>
          <a:bodyPr tIns="182880"/>
          <a:lstStyle>
            <a:lvl1pPr>
              <a:defRPr sz="2000" b="1" baseline="0">
                <a:solidFill>
                  <a:srgbClr val="1A69A4"/>
                </a:solidFill>
              </a:defRPr>
            </a:lvl1pPr>
          </a:lstStyle>
          <a:p>
            <a:r>
              <a:rPr lang="en-US" dirty="0" smtClean="0"/>
              <a:t>PANEL TITLE HERE</a:t>
            </a:r>
            <a:endParaRPr lang="en-US" dirty="0"/>
          </a:p>
        </p:txBody>
      </p:sp>
      <p:sp>
        <p:nvSpPr>
          <p:cNvPr id="32" name="Text Placeholder 31"/>
          <p:cNvSpPr>
            <a:spLocks noGrp="1"/>
          </p:cNvSpPr>
          <p:nvPr>
            <p:ph type="body" sz="quarter" idx="14" hasCustomPrompt="1"/>
          </p:nvPr>
        </p:nvSpPr>
        <p:spPr>
          <a:xfrm>
            <a:off x="2105573" y="2173631"/>
            <a:ext cx="2347883" cy="1468286"/>
          </a:xfrm>
        </p:spPr>
        <p:txBody>
          <a:bodyPr bIns="0"/>
          <a:lstStyle>
            <a:lvl1pPr marL="0" indent="0">
              <a:spcAft>
                <a:spcPts val="0"/>
              </a:spcAft>
              <a:buFontTx/>
              <a:buNone/>
              <a:defRPr sz="1650" b="1"/>
            </a:lvl1pPr>
            <a:lvl2pPr marL="0" indent="0">
              <a:spcAft>
                <a:spcPts val="0"/>
              </a:spcAft>
              <a:buFontTx/>
              <a:buNone/>
              <a:defRPr sz="1650"/>
            </a:lvl2pPr>
          </a:lstStyle>
          <a:p>
            <a:pPr lvl="0"/>
            <a:r>
              <a:rPr lang="en-US" dirty="0" smtClean="0"/>
              <a:t>Presenter Name</a:t>
            </a:r>
          </a:p>
          <a:p>
            <a:pPr lvl="1"/>
            <a:r>
              <a:rPr lang="en-US" dirty="0" smtClean="0"/>
              <a:t>Presenter Title</a:t>
            </a:r>
            <a:endParaRPr lang="en-US" dirty="0"/>
          </a:p>
        </p:txBody>
      </p:sp>
      <p:sp>
        <p:nvSpPr>
          <p:cNvPr id="31" name="Picture Placeholder 29"/>
          <p:cNvSpPr>
            <a:spLocks noGrp="1"/>
          </p:cNvSpPr>
          <p:nvPr>
            <p:ph type="pic" sz="quarter" idx="15"/>
          </p:nvPr>
        </p:nvSpPr>
        <p:spPr>
          <a:xfrm>
            <a:off x="4555726" y="2185363"/>
            <a:ext cx="1564820" cy="1975628"/>
          </a:xfrm>
          <a:ln w="12700" cmpd="sng">
            <a:solidFill>
              <a:schemeClr val="bg1">
                <a:lumMod val="85000"/>
              </a:schemeClr>
            </a:solidFill>
          </a:ln>
        </p:spPr>
        <p:txBody>
          <a:bodyPr rIns="0" bIns="0" anchor="ctr" anchorCtr="0"/>
          <a:lstStyle>
            <a:lvl1pPr marL="0" indent="0" algn="ctr">
              <a:buFontTx/>
              <a:buNone/>
              <a:defRPr sz="1200"/>
            </a:lvl1pPr>
          </a:lstStyle>
          <a:p>
            <a:endParaRPr lang="en-US" dirty="0"/>
          </a:p>
        </p:txBody>
      </p:sp>
      <p:sp>
        <p:nvSpPr>
          <p:cNvPr id="35" name="Text Placeholder 31"/>
          <p:cNvSpPr>
            <a:spLocks noGrp="1"/>
          </p:cNvSpPr>
          <p:nvPr>
            <p:ph type="body" sz="quarter" idx="16" hasCustomPrompt="1"/>
          </p:nvPr>
        </p:nvSpPr>
        <p:spPr>
          <a:xfrm>
            <a:off x="6204099" y="2194533"/>
            <a:ext cx="2347883" cy="1468286"/>
          </a:xfrm>
        </p:spPr>
        <p:txBody>
          <a:bodyPr bIns="0"/>
          <a:lstStyle>
            <a:lvl1pPr marL="0" indent="0">
              <a:spcAft>
                <a:spcPts val="0"/>
              </a:spcAft>
              <a:buFontTx/>
              <a:buNone/>
              <a:defRPr sz="1650" b="1"/>
            </a:lvl1pPr>
            <a:lvl2pPr marL="0" indent="0">
              <a:spcAft>
                <a:spcPts val="0"/>
              </a:spcAft>
              <a:buFontTx/>
              <a:buNone/>
              <a:defRPr sz="1650"/>
            </a:lvl2pPr>
          </a:lstStyle>
          <a:p>
            <a:pPr lvl="0"/>
            <a:r>
              <a:rPr lang="en-US" dirty="0" smtClean="0"/>
              <a:t>Presenter Name</a:t>
            </a:r>
          </a:p>
          <a:p>
            <a:pPr lvl="1"/>
            <a:r>
              <a:rPr lang="en-US" dirty="0" smtClean="0"/>
              <a:t>Presenter Title</a:t>
            </a:r>
            <a:endParaRPr lang="en-US" dirty="0"/>
          </a:p>
        </p:txBody>
      </p:sp>
      <p:sp>
        <p:nvSpPr>
          <p:cNvPr id="4" name="Text Placeholder 3"/>
          <p:cNvSpPr>
            <a:spLocks noGrp="1"/>
          </p:cNvSpPr>
          <p:nvPr>
            <p:ph type="body" sz="quarter" idx="17" hasCustomPrompt="1"/>
          </p:nvPr>
        </p:nvSpPr>
        <p:spPr>
          <a:xfrm>
            <a:off x="457200" y="559780"/>
            <a:ext cx="7504724" cy="1152979"/>
          </a:xfrm>
        </p:spPr>
        <p:txBody>
          <a:bodyPr/>
          <a:lstStyle>
            <a:lvl1pPr marL="0" indent="0">
              <a:buFontTx/>
              <a:buNone/>
              <a:defRPr baseline="0">
                <a:solidFill>
                  <a:srgbClr val="102269"/>
                </a:solidFill>
              </a:defRPr>
            </a:lvl1pPr>
          </a:lstStyle>
          <a:p>
            <a:pPr lvl="0"/>
            <a:r>
              <a:rPr lang="en-US" dirty="0" smtClean="0"/>
              <a:t>Session Title Here</a:t>
            </a:r>
            <a:endParaRPr lang="en-US" dirty="0"/>
          </a:p>
        </p:txBody>
      </p:sp>
      <p:grpSp>
        <p:nvGrpSpPr>
          <p:cNvPr id="44" name="Group 43"/>
          <p:cNvGrpSpPr/>
          <p:nvPr userDrawn="1"/>
        </p:nvGrpSpPr>
        <p:grpSpPr>
          <a:xfrm>
            <a:off x="7429878" y="-19975"/>
            <a:ext cx="1735782" cy="5232055"/>
            <a:chOff x="7425632" y="-19975"/>
            <a:chExt cx="1769117" cy="5232055"/>
          </a:xfrm>
        </p:grpSpPr>
        <p:grpSp>
          <p:nvGrpSpPr>
            <p:cNvPr id="45" name="Group 44"/>
            <p:cNvGrpSpPr/>
            <p:nvPr/>
          </p:nvGrpSpPr>
          <p:grpSpPr>
            <a:xfrm>
              <a:off x="7425632" y="-19975"/>
              <a:ext cx="1769117" cy="5232055"/>
              <a:chOff x="7425632" y="-19975"/>
              <a:chExt cx="1769117" cy="5232055"/>
            </a:xfrm>
          </p:grpSpPr>
          <p:sp>
            <p:nvSpPr>
              <p:cNvPr id="47" name="Freeform 46"/>
              <p:cNvSpPr/>
              <p:nvPr/>
            </p:nvSpPr>
            <p:spPr>
              <a:xfrm>
                <a:off x="7874967" y="-19975"/>
                <a:ext cx="1319782" cy="5224535"/>
              </a:xfrm>
              <a:custGeom>
                <a:avLst/>
                <a:gdLst>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932495 w 1589682"/>
                  <a:gd name="connsiteY4" fmla="*/ 4263121 h 5240086"/>
                  <a:gd name="connsiteX5" fmla="*/ 710472 w 1589682"/>
                  <a:gd name="connsiteY5" fmla="*/ 4751604 h 5240086"/>
                  <a:gd name="connsiteX6" fmla="*/ 435164 w 1589682"/>
                  <a:gd name="connsiteY6" fmla="*/ 5240086 h 5240086"/>
                  <a:gd name="connsiteX7" fmla="*/ 1589682 w 1589682"/>
                  <a:gd name="connsiteY7" fmla="*/ 5222323 h 5240086"/>
                  <a:gd name="connsiteX8" fmla="*/ 1563039 w 1589682"/>
                  <a:gd name="connsiteY8" fmla="*/ 0 h 5240086"/>
                  <a:gd name="connsiteX9" fmla="*/ 0 w 1589682"/>
                  <a:gd name="connsiteY9" fmla="*/ 35526 h 5240086"/>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932495 w 1589682"/>
                  <a:gd name="connsiteY4" fmla="*/ 4263121 h 5240086"/>
                  <a:gd name="connsiteX5" fmla="*/ 435164 w 1589682"/>
                  <a:gd name="connsiteY5" fmla="*/ 5240086 h 5240086"/>
                  <a:gd name="connsiteX6" fmla="*/ 1589682 w 1589682"/>
                  <a:gd name="connsiteY6" fmla="*/ 5222323 h 5240086"/>
                  <a:gd name="connsiteX7" fmla="*/ 1563039 w 1589682"/>
                  <a:gd name="connsiteY7" fmla="*/ 0 h 5240086"/>
                  <a:gd name="connsiteX8" fmla="*/ 0 w 1589682"/>
                  <a:gd name="connsiteY8" fmla="*/ 35526 h 5240086"/>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435164 w 1589682"/>
                  <a:gd name="connsiteY4" fmla="*/ 5240086 h 5240086"/>
                  <a:gd name="connsiteX5" fmla="*/ 1589682 w 1589682"/>
                  <a:gd name="connsiteY5" fmla="*/ 5222323 h 5240086"/>
                  <a:gd name="connsiteX6" fmla="*/ 1563039 w 1589682"/>
                  <a:gd name="connsiteY6" fmla="*/ 0 h 5240086"/>
                  <a:gd name="connsiteX7" fmla="*/ 0 w 1589682"/>
                  <a:gd name="connsiteY7" fmla="*/ 35526 h 5240086"/>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435164 w 1589682"/>
                  <a:gd name="connsiteY4" fmla="*/ 5240086 h 5240086"/>
                  <a:gd name="connsiteX5" fmla="*/ 1589682 w 1589682"/>
                  <a:gd name="connsiteY5" fmla="*/ 5222323 h 5240086"/>
                  <a:gd name="connsiteX6" fmla="*/ 1563039 w 1589682"/>
                  <a:gd name="connsiteY6" fmla="*/ 0 h 5240086"/>
                  <a:gd name="connsiteX7" fmla="*/ 0 w 1589682"/>
                  <a:gd name="connsiteY7" fmla="*/ 35526 h 5240086"/>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435164 w 1589682"/>
                  <a:gd name="connsiteY4" fmla="*/ 5240086 h 5240086"/>
                  <a:gd name="connsiteX5" fmla="*/ 1589682 w 1589682"/>
                  <a:gd name="connsiteY5" fmla="*/ 5222323 h 5240086"/>
                  <a:gd name="connsiteX6" fmla="*/ 1563039 w 1589682"/>
                  <a:gd name="connsiteY6" fmla="*/ 0 h 5240086"/>
                  <a:gd name="connsiteX7" fmla="*/ 0 w 1589682"/>
                  <a:gd name="connsiteY7" fmla="*/ 35526 h 5240086"/>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435164 w 1589682"/>
                  <a:gd name="connsiteY4" fmla="*/ 5240086 h 5240086"/>
                  <a:gd name="connsiteX5" fmla="*/ 1589682 w 1589682"/>
                  <a:gd name="connsiteY5" fmla="*/ 5222323 h 5240086"/>
                  <a:gd name="connsiteX6" fmla="*/ 1563039 w 1589682"/>
                  <a:gd name="connsiteY6" fmla="*/ 0 h 5240086"/>
                  <a:gd name="connsiteX7" fmla="*/ 0 w 1589682"/>
                  <a:gd name="connsiteY7" fmla="*/ 35526 h 5240086"/>
                  <a:gd name="connsiteX0" fmla="*/ 0 w 1589682"/>
                  <a:gd name="connsiteY0" fmla="*/ 35526 h 5240086"/>
                  <a:gd name="connsiteX1" fmla="*/ 1012423 w 1589682"/>
                  <a:gd name="connsiteY1" fmla="*/ 1740774 h 5240086"/>
                  <a:gd name="connsiteX2" fmla="*/ 1118994 w 1589682"/>
                  <a:gd name="connsiteY2" fmla="*/ 3517075 h 5240086"/>
                  <a:gd name="connsiteX3" fmla="*/ 435164 w 1589682"/>
                  <a:gd name="connsiteY3" fmla="*/ 5240086 h 5240086"/>
                  <a:gd name="connsiteX4" fmla="*/ 1589682 w 1589682"/>
                  <a:gd name="connsiteY4" fmla="*/ 5222323 h 5240086"/>
                  <a:gd name="connsiteX5" fmla="*/ 1563039 w 1589682"/>
                  <a:gd name="connsiteY5" fmla="*/ 0 h 5240086"/>
                  <a:gd name="connsiteX6" fmla="*/ 0 w 1589682"/>
                  <a:gd name="connsiteY6" fmla="*/ 35526 h 5240086"/>
                  <a:gd name="connsiteX0" fmla="*/ 0 w 1589682"/>
                  <a:gd name="connsiteY0" fmla="*/ 35526 h 5240086"/>
                  <a:gd name="connsiteX1" fmla="*/ 1012423 w 1589682"/>
                  <a:gd name="connsiteY1" fmla="*/ 1740774 h 5240086"/>
                  <a:gd name="connsiteX2" fmla="*/ 1118994 w 1589682"/>
                  <a:gd name="connsiteY2" fmla="*/ 3517075 h 5240086"/>
                  <a:gd name="connsiteX3" fmla="*/ 435164 w 1589682"/>
                  <a:gd name="connsiteY3" fmla="*/ 5240086 h 5240086"/>
                  <a:gd name="connsiteX4" fmla="*/ 1589682 w 1589682"/>
                  <a:gd name="connsiteY4" fmla="*/ 5222323 h 5240086"/>
                  <a:gd name="connsiteX5" fmla="*/ 1563039 w 1589682"/>
                  <a:gd name="connsiteY5" fmla="*/ 0 h 5240086"/>
                  <a:gd name="connsiteX6" fmla="*/ 0 w 1589682"/>
                  <a:gd name="connsiteY6" fmla="*/ 35526 h 5240086"/>
                  <a:gd name="connsiteX0" fmla="*/ 0 w 1589682"/>
                  <a:gd name="connsiteY0" fmla="*/ 19975 h 5224535"/>
                  <a:gd name="connsiteX1" fmla="*/ 1012423 w 1589682"/>
                  <a:gd name="connsiteY1" fmla="*/ 1725223 h 5224535"/>
                  <a:gd name="connsiteX2" fmla="*/ 1118994 w 1589682"/>
                  <a:gd name="connsiteY2" fmla="*/ 3501524 h 5224535"/>
                  <a:gd name="connsiteX3" fmla="*/ 435164 w 1589682"/>
                  <a:gd name="connsiteY3" fmla="*/ 5224535 h 5224535"/>
                  <a:gd name="connsiteX4" fmla="*/ 1589682 w 1589682"/>
                  <a:gd name="connsiteY4" fmla="*/ 5206772 h 5224535"/>
                  <a:gd name="connsiteX5" fmla="*/ 1563039 w 1589682"/>
                  <a:gd name="connsiteY5" fmla="*/ 0 h 5224535"/>
                  <a:gd name="connsiteX6" fmla="*/ 0 w 1589682"/>
                  <a:gd name="connsiteY6" fmla="*/ 19975 h 5224535"/>
                  <a:gd name="connsiteX0" fmla="*/ 0 w 1553082"/>
                  <a:gd name="connsiteY0" fmla="*/ 19975 h 5224535"/>
                  <a:gd name="connsiteX1" fmla="*/ 975823 w 1553082"/>
                  <a:gd name="connsiteY1" fmla="*/ 1725223 h 5224535"/>
                  <a:gd name="connsiteX2" fmla="*/ 1082394 w 1553082"/>
                  <a:gd name="connsiteY2" fmla="*/ 3501524 h 5224535"/>
                  <a:gd name="connsiteX3" fmla="*/ 398564 w 1553082"/>
                  <a:gd name="connsiteY3" fmla="*/ 5224535 h 5224535"/>
                  <a:gd name="connsiteX4" fmla="*/ 1553082 w 1553082"/>
                  <a:gd name="connsiteY4" fmla="*/ 5206772 h 5224535"/>
                  <a:gd name="connsiteX5" fmla="*/ 1526439 w 1553082"/>
                  <a:gd name="connsiteY5" fmla="*/ 0 h 5224535"/>
                  <a:gd name="connsiteX6" fmla="*/ 0 w 1553082"/>
                  <a:gd name="connsiteY6" fmla="*/ 19975 h 5224535"/>
                  <a:gd name="connsiteX0" fmla="*/ 0 w 1553082"/>
                  <a:gd name="connsiteY0" fmla="*/ 19975 h 5224535"/>
                  <a:gd name="connsiteX1" fmla="*/ 975823 w 1553082"/>
                  <a:gd name="connsiteY1" fmla="*/ 1725223 h 5224535"/>
                  <a:gd name="connsiteX2" fmla="*/ 1082394 w 1553082"/>
                  <a:gd name="connsiteY2" fmla="*/ 3501524 h 5224535"/>
                  <a:gd name="connsiteX3" fmla="*/ 398564 w 1553082"/>
                  <a:gd name="connsiteY3" fmla="*/ 5224535 h 5224535"/>
                  <a:gd name="connsiteX4" fmla="*/ 1553082 w 1553082"/>
                  <a:gd name="connsiteY4" fmla="*/ 5206772 h 5224535"/>
                  <a:gd name="connsiteX5" fmla="*/ 1526439 w 1553082"/>
                  <a:gd name="connsiteY5" fmla="*/ 0 h 5224535"/>
                  <a:gd name="connsiteX6" fmla="*/ 0 w 1553082"/>
                  <a:gd name="connsiteY6" fmla="*/ 19975 h 5224535"/>
                  <a:gd name="connsiteX0" fmla="*/ 0 w 1553082"/>
                  <a:gd name="connsiteY0" fmla="*/ 19975 h 5224535"/>
                  <a:gd name="connsiteX1" fmla="*/ 975823 w 1553082"/>
                  <a:gd name="connsiteY1" fmla="*/ 1725223 h 5224535"/>
                  <a:gd name="connsiteX2" fmla="*/ 1082394 w 1553082"/>
                  <a:gd name="connsiteY2" fmla="*/ 3501524 h 5224535"/>
                  <a:gd name="connsiteX3" fmla="*/ 398564 w 1553082"/>
                  <a:gd name="connsiteY3" fmla="*/ 5224535 h 5224535"/>
                  <a:gd name="connsiteX4" fmla="*/ 1553082 w 1553082"/>
                  <a:gd name="connsiteY4" fmla="*/ 5206772 h 5224535"/>
                  <a:gd name="connsiteX5" fmla="*/ 1526439 w 1553082"/>
                  <a:gd name="connsiteY5" fmla="*/ 0 h 5224535"/>
                  <a:gd name="connsiteX6" fmla="*/ 0 w 1553082"/>
                  <a:gd name="connsiteY6" fmla="*/ 19975 h 5224535"/>
                  <a:gd name="connsiteX0" fmla="*/ 3602 w 1556684"/>
                  <a:gd name="connsiteY0" fmla="*/ 19975 h 5224535"/>
                  <a:gd name="connsiteX1" fmla="*/ 1085996 w 1556684"/>
                  <a:gd name="connsiteY1" fmla="*/ 3501524 h 5224535"/>
                  <a:gd name="connsiteX2" fmla="*/ 402166 w 1556684"/>
                  <a:gd name="connsiteY2" fmla="*/ 5224535 h 5224535"/>
                  <a:gd name="connsiteX3" fmla="*/ 1556684 w 1556684"/>
                  <a:gd name="connsiteY3" fmla="*/ 5206772 h 5224535"/>
                  <a:gd name="connsiteX4" fmla="*/ 1530041 w 1556684"/>
                  <a:gd name="connsiteY4" fmla="*/ 0 h 5224535"/>
                  <a:gd name="connsiteX5" fmla="*/ 3602 w 1556684"/>
                  <a:gd name="connsiteY5" fmla="*/ 19975 h 5224535"/>
                  <a:gd name="connsiteX0" fmla="*/ 0 w 1553082"/>
                  <a:gd name="connsiteY0" fmla="*/ 19975 h 5224535"/>
                  <a:gd name="connsiteX1" fmla="*/ 1082394 w 1553082"/>
                  <a:gd name="connsiteY1" fmla="*/ 3501524 h 5224535"/>
                  <a:gd name="connsiteX2" fmla="*/ 398564 w 1553082"/>
                  <a:gd name="connsiteY2" fmla="*/ 5224535 h 5224535"/>
                  <a:gd name="connsiteX3" fmla="*/ 1553082 w 1553082"/>
                  <a:gd name="connsiteY3" fmla="*/ 5206772 h 5224535"/>
                  <a:gd name="connsiteX4" fmla="*/ 1526439 w 1553082"/>
                  <a:gd name="connsiteY4" fmla="*/ 0 h 5224535"/>
                  <a:gd name="connsiteX5" fmla="*/ 0 w 1553082"/>
                  <a:gd name="connsiteY5" fmla="*/ 19975 h 5224535"/>
                  <a:gd name="connsiteX0" fmla="*/ 0 w 1553082"/>
                  <a:gd name="connsiteY0" fmla="*/ 19975 h 5224535"/>
                  <a:gd name="connsiteX1" fmla="*/ 1082394 w 1553082"/>
                  <a:gd name="connsiteY1" fmla="*/ 3501524 h 5224535"/>
                  <a:gd name="connsiteX2" fmla="*/ 398564 w 1553082"/>
                  <a:gd name="connsiteY2" fmla="*/ 5224535 h 5224535"/>
                  <a:gd name="connsiteX3" fmla="*/ 1553082 w 1553082"/>
                  <a:gd name="connsiteY3" fmla="*/ 5206772 h 5224535"/>
                  <a:gd name="connsiteX4" fmla="*/ 1526439 w 1553082"/>
                  <a:gd name="connsiteY4" fmla="*/ 0 h 5224535"/>
                  <a:gd name="connsiteX5" fmla="*/ 0 w 1553082"/>
                  <a:gd name="connsiteY5" fmla="*/ 19975 h 5224535"/>
                  <a:gd name="connsiteX0" fmla="*/ 0 w 1553082"/>
                  <a:gd name="connsiteY0" fmla="*/ 19975 h 5224535"/>
                  <a:gd name="connsiteX1" fmla="*/ 1082394 w 1553082"/>
                  <a:gd name="connsiteY1" fmla="*/ 3501524 h 5224535"/>
                  <a:gd name="connsiteX2" fmla="*/ 398564 w 1553082"/>
                  <a:gd name="connsiteY2" fmla="*/ 5224535 h 5224535"/>
                  <a:gd name="connsiteX3" fmla="*/ 1553082 w 1553082"/>
                  <a:gd name="connsiteY3" fmla="*/ 5206772 h 5224535"/>
                  <a:gd name="connsiteX4" fmla="*/ 1526439 w 1553082"/>
                  <a:gd name="connsiteY4" fmla="*/ 0 h 5224535"/>
                  <a:gd name="connsiteX5" fmla="*/ 0 w 1553082"/>
                  <a:gd name="connsiteY5" fmla="*/ 19975 h 522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3082" h="5224535">
                    <a:moveTo>
                      <a:pt x="0" y="19975"/>
                    </a:moveTo>
                    <a:cubicBezTo>
                      <a:pt x="1206991" y="1780256"/>
                      <a:pt x="1113567" y="2774055"/>
                      <a:pt x="1082394" y="3501524"/>
                    </a:cubicBezTo>
                    <a:cubicBezTo>
                      <a:pt x="1051221" y="4228993"/>
                      <a:pt x="619016" y="4940327"/>
                      <a:pt x="398564" y="5224535"/>
                    </a:cubicBezTo>
                    <a:lnTo>
                      <a:pt x="1553082" y="5206772"/>
                    </a:lnTo>
                    <a:lnTo>
                      <a:pt x="1526439" y="0"/>
                    </a:lnTo>
                    <a:lnTo>
                      <a:pt x="0" y="19975"/>
                    </a:lnTo>
                    <a:close/>
                  </a:path>
                </a:pathLst>
              </a:custGeom>
              <a:gradFill flip="none" rotWithShape="1">
                <a:gsLst>
                  <a:gs pos="0">
                    <a:srgbClr val="002275">
                      <a:alpha val="73000"/>
                    </a:srgbClr>
                  </a:gs>
                  <a:gs pos="66000">
                    <a:srgbClr val="1978AC">
                      <a:alpha val="87000"/>
                    </a:srgbClr>
                  </a:gs>
                  <a:gs pos="51000">
                    <a:srgbClr val="186B99">
                      <a:alpha val="19000"/>
                    </a:srgbClr>
                  </a:gs>
                  <a:gs pos="99000">
                    <a:srgbClr val="1B4786"/>
                  </a:gs>
                  <a:gs pos="87000">
                    <a:srgbClr val="0A0E44"/>
                  </a:gs>
                  <a:gs pos="21000">
                    <a:srgbClr val="2B71C3">
                      <a:alpha val="73000"/>
                    </a:srgb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8" name="Picture 47" descr="Arc_Blue-01.png"/>
              <p:cNvPicPr>
                <a:picLocks/>
              </p:cNvPicPr>
              <p:nvPr/>
            </p:nvPicPr>
            <p:blipFill>
              <a:blip r:embed="rId2">
                <a:alphaModFix/>
                <a:extLst>
                  <a:ext uri="{BEBA8EAE-BF5A-486C-A8C5-ECC9F3942E4B}">
                    <a14:imgProps xmlns:a14="http://schemas.microsoft.com/office/drawing/2010/main">
                      <a14:imgLayer r:embed="rId3">
                        <a14:imgEffect>
                          <a14:saturation sat="91000"/>
                        </a14:imgEffect>
                        <a14:imgEffect>
                          <a14:brightnessContrast bright="-3000"/>
                        </a14:imgEffect>
                      </a14:imgLayer>
                    </a14:imgProps>
                  </a:ext>
                  <a:ext uri="{28A0092B-C50C-407E-A947-70E740481C1C}">
                    <a14:useLocalDpi xmlns:a14="http://schemas.microsoft.com/office/drawing/2010/main" val="0"/>
                  </a:ext>
                </a:extLst>
              </a:blip>
              <a:stretch>
                <a:fillRect/>
              </a:stretch>
            </p:blipFill>
            <p:spPr>
              <a:xfrm>
                <a:off x="7425632" y="0"/>
                <a:ext cx="1528293" cy="5212080"/>
              </a:xfrm>
              <a:prstGeom prst="rect">
                <a:avLst/>
              </a:prstGeom>
            </p:spPr>
          </p:pic>
          <p:sp>
            <p:nvSpPr>
              <p:cNvPr id="49" name="Rectangle 48"/>
              <p:cNvSpPr/>
              <p:nvPr/>
            </p:nvSpPr>
            <p:spPr>
              <a:xfrm>
                <a:off x="7826835" y="645522"/>
                <a:ext cx="1350884" cy="1201452"/>
              </a:xfrm>
              <a:prstGeom prst="rect">
                <a:avLst/>
              </a:prstGeom>
              <a:gradFill flip="none" rotWithShape="1">
                <a:gsLst>
                  <a:gs pos="4000">
                    <a:schemeClr val="bg1">
                      <a:alpha val="0"/>
                    </a:schemeClr>
                  </a:gs>
                  <a:gs pos="99000">
                    <a:schemeClr val="bg1">
                      <a:alpha val="0"/>
                    </a:schemeClr>
                  </a:gs>
                  <a:gs pos="56000">
                    <a:schemeClr val="bg1">
                      <a:alpha val="78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6" name="Rectangle 45"/>
            <p:cNvSpPr/>
            <p:nvPr/>
          </p:nvSpPr>
          <p:spPr>
            <a:xfrm>
              <a:off x="7942354" y="902609"/>
              <a:ext cx="1211808" cy="676248"/>
            </a:xfrm>
            <a:prstGeom prst="rect">
              <a:avLst/>
            </a:prstGeom>
            <a:gradFill flip="none" rotWithShape="1">
              <a:gsLst>
                <a:gs pos="4000">
                  <a:schemeClr val="bg1">
                    <a:alpha val="0"/>
                  </a:schemeClr>
                </a:gs>
                <a:gs pos="99000">
                  <a:schemeClr val="bg1">
                    <a:alpha val="0"/>
                  </a:schemeClr>
                </a:gs>
                <a:gs pos="56000">
                  <a:schemeClr val="bg1">
                    <a:alpha val="78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243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4" name="Rectangle 13"/>
          <p:cNvSpPr/>
          <p:nvPr userDrawn="1"/>
        </p:nvSpPr>
        <p:spPr>
          <a:xfrm flipV="1">
            <a:off x="0" y="4394689"/>
            <a:ext cx="8480786" cy="7579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0" y="0"/>
            <a:ext cx="7939515" cy="657230"/>
          </a:xfrm>
          <a:prstGeom prst="rect">
            <a:avLst/>
          </a:prstGeom>
          <a:gradFill>
            <a:gsLst>
              <a:gs pos="1000">
                <a:schemeClr val="bg1">
                  <a:lumMod val="75000"/>
                </a:schemeClr>
              </a:gs>
              <a:gs pos="100000">
                <a:schemeClr val="bg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7179154" y="-35526"/>
            <a:ext cx="1993043" cy="5240086"/>
            <a:chOff x="7198692" y="-35526"/>
            <a:chExt cx="1993043" cy="5240086"/>
          </a:xfrm>
        </p:grpSpPr>
        <p:sp>
          <p:nvSpPr>
            <p:cNvPr id="11" name="Freeform 10"/>
            <p:cNvSpPr/>
            <p:nvPr/>
          </p:nvSpPr>
          <p:spPr>
            <a:xfrm>
              <a:off x="7602053" y="-35526"/>
              <a:ext cx="1589682" cy="5240086"/>
            </a:xfrm>
            <a:custGeom>
              <a:avLst/>
              <a:gdLst>
                <a:gd name="connsiteX0" fmla="*/ 0 w 1589682"/>
                <a:gd name="connsiteY0" fmla="*/ 35526 h 5240086"/>
                <a:gd name="connsiteX1" fmla="*/ 1012423 w 1589682"/>
                <a:gd name="connsiteY1" fmla="*/ 1740774 h 5240086"/>
                <a:gd name="connsiteX2" fmla="*/ 1172279 w 1589682"/>
                <a:gd name="connsiteY2" fmla="*/ 2708858 h 5240086"/>
                <a:gd name="connsiteX3" fmla="*/ 1118994 w 1589682"/>
                <a:gd name="connsiteY3" fmla="*/ 3517075 h 5240086"/>
                <a:gd name="connsiteX4" fmla="*/ 932495 w 1589682"/>
                <a:gd name="connsiteY4" fmla="*/ 4263121 h 5240086"/>
                <a:gd name="connsiteX5" fmla="*/ 710472 w 1589682"/>
                <a:gd name="connsiteY5" fmla="*/ 4751604 h 5240086"/>
                <a:gd name="connsiteX6" fmla="*/ 435164 w 1589682"/>
                <a:gd name="connsiteY6" fmla="*/ 5240086 h 5240086"/>
                <a:gd name="connsiteX7" fmla="*/ 1589682 w 1589682"/>
                <a:gd name="connsiteY7" fmla="*/ 5222323 h 5240086"/>
                <a:gd name="connsiteX8" fmla="*/ 1563039 w 1589682"/>
                <a:gd name="connsiteY8" fmla="*/ 0 h 5240086"/>
                <a:gd name="connsiteX9" fmla="*/ 0 w 1589682"/>
                <a:gd name="connsiteY9" fmla="*/ 35526 h 524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9682" h="5240086">
                  <a:moveTo>
                    <a:pt x="0" y="35526"/>
                  </a:moveTo>
                  <a:lnTo>
                    <a:pt x="1012423" y="1740774"/>
                  </a:lnTo>
                  <a:lnTo>
                    <a:pt x="1172279" y="2708858"/>
                  </a:lnTo>
                  <a:lnTo>
                    <a:pt x="1118994" y="3517075"/>
                  </a:lnTo>
                  <a:lnTo>
                    <a:pt x="932495" y="4263121"/>
                  </a:lnTo>
                  <a:lnTo>
                    <a:pt x="710472" y="4751604"/>
                  </a:lnTo>
                  <a:lnTo>
                    <a:pt x="435164" y="5240086"/>
                  </a:lnTo>
                  <a:lnTo>
                    <a:pt x="1589682" y="5222323"/>
                  </a:lnTo>
                  <a:lnTo>
                    <a:pt x="1563039" y="0"/>
                  </a:lnTo>
                  <a:lnTo>
                    <a:pt x="0" y="35526"/>
                  </a:lnTo>
                  <a:close/>
                </a:path>
              </a:pathLst>
            </a:custGeom>
            <a:gradFill flip="none" rotWithShape="1">
              <a:gsLst>
                <a:gs pos="0">
                  <a:srgbClr val="002275">
                    <a:alpha val="73000"/>
                  </a:srgbClr>
                </a:gs>
                <a:gs pos="66000">
                  <a:srgbClr val="1978AC">
                    <a:alpha val="87000"/>
                  </a:srgbClr>
                </a:gs>
                <a:gs pos="51000">
                  <a:srgbClr val="186B99">
                    <a:alpha val="19000"/>
                  </a:srgbClr>
                </a:gs>
                <a:gs pos="99000">
                  <a:srgbClr val="1B4786"/>
                </a:gs>
                <a:gs pos="87000">
                  <a:srgbClr val="0A0E44"/>
                </a:gs>
                <a:gs pos="21000">
                  <a:srgbClr val="2B71C3">
                    <a:alpha val="73000"/>
                  </a:srgb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Arc_Blue-01.png"/>
            <p:cNvPicPr>
              <a:picLocks noChangeAspect="1"/>
            </p:cNvPicPr>
            <p:nvPr/>
          </p:nvPicPr>
          <p:blipFill>
            <a:blip r:embed="rId2">
              <a:alphaModFix/>
              <a:extLst>
                <a:ext uri="{BEBA8EAE-BF5A-486C-A8C5-ECC9F3942E4B}">
                  <a14:imgProps xmlns:a14="http://schemas.microsoft.com/office/drawing/2010/main">
                    <a14:imgLayer r:embed="rId3">
                      <a14:imgEffect>
                        <a14:saturation sat="91000"/>
                      </a14:imgEffect>
                      <a14:imgEffect>
                        <a14:brightnessContrast bright="-3000"/>
                      </a14:imgEffect>
                    </a14:imgLayer>
                  </a14:imgProps>
                </a:ext>
                <a:ext uri="{28A0092B-C50C-407E-A947-70E740481C1C}">
                  <a14:useLocalDpi xmlns:a14="http://schemas.microsoft.com/office/drawing/2010/main" val="0"/>
                </a:ext>
              </a:extLst>
            </a:blip>
            <a:stretch>
              <a:fillRect/>
            </a:stretch>
          </p:blipFill>
          <p:spPr>
            <a:xfrm>
              <a:off x="7198692" y="0"/>
              <a:ext cx="1696641" cy="5143500"/>
            </a:xfrm>
            <a:prstGeom prst="rect">
              <a:avLst/>
            </a:prstGeom>
          </p:spPr>
        </p:pic>
        <p:sp>
          <p:nvSpPr>
            <p:cNvPr id="13" name="Rectangle 12"/>
            <p:cNvSpPr/>
            <p:nvPr/>
          </p:nvSpPr>
          <p:spPr>
            <a:xfrm>
              <a:off x="7451187" y="202084"/>
              <a:ext cx="1740548" cy="1644890"/>
            </a:xfrm>
            <a:prstGeom prst="rect">
              <a:avLst/>
            </a:prstGeom>
            <a:gradFill flip="none" rotWithShape="1">
              <a:gsLst>
                <a:gs pos="4000">
                  <a:schemeClr val="bg1">
                    <a:alpha val="0"/>
                  </a:schemeClr>
                </a:gs>
                <a:gs pos="99000">
                  <a:schemeClr val="bg1">
                    <a:alpha val="0"/>
                  </a:schemeClr>
                </a:gs>
                <a:gs pos="56000">
                  <a:schemeClr val="bg1">
                    <a:alpha val="78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hasCustomPrompt="1"/>
          </p:nvPr>
        </p:nvSpPr>
        <p:spPr>
          <a:xfrm>
            <a:off x="734153" y="1846974"/>
            <a:ext cx="7312149" cy="1403091"/>
          </a:xfrm>
        </p:spPr>
        <p:txBody>
          <a:bodyPr anchor="b" anchorCtr="0"/>
          <a:lstStyle>
            <a:lvl1pPr algn="l">
              <a:lnSpc>
                <a:spcPct val="90000"/>
              </a:lnSpc>
              <a:defRPr lang="en-US" sz="3600" b="0" baseline="0" dirty="0">
                <a:solidFill>
                  <a:srgbClr val="102269"/>
                </a:solidFill>
              </a:defRPr>
            </a:lvl1pPr>
          </a:lstStyle>
          <a:p>
            <a:r>
              <a:rPr lang="en-US" dirty="0" smtClean="0"/>
              <a:t>Section Divider </a:t>
            </a:r>
            <a:endParaRPr lang="en-US" dirty="0"/>
          </a:p>
        </p:txBody>
      </p:sp>
      <p:sp>
        <p:nvSpPr>
          <p:cNvPr id="3" name="Text Placeholder 2"/>
          <p:cNvSpPr>
            <a:spLocks noGrp="1"/>
          </p:cNvSpPr>
          <p:nvPr>
            <p:ph type="body" idx="1" hasCustomPrompt="1"/>
          </p:nvPr>
        </p:nvSpPr>
        <p:spPr>
          <a:xfrm>
            <a:off x="734153" y="3358678"/>
            <a:ext cx="7312149" cy="1161335"/>
          </a:xfrm>
        </p:spPr>
        <p:txBody>
          <a:bodyPr tIns="0" anchor="t" anchorCtr="0"/>
          <a:lstStyle>
            <a:lvl1pPr marL="0" indent="0">
              <a:buNone/>
              <a:defRPr sz="2200">
                <a:solidFill>
                  <a:srgbClr val="40404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Subtitle Here</a:t>
            </a:r>
          </a:p>
        </p:txBody>
      </p:sp>
    </p:spTree>
    <p:extLst>
      <p:ext uri="{BB962C8B-B14F-4D97-AF65-F5344CB8AC3E}">
        <p14:creationId xmlns:p14="http://schemas.microsoft.com/office/powerpoint/2010/main" val="34606495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559800" cy="952499"/>
          </a:xfrm>
          <a:prstGeom prst="rect">
            <a:avLst/>
          </a:prstGeom>
        </p:spPr>
        <p:txBody>
          <a:bodyPr vert="horz" lIns="0" tIns="182880" rIns="91440" bIns="18288"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63623"/>
            <a:ext cx="8559800" cy="3725634"/>
          </a:xfrm>
          <a:prstGeom prst="rect">
            <a:avLst/>
          </a:prstGeom>
        </p:spPr>
        <p:txBody>
          <a:bodyPr vert="horz" lIns="0" tIns="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8482690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0" r:id="rId4"/>
    <p:sldLayoutId id="2147483656" r:id="rId5"/>
    <p:sldLayoutId id="2147483659" r:id="rId6"/>
    <p:sldLayoutId id="2147483660" r:id="rId7"/>
    <p:sldLayoutId id="2147483661" r:id="rId8"/>
    <p:sldLayoutId id="2147483651" r:id="rId9"/>
    <p:sldLayoutId id="2147483653" r:id="rId10"/>
    <p:sldLayoutId id="2147483654" r:id="rId11"/>
    <p:sldLayoutId id="2147483655" r:id="rId12"/>
    <p:sldLayoutId id="2147483662" r:id="rId13"/>
    <p:sldLayoutId id="2147483663" r:id="rId14"/>
    <p:sldLayoutId id="2147483664" r:id="rId15"/>
  </p:sldLayoutIdLst>
  <p:hf hdr="0" ftr="0" dt="0"/>
  <p:txStyles>
    <p:titleStyle>
      <a:lvl1pPr algn="l" defTabSz="457200" rtl="0" eaLnBrk="1" latinLnBrk="0" hangingPunct="1">
        <a:lnSpc>
          <a:spcPct val="90000"/>
        </a:lnSpc>
        <a:spcBef>
          <a:spcPct val="0"/>
        </a:spcBef>
        <a:buNone/>
        <a:defRPr sz="3200" b="0" kern="1200">
          <a:solidFill>
            <a:srgbClr val="151C67"/>
          </a:solidFill>
          <a:latin typeface="+mj-lt"/>
          <a:ea typeface="+mj-ea"/>
          <a:cs typeface="+mj-cs"/>
        </a:defRPr>
      </a:lvl1pPr>
    </p:titleStyle>
    <p:bodyStyle>
      <a:lvl1pPr marL="227013" indent="-227013" algn="l" defTabSz="457200" rtl="0" eaLnBrk="1" latinLnBrk="0" hangingPunct="1">
        <a:lnSpc>
          <a:spcPct val="95000"/>
        </a:lnSpc>
        <a:spcBef>
          <a:spcPts val="0"/>
        </a:spcBef>
        <a:spcAft>
          <a:spcPts val="500"/>
        </a:spcAft>
        <a:buClr>
          <a:srgbClr val="2B3589"/>
        </a:buClr>
        <a:buSzPct val="80000"/>
        <a:buFont typeface="Arial"/>
        <a:buChar char="•"/>
        <a:defRPr sz="2500" kern="1200">
          <a:solidFill>
            <a:srgbClr val="404040"/>
          </a:solidFill>
          <a:latin typeface="+mn-lt"/>
          <a:ea typeface="+mn-ea"/>
          <a:cs typeface="+mn-cs"/>
        </a:defRPr>
      </a:lvl1pPr>
      <a:lvl2pPr marL="454025" indent="-227013" algn="l" defTabSz="457200" rtl="0" eaLnBrk="1" latinLnBrk="0" hangingPunct="1">
        <a:lnSpc>
          <a:spcPct val="95000"/>
        </a:lnSpc>
        <a:spcBef>
          <a:spcPts val="0"/>
        </a:spcBef>
        <a:spcAft>
          <a:spcPts val="400"/>
        </a:spcAft>
        <a:buSzPct val="80000"/>
        <a:buFont typeface="Arial"/>
        <a:buChar char="–"/>
        <a:defRPr sz="2300" kern="1200">
          <a:solidFill>
            <a:srgbClr val="404040"/>
          </a:solidFill>
          <a:latin typeface="+mn-lt"/>
          <a:ea typeface="+mn-ea"/>
          <a:cs typeface="+mn-cs"/>
        </a:defRPr>
      </a:lvl2pPr>
      <a:lvl3pPr marL="625475" indent="-171450" algn="l" defTabSz="457200" rtl="0" eaLnBrk="1" latinLnBrk="0" hangingPunct="1">
        <a:lnSpc>
          <a:spcPct val="95000"/>
        </a:lnSpc>
        <a:spcBef>
          <a:spcPts val="0"/>
        </a:spcBef>
        <a:spcAft>
          <a:spcPts val="400"/>
        </a:spcAft>
        <a:buClr>
          <a:srgbClr val="2B3589"/>
        </a:buClr>
        <a:buSzPct val="80000"/>
        <a:buFont typeface="Arial"/>
        <a:buChar char="•"/>
        <a:tabLst/>
        <a:defRPr sz="2000" kern="1200">
          <a:solidFill>
            <a:srgbClr val="404040"/>
          </a:solidFill>
          <a:latin typeface="+mn-lt"/>
          <a:ea typeface="+mn-ea"/>
          <a:cs typeface="+mn-cs"/>
        </a:defRPr>
      </a:lvl3pPr>
      <a:lvl4pPr marL="798513" indent="-161925" algn="l" defTabSz="457200" rtl="0" eaLnBrk="1" latinLnBrk="0" hangingPunct="1">
        <a:lnSpc>
          <a:spcPct val="95000"/>
        </a:lnSpc>
        <a:spcBef>
          <a:spcPts val="0"/>
        </a:spcBef>
        <a:spcAft>
          <a:spcPts val="400"/>
        </a:spcAft>
        <a:buSzPct val="80000"/>
        <a:buFont typeface="Arial"/>
        <a:buChar char="–"/>
        <a:defRPr sz="1800" kern="1200">
          <a:solidFill>
            <a:srgbClr val="404040"/>
          </a:solidFill>
          <a:latin typeface="+mn-lt"/>
          <a:ea typeface="+mn-ea"/>
          <a:cs typeface="+mn-cs"/>
        </a:defRPr>
      </a:lvl4pPr>
      <a:lvl5pPr marL="915988" indent="-117475" algn="l" defTabSz="457200" rtl="0" eaLnBrk="1" latinLnBrk="0" hangingPunct="1">
        <a:lnSpc>
          <a:spcPct val="95000"/>
        </a:lnSpc>
        <a:spcBef>
          <a:spcPts val="0"/>
        </a:spcBef>
        <a:spcAft>
          <a:spcPts val="400"/>
        </a:spcAft>
        <a:buClr>
          <a:srgbClr val="2B3589"/>
        </a:buClr>
        <a:buSzPct val="80000"/>
        <a:buFont typeface="Arial"/>
        <a:buChar char="•"/>
        <a:defRPr sz="1500" kern="1200">
          <a:solidFill>
            <a:srgbClr val="40404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gif"/><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152" y="1846975"/>
            <a:ext cx="7647847" cy="1086726"/>
          </a:xfrm>
        </p:spPr>
        <p:txBody>
          <a:bodyPr/>
          <a:lstStyle/>
          <a:p>
            <a:r>
              <a:rPr lang="en-US" dirty="0" smtClean="0"/>
              <a:t>MEF Modeling Approach</a:t>
            </a:r>
            <a:br>
              <a:rPr lang="en-US" dirty="0" smtClean="0"/>
            </a:br>
            <a:r>
              <a:rPr lang="en-US" sz="2800" dirty="0" smtClean="0"/>
              <a:t>For Discussion </a:t>
            </a:r>
            <a:endParaRPr lang="en-US" sz="2800" dirty="0"/>
          </a:p>
        </p:txBody>
      </p:sp>
      <p:sp>
        <p:nvSpPr>
          <p:cNvPr id="3" name="Text Placeholder 2"/>
          <p:cNvSpPr>
            <a:spLocks noGrp="1"/>
          </p:cNvSpPr>
          <p:nvPr>
            <p:ph type="body" idx="1"/>
          </p:nvPr>
        </p:nvSpPr>
        <p:spPr/>
        <p:txBody>
          <a:bodyPr/>
          <a:lstStyle/>
          <a:p>
            <a:r>
              <a:rPr lang="en-US" dirty="0" smtClean="0"/>
              <a:t>Tara Cummings, Ericsson</a:t>
            </a:r>
          </a:p>
        </p:txBody>
      </p:sp>
    </p:spTree>
    <p:extLst>
      <p:ext uri="{BB962C8B-B14F-4D97-AF65-F5344CB8AC3E}">
        <p14:creationId xmlns:p14="http://schemas.microsoft.com/office/powerpoint/2010/main" val="18329806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005" y="946315"/>
            <a:ext cx="8787740" cy="4149685"/>
          </a:xfrm>
        </p:spPr>
        <p:txBody>
          <a:bodyPr>
            <a:normAutofit fontScale="77500" lnSpcReduction="20000"/>
          </a:bodyPr>
          <a:lstStyle/>
          <a:p>
            <a:r>
              <a:rPr lang="en-US" dirty="0" smtClean="0"/>
              <a:t>MEF 55 Service View relationship to Network View</a:t>
            </a:r>
          </a:p>
          <a:p>
            <a:pPr lvl="1"/>
            <a:r>
              <a:rPr lang="en-US" dirty="0" smtClean="0"/>
              <a:t>A </a:t>
            </a:r>
            <a:r>
              <a:rPr lang="en-US" dirty="0"/>
              <a:t>Service is visible and directly usable by the Customer, but may be divided within the Service Provider's infrastructure into one or more </a:t>
            </a:r>
            <a:r>
              <a:rPr lang="en-US" b="1" dirty="0"/>
              <a:t>Service Components, for instance corresponding to forwarding domains at the resource </a:t>
            </a:r>
            <a:r>
              <a:rPr lang="en-US" b="1" dirty="0" smtClean="0"/>
              <a:t>layer </a:t>
            </a:r>
            <a:r>
              <a:rPr lang="en-US" b="1" i="1" dirty="0" smtClean="0"/>
              <a:t>[</a:t>
            </a:r>
            <a:r>
              <a:rPr lang="en-US" i="1" dirty="0" smtClean="0">
                <a:solidFill>
                  <a:srgbClr val="FF0000"/>
                </a:solidFill>
              </a:rPr>
              <a:t>Forwarding Construct is resource layer instance</a:t>
            </a:r>
            <a:r>
              <a:rPr lang="en-US" b="1" i="1" dirty="0" smtClean="0"/>
              <a:t>]</a:t>
            </a:r>
            <a:r>
              <a:rPr lang="en-US" b="1" dirty="0" smtClean="0"/>
              <a:t> </a:t>
            </a:r>
            <a:r>
              <a:rPr lang="en-US" dirty="0"/>
              <a:t>or to underlying access services that the Service Provider has purchased from a Partner domain. Service Components are not visible to the Customer. Software systems implementing service related functionality have traditionally been operational support systems in the service management domain or service management systems. Note: in the TM Forum SID [TMF GB922], a Service is </a:t>
            </a:r>
            <a:r>
              <a:rPr lang="en-US" dirty="0" smtClean="0"/>
              <a:t>referred </a:t>
            </a:r>
            <a:r>
              <a:rPr lang="en-US" dirty="0"/>
              <a:t>to as a Customer Facing Service (CFS) and a </a:t>
            </a:r>
            <a:r>
              <a:rPr lang="en-US" b="1" dirty="0"/>
              <a:t>Service Component is referred to as a Resource Facing Service (RFS)</a:t>
            </a:r>
            <a:r>
              <a:rPr lang="en-US" dirty="0"/>
              <a:t>. </a:t>
            </a:r>
            <a:endParaRPr lang="en-US" dirty="0" smtClean="0"/>
          </a:p>
          <a:p>
            <a:pPr lvl="1"/>
            <a:endParaRPr lang="en-US" dirty="0" smtClean="0"/>
          </a:p>
          <a:p>
            <a:r>
              <a:rPr lang="en-US" b="1" i="1" dirty="0" smtClean="0"/>
              <a:t>*Note -Although the UML from the TM Forum SID Model includes both the GB922 (classic SID objects)  and the Zoom objects as independent models, the effort to align the GB922 with Zoom is outside the scope of MEF.  Current approach is that MEF considers the GB922 objects for product and service constructs building a relationship to ONF constructs via a resource “placeholder” entity.  MEF providing input and aligning with a shared SDO model. </a:t>
            </a:r>
            <a:endParaRPr lang="en-US" b="1" i="1" dirty="0"/>
          </a:p>
          <a:p>
            <a:pPr lvl="1"/>
            <a:endParaRPr lang="en-US" dirty="0"/>
          </a:p>
        </p:txBody>
      </p:sp>
      <p:sp>
        <p:nvSpPr>
          <p:cNvPr id="3" name="Title 2"/>
          <p:cNvSpPr>
            <a:spLocks noGrp="1"/>
          </p:cNvSpPr>
          <p:nvPr>
            <p:ph type="title"/>
          </p:nvPr>
        </p:nvSpPr>
        <p:spPr/>
        <p:txBody>
          <a:bodyPr/>
          <a:lstStyle/>
          <a:p>
            <a:r>
              <a:rPr lang="en-US" dirty="0" smtClean="0"/>
              <a:t>Modeling Service to Network entities</a:t>
            </a:r>
            <a:endParaRPr lang="en-US" dirty="0"/>
          </a:p>
        </p:txBody>
      </p:sp>
    </p:spTree>
    <p:extLst>
      <p:ext uri="{BB962C8B-B14F-4D97-AF65-F5344CB8AC3E}">
        <p14:creationId xmlns:p14="http://schemas.microsoft.com/office/powerpoint/2010/main" val="24768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0376" y="2170512"/>
            <a:ext cx="7494588" cy="814028"/>
          </a:xfrm>
        </p:spPr>
        <p:txBody>
          <a:bodyPr/>
          <a:lstStyle/>
          <a:p>
            <a:r>
              <a:rPr lang="en-US" dirty="0" smtClean="0"/>
              <a:t>Service View</a:t>
            </a:r>
            <a:endParaRPr lang="en-US" dirty="0"/>
          </a:p>
        </p:txBody>
      </p:sp>
    </p:spTree>
    <p:extLst>
      <p:ext uri="{BB962C8B-B14F-4D97-AF65-F5344CB8AC3E}">
        <p14:creationId xmlns:p14="http://schemas.microsoft.com/office/powerpoint/2010/main" val="57790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Ethernet Service View Concepts</a:t>
            </a:r>
            <a:endParaRPr lang="en-US" sz="3200" dirty="0"/>
          </a:p>
        </p:txBody>
      </p:sp>
      <p:sp>
        <p:nvSpPr>
          <p:cNvPr id="3" name="Content Placeholder 2"/>
          <p:cNvSpPr>
            <a:spLocks noGrp="1"/>
          </p:cNvSpPr>
          <p:nvPr>
            <p:ph idx="1"/>
          </p:nvPr>
        </p:nvSpPr>
        <p:spPr>
          <a:xfrm>
            <a:off x="200025" y="762000"/>
            <a:ext cx="8724900" cy="4295775"/>
          </a:xfrm>
        </p:spPr>
        <p:txBody>
          <a:bodyPr>
            <a:normAutofit fontScale="85000" lnSpcReduction="20000"/>
          </a:bodyPr>
          <a:lstStyle/>
          <a:p>
            <a:pPr marL="0" lvl="3" indent="0">
              <a:spcAft>
                <a:spcPts val="600"/>
              </a:spcAft>
              <a:buSzPct val="100000"/>
              <a:buNone/>
            </a:pPr>
            <a:r>
              <a:rPr lang="en-US" sz="2100" dirty="0"/>
              <a:t>“ The ETH Layer is responsible for the service view presented by the Service Provider to its Subscribers and CENs participating in the Ethernet service. It is responsible for the instantiation of Ethernet MAC oriented connectivity services and the delivery of Ethernet service frames presented across well-defined internal and external interfaces and associated reference points”. </a:t>
            </a:r>
            <a:endParaRPr lang="en-US" sz="2100" dirty="0" smtClean="0"/>
          </a:p>
          <a:p>
            <a:pPr marL="0" lvl="3" indent="0">
              <a:spcAft>
                <a:spcPts val="600"/>
              </a:spcAft>
              <a:buSzPct val="100000"/>
              <a:buNone/>
            </a:pPr>
            <a:endParaRPr lang="en-US" sz="1600" dirty="0"/>
          </a:p>
          <a:p>
            <a:pPr>
              <a:spcAft>
                <a:spcPts val="600"/>
              </a:spcAft>
              <a:buClrTx/>
              <a:buSzPct val="100000"/>
              <a:buFont typeface="Wingdings" panose="05000000000000000000" pitchFamily="2" charset="2"/>
              <a:buChar char="q"/>
            </a:pPr>
            <a:r>
              <a:rPr lang="en-US" sz="2000" dirty="0" smtClean="0"/>
              <a:t>Ethernet </a:t>
            </a:r>
            <a:r>
              <a:rPr lang="en-US" sz="2000" dirty="0"/>
              <a:t>Service  </a:t>
            </a:r>
            <a:r>
              <a:rPr lang="en-US" sz="1600" b="0" dirty="0"/>
              <a:t>An end-to-end connection (EVC) offered by a service provider between two or more subscriber sites </a:t>
            </a:r>
            <a:r>
              <a:rPr lang="en-US" sz="1600" b="0" dirty="0" smtClean="0"/>
              <a:t>(UNI’s)that </a:t>
            </a:r>
            <a:r>
              <a:rPr lang="en-US" sz="1600" b="0" dirty="0"/>
              <a:t>enables the transfer of Ethernet Service Frames between them in accordance with a specified level of quality.</a:t>
            </a:r>
          </a:p>
          <a:p>
            <a:pPr>
              <a:spcAft>
                <a:spcPts val="600"/>
              </a:spcAft>
              <a:buSzPct val="100000"/>
              <a:buFont typeface="Wingdings" panose="05000000000000000000" pitchFamily="2" charset="2"/>
              <a:buChar char="q"/>
            </a:pPr>
            <a:r>
              <a:rPr lang="en-US" sz="2000" dirty="0"/>
              <a:t>Ethernet Service </a:t>
            </a:r>
            <a:r>
              <a:rPr lang="en-US" sz="2000" dirty="0" smtClean="0"/>
              <a:t>Type  </a:t>
            </a:r>
            <a:r>
              <a:rPr lang="en-US" sz="1600" b="0" dirty="0"/>
              <a:t>A classification of an Ethernet service based upon the topology (i.e. p2p, mp2mp, rooted mp…) of the subscriber sites and a well specified direction of Ethernet flows between sites. </a:t>
            </a:r>
          </a:p>
          <a:p>
            <a:pPr>
              <a:spcAft>
                <a:spcPts val="600"/>
              </a:spcAft>
              <a:buClrTx/>
              <a:buSzPct val="100000"/>
              <a:buFont typeface="Wingdings" panose="05000000000000000000" pitchFamily="2" charset="2"/>
              <a:buChar char="q"/>
            </a:pPr>
            <a:r>
              <a:rPr lang="en-US" sz="2000" dirty="0"/>
              <a:t>Ethernet Service Component  </a:t>
            </a:r>
            <a:r>
              <a:rPr lang="en-US" sz="1600" b="0" dirty="0"/>
              <a:t>A segment of an Ethernet service that represents connectivity (OVC) between a subscriber site and a network </a:t>
            </a:r>
            <a:r>
              <a:rPr lang="en-US" sz="1600" b="0" dirty="0" smtClean="0"/>
              <a:t>operator (UNI/ENNI), </a:t>
            </a:r>
            <a:r>
              <a:rPr lang="en-US" sz="1600" b="0" dirty="0"/>
              <a:t>or connectivity between network </a:t>
            </a:r>
            <a:r>
              <a:rPr lang="en-US" sz="1600" b="0" dirty="0" smtClean="0"/>
              <a:t>operators (ENNI/ENNI), or connectivity between a service providers internal networks (UNI/INNI, INNI/INNI).</a:t>
            </a:r>
            <a:endParaRPr lang="en-US" sz="1600" b="0" dirty="0"/>
          </a:p>
          <a:p>
            <a:pPr>
              <a:spcAft>
                <a:spcPts val="600"/>
              </a:spcAft>
              <a:buSzPct val="100000"/>
              <a:buFont typeface="Wingdings" panose="05000000000000000000" pitchFamily="2" charset="2"/>
              <a:buChar char="q"/>
            </a:pPr>
            <a:r>
              <a:rPr lang="en-US" sz="2000" dirty="0"/>
              <a:t>Ethernet Service Access Point  </a:t>
            </a:r>
            <a:r>
              <a:rPr lang="en-US" sz="1600" b="0" dirty="0"/>
              <a:t>An endpoint of an Ethernet service through which Ethernet service frames are classified, metered, and marked for transit through the Carrier Ethernet Network (EVC per UNI, OVC endpoint)</a:t>
            </a:r>
          </a:p>
          <a:p>
            <a:pPr>
              <a:spcAft>
                <a:spcPts val="600"/>
              </a:spcAft>
              <a:buClrTx/>
              <a:buSzPct val="100000"/>
              <a:buFont typeface="Wingdings" panose="05000000000000000000" pitchFamily="2" charset="2"/>
              <a:buChar char="q"/>
            </a:pPr>
            <a:r>
              <a:rPr lang="en-US" sz="2000" dirty="0"/>
              <a:t>Ethernet Service Interface  </a:t>
            </a:r>
            <a:r>
              <a:rPr lang="en-US" sz="1600" b="0" dirty="0"/>
              <a:t>A place of interconnection between a subscriber site and an Ethernet service provider (UNI) , or between two service providers (ENNI). A demarcation point between administrative boundaries.</a:t>
            </a:r>
          </a:p>
          <a:p>
            <a:pPr>
              <a:spcAft>
                <a:spcPts val="600"/>
              </a:spcAft>
              <a:buSzPct val="100000"/>
              <a:buFont typeface="Wingdings" panose="05000000000000000000" pitchFamily="2" charset="2"/>
              <a:buChar char="q"/>
            </a:pPr>
            <a:r>
              <a:rPr lang="en-US" sz="2000" dirty="0"/>
              <a:t>Ethernet Service Specification  </a:t>
            </a:r>
            <a:r>
              <a:rPr lang="en-US" sz="1600" b="0" dirty="0"/>
              <a:t>A specification of a set of Ethernet Service attributes and their associated values that characterize an Ethernet Service, an Ethernet Service Access Point, or an Ethernet Service Interface.</a:t>
            </a:r>
          </a:p>
          <a:p>
            <a:pPr>
              <a:spcAft>
                <a:spcPts val="600"/>
              </a:spcAft>
              <a:buSzPct val="100000"/>
              <a:buFont typeface="Wingdings" panose="05000000000000000000" pitchFamily="2" charset="2"/>
              <a:buChar char="q"/>
            </a:pPr>
            <a:endParaRPr lang="en-US" sz="2000" dirty="0"/>
          </a:p>
        </p:txBody>
      </p:sp>
    </p:spTree>
    <p:extLst>
      <p:ext uri="{BB962C8B-B14F-4D97-AF65-F5344CB8AC3E}">
        <p14:creationId xmlns:p14="http://schemas.microsoft.com/office/powerpoint/2010/main" val="190905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58" y="23177"/>
            <a:ext cx="9023853" cy="573528"/>
          </a:xfrm>
        </p:spPr>
        <p:txBody>
          <a:bodyPr/>
          <a:lstStyle/>
          <a:p>
            <a:r>
              <a:rPr lang="en-US" dirty="0"/>
              <a:t>MEF Intra Provider Service </a:t>
            </a:r>
            <a:r>
              <a:rPr lang="en-US" dirty="0" smtClean="0"/>
              <a:t>Example</a:t>
            </a:r>
            <a:endParaRPr lang="en-US" dirty="0"/>
          </a:p>
        </p:txBody>
      </p:sp>
      <p:pic>
        <p:nvPicPr>
          <p:cNvPr id="52" name="Picture 138" descr="cloud - plain"/>
          <p:cNvPicPr>
            <a:picLocks noChangeAspect="1" noChangeArrowheads="1"/>
          </p:cNvPicPr>
          <p:nvPr/>
        </p:nvPicPr>
        <p:blipFill>
          <a:blip r:embed="rId3">
            <a:extLst>
              <a:ext uri="{28A0092B-C50C-407E-A947-70E740481C1C}">
                <a14:useLocalDpi xmlns:a14="http://schemas.microsoft.com/office/drawing/2010/main" val="0"/>
              </a:ext>
            </a:extLst>
          </a:blip>
          <a:srcRect l="9711" t="24222" r="4634" b="8861"/>
          <a:stretch>
            <a:fillRect/>
          </a:stretch>
        </p:blipFill>
        <p:spPr bwMode="auto">
          <a:xfrm>
            <a:off x="482384" y="1395722"/>
            <a:ext cx="8020048" cy="120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33"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711" t="24222" r="4634" b="8861"/>
          <a:stretch>
            <a:fillRect/>
          </a:stretch>
        </p:blipFill>
        <p:spPr bwMode="auto">
          <a:xfrm>
            <a:off x="5792570" y="1654087"/>
            <a:ext cx="2667000" cy="71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21"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711" t="24222" r="4634" b="8861"/>
          <a:stretch>
            <a:fillRect/>
          </a:stretch>
        </p:blipFill>
        <p:spPr bwMode="auto">
          <a:xfrm>
            <a:off x="3362111" y="1664803"/>
            <a:ext cx="2384425" cy="72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17"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694" t="24153" r="4674" b="8974"/>
          <a:stretch>
            <a:fillRect/>
          </a:stretch>
        </p:blipFill>
        <p:spPr bwMode="auto">
          <a:xfrm>
            <a:off x="660106" y="1646704"/>
            <a:ext cx="2588789" cy="699026"/>
          </a:xfrm>
          <a:prstGeom prst="rect">
            <a:avLst/>
          </a:prstGeom>
          <a:noFill/>
          <a:extLst>
            <a:ext uri="{909E8E84-426E-40dd-AFC4-6F175D3DCCD1}">
              <a14:hiddenFill xmlns:a14="http://schemas.microsoft.com/office/drawing/2010/main">
                <a:solidFill>
                  <a:srgbClr val="FFFFFF"/>
                </a:solidFill>
              </a14:hiddenFill>
            </a:ext>
          </a:extLst>
        </p:spPr>
      </p:pic>
      <p:sp>
        <p:nvSpPr>
          <p:cNvPr id="72" name="Text Box 123"/>
          <p:cNvSpPr txBox="1">
            <a:spLocks noChangeArrowheads="1"/>
          </p:cNvSpPr>
          <p:nvPr/>
        </p:nvSpPr>
        <p:spPr bwMode="auto">
          <a:xfrm>
            <a:off x="5439330" y="1556831"/>
            <a:ext cx="681039" cy="36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00B050"/>
                </a:solidFill>
              </a:rPr>
              <a:t>I-NNI</a:t>
            </a:r>
          </a:p>
        </p:txBody>
      </p:sp>
      <p:sp>
        <p:nvSpPr>
          <p:cNvPr id="73" name="Oval 122"/>
          <p:cNvSpPr>
            <a:spLocks noChangeArrowheads="1"/>
          </p:cNvSpPr>
          <p:nvPr/>
        </p:nvSpPr>
        <p:spPr bwMode="auto">
          <a:xfrm>
            <a:off x="5694918" y="1967221"/>
            <a:ext cx="228601" cy="180975"/>
          </a:xfrm>
          <a:prstGeom prst="ellipse">
            <a:avLst/>
          </a:prstGeom>
          <a:solidFill>
            <a:srgbClr val="00B050"/>
          </a:solidFill>
          <a:ln w="9525">
            <a:solidFill>
              <a:srgbClr val="4A4A4A"/>
            </a:solidFill>
            <a:round/>
            <a:headEnd/>
            <a:tailEnd/>
          </a:ln>
          <a:effectLst/>
          <a:extLst/>
        </p:spPr>
        <p:txBody>
          <a:bodyPr wrap="none" anchor="ctr"/>
          <a:lstStyle/>
          <a:p>
            <a:endParaRPr lang="en-US">
              <a:solidFill>
                <a:srgbClr val="00B050"/>
              </a:solidFill>
            </a:endParaRPr>
          </a:p>
        </p:txBody>
      </p:sp>
      <p:sp>
        <p:nvSpPr>
          <p:cNvPr id="74" name="Text Box 130"/>
          <p:cNvSpPr txBox="1">
            <a:spLocks noChangeArrowheads="1"/>
          </p:cNvSpPr>
          <p:nvPr/>
        </p:nvSpPr>
        <p:spPr bwMode="auto">
          <a:xfrm>
            <a:off x="615230" y="1761040"/>
            <a:ext cx="2597150" cy="52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200" b="1" dirty="0" smtClean="0">
                <a:effectLst>
                  <a:outerShdw blurRad="38100" dist="38100" dir="2700000" algn="tl">
                    <a:srgbClr val="C0C0C0"/>
                  </a:outerShdw>
                </a:effectLst>
              </a:rPr>
              <a:t>Aggregation </a:t>
            </a:r>
          </a:p>
          <a:p>
            <a:pPr algn="ctr">
              <a:lnSpc>
                <a:spcPct val="120000"/>
              </a:lnSpc>
            </a:pPr>
            <a:r>
              <a:rPr lang="en-US" altLang="en-US" sz="1200" b="1" dirty="0" smtClean="0">
                <a:effectLst>
                  <a:outerShdw blurRad="38100" dist="38100" dir="2700000" algn="tl">
                    <a:srgbClr val="C0C0C0"/>
                  </a:outerShdw>
                </a:effectLst>
              </a:rPr>
              <a:t>Network</a:t>
            </a:r>
            <a:endParaRPr lang="en-US" altLang="en-US" sz="1200" b="1" dirty="0">
              <a:effectLst>
                <a:outerShdw blurRad="38100" dist="38100" dir="2700000" algn="tl">
                  <a:srgbClr val="C0C0C0"/>
                </a:outerShdw>
              </a:effectLst>
            </a:endParaRPr>
          </a:p>
        </p:txBody>
      </p:sp>
      <p:sp>
        <p:nvSpPr>
          <p:cNvPr id="76" name="Oval 33"/>
          <p:cNvSpPr>
            <a:spLocks noChangeArrowheads="1"/>
          </p:cNvSpPr>
          <p:nvPr/>
        </p:nvSpPr>
        <p:spPr bwMode="auto">
          <a:xfrm>
            <a:off x="3212066" y="1924456"/>
            <a:ext cx="228601" cy="180975"/>
          </a:xfrm>
          <a:prstGeom prst="ellipse">
            <a:avLst/>
          </a:prstGeom>
          <a:solidFill>
            <a:srgbClr val="00B050"/>
          </a:solidFill>
          <a:ln w="9525">
            <a:solidFill>
              <a:srgbClr val="4A4A4A"/>
            </a:solidFill>
            <a:round/>
            <a:headEnd/>
            <a:tailEnd/>
          </a:ln>
          <a:effectLst/>
          <a:extLst/>
        </p:spPr>
        <p:txBody>
          <a:bodyPr wrap="none" anchor="ctr"/>
          <a:lstStyle/>
          <a:p>
            <a:endParaRPr lang="en-US">
              <a:solidFill>
                <a:srgbClr val="00B050"/>
              </a:solidFill>
            </a:endParaRPr>
          </a:p>
        </p:txBody>
      </p:sp>
      <p:sp>
        <p:nvSpPr>
          <p:cNvPr id="77" name="Text Box 131"/>
          <p:cNvSpPr txBox="1">
            <a:spLocks noChangeArrowheads="1"/>
          </p:cNvSpPr>
          <p:nvPr/>
        </p:nvSpPr>
        <p:spPr bwMode="auto">
          <a:xfrm>
            <a:off x="3040772" y="1557420"/>
            <a:ext cx="681039" cy="36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solidFill>
                  <a:srgbClr val="00B050"/>
                </a:solidFill>
              </a:rPr>
              <a:t>I-NNI</a:t>
            </a:r>
            <a:endParaRPr lang="en-US" altLang="en-US" b="1" dirty="0">
              <a:solidFill>
                <a:srgbClr val="00B050"/>
              </a:solidFill>
            </a:endParaRPr>
          </a:p>
        </p:txBody>
      </p:sp>
      <p:sp>
        <p:nvSpPr>
          <p:cNvPr id="80" name="Text Box 132"/>
          <p:cNvSpPr txBox="1">
            <a:spLocks noChangeArrowheads="1"/>
          </p:cNvSpPr>
          <p:nvPr/>
        </p:nvSpPr>
        <p:spPr bwMode="auto">
          <a:xfrm>
            <a:off x="3606582" y="1774341"/>
            <a:ext cx="1911350" cy="52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200" b="1" dirty="0" smtClean="0">
                <a:effectLst>
                  <a:outerShdw blurRad="38100" dist="38100" dir="2700000" algn="tl">
                    <a:srgbClr val="C0C0C0"/>
                  </a:outerShdw>
                </a:effectLst>
              </a:rPr>
              <a:t>Core </a:t>
            </a:r>
          </a:p>
          <a:p>
            <a:pPr algn="ctr">
              <a:lnSpc>
                <a:spcPct val="120000"/>
              </a:lnSpc>
            </a:pPr>
            <a:r>
              <a:rPr lang="en-US" altLang="en-US" sz="1200" b="1" dirty="0" smtClean="0">
                <a:effectLst>
                  <a:outerShdw blurRad="38100" dist="38100" dir="2700000" algn="tl">
                    <a:srgbClr val="C0C0C0"/>
                  </a:outerShdw>
                </a:effectLst>
              </a:rPr>
              <a:t>Network</a:t>
            </a:r>
            <a:endParaRPr lang="en-US" altLang="en-US" sz="1200" b="1" dirty="0">
              <a:effectLst>
                <a:outerShdw blurRad="38100" dist="38100" dir="2700000" algn="tl">
                  <a:srgbClr val="C0C0C0"/>
                </a:outerShdw>
              </a:effectLst>
            </a:endParaRPr>
          </a:p>
        </p:txBody>
      </p:sp>
      <p:sp>
        <p:nvSpPr>
          <p:cNvPr id="81" name="Text Box 136"/>
          <p:cNvSpPr txBox="1">
            <a:spLocks noChangeArrowheads="1"/>
          </p:cNvSpPr>
          <p:nvPr/>
        </p:nvSpPr>
        <p:spPr bwMode="auto">
          <a:xfrm>
            <a:off x="5859245" y="1763625"/>
            <a:ext cx="2597150" cy="52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200" b="1" dirty="0" smtClean="0">
                <a:effectLst>
                  <a:outerShdw blurRad="38100" dist="38100" dir="2700000" algn="tl">
                    <a:srgbClr val="C0C0C0"/>
                  </a:outerShdw>
                </a:effectLst>
              </a:rPr>
              <a:t>Aggregation </a:t>
            </a:r>
          </a:p>
          <a:p>
            <a:pPr algn="ctr">
              <a:lnSpc>
                <a:spcPct val="120000"/>
              </a:lnSpc>
            </a:pPr>
            <a:r>
              <a:rPr lang="en-US" altLang="en-US" sz="1200" b="1" dirty="0" smtClean="0">
                <a:effectLst>
                  <a:outerShdw blurRad="38100" dist="38100" dir="2700000" algn="tl">
                    <a:srgbClr val="C0C0C0"/>
                  </a:outerShdw>
                </a:effectLst>
              </a:rPr>
              <a:t>Network</a:t>
            </a:r>
            <a:endParaRPr lang="en-US" altLang="en-US" sz="1200" b="1" dirty="0">
              <a:effectLst>
                <a:outerShdw blurRad="38100" dist="38100" dir="2700000" algn="tl">
                  <a:srgbClr val="C0C0C0"/>
                </a:outerShdw>
              </a:effectLst>
            </a:endParaRPr>
          </a:p>
        </p:txBody>
      </p:sp>
      <p:grpSp>
        <p:nvGrpSpPr>
          <p:cNvPr id="83" name="Group 141"/>
          <p:cNvGrpSpPr>
            <a:grpSpLocks/>
          </p:cNvGrpSpPr>
          <p:nvPr/>
        </p:nvGrpSpPr>
        <p:grpSpPr bwMode="auto">
          <a:xfrm>
            <a:off x="393483" y="1646704"/>
            <a:ext cx="549275" cy="464343"/>
            <a:chOff x="228" y="686"/>
            <a:chExt cx="346" cy="390"/>
          </a:xfrm>
        </p:grpSpPr>
        <p:sp>
          <p:nvSpPr>
            <p:cNvPr id="87" name="Text Box 34"/>
            <p:cNvSpPr txBox="1">
              <a:spLocks noChangeArrowheads="1"/>
            </p:cNvSpPr>
            <p:nvPr/>
          </p:nvSpPr>
          <p:spPr bwMode="auto">
            <a:xfrm>
              <a:off x="228" y="686"/>
              <a:ext cx="34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00B050"/>
                  </a:solidFill>
                </a:rPr>
                <a:t>UNI</a:t>
              </a:r>
            </a:p>
          </p:txBody>
        </p:sp>
        <p:sp>
          <p:nvSpPr>
            <p:cNvPr id="88" name="Oval 32"/>
            <p:cNvSpPr>
              <a:spLocks noChangeArrowheads="1"/>
            </p:cNvSpPr>
            <p:nvPr/>
          </p:nvSpPr>
          <p:spPr bwMode="auto">
            <a:xfrm>
              <a:off x="284" y="924"/>
              <a:ext cx="144" cy="152"/>
            </a:xfrm>
            <a:prstGeom prst="ellipse">
              <a:avLst/>
            </a:prstGeom>
            <a:solidFill>
              <a:srgbClr val="00B050"/>
            </a:soli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 name="Group 142"/>
          <p:cNvGrpSpPr>
            <a:grpSpLocks/>
          </p:cNvGrpSpPr>
          <p:nvPr/>
        </p:nvGrpSpPr>
        <p:grpSpPr bwMode="auto">
          <a:xfrm>
            <a:off x="8051583" y="1610985"/>
            <a:ext cx="549275" cy="513159"/>
            <a:chOff x="5052" y="656"/>
            <a:chExt cx="346" cy="431"/>
          </a:xfrm>
        </p:grpSpPr>
        <p:sp>
          <p:nvSpPr>
            <p:cNvPr id="85" name="Text Box 134"/>
            <p:cNvSpPr txBox="1">
              <a:spLocks noChangeArrowheads="1"/>
            </p:cNvSpPr>
            <p:nvPr/>
          </p:nvSpPr>
          <p:spPr bwMode="auto">
            <a:xfrm>
              <a:off x="5052" y="656"/>
              <a:ext cx="34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00B050"/>
                  </a:solidFill>
                </a:rPr>
                <a:t>UNI</a:t>
              </a:r>
            </a:p>
          </p:txBody>
        </p:sp>
        <p:sp>
          <p:nvSpPr>
            <p:cNvPr id="86" name="Oval 135"/>
            <p:cNvSpPr>
              <a:spLocks noChangeArrowheads="1"/>
            </p:cNvSpPr>
            <p:nvPr/>
          </p:nvSpPr>
          <p:spPr bwMode="auto">
            <a:xfrm>
              <a:off x="5238" y="935"/>
              <a:ext cx="144" cy="152"/>
            </a:xfrm>
            <a:prstGeom prst="ellipse">
              <a:avLst/>
            </a:prstGeom>
            <a:solidFill>
              <a:srgbClr val="00B050"/>
            </a:soli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0" name="Text Box 18"/>
          <p:cNvSpPr txBox="1">
            <a:spLocks noChangeArrowheads="1"/>
          </p:cNvSpPr>
          <p:nvPr/>
        </p:nvSpPr>
        <p:spPr bwMode="auto">
          <a:xfrm>
            <a:off x="3939940" y="655121"/>
            <a:ext cx="1025525" cy="402546"/>
          </a:xfrm>
          <a:prstGeom prst="rect">
            <a:avLst/>
          </a:prstGeom>
          <a:noFill/>
          <a:ln>
            <a:noFill/>
          </a:ln>
          <a:effectLst/>
          <a:extLst/>
        </p:spPr>
        <p:txBody>
          <a:bodyPr>
            <a:spAutoFit/>
          </a:bodyPr>
          <a:lstStyle/>
          <a:p>
            <a:pPr algn="ctr">
              <a:lnSpc>
                <a:spcPct val="120000"/>
              </a:lnSpc>
            </a:pPr>
            <a:r>
              <a:rPr lang="en-US" altLang="en-US" b="1" dirty="0">
                <a:solidFill>
                  <a:srgbClr val="C00000"/>
                </a:solidFill>
                <a:effectLst>
                  <a:outerShdw blurRad="38100" dist="38100" dir="2700000" algn="tl">
                    <a:srgbClr val="C0C0C0"/>
                  </a:outerShdw>
                </a:effectLst>
              </a:rPr>
              <a:t>EVC</a:t>
            </a:r>
          </a:p>
        </p:txBody>
      </p:sp>
      <p:sp>
        <p:nvSpPr>
          <p:cNvPr id="92" name="Freeform 3"/>
          <p:cNvSpPr>
            <a:spLocks noChangeAspect="1" noEditPoints="1"/>
          </p:cNvSpPr>
          <p:nvPr/>
        </p:nvSpPr>
        <p:spPr bwMode="auto">
          <a:xfrm>
            <a:off x="71794" y="1801342"/>
            <a:ext cx="444416" cy="481780"/>
          </a:xfrm>
          <a:custGeom>
            <a:avLst/>
            <a:gdLst>
              <a:gd name="T0" fmla="*/ 2147483647 w 302"/>
              <a:gd name="T1" fmla="*/ 2147483647 h 412"/>
              <a:gd name="T2" fmla="*/ 2147483647 w 302"/>
              <a:gd name="T3" fmla="*/ 2147483647 h 412"/>
              <a:gd name="T4" fmla="*/ 2147483647 w 302"/>
              <a:gd name="T5" fmla="*/ 2147483647 h 412"/>
              <a:gd name="T6" fmla="*/ 2147483647 w 302"/>
              <a:gd name="T7" fmla="*/ 2147483647 h 412"/>
              <a:gd name="T8" fmla="*/ 2147483647 w 302"/>
              <a:gd name="T9" fmla="*/ 2147483647 h 412"/>
              <a:gd name="T10" fmla="*/ 2147483647 w 302"/>
              <a:gd name="T11" fmla="*/ 2147483647 h 412"/>
              <a:gd name="T12" fmla="*/ 2147483647 w 302"/>
              <a:gd name="T13" fmla="*/ 2147483647 h 412"/>
              <a:gd name="T14" fmla="*/ 2147483647 w 302"/>
              <a:gd name="T15" fmla="*/ 2147483647 h 412"/>
              <a:gd name="T16" fmla="*/ 2147483647 w 302"/>
              <a:gd name="T17" fmla="*/ 2147483647 h 412"/>
              <a:gd name="T18" fmla="*/ 2147483647 w 302"/>
              <a:gd name="T19" fmla="*/ 2147483647 h 412"/>
              <a:gd name="T20" fmla="*/ 2147483647 w 302"/>
              <a:gd name="T21" fmla="*/ 2147483647 h 412"/>
              <a:gd name="T22" fmla="*/ 2147483647 w 302"/>
              <a:gd name="T23" fmla="*/ 2147483647 h 412"/>
              <a:gd name="T24" fmla="*/ 2147483647 w 302"/>
              <a:gd name="T25" fmla="*/ 2147483647 h 412"/>
              <a:gd name="T26" fmla="*/ 2147483647 w 302"/>
              <a:gd name="T27" fmla="*/ 2147483647 h 412"/>
              <a:gd name="T28" fmla="*/ 2147483647 w 302"/>
              <a:gd name="T29" fmla="*/ 2147483647 h 412"/>
              <a:gd name="T30" fmla="*/ 2147483647 w 302"/>
              <a:gd name="T31" fmla="*/ 2147483647 h 412"/>
              <a:gd name="T32" fmla="*/ 2147483647 w 302"/>
              <a:gd name="T33" fmla="*/ 2147483647 h 412"/>
              <a:gd name="T34" fmla="*/ 2147483647 w 302"/>
              <a:gd name="T35" fmla="*/ 2147483647 h 412"/>
              <a:gd name="T36" fmla="*/ 2147483647 w 302"/>
              <a:gd name="T37" fmla="*/ 2147483647 h 412"/>
              <a:gd name="T38" fmla="*/ 0 w 302"/>
              <a:gd name="T39" fmla="*/ 2147483647 h 412"/>
              <a:gd name="T40" fmla="*/ 2147483647 w 302"/>
              <a:gd name="T41" fmla="*/ 2147483647 h 412"/>
              <a:gd name="T42" fmla="*/ 2147483647 w 302"/>
              <a:gd name="T43" fmla="*/ 2147483647 h 412"/>
              <a:gd name="T44" fmla="*/ 2147483647 w 302"/>
              <a:gd name="T45" fmla="*/ 2147483647 h 412"/>
              <a:gd name="T46" fmla="*/ 2147483647 w 302"/>
              <a:gd name="T47" fmla="*/ 2147483647 h 412"/>
              <a:gd name="T48" fmla="*/ 2147483647 w 302"/>
              <a:gd name="T49" fmla="*/ 2147483647 h 412"/>
              <a:gd name="T50" fmla="*/ 2147483647 w 302"/>
              <a:gd name="T51" fmla="*/ 2147483647 h 412"/>
              <a:gd name="T52" fmla="*/ 2147483647 w 302"/>
              <a:gd name="T53" fmla="*/ 2147483647 h 412"/>
              <a:gd name="T54" fmla="*/ 2147483647 w 302"/>
              <a:gd name="T55" fmla="*/ 2147483647 h 412"/>
              <a:gd name="T56" fmla="*/ 2147483647 w 302"/>
              <a:gd name="T57" fmla="*/ 2147483647 h 412"/>
              <a:gd name="T58" fmla="*/ 2147483647 w 302"/>
              <a:gd name="T59" fmla="*/ 2147483647 h 412"/>
              <a:gd name="T60" fmla="*/ 2147483647 w 302"/>
              <a:gd name="T61" fmla="*/ 2147483647 h 412"/>
              <a:gd name="T62" fmla="*/ 2147483647 w 302"/>
              <a:gd name="T63" fmla="*/ 2147483647 h 412"/>
              <a:gd name="T64" fmla="*/ 2147483647 w 302"/>
              <a:gd name="T65" fmla="*/ 2147483647 h 412"/>
              <a:gd name="T66" fmla="*/ 2147483647 w 302"/>
              <a:gd name="T67" fmla="*/ 2147483647 h 412"/>
              <a:gd name="T68" fmla="*/ 2147483647 w 302"/>
              <a:gd name="T69" fmla="*/ 2147483647 h 412"/>
              <a:gd name="T70" fmla="*/ 2147483647 w 302"/>
              <a:gd name="T71" fmla="*/ 2147483647 h 412"/>
              <a:gd name="T72" fmla="*/ 2147483647 w 302"/>
              <a:gd name="T73" fmla="*/ 2147483647 h 412"/>
              <a:gd name="T74" fmla="*/ 2147483647 w 302"/>
              <a:gd name="T75" fmla="*/ 2147483647 h 412"/>
              <a:gd name="T76" fmla="*/ 2147483647 w 302"/>
              <a:gd name="T77" fmla="*/ 2147483647 h 412"/>
              <a:gd name="T78" fmla="*/ 2147483647 w 302"/>
              <a:gd name="T79" fmla="*/ 2147483647 h 412"/>
              <a:gd name="T80" fmla="*/ 2147483647 w 302"/>
              <a:gd name="T81" fmla="*/ 2147483647 h 412"/>
              <a:gd name="T82" fmla="*/ 2147483647 w 302"/>
              <a:gd name="T83" fmla="*/ 2147483647 h 412"/>
              <a:gd name="T84" fmla="*/ 2147483647 w 302"/>
              <a:gd name="T85" fmla="*/ 2147483647 h 412"/>
              <a:gd name="T86" fmla="*/ 2147483647 w 302"/>
              <a:gd name="T87" fmla="*/ 2147483647 h 412"/>
              <a:gd name="T88" fmla="*/ 2147483647 w 302"/>
              <a:gd name="T89" fmla="*/ 2147483647 h 412"/>
              <a:gd name="T90" fmla="*/ 2147483647 w 302"/>
              <a:gd name="T91" fmla="*/ 2147483647 h 412"/>
              <a:gd name="T92" fmla="*/ 2147483647 w 302"/>
              <a:gd name="T93" fmla="*/ 2147483647 h 412"/>
              <a:gd name="T94" fmla="*/ 2147483647 w 302"/>
              <a:gd name="T95" fmla="*/ 2147483647 h 412"/>
              <a:gd name="T96" fmla="*/ 2147483647 w 302"/>
              <a:gd name="T97" fmla="*/ 2147483647 h 412"/>
              <a:gd name="T98" fmla="*/ 2147483647 w 302"/>
              <a:gd name="T99" fmla="*/ 2147483647 h 412"/>
              <a:gd name="T100" fmla="*/ 2147483647 w 302"/>
              <a:gd name="T101" fmla="*/ 2147483647 h 412"/>
              <a:gd name="T102" fmla="*/ 2147483647 w 302"/>
              <a:gd name="T103" fmla="*/ 2147483647 h 412"/>
              <a:gd name="T104" fmla="*/ 2147483647 w 302"/>
              <a:gd name="T105" fmla="*/ 2147483647 h 4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2" h="412">
                <a:moveTo>
                  <a:pt x="221" y="241"/>
                </a:moveTo>
                <a:cubicBezTo>
                  <a:pt x="221" y="237"/>
                  <a:pt x="217" y="234"/>
                  <a:pt x="213" y="234"/>
                </a:cubicBezTo>
                <a:cubicBezTo>
                  <a:pt x="193" y="234"/>
                  <a:pt x="193" y="234"/>
                  <a:pt x="193" y="234"/>
                </a:cubicBezTo>
                <a:cubicBezTo>
                  <a:pt x="189" y="234"/>
                  <a:pt x="186" y="237"/>
                  <a:pt x="186" y="241"/>
                </a:cubicBezTo>
                <a:cubicBezTo>
                  <a:pt x="186" y="261"/>
                  <a:pt x="186" y="261"/>
                  <a:pt x="186" y="261"/>
                </a:cubicBezTo>
                <a:cubicBezTo>
                  <a:pt x="186" y="265"/>
                  <a:pt x="189" y="268"/>
                  <a:pt x="193" y="268"/>
                </a:cubicBezTo>
                <a:cubicBezTo>
                  <a:pt x="213" y="268"/>
                  <a:pt x="213" y="268"/>
                  <a:pt x="213" y="268"/>
                </a:cubicBezTo>
                <a:cubicBezTo>
                  <a:pt x="217" y="268"/>
                  <a:pt x="221" y="265"/>
                  <a:pt x="221" y="261"/>
                </a:cubicBezTo>
                <a:lnTo>
                  <a:pt x="221" y="241"/>
                </a:lnTo>
                <a:close/>
                <a:moveTo>
                  <a:pt x="221" y="140"/>
                </a:moveTo>
                <a:cubicBezTo>
                  <a:pt x="221" y="136"/>
                  <a:pt x="217" y="133"/>
                  <a:pt x="213" y="133"/>
                </a:cubicBezTo>
                <a:cubicBezTo>
                  <a:pt x="193" y="133"/>
                  <a:pt x="193" y="133"/>
                  <a:pt x="193" y="133"/>
                </a:cubicBezTo>
                <a:cubicBezTo>
                  <a:pt x="189" y="133"/>
                  <a:pt x="186" y="136"/>
                  <a:pt x="186" y="140"/>
                </a:cubicBezTo>
                <a:cubicBezTo>
                  <a:pt x="186" y="160"/>
                  <a:pt x="186" y="160"/>
                  <a:pt x="186" y="160"/>
                </a:cubicBezTo>
                <a:cubicBezTo>
                  <a:pt x="186" y="164"/>
                  <a:pt x="189" y="167"/>
                  <a:pt x="193" y="167"/>
                </a:cubicBezTo>
                <a:cubicBezTo>
                  <a:pt x="213" y="167"/>
                  <a:pt x="213" y="167"/>
                  <a:pt x="213" y="167"/>
                </a:cubicBezTo>
                <a:cubicBezTo>
                  <a:pt x="217" y="167"/>
                  <a:pt x="221" y="164"/>
                  <a:pt x="221" y="160"/>
                </a:cubicBezTo>
                <a:lnTo>
                  <a:pt x="221" y="140"/>
                </a:lnTo>
                <a:close/>
                <a:moveTo>
                  <a:pt x="213" y="284"/>
                </a:moveTo>
                <a:cubicBezTo>
                  <a:pt x="193" y="284"/>
                  <a:pt x="193" y="284"/>
                  <a:pt x="193" y="284"/>
                </a:cubicBezTo>
                <a:cubicBezTo>
                  <a:pt x="189" y="284"/>
                  <a:pt x="186" y="288"/>
                  <a:pt x="186" y="292"/>
                </a:cubicBezTo>
                <a:cubicBezTo>
                  <a:pt x="186" y="311"/>
                  <a:pt x="186" y="311"/>
                  <a:pt x="186" y="311"/>
                </a:cubicBezTo>
                <a:cubicBezTo>
                  <a:pt x="186" y="316"/>
                  <a:pt x="189" y="319"/>
                  <a:pt x="193" y="319"/>
                </a:cubicBezTo>
                <a:cubicBezTo>
                  <a:pt x="213" y="319"/>
                  <a:pt x="213" y="319"/>
                  <a:pt x="213" y="319"/>
                </a:cubicBezTo>
                <a:cubicBezTo>
                  <a:pt x="217" y="319"/>
                  <a:pt x="221" y="316"/>
                  <a:pt x="221" y="311"/>
                </a:cubicBezTo>
                <a:cubicBezTo>
                  <a:pt x="221" y="292"/>
                  <a:pt x="221" y="292"/>
                  <a:pt x="221" y="292"/>
                </a:cubicBezTo>
                <a:cubicBezTo>
                  <a:pt x="221" y="288"/>
                  <a:pt x="217" y="284"/>
                  <a:pt x="213" y="284"/>
                </a:cubicBezTo>
                <a:close/>
                <a:moveTo>
                  <a:pt x="170" y="241"/>
                </a:moveTo>
                <a:cubicBezTo>
                  <a:pt x="170" y="237"/>
                  <a:pt x="166" y="234"/>
                  <a:pt x="162" y="234"/>
                </a:cubicBezTo>
                <a:cubicBezTo>
                  <a:pt x="142" y="234"/>
                  <a:pt x="142" y="234"/>
                  <a:pt x="142" y="234"/>
                </a:cubicBezTo>
                <a:cubicBezTo>
                  <a:pt x="138" y="234"/>
                  <a:pt x="135" y="237"/>
                  <a:pt x="135" y="241"/>
                </a:cubicBezTo>
                <a:cubicBezTo>
                  <a:pt x="135" y="261"/>
                  <a:pt x="135" y="261"/>
                  <a:pt x="135" y="261"/>
                </a:cubicBezTo>
                <a:cubicBezTo>
                  <a:pt x="135" y="265"/>
                  <a:pt x="138" y="268"/>
                  <a:pt x="142" y="268"/>
                </a:cubicBezTo>
                <a:cubicBezTo>
                  <a:pt x="162" y="268"/>
                  <a:pt x="162" y="268"/>
                  <a:pt x="162" y="268"/>
                </a:cubicBezTo>
                <a:cubicBezTo>
                  <a:pt x="166" y="268"/>
                  <a:pt x="170" y="265"/>
                  <a:pt x="170" y="261"/>
                </a:cubicBezTo>
                <a:lnTo>
                  <a:pt x="170" y="241"/>
                </a:lnTo>
                <a:close/>
                <a:moveTo>
                  <a:pt x="170" y="191"/>
                </a:moveTo>
                <a:cubicBezTo>
                  <a:pt x="170" y="187"/>
                  <a:pt x="166" y="183"/>
                  <a:pt x="162" y="183"/>
                </a:cubicBezTo>
                <a:cubicBezTo>
                  <a:pt x="142" y="183"/>
                  <a:pt x="142" y="183"/>
                  <a:pt x="142" y="183"/>
                </a:cubicBezTo>
                <a:cubicBezTo>
                  <a:pt x="138" y="183"/>
                  <a:pt x="135" y="187"/>
                  <a:pt x="135" y="191"/>
                </a:cubicBezTo>
                <a:cubicBezTo>
                  <a:pt x="135" y="210"/>
                  <a:pt x="135" y="210"/>
                  <a:pt x="135" y="210"/>
                </a:cubicBezTo>
                <a:cubicBezTo>
                  <a:pt x="135" y="215"/>
                  <a:pt x="138" y="218"/>
                  <a:pt x="142" y="218"/>
                </a:cubicBezTo>
                <a:cubicBezTo>
                  <a:pt x="162" y="218"/>
                  <a:pt x="162" y="218"/>
                  <a:pt x="162" y="218"/>
                </a:cubicBezTo>
                <a:cubicBezTo>
                  <a:pt x="166" y="218"/>
                  <a:pt x="170" y="215"/>
                  <a:pt x="170" y="210"/>
                </a:cubicBezTo>
                <a:lnTo>
                  <a:pt x="170" y="191"/>
                </a:lnTo>
                <a:close/>
                <a:moveTo>
                  <a:pt x="162" y="284"/>
                </a:moveTo>
                <a:cubicBezTo>
                  <a:pt x="142" y="284"/>
                  <a:pt x="142" y="284"/>
                  <a:pt x="142" y="284"/>
                </a:cubicBezTo>
                <a:cubicBezTo>
                  <a:pt x="138" y="284"/>
                  <a:pt x="135" y="288"/>
                  <a:pt x="135" y="292"/>
                </a:cubicBezTo>
                <a:cubicBezTo>
                  <a:pt x="135" y="311"/>
                  <a:pt x="135" y="311"/>
                  <a:pt x="135" y="311"/>
                </a:cubicBezTo>
                <a:cubicBezTo>
                  <a:pt x="135" y="316"/>
                  <a:pt x="138" y="319"/>
                  <a:pt x="142" y="319"/>
                </a:cubicBezTo>
                <a:cubicBezTo>
                  <a:pt x="162" y="319"/>
                  <a:pt x="162" y="319"/>
                  <a:pt x="162" y="319"/>
                </a:cubicBezTo>
                <a:cubicBezTo>
                  <a:pt x="166" y="319"/>
                  <a:pt x="170" y="316"/>
                  <a:pt x="170" y="311"/>
                </a:cubicBezTo>
                <a:cubicBezTo>
                  <a:pt x="170" y="292"/>
                  <a:pt x="170" y="292"/>
                  <a:pt x="170" y="292"/>
                </a:cubicBezTo>
                <a:cubicBezTo>
                  <a:pt x="170" y="288"/>
                  <a:pt x="166" y="284"/>
                  <a:pt x="162" y="284"/>
                </a:cubicBezTo>
                <a:close/>
                <a:moveTo>
                  <a:pt x="221" y="191"/>
                </a:moveTo>
                <a:cubicBezTo>
                  <a:pt x="221" y="187"/>
                  <a:pt x="217" y="183"/>
                  <a:pt x="213" y="183"/>
                </a:cubicBezTo>
                <a:cubicBezTo>
                  <a:pt x="193" y="183"/>
                  <a:pt x="193" y="183"/>
                  <a:pt x="193" y="183"/>
                </a:cubicBezTo>
                <a:cubicBezTo>
                  <a:pt x="189" y="183"/>
                  <a:pt x="186" y="187"/>
                  <a:pt x="186" y="191"/>
                </a:cubicBezTo>
                <a:cubicBezTo>
                  <a:pt x="186" y="210"/>
                  <a:pt x="186" y="210"/>
                  <a:pt x="186" y="210"/>
                </a:cubicBezTo>
                <a:cubicBezTo>
                  <a:pt x="186" y="215"/>
                  <a:pt x="189" y="218"/>
                  <a:pt x="193" y="218"/>
                </a:cubicBezTo>
                <a:cubicBezTo>
                  <a:pt x="213" y="218"/>
                  <a:pt x="213" y="218"/>
                  <a:pt x="213" y="218"/>
                </a:cubicBezTo>
                <a:cubicBezTo>
                  <a:pt x="217" y="218"/>
                  <a:pt x="221" y="215"/>
                  <a:pt x="221" y="210"/>
                </a:cubicBezTo>
                <a:lnTo>
                  <a:pt x="221" y="191"/>
                </a:lnTo>
                <a:close/>
                <a:moveTo>
                  <a:pt x="272" y="140"/>
                </a:moveTo>
                <a:cubicBezTo>
                  <a:pt x="272" y="136"/>
                  <a:pt x="268" y="133"/>
                  <a:pt x="264" y="133"/>
                </a:cubicBezTo>
                <a:cubicBezTo>
                  <a:pt x="244" y="133"/>
                  <a:pt x="244" y="133"/>
                  <a:pt x="244" y="133"/>
                </a:cubicBezTo>
                <a:cubicBezTo>
                  <a:pt x="240" y="133"/>
                  <a:pt x="237" y="136"/>
                  <a:pt x="237" y="140"/>
                </a:cubicBezTo>
                <a:cubicBezTo>
                  <a:pt x="237" y="160"/>
                  <a:pt x="237" y="160"/>
                  <a:pt x="237" y="160"/>
                </a:cubicBezTo>
                <a:cubicBezTo>
                  <a:pt x="237" y="164"/>
                  <a:pt x="240" y="167"/>
                  <a:pt x="244" y="167"/>
                </a:cubicBezTo>
                <a:cubicBezTo>
                  <a:pt x="264" y="167"/>
                  <a:pt x="264" y="167"/>
                  <a:pt x="264" y="167"/>
                </a:cubicBezTo>
                <a:cubicBezTo>
                  <a:pt x="268" y="167"/>
                  <a:pt x="272" y="164"/>
                  <a:pt x="272" y="160"/>
                </a:cubicBezTo>
                <a:lnTo>
                  <a:pt x="272" y="140"/>
                </a:lnTo>
                <a:close/>
                <a:moveTo>
                  <a:pt x="294" y="154"/>
                </a:moveTo>
                <a:cubicBezTo>
                  <a:pt x="290" y="154"/>
                  <a:pt x="286" y="157"/>
                  <a:pt x="286" y="162"/>
                </a:cubicBezTo>
                <a:cubicBezTo>
                  <a:pt x="286" y="396"/>
                  <a:pt x="286" y="396"/>
                  <a:pt x="286" y="396"/>
                </a:cubicBezTo>
                <a:cubicBezTo>
                  <a:pt x="186" y="396"/>
                  <a:pt x="186" y="396"/>
                  <a:pt x="186" y="396"/>
                </a:cubicBezTo>
                <a:cubicBezTo>
                  <a:pt x="186" y="343"/>
                  <a:pt x="186" y="343"/>
                  <a:pt x="186" y="343"/>
                </a:cubicBezTo>
                <a:cubicBezTo>
                  <a:pt x="186" y="339"/>
                  <a:pt x="182" y="335"/>
                  <a:pt x="178" y="335"/>
                </a:cubicBezTo>
                <a:cubicBezTo>
                  <a:pt x="128" y="335"/>
                  <a:pt x="128" y="335"/>
                  <a:pt x="128" y="335"/>
                </a:cubicBezTo>
                <a:cubicBezTo>
                  <a:pt x="123" y="335"/>
                  <a:pt x="120" y="339"/>
                  <a:pt x="120" y="343"/>
                </a:cubicBezTo>
                <a:cubicBezTo>
                  <a:pt x="120" y="396"/>
                  <a:pt x="120" y="396"/>
                  <a:pt x="120" y="396"/>
                </a:cubicBezTo>
                <a:cubicBezTo>
                  <a:pt x="16" y="396"/>
                  <a:pt x="16" y="396"/>
                  <a:pt x="16" y="396"/>
                </a:cubicBezTo>
                <a:cubicBezTo>
                  <a:pt x="16" y="16"/>
                  <a:pt x="16" y="16"/>
                  <a:pt x="16" y="16"/>
                </a:cubicBezTo>
                <a:cubicBezTo>
                  <a:pt x="186" y="16"/>
                  <a:pt x="186" y="16"/>
                  <a:pt x="186" y="16"/>
                </a:cubicBezTo>
                <a:cubicBezTo>
                  <a:pt x="186" y="109"/>
                  <a:pt x="186" y="109"/>
                  <a:pt x="186" y="109"/>
                </a:cubicBezTo>
                <a:cubicBezTo>
                  <a:pt x="186" y="111"/>
                  <a:pt x="187" y="113"/>
                  <a:pt x="188" y="115"/>
                </a:cubicBezTo>
                <a:cubicBezTo>
                  <a:pt x="190" y="116"/>
                  <a:pt x="192" y="117"/>
                  <a:pt x="194" y="117"/>
                </a:cubicBezTo>
                <a:cubicBezTo>
                  <a:pt x="286" y="117"/>
                  <a:pt x="286" y="117"/>
                  <a:pt x="286" y="117"/>
                </a:cubicBezTo>
                <a:cubicBezTo>
                  <a:pt x="286" y="130"/>
                  <a:pt x="286" y="130"/>
                  <a:pt x="286" y="130"/>
                </a:cubicBezTo>
                <a:cubicBezTo>
                  <a:pt x="286" y="134"/>
                  <a:pt x="290" y="138"/>
                  <a:pt x="294" y="138"/>
                </a:cubicBezTo>
                <a:cubicBezTo>
                  <a:pt x="298" y="138"/>
                  <a:pt x="302" y="134"/>
                  <a:pt x="302" y="130"/>
                </a:cubicBezTo>
                <a:cubicBezTo>
                  <a:pt x="302" y="130"/>
                  <a:pt x="302" y="130"/>
                  <a:pt x="302" y="130"/>
                </a:cubicBezTo>
                <a:cubicBezTo>
                  <a:pt x="302" y="117"/>
                  <a:pt x="302" y="117"/>
                  <a:pt x="302" y="117"/>
                </a:cubicBezTo>
                <a:cubicBezTo>
                  <a:pt x="302" y="108"/>
                  <a:pt x="295" y="101"/>
                  <a:pt x="286" y="101"/>
                </a:cubicBezTo>
                <a:cubicBezTo>
                  <a:pt x="202" y="101"/>
                  <a:pt x="202" y="101"/>
                  <a:pt x="202" y="101"/>
                </a:cubicBezTo>
                <a:cubicBezTo>
                  <a:pt x="202" y="16"/>
                  <a:pt x="202" y="16"/>
                  <a:pt x="202" y="16"/>
                </a:cubicBezTo>
                <a:cubicBezTo>
                  <a:pt x="202" y="7"/>
                  <a:pt x="195" y="0"/>
                  <a:pt x="186" y="0"/>
                </a:cubicBezTo>
                <a:cubicBezTo>
                  <a:pt x="16" y="0"/>
                  <a:pt x="16" y="0"/>
                  <a:pt x="16" y="0"/>
                </a:cubicBezTo>
                <a:cubicBezTo>
                  <a:pt x="8" y="0"/>
                  <a:pt x="0" y="7"/>
                  <a:pt x="0" y="16"/>
                </a:cubicBezTo>
                <a:cubicBezTo>
                  <a:pt x="0" y="396"/>
                  <a:pt x="0" y="396"/>
                  <a:pt x="0" y="396"/>
                </a:cubicBezTo>
                <a:cubicBezTo>
                  <a:pt x="0" y="404"/>
                  <a:pt x="8" y="412"/>
                  <a:pt x="16" y="412"/>
                </a:cubicBezTo>
                <a:cubicBezTo>
                  <a:pt x="286" y="412"/>
                  <a:pt x="286" y="412"/>
                  <a:pt x="286" y="412"/>
                </a:cubicBezTo>
                <a:cubicBezTo>
                  <a:pt x="295" y="412"/>
                  <a:pt x="302" y="404"/>
                  <a:pt x="302" y="396"/>
                </a:cubicBezTo>
                <a:cubicBezTo>
                  <a:pt x="302" y="162"/>
                  <a:pt x="302" y="162"/>
                  <a:pt x="302" y="162"/>
                </a:cubicBezTo>
                <a:cubicBezTo>
                  <a:pt x="302" y="157"/>
                  <a:pt x="298" y="154"/>
                  <a:pt x="294" y="154"/>
                </a:cubicBezTo>
                <a:close/>
                <a:moveTo>
                  <a:pt x="170" y="140"/>
                </a:moveTo>
                <a:cubicBezTo>
                  <a:pt x="170" y="136"/>
                  <a:pt x="166" y="133"/>
                  <a:pt x="162" y="133"/>
                </a:cubicBezTo>
                <a:cubicBezTo>
                  <a:pt x="142" y="133"/>
                  <a:pt x="142" y="133"/>
                  <a:pt x="142" y="133"/>
                </a:cubicBezTo>
                <a:cubicBezTo>
                  <a:pt x="138" y="133"/>
                  <a:pt x="135" y="136"/>
                  <a:pt x="135" y="140"/>
                </a:cubicBezTo>
                <a:cubicBezTo>
                  <a:pt x="135" y="160"/>
                  <a:pt x="135" y="160"/>
                  <a:pt x="135" y="160"/>
                </a:cubicBezTo>
                <a:cubicBezTo>
                  <a:pt x="135" y="164"/>
                  <a:pt x="138" y="167"/>
                  <a:pt x="142" y="167"/>
                </a:cubicBezTo>
                <a:cubicBezTo>
                  <a:pt x="162" y="167"/>
                  <a:pt x="162" y="167"/>
                  <a:pt x="162" y="167"/>
                </a:cubicBezTo>
                <a:cubicBezTo>
                  <a:pt x="166" y="167"/>
                  <a:pt x="170" y="164"/>
                  <a:pt x="170" y="160"/>
                </a:cubicBezTo>
                <a:lnTo>
                  <a:pt x="170" y="140"/>
                </a:lnTo>
                <a:close/>
                <a:moveTo>
                  <a:pt x="272" y="241"/>
                </a:moveTo>
                <a:cubicBezTo>
                  <a:pt x="272" y="237"/>
                  <a:pt x="268" y="234"/>
                  <a:pt x="264" y="234"/>
                </a:cubicBezTo>
                <a:cubicBezTo>
                  <a:pt x="244" y="234"/>
                  <a:pt x="244" y="234"/>
                  <a:pt x="244" y="234"/>
                </a:cubicBezTo>
                <a:cubicBezTo>
                  <a:pt x="240" y="234"/>
                  <a:pt x="237" y="237"/>
                  <a:pt x="237" y="241"/>
                </a:cubicBezTo>
                <a:cubicBezTo>
                  <a:pt x="237" y="261"/>
                  <a:pt x="237" y="261"/>
                  <a:pt x="237" y="261"/>
                </a:cubicBezTo>
                <a:cubicBezTo>
                  <a:pt x="237" y="265"/>
                  <a:pt x="240" y="268"/>
                  <a:pt x="244" y="268"/>
                </a:cubicBezTo>
                <a:cubicBezTo>
                  <a:pt x="264" y="268"/>
                  <a:pt x="264" y="268"/>
                  <a:pt x="264" y="268"/>
                </a:cubicBezTo>
                <a:cubicBezTo>
                  <a:pt x="268" y="268"/>
                  <a:pt x="272" y="265"/>
                  <a:pt x="272" y="261"/>
                </a:cubicBezTo>
                <a:lnTo>
                  <a:pt x="272" y="241"/>
                </a:lnTo>
                <a:close/>
                <a:moveTo>
                  <a:pt x="272" y="191"/>
                </a:moveTo>
                <a:cubicBezTo>
                  <a:pt x="272" y="187"/>
                  <a:pt x="268" y="183"/>
                  <a:pt x="264" y="183"/>
                </a:cubicBezTo>
                <a:cubicBezTo>
                  <a:pt x="244" y="183"/>
                  <a:pt x="244" y="183"/>
                  <a:pt x="244" y="183"/>
                </a:cubicBezTo>
                <a:cubicBezTo>
                  <a:pt x="240" y="183"/>
                  <a:pt x="237" y="187"/>
                  <a:pt x="237" y="191"/>
                </a:cubicBezTo>
                <a:cubicBezTo>
                  <a:pt x="237" y="210"/>
                  <a:pt x="237" y="210"/>
                  <a:pt x="237" y="210"/>
                </a:cubicBezTo>
                <a:cubicBezTo>
                  <a:pt x="237" y="215"/>
                  <a:pt x="240" y="218"/>
                  <a:pt x="244" y="218"/>
                </a:cubicBezTo>
                <a:cubicBezTo>
                  <a:pt x="264" y="218"/>
                  <a:pt x="264" y="218"/>
                  <a:pt x="264" y="218"/>
                </a:cubicBezTo>
                <a:cubicBezTo>
                  <a:pt x="268" y="218"/>
                  <a:pt x="272" y="215"/>
                  <a:pt x="272" y="210"/>
                </a:cubicBezTo>
                <a:lnTo>
                  <a:pt x="272" y="191"/>
                </a:lnTo>
                <a:close/>
                <a:moveTo>
                  <a:pt x="264" y="284"/>
                </a:moveTo>
                <a:cubicBezTo>
                  <a:pt x="244" y="284"/>
                  <a:pt x="244" y="284"/>
                  <a:pt x="244" y="284"/>
                </a:cubicBezTo>
                <a:cubicBezTo>
                  <a:pt x="240" y="284"/>
                  <a:pt x="237" y="288"/>
                  <a:pt x="237" y="292"/>
                </a:cubicBezTo>
                <a:cubicBezTo>
                  <a:pt x="237" y="311"/>
                  <a:pt x="237" y="311"/>
                  <a:pt x="237" y="311"/>
                </a:cubicBezTo>
                <a:cubicBezTo>
                  <a:pt x="237" y="316"/>
                  <a:pt x="240" y="319"/>
                  <a:pt x="244" y="319"/>
                </a:cubicBezTo>
                <a:cubicBezTo>
                  <a:pt x="264" y="319"/>
                  <a:pt x="264" y="319"/>
                  <a:pt x="264" y="319"/>
                </a:cubicBezTo>
                <a:cubicBezTo>
                  <a:pt x="268" y="319"/>
                  <a:pt x="272" y="316"/>
                  <a:pt x="272" y="311"/>
                </a:cubicBezTo>
                <a:cubicBezTo>
                  <a:pt x="272" y="292"/>
                  <a:pt x="272" y="292"/>
                  <a:pt x="272" y="292"/>
                </a:cubicBezTo>
                <a:cubicBezTo>
                  <a:pt x="272" y="288"/>
                  <a:pt x="268" y="284"/>
                  <a:pt x="264" y="284"/>
                </a:cubicBezTo>
                <a:close/>
                <a:moveTo>
                  <a:pt x="67" y="140"/>
                </a:moveTo>
                <a:cubicBezTo>
                  <a:pt x="67" y="136"/>
                  <a:pt x="64" y="133"/>
                  <a:pt x="60" y="133"/>
                </a:cubicBezTo>
                <a:cubicBezTo>
                  <a:pt x="40" y="133"/>
                  <a:pt x="40" y="133"/>
                  <a:pt x="40" y="133"/>
                </a:cubicBezTo>
                <a:cubicBezTo>
                  <a:pt x="36" y="133"/>
                  <a:pt x="32" y="136"/>
                  <a:pt x="32" y="140"/>
                </a:cubicBezTo>
                <a:cubicBezTo>
                  <a:pt x="32" y="160"/>
                  <a:pt x="32" y="160"/>
                  <a:pt x="32" y="160"/>
                </a:cubicBezTo>
                <a:cubicBezTo>
                  <a:pt x="32" y="164"/>
                  <a:pt x="36" y="167"/>
                  <a:pt x="40" y="167"/>
                </a:cubicBezTo>
                <a:cubicBezTo>
                  <a:pt x="60" y="167"/>
                  <a:pt x="60" y="167"/>
                  <a:pt x="60" y="167"/>
                </a:cubicBezTo>
                <a:cubicBezTo>
                  <a:pt x="64" y="167"/>
                  <a:pt x="67" y="164"/>
                  <a:pt x="67" y="160"/>
                </a:cubicBezTo>
                <a:lnTo>
                  <a:pt x="67" y="140"/>
                </a:lnTo>
                <a:close/>
                <a:moveTo>
                  <a:pt x="60" y="284"/>
                </a:moveTo>
                <a:cubicBezTo>
                  <a:pt x="40" y="284"/>
                  <a:pt x="40" y="284"/>
                  <a:pt x="40" y="284"/>
                </a:cubicBezTo>
                <a:cubicBezTo>
                  <a:pt x="36" y="284"/>
                  <a:pt x="32" y="288"/>
                  <a:pt x="32" y="292"/>
                </a:cubicBezTo>
                <a:cubicBezTo>
                  <a:pt x="32" y="311"/>
                  <a:pt x="32" y="311"/>
                  <a:pt x="32" y="311"/>
                </a:cubicBezTo>
                <a:cubicBezTo>
                  <a:pt x="32" y="316"/>
                  <a:pt x="36" y="319"/>
                  <a:pt x="40" y="319"/>
                </a:cubicBezTo>
                <a:cubicBezTo>
                  <a:pt x="60" y="319"/>
                  <a:pt x="60" y="319"/>
                  <a:pt x="60" y="319"/>
                </a:cubicBezTo>
                <a:cubicBezTo>
                  <a:pt x="64" y="319"/>
                  <a:pt x="67" y="316"/>
                  <a:pt x="67" y="311"/>
                </a:cubicBezTo>
                <a:cubicBezTo>
                  <a:pt x="67" y="292"/>
                  <a:pt x="67" y="292"/>
                  <a:pt x="67" y="292"/>
                </a:cubicBezTo>
                <a:cubicBezTo>
                  <a:pt x="67" y="288"/>
                  <a:pt x="64" y="284"/>
                  <a:pt x="60" y="284"/>
                </a:cubicBezTo>
                <a:close/>
                <a:moveTo>
                  <a:pt x="67" y="191"/>
                </a:moveTo>
                <a:cubicBezTo>
                  <a:pt x="67" y="187"/>
                  <a:pt x="64" y="183"/>
                  <a:pt x="60" y="183"/>
                </a:cubicBezTo>
                <a:cubicBezTo>
                  <a:pt x="40" y="183"/>
                  <a:pt x="40" y="183"/>
                  <a:pt x="40" y="183"/>
                </a:cubicBezTo>
                <a:cubicBezTo>
                  <a:pt x="36" y="183"/>
                  <a:pt x="32" y="187"/>
                  <a:pt x="32" y="191"/>
                </a:cubicBezTo>
                <a:cubicBezTo>
                  <a:pt x="32" y="210"/>
                  <a:pt x="32" y="210"/>
                  <a:pt x="32" y="210"/>
                </a:cubicBezTo>
                <a:cubicBezTo>
                  <a:pt x="32" y="215"/>
                  <a:pt x="36" y="218"/>
                  <a:pt x="40" y="218"/>
                </a:cubicBezTo>
                <a:cubicBezTo>
                  <a:pt x="60" y="218"/>
                  <a:pt x="60" y="218"/>
                  <a:pt x="60" y="218"/>
                </a:cubicBezTo>
                <a:cubicBezTo>
                  <a:pt x="64" y="218"/>
                  <a:pt x="67" y="215"/>
                  <a:pt x="67" y="210"/>
                </a:cubicBezTo>
                <a:lnTo>
                  <a:pt x="67" y="191"/>
                </a:lnTo>
                <a:close/>
                <a:moveTo>
                  <a:pt x="67" y="241"/>
                </a:moveTo>
                <a:cubicBezTo>
                  <a:pt x="67" y="237"/>
                  <a:pt x="64" y="234"/>
                  <a:pt x="60" y="234"/>
                </a:cubicBezTo>
                <a:cubicBezTo>
                  <a:pt x="40" y="234"/>
                  <a:pt x="40" y="234"/>
                  <a:pt x="40" y="234"/>
                </a:cubicBezTo>
                <a:cubicBezTo>
                  <a:pt x="36" y="234"/>
                  <a:pt x="32" y="237"/>
                  <a:pt x="32" y="241"/>
                </a:cubicBezTo>
                <a:cubicBezTo>
                  <a:pt x="32" y="261"/>
                  <a:pt x="32" y="261"/>
                  <a:pt x="32" y="261"/>
                </a:cubicBezTo>
                <a:cubicBezTo>
                  <a:pt x="32" y="265"/>
                  <a:pt x="36" y="268"/>
                  <a:pt x="40" y="268"/>
                </a:cubicBezTo>
                <a:cubicBezTo>
                  <a:pt x="60" y="268"/>
                  <a:pt x="60" y="268"/>
                  <a:pt x="60" y="268"/>
                </a:cubicBezTo>
                <a:cubicBezTo>
                  <a:pt x="64" y="268"/>
                  <a:pt x="67" y="265"/>
                  <a:pt x="67" y="261"/>
                </a:cubicBezTo>
                <a:lnTo>
                  <a:pt x="67" y="241"/>
                </a:lnTo>
                <a:close/>
                <a:moveTo>
                  <a:pt x="67" y="39"/>
                </a:moveTo>
                <a:cubicBezTo>
                  <a:pt x="67" y="35"/>
                  <a:pt x="64" y="32"/>
                  <a:pt x="60" y="32"/>
                </a:cubicBezTo>
                <a:cubicBezTo>
                  <a:pt x="40" y="32"/>
                  <a:pt x="40" y="32"/>
                  <a:pt x="40" y="32"/>
                </a:cubicBezTo>
                <a:cubicBezTo>
                  <a:pt x="36" y="32"/>
                  <a:pt x="32" y="35"/>
                  <a:pt x="32" y="39"/>
                </a:cubicBezTo>
                <a:cubicBezTo>
                  <a:pt x="32" y="59"/>
                  <a:pt x="32" y="59"/>
                  <a:pt x="32" y="59"/>
                </a:cubicBezTo>
                <a:cubicBezTo>
                  <a:pt x="32" y="63"/>
                  <a:pt x="36" y="66"/>
                  <a:pt x="40" y="66"/>
                </a:cubicBezTo>
                <a:cubicBezTo>
                  <a:pt x="60" y="66"/>
                  <a:pt x="60" y="66"/>
                  <a:pt x="60" y="66"/>
                </a:cubicBezTo>
                <a:cubicBezTo>
                  <a:pt x="64" y="66"/>
                  <a:pt x="67" y="63"/>
                  <a:pt x="67" y="59"/>
                </a:cubicBezTo>
                <a:lnTo>
                  <a:pt x="67" y="39"/>
                </a:lnTo>
                <a:close/>
                <a:moveTo>
                  <a:pt x="67" y="90"/>
                </a:moveTo>
                <a:cubicBezTo>
                  <a:pt x="67" y="86"/>
                  <a:pt x="64" y="82"/>
                  <a:pt x="60" y="82"/>
                </a:cubicBezTo>
                <a:cubicBezTo>
                  <a:pt x="40" y="82"/>
                  <a:pt x="40" y="82"/>
                  <a:pt x="40" y="82"/>
                </a:cubicBezTo>
                <a:cubicBezTo>
                  <a:pt x="36" y="82"/>
                  <a:pt x="32" y="86"/>
                  <a:pt x="32" y="90"/>
                </a:cubicBezTo>
                <a:cubicBezTo>
                  <a:pt x="32" y="109"/>
                  <a:pt x="32" y="109"/>
                  <a:pt x="32" y="109"/>
                </a:cubicBezTo>
                <a:cubicBezTo>
                  <a:pt x="32" y="114"/>
                  <a:pt x="36" y="117"/>
                  <a:pt x="40" y="117"/>
                </a:cubicBezTo>
                <a:cubicBezTo>
                  <a:pt x="60" y="117"/>
                  <a:pt x="60" y="117"/>
                  <a:pt x="60" y="117"/>
                </a:cubicBezTo>
                <a:cubicBezTo>
                  <a:pt x="64" y="117"/>
                  <a:pt x="67" y="114"/>
                  <a:pt x="67" y="109"/>
                </a:cubicBezTo>
                <a:lnTo>
                  <a:pt x="67" y="90"/>
                </a:lnTo>
                <a:close/>
                <a:moveTo>
                  <a:pt x="118" y="39"/>
                </a:moveTo>
                <a:cubicBezTo>
                  <a:pt x="118" y="35"/>
                  <a:pt x="115" y="32"/>
                  <a:pt x="111" y="32"/>
                </a:cubicBezTo>
                <a:cubicBezTo>
                  <a:pt x="91" y="32"/>
                  <a:pt x="91" y="32"/>
                  <a:pt x="91" y="32"/>
                </a:cubicBezTo>
                <a:cubicBezTo>
                  <a:pt x="87" y="32"/>
                  <a:pt x="84" y="35"/>
                  <a:pt x="84" y="39"/>
                </a:cubicBezTo>
                <a:cubicBezTo>
                  <a:pt x="84" y="59"/>
                  <a:pt x="84" y="59"/>
                  <a:pt x="84" y="59"/>
                </a:cubicBezTo>
                <a:cubicBezTo>
                  <a:pt x="84" y="63"/>
                  <a:pt x="87" y="66"/>
                  <a:pt x="91" y="66"/>
                </a:cubicBezTo>
                <a:cubicBezTo>
                  <a:pt x="111" y="66"/>
                  <a:pt x="111" y="66"/>
                  <a:pt x="111" y="66"/>
                </a:cubicBezTo>
                <a:cubicBezTo>
                  <a:pt x="115" y="66"/>
                  <a:pt x="118" y="63"/>
                  <a:pt x="118" y="59"/>
                </a:cubicBezTo>
                <a:lnTo>
                  <a:pt x="118" y="39"/>
                </a:lnTo>
                <a:close/>
                <a:moveTo>
                  <a:pt x="170" y="39"/>
                </a:moveTo>
                <a:cubicBezTo>
                  <a:pt x="170" y="35"/>
                  <a:pt x="166" y="32"/>
                  <a:pt x="162" y="32"/>
                </a:cubicBezTo>
                <a:cubicBezTo>
                  <a:pt x="142" y="32"/>
                  <a:pt x="142" y="32"/>
                  <a:pt x="142" y="32"/>
                </a:cubicBezTo>
                <a:cubicBezTo>
                  <a:pt x="138" y="32"/>
                  <a:pt x="135" y="35"/>
                  <a:pt x="135" y="39"/>
                </a:cubicBezTo>
                <a:cubicBezTo>
                  <a:pt x="135" y="59"/>
                  <a:pt x="135" y="59"/>
                  <a:pt x="135" y="59"/>
                </a:cubicBezTo>
                <a:cubicBezTo>
                  <a:pt x="135" y="63"/>
                  <a:pt x="138" y="66"/>
                  <a:pt x="142" y="66"/>
                </a:cubicBezTo>
                <a:cubicBezTo>
                  <a:pt x="162" y="66"/>
                  <a:pt x="162" y="66"/>
                  <a:pt x="162" y="66"/>
                </a:cubicBezTo>
                <a:cubicBezTo>
                  <a:pt x="166" y="66"/>
                  <a:pt x="170" y="63"/>
                  <a:pt x="170" y="59"/>
                </a:cubicBezTo>
                <a:lnTo>
                  <a:pt x="170" y="39"/>
                </a:lnTo>
                <a:close/>
                <a:moveTo>
                  <a:pt x="118" y="90"/>
                </a:moveTo>
                <a:cubicBezTo>
                  <a:pt x="118" y="86"/>
                  <a:pt x="115" y="82"/>
                  <a:pt x="111" y="82"/>
                </a:cubicBezTo>
                <a:cubicBezTo>
                  <a:pt x="91" y="82"/>
                  <a:pt x="91" y="82"/>
                  <a:pt x="91" y="82"/>
                </a:cubicBezTo>
                <a:cubicBezTo>
                  <a:pt x="87" y="82"/>
                  <a:pt x="84" y="86"/>
                  <a:pt x="84" y="90"/>
                </a:cubicBezTo>
                <a:cubicBezTo>
                  <a:pt x="84" y="109"/>
                  <a:pt x="84" y="109"/>
                  <a:pt x="84" y="109"/>
                </a:cubicBezTo>
                <a:cubicBezTo>
                  <a:pt x="84" y="114"/>
                  <a:pt x="87" y="117"/>
                  <a:pt x="91" y="117"/>
                </a:cubicBezTo>
                <a:cubicBezTo>
                  <a:pt x="111" y="117"/>
                  <a:pt x="111" y="117"/>
                  <a:pt x="111" y="117"/>
                </a:cubicBezTo>
                <a:cubicBezTo>
                  <a:pt x="115" y="117"/>
                  <a:pt x="118" y="114"/>
                  <a:pt x="118" y="109"/>
                </a:cubicBezTo>
                <a:lnTo>
                  <a:pt x="118" y="90"/>
                </a:lnTo>
                <a:close/>
                <a:moveTo>
                  <a:pt x="170" y="90"/>
                </a:moveTo>
                <a:cubicBezTo>
                  <a:pt x="170" y="86"/>
                  <a:pt x="166" y="82"/>
                  <a:pt x="162" y="82"/>
                </a:cubicBezTo>
                <a:cubicBezTo>
                  <a:pt x="142" y="82"/>
                  <a:pt x="142" y="82"/>
                  <a:pt x="142" y="82"/>
                </a:cubicBezTo>
                <a:cubicBezTo>
                  <a:pt x="138" y="82"/>
                  <a:pt x="135" y="86"/>
                  <a:pt x="135" y="90"/>
                </a:cubicBezTo>
                <a:cubicBezTo>
                  <a:pt x="135" y="109"/>
                  <a:pt x="135" y="109"/>
                  <a:pt x="135" y="109"/>
                </a:cubicBezTo>
                <a:cubicBezTo>
                  <a:pt x="135" y="114"/>
                  <a:pt x="138" y="117"/>
                  <a:pt x="142" y="117"/>
                </a:cubicBezTo>
                <a:cubicBezTo>
                  <a:pt x="162" y="117"/>
                  <a:pt x="162" y="117"/>
                  <a:pt x="162" y="117"/>
                </a:cubicBezTo>
                <a:cubicBezTo>
                  <a:pt x="166" y="117"/>
                  <a:pt x="170" y="114"/>
                  <a:pt x="170" y="109"/>
                </a:cubicBezTo>
                <a:lnTo>
                  <a:pt x="170" y="90"/>
                </a:lnTo>
                <a:close/>
                <a:moveTo>
                  <a:pt x="111" y="284"/>
                </a:moveTo>
                <a:cubicBezTo>
                  <a:pt x="91" y="284"/>
                  <a:pt x="91" y="284"/>
                  <a:pt x="91" y="284"/>
                </a:cubicBezTo>
                <a:cubicBezTo>
                  <a:pt x="87" y="284"/>
                  <a:pt x="84" y="288"/>
                  <a:pt x="84" y="292"/>
                </a:cubicBezTo>
                <a:cubicBezTo>
                  <a:pt x="84" y="311"/>
                  <a:pt x="84" y="311"/>
                  <a:pt x="84" y="311"/>
                </a:cubicBezTo>
                <a:cubicBezTo>
                  <a:pt x="84" y="316"/>
                  <a:pt x="87" y="319"/>
                  <a:pt x="91" y="319"/>
                </a:cubicBezTo>
                <a:cubicBezTo>
                  <a:pt x="111" y="319"/>
                  <a:pt x="111" y="319"/>
                  <a:pt x="111" y="319"/>
                </a:cubicBezTo>
                <a:cubicBezTo>
                  <a:pt x="115" y="319"/>
                  <a:pt x="118" y="316"/>
                  <a:pt x="118" y="311"/>
                </a:cubicBezTo>
                <a:cubicBezTo>
                  <a:pt x="118" y="292"/>
                  <a:pt x="118" y="292"/>
                  <a:pt x="118" y="292"/>
                </a:cubicBezTo>
                <a:cubicBezTo>
                  <a:pt x="118" y="288"/>
                  <a:pt x="115" y="284"/>
                  <a:pt x="111" y="284"/>
                </a:cubicBezTo>
                <a:close/>
                <a:moveTo>
                  <a:pt x="118" y="241"/>
                </a:moveTo>
                <a:cubicBezTo>
                  <a:pt x="118" y="237"/>
                  <a:pt x="115" y="234"/>
                  <a:pt x="111" y="234"/>
                </a:cubicBezTo>
                <a:cubicBezTo>
                  <a:pt x="91" y="234"/>
                  <a:pt x="91" y="234"/>
                  <a:pt x="91" y="234"/>
                </a:cubicBezTo>
                <a:cubicBezTo>
                  <a:pt x="87" y="234"/>
                  <a:pt x="84" y="237"/>
                  <a:pt x="84" y="241"/>
                </a:cubicBezTo>
                <a:cubicBezTo>
                  <a:pt x="84" y="261"/>
                  <a:pt x="84" y="261"/>
                  <a:pt x="84" y="261"/>
                </a:cubicBezTo>
                <a:cubicBezTo>
                  <a:pt x="84" y="265"/>
                  <a:pt x="87" y="268"/>
                  <a:pt x="91" y="268"/>
                </a:cubicBezTo>
                <a:cubicBezTo>
                  <a:pt x="111" y="268"/>
                  <a:pt x="111" y="268"/>
                  <a:pt x="111" y="268"/>
                </a:cubicBezTo>
                <a:cubicBezTo>
                  <a:pt x="115" y="268"/>
                  <a:pt x="118" y="265"/>
                  <a:pt x="118" y="261"/>
                </a:cubicBezTo>
                <a:lnTo>
                  <a:pt x="118" y="241"/>
                </a:lnTo>
                <a:close/>
                <a:moveTo>
                  <a:pt x="118" y="191"/>
                </a:moveTo>
                <a:cubicBezTo>
                  <a:pt x="118" y="187"/>
                  <a:pt x="115" y="183"/>
                  <a:pt x="111" y="183"/>
                </a:cubicBezTo>
                <a:cubicBezTo>
                  <a:pt x="91" y="183"/>
                  <a:pt x="91" y="183"/>
                  <a:pt x="91" y="183"/>
                </a:cubicBezTo>
                <a:cubicBezTo>
                  <a:pt x="87" y="183"/>
                  <a:pt x="84" y="187"/>
                  <a:pt x="84" y="191"/>
                </a:cubicBezTo>
                <a:cubicBezTo>
                  <a:pt x="84" y="210"/>
                  <a:pt x="84" y="210"/>
                  <a:pt x="84" y="210"/>
                </a:cubicBezTo>
                <a:cubicBezTo>
                  <a:pt x="84" y="215"/>
                  <a:pt x="87" y="218"/>
                  <a:pt x="91" y="218"/>
                </a:cubicBezTo>
                <a:cubicBezTo>
                  <a:pt x="111" y="218"/>
                  <a:pt x="111" y="218"/>
                  <a:pt x="111" y="218"/>
                </a:cubicBezTo>
                <a:cubicBezTo>
                  <a:pt x="115" y="218"/>
                  <a:pt x="118" y="215"/>
                  <a:pt x="118" y="210"/>
                </a:cubicBezTo>
                <a:lnTo>
                  <a:pt x="118" y="191"/>
                </a:lnTo>
                <a:close/>
                <a:moveTo>
                  <a:pt x="118" y="140"/>
                </a:moveTo>
                <a:cubicBezTo>
                  <a:pt x="118" y="136"/>
                  <a:pt x="115" y="133"/>
                  <a:pt x="111" y="133"/>
                </a:cubicBezTo>
                <a:cubicBezTo>
                  <a:pt x="91" y="133"/>
                  <a:pt x="91" y="133"/>
                  <a:pt x="91" y="133"/>
                </a:cubicBezTo>
                <a:cubicBezTo>
                  <a:pt x="87" y="133"/>
                  <a:pt x="84" y="136"/>
                  <a:pt x="84" y="140"/>
                </a:cubicBezTo>
                <a:cubicBezTo>
                  <a:pt x="84" y="160"/>
                  <a:pt x="84" y="160"/>
                  <a:pt x="84" y="160"/>
                </a:cubicBezTo>
                <a:cubicBezTo>
                  <a:pt x="84" y="164"/>
                  <a:pt x="87" y="167"/>
                  <a:pt x="91" y="167"/>
                </a:cubicBezTo>
                <a:cubicBezTo>
                  <a:pt x="111" y="167"/>
                  <a:pt x="111" y="167"/>
                  <a:pt x="111" y="167"/>
                </a:cubicBezTo>
                <a:cubicBezTo>
                  <a:pt x="115" y="167"/>
                  <a:pt x="118" y="164"/>
                  <a:pt x="118" y="160"/>
                </a:cubicBezTo>
                <a:lnTo>
                  <a:pt x="118" y="140"/>
                </a:ln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lIns="80119" tIns="40060" rIns="80119" bIns="40060"/>
          <a:lstStyle/>
          <a:p>
            <a:endParaRPr lang="en-US"/>
          </a:p>
        </p:txBody>
      </p:sp>
      <p:sp>
        <p:nvSpPr>
          <p:cNvPr id="93" name="Freeform 3"/>
          <p:cNvSpPr>
            <a:spLocks noChangeAspect="1" noEditPoints="1"/>
          </p:cNvSpPr>
          <p:nvPr/>
        </p:nvSpPr>
        <p:spPr bwMode="auto">
          <a:xfrm>
            <a:off x="8575458" y="1806919"/>
            <a:ext cx="444416" cy="481780"/>
          </a:xfrm>
          <a:custGeom>
            <a:avLst/>
            <a:gdLst>
              <a:gd name="T0" fmla="*/ 2147483647 w 302"/>
              <a:gd name="T1" fmla="*/ 2147483647 h 412"/>
              <a:gd name="T2" fmla="*/ 2147483647 w 302"/>
              <a:gd name="T3" fmla="*/ 2147483647 h 412"/>
              <a:gd name="T4" fmla="*/ 2147483647 w 302"/>
              <a:gd name="T5" fmla="*/ 2147483647 h 412"/>
              <a:gd name="T6" fmla="*/ 2147483647 w 302"/>
              <a:gd name="T7" fmla="*/ 2147483647 h 412"/>
              <a:gd name="T8" fmla="*/ 2147483647 w 302"/>
              <a:gd name="T9" fmla="*/ 2147483647 h 412"/>
              <a:gd name="T10" fmla="*/ 2147483647 w 302"/>
              <a:gd name="T11" fmla="*/ 2147483647 h 412"/>
              <a:gd name="T12" fmla="*/ 2147483647 w 302"/>
              <a:gd name="T13" fmla="*/ 2147483647 h 412"/>
              <a:gd name="T14" fmla="*/ 2147483647 w 302"/>
              <a:gd name="T15" fmla="*/ 2147483647 h 412"/>
              <a:gd name="T16" fmla="*/ 2147483647 w 302"/>
              <a:gd name="T17" fmla="*/ 2147483647 h 412"/>
              <a:gd name="T18" fmla="*/ 2147483647 w 302"/>
              <a:gd name="T19" fmla="*/ 2147483647 h 412"/>
              <a:gd name="T20" fmla="*/ 2147483647 w 302"/>
              <a:gd name="T21" fmla="*/ 2147483647 h 412"/>
              <a:gd name="T22" fmla="*/ 2147483647 w 302"/>
              <a:gd name="T23" fmla="*/ 2147483647 h 412"/>
              <a:gd name="T24" fmla="*/ 2147483647 w 302"/>
              <a:gd name="T25" fmla="*/ 2147483647 h 412"/>
              <a:gd name="T26" fmla="*/ 2147483647 w 302"/>
              <a:gd name="T27" fmla="*/ 2147483647 h 412"/>
              <a:gd name="T28" fmla="*/ 2147483647 w 302"/>
              <a:gd name="T29" fmla="*/ 2147483647 h 412"/>
              <a:gd name="T30" fmla="*/ 2147483647 w 302"/>
              <a:gd name="T31" fmla="*/ 2147483647 h 412"/>
              <a:gd name="T32" fmla="*/ 2147483647 w 302"/>
              <a:gd name="T33" fmla="*/ 2147483647 h 412"/>
              <a:gd name="T34" fmla="*/ 2147483647 w 302"/>
              <a:gd name="T35" fmla="*/ 2147483647 h 412"/>
              <a:gd name="T36" fmla="*/ 2147483647 w 302"/>
              <a:gd name="T37" fmla="*/ 2147483647 h 412"/>
              <a:gd name="T38" fmla="*/ 0 w 302"/>
              <a:gd name="T39" fmla="*/ 2147483647 h 412"/>
              <a:gd name="T40" fmla="*/ 2147483647 w 302"/>
              <a:gd name="T41" fmla="*/ 2147483647 h 412"/>
              <a:gd name="T42" fmla="*/ 2147483647 w 302"/>
              <a:gd name="T43" fmla="*/ 2147483647 h 412"/>
              <a:gd name="T44" fmla="*/ 2147483647 w 302"/>
              <a:gd name="T45" fmla="*/ 2147483647 h 412"/>
              <a:gd name="T46" fmla="*/ 2147483647 w 302"/>
              <a:gd name="T47" fmla="*/ 2147483647 h 412"/>
              <a:gd name="T48" fmla="*/ 2147483647 w 302"/>
              <a:gd name="T49" fmla="*/ 2147483647 h 412"/>
              <a:gd name="T50" fmla="*/ 2147483647 w 302"/>
              <a:gd name="T51" fmla="*/ 2147483647 h 412"/>
              <a:gd name="T52" fmla="*/ 2147483647 w 302"/>
              <a:gd name="T53" fmla="*/ 2147483647 h 412"/>
              <a:gd name="T54" fmla="*/ 2147483647 w 302"/>
              <a:gd name="T55" fmla="*/ 2147483647 h 412"/>
              <a:gd name="T56" fmla="*/ 2147483647 w 302"/>
              <a:gd name="T57" fmla="*/ 2147483647 h 412"/>
              <a:gd name="T58" fmla="*/ 2147483647 w 302"/>
              <a:gd name="T59" fmla="*/ 2147483647 h 412"/>
              <a:gd name="T60" fmla="*/ 2147483647 w 302"/>
              <a:gd name="T61" fmla="*/ 2147483647 h 412"/>
              <a:gd name="T62" fmla="*/ 2147483647 w 302"/>
              <a:gd name="T63" fmla="*/ 2147483647 h 412"/>
              <a:gd name="T64" fmla="*/ 2147483647 w 302"/>
              <a:gd name="T65" fmla="*/ 2147483647 h 412"/>
              <a:gd name="T66" fmla="*/ 2147483647 w 302"/>
              <a:gd name="T67" fmla="*/ 2147483647 h 412"/>
              <a:gd name="T68" fmla="*/ 2147483647 w 302"/>
              <a:gd name="T69" fmla="*/ 2147483647 h 412"/>
              <a:gd name="T70" fmla="*/ 2147483647 w 302"/>
              <a:gd name="T71" fmla="*/ 2147483647 h 412"/>
              <a:gd name="T72" fmla="*/ 2147483647 w 302"/>
              <a:gd name="T73" fmla="*/ 2147483647 h 412"/>
              <a:gd name="T74" fmla="*/ 2147483647 w 302"/>
              <a:gd name="T75" fmla="*/ 2147483647 h 412"/>
              <a:gd name="T76" fmla="*/ 2147483647 w 302"/>
              <a:gd name="T77" fmla="*/ 2147483647 h 412"/>
              <a:gd name="T78" fmla="*/ 2147483647 w 302"/>
              <a:gd name="T79" fmla="*/ 2147483647 h 412"/>
              <a:gd name="T80" fmla="*/ 2147483647 w 302"/>
              <a:gd name="T81" fmla="*/ 2147483647 h 412"/>
              <a:gd name="T82" fmla="*/ 2147483647 w 302"/>
              <a:gd name="T83" fmla="*/ 2147483647 h 412"/>
              <a:gd name="T84" fmla="*/ 2147483647 w 302"/>
              <a:gd name="T85" fmla="*/ 2147483647 h 412"/>
              <a:gd name="T86" fmla="*/ 2147483647 w 302"/>
              <a:gd name="T87" fmla="*/ 2147483647 h 412"/>
              <a:gd name="T88" fmla="*/ 2147483647 w 302"/>
              <a:gd name="T89" fmla="*/ 2147483647 h 412"/>
              <a:gd name="T90" fmla="*/ 2147483647 w 302"/>
              <a:gd name="T91" fmla="*/ 2147483647 h 412"/>
              <a:gd name="T92" fmla="*/ 2147483647 w 302"/>
              <a:gd name="T93" fmla="*/ 2147483647 h 412"/>
              <a:gd name="T94" fmla="*/ 2147483647 w 302"/>
              <a:gd name="T95" fmla="*/ 2147483647 h 412"/>
              <a:gd name="T96" fmla="*/ 2147483647 w 302"/>
              <a:gd name="T97" fmla="*/ 2147483647 h 412"/>
              <a:gd name="T98" fmla="*/ 2147483647 w 302"/>
              <a:gd name="T99" fmla="*/ 2147483647 h 412"/>
              <a:gd name="T100" fmla="*/ 2147483647 w 302"/>
              <a:gd name="T101" fmla="*/ 2147483647 h 412"/>
              <a:gd name="T102" fmla="*/ 2147483647 w 302"/>
              <a:gd name="T103" fmla="*/ 2147483647 h 412"/>
              <a:gd name="T104" fmla="*/ 2147483647 w 302"/>
              <a:gd name="T105" fmla="*/ 2147483647 h 4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2" h="412">
                <a:moveTo>
                  <a:pt x="221" y="241"/>
                </a:moveTo>
                <a:cubicBezTo>
                  <a:pt x="221" y="237"/>
                  <a:pt x="217" y="234"/>
                  <a:pt x="213" y="234"/>
                </a:cubicBezTo>
                <a:cubicBezTo>
                  <a:pt x="193" y="234"/>
                  <a:pt x="193" y="234"/>
                  <a:pt x="193" y="234"/>
                </a:cubicBezTo>
                <a:cubicBezTo>
                  <a:pt x="189" y="234"/>
                  <a:pt x="186" y="237"/>
                  <a:pt x="186" y="241"/>
                </a:cubicBezTo>
                <a:cubicBezTo>
                  <a:pt x="186" y="261"/>
                  <a:pt x="186" y="261"/>
                  <a:pt x="186" y="261"/>
                </a:cubicBezTo>
                <a:cubicBezTo>
                  <a:pt x="186" y="265"/>
                  <a:pt x="189" y="268"/>
                  <a:pt x="193" y="268"/>
                </a:cubicBezTo>
                <a:cubicBezTo>
                  <a:pt x="213" y="268"/>
                  <a:pt x="213" y="268"/>
                  <a:pt x="213" y="268"/>
                </a:cubicBezTo>
                <a:cubicBezTo>
                  <a:pt x="217" y="268"/>
                  <a:pt x="221" y="265"/>
                  <a:pt x="221" y="261"/>
                </a:cubicBezTo>
                <a:lnTo>
                  <a:pt x="221" y="241"/>
                </a:lnTo>
                <a:close/>
                <a:moveTo>
                  <a:pt x="221" y="140"/>
                </a:moveTo>
                <a:cubicBezTo>
                  <a:pt x="221" y="136"/>
                  <a:pt x="217" y="133"/>
                  <a:pt x="213" y="133"/>
                </a:cubicBezTo>
                <a:cubicBezTo>
                  <a:pt x="193" y="133"/>
                  <a:pt x="193" y="133"/>
                  <a:pt x="193" y="133"/>
                </a:cubicBezTo>
                <a:cubicBezTo>
                  <a:pt x="189" y="133"/>
                  <a:pt x="186" y="136"/>
                  <a:pt x="186" y="140"/>
                </a:cubicBezTo>
                <a:cubicBezTo>
                  <a:pt x="186" y="160"/>
                  <a:pt x="186" y="160"/>
                  <a:pt x="186" y="160"/>
                </a:cubicBezTo>
                <a:cubicBezTo>
                  <a:pt x="186" y="164"/>
                  <a:pt x="189" y="167"/>
                  <a:pt x="193" y="167"/>
                </a:cubicBezTo>
                <a:cubicBezTo>
                  <a:pt x="213" y="167"/>
                  <a:pt x="213" y="167"/>
                  <a:pt x="213" y="167"/>
                </a:cubicBezTo>
                <a:cubicBezTo>
                  <a:pt x="217" y="167"/>
                  <a:pt x="221" y="164"/>
                  <a:pt x="221" y="160"/>
                </a:cubicBezTo>
                <a:lnTo>
                  <a:pt x="221" y="140"/>
                </a:lnTo>
                <a:close/>
                <a:moveTo>
                  <a:pt x="213" y="284"/>
                </a:moveTo>
                <a:cubicBezTo>
                  <a:pt x="193" y="284"/>
                  <a:pt x="193" y="284"/>
                  <a:pt x="193" y="284"/>
                </a:cubicBezTo>
                <a:cubicBezTo>
                  <a:pt x="189" y="284"/>
                  <a:pt x="186" y="288"/>
                  <a:pt x="186" y="292"/>
                </a:cubicBezTo>
                <a:cubicBezTo>
                  <a:pt x="186" y="311"/>
                  <a:pt x="186" y="311"/>
                  <a:pt x="186" y="311"/>
                </a:cubicBezTo>
                <a:cubicBezTo>
                  <a:pt x="186" y="316"/>
                  <a:pt x="189" y="319"/>
                  <a:pt x="193" y="319"/>
                </a:cubicBezTo>
                <a:cubicBezTo>
                  <a:pt x="213" y="319"/>
                  <a:pt x="213" y="319"/>
                  <a:pt x="213" y="319"/>
                </a:cubicBezTo>
                <a:cubicBezTo>
                  <a:pt x="217" y="319"/>
                  <a:pt x="221" y="316"/>
                  <a:pt x="221" y="311"/>
                </a:cubicBezTo>
                <a:cubicBezTo>
                  <a:pt x="221" y="292"/>
                  <a:pt x="221" y="292"/>
                  <a:pt x="221" y="292"/>
                </a:cubicBezTo>
                <a:cubicBezTo>
                  <a:pt x="221" y="288"/>
                  <a:pt x="217" y="284"/>
                  <a:pt x="213" y="284"/>
                </a:cubicBezTo>
                <a:close/>
                <a:moveTo>
                  <a:pt x="170" y="241"/>
                </a:moveTo>
                <a:cubicBezTo>
                  <a:pt x="170" y="237"/>
                  <a:pt x="166" y="234"/>
                  <a:pt x="162" y="234"/>
                </a:cubicBezTo>
                <a:cubicBezTo>
                  <a:pt x="142" y="234"/>
                  <a:pt x="142" y="234"/>
                  <a:pt x="142" y="234"/>
                </a:cubicBezTo>
                <a:cubicBezTo>
                  <a:pt x="138" y="234"/>
                  <a:pt x="135" y="237"/>
                  <a:pt x="135" y="241"/>
                </a:cubicBezTo>
                <a:cubicBezTo>
                  <a:pt x="135" y="261"/>
                  <a:pt x="135" y="261"/>
                  <a:pt x="135" y="261"/>
                </a:cubicBezTo>
                <a:cubicBezTo>
                  <a:pt x="135" y="265"/>
                  <a:pt x="138" y="268"/>
                  <a:pt x="142" y="268"/>
                </a:cubicBezTo>
                <a:cubicBezTo>
                  <a:pt x="162" y="268"/>
                  <a:pt x="162" y="268"/>
                  <a:pt x="162" y="268"/>
                </a:cubicBezTo>
                <a:cubicBezTo>
                  <a:pt x="166" y="268"/>
                  <a:pt x="170" y="265"/>
                  <a:pt x="170" y="261"/>
                </a:cubicBezTo>
                <a:lnTo>
                  <a:pt x="170" y="241"/>
                </a:lnTo>
                <a:close/>
                <a:moveTo>
                  <a:pt x="170" y="191"/>
                </a:moveTo>
                <a:cubicBezTo>
                  <a:pt x="170" y="187"/>
                  <a:pt x="166" y="183"/>
                  <a:pt x="162" y="183"/>
                </a:cubicBezTo>
                <a:cubicBezTo>
                  <a:pt x="142" y="183"/>
                  <a:pt x="142" y="183"/>
                  <a:pt x="142" y="183"/>
                </a:cubicBezTo>
                <a:cubicBezTo>
                  <a:pt x="138" y="183"/>
                  <a:pt x="135" y="187"/>
                  <a:pt x="135" y="191"/>
                </a:cubicBezTo>
                <a:cubicBezTo>
                  <a:pt x="135" y="210"/>
                  <a:pt x="135" y="210"/>
                  <a:pt x="135" y="210"/>
                </a:cubicBezTo>
                <a:cubicBezTo>
                  <a:pt x="135" y="215"/>
                  <a:pt x="138" y="218"/>
                  <a:pt x="142" y="218"/>
                </a:cubicBezTo>
                <a:cubicBezTo>
                  <a:pt x="162" y="218"/>
                  <a:pt x="162" y="218"/>
                  <a:pt x="162" y="218"/>
                </a:cubicBezTo>
                <a:cubicBezTo>
                  <a:pt x="166" y="218"/>
                  <a:pt x="170" y="215"/>
                  <a:pt x="170" y="210"/>
                </a:cubicBezTo>
                <a:lnTo>
                  <a:pt x="170" y="191"/>
                </a:lnTo>
                <a:close/>
                <a:moveTo>
                  <a:pt x="162" y="284"/>
                </a:moveTo>
                <a:cubicBezTo>
                  <a:pt x="142" y="284"/>
                  <a:pt x="142" y="284"/>
                  <a:pt x="142" y="284"/>
                </a:cubicBezTo>
                <a:cubicBezTo>
                  <a:pt x="138" y="284"/>
                  <a:pt x="135" y="288"/>
                  <a:pt x="135" y="292"/>
                </a:cubicBezTo>
                <a:cubicBezTo>
                  <a:pt x="135" y="311"/>
                  <a:pt x="135" y="311"/>
                  <a:pt x="135" y="311"/>
                </a:cubicBezTo>
                <a:cubicBezTo>
                  <a:pt x="135" y="316"/>
                  <a:pt x="138" y="319"/>
                  <a:pt x="142" y="319"/>
                </a:cubicBezTo>
                <a:cubicBezTo>
                  <a:pt x="162" y="319"/>
                  <a:pt x="162" y="319"/>
                  <a:pt x="162" y="319"/>
                </a:cubicBezTo>
                <a:cubicBezTo>
                  <a:pt x="166" y="319"/>
                  <a:pt x="170" y="316"/>
                  <a:pt x="170" y="311"/>
                </a:cubicBezTo>
                <a:cubicBezTo>
                  <a:pt x="170" y="292"/>
                  <a:pt x="170" y="292"/>
                  <a:pt x="170" y="292"/>
                </a:cubicBezTo>
                <a:cubicBezTo>
                  <a:pt x="170" y="288"/>
                  <a:pt x="166" y="284"/>
                  <a:pt x="162" y="284"/>
                </a:cubicBezTo>
                <a:close/>
                <a:moveTo>
                  <a:pt x="221" y="191"/>
                </a:moveTo>
                <a:cubicBezTo>
                  <a:pt x="221" y="187"/>
                  <a:pt x="217" y="183"/>
                  <a:pt x="213" y="183"/>
                </a:cubicBezTo>
                <a:cubicBezTo>
                  <a:pt x="193" y="183"/>
                  <a:pt x="193" y="183"/>
                  <a:pt x="193" y="183"/>
                </a:cubicBezTo>
                <a:cubicBezTo>
                  <a:pt x="189" y="183"/>
                  <a:pt x="186" y="187"/>
                  <a:pt x="186" y="191"/>
                </a:cubicBezTo>
                <a:cubicBezTo>
                  <a:pt x="186" y="210"/>
                  <a:pt x="186" y="210"/>
                  <a:pt x="186" y="210"/>
                </a:cubicBezTo>
                <a:cubicBezTo>
                  <a:pt x="186" y="215"/>
                  <a:pt x="189" y="218"/>
                  <a:pt x="193" y="218"/>
                </a:cubicBezTo>
                <a:cubicBezTo>
                  <a:pt x="213" y="218"/>
                  <a:pt x="213" y="218"/>
                  <a:pt x="213" y="218"/>
                </a:cubicBezTo>
                <a:cubicBezTo>
                  <a:pt x="217" y="218"/>
                  <a:pt x="221" y="215"/>
                  <a:pt x="221" y="210"/>
                </a:cubicBezTo>
                <a:lnTo>
                  <a:pt x="221" y="191"/>
                </a:lnTo>
                <a:close/>
                <a:moveTo>
                  <a:pt x="272" y="140"/>
                </a:moveTo>
                <a:cubicBezTo>
                  <a:pt x="272" y="136"/>
                  <a:pt x="268" y="133"/>
                  <a:pt x="264" y="133"/>
                </a:cubicBezTo>
                <a:cubicBezTo>
                  <a:pt x="244" y="133"/>
                  <a:pt x="244" y="133"/>
                  <a:pt x="244" y="133"/>
                </a:cubicBezTo>
                <a:cubicBezTo>
                  <a:pt x="240" y="133"/>
                  <a:pt x="237" y="136"/>
                  <a:pt x="237" y="140"/>
                </a:cubicBezTo>
                <a:cubicBezTo>
                  <a:pt x="237" y="160"/>
                  <a:pt x="237" y="160"/>
                  <a:pt x="237" y="160"/>
                </a:cubicBezTo>
                <a:cubicBezTo>
                  <a:pt x="237" y="164"/>
                  <a:pt x="240" y="167"/>
                  <a:pt x="244" y="167"/>
                </a:cubicBezTo>
                <a:cubicBezTo>
                  <a:pt x="264" y="167"/>
                  <a:pt x="264" y="167"/>
                  <a:pt x="264" y="167"/>
                </a:cubicBezTo>
                <a:cubicBezTo>
                  <a:pt x="268" y="167"/>
                  <a:pt x="272" y="164"/>
                  <a:pt x="272" y="160"/>
                </a:cubicBezTo>
                <a:lnTo>
                  <a:pt x="272" y="140"/>
                </a:lnTo>
                <a:close/>
                <a:moveTo>
                  <a:pt x="294" y="154"/>
                </a:moveTo>
                <a:cubicBezTo>
                  <a:pt x="290" y="154"/>
                  <a:pt x="286" y="157"/>
                  <a:pt x="286" y="162"/>
                </a:cubicBezTo>
                <a:cubicBezTo>
                  <a:pt x="286" y="396"/>
                  <a:pt x="286" y="396"/>
                  <a:pt x="286" y="396"/>
                </a:cubicBezTo>
                <a:cubicBezTo>
                  <a:pt x="186" y="396"/>
                  <a:pt x="186" y="396"/>
                  <a:pt x="186" y="396"/>
                </a:cubicBezTo>
                <a:cubicBezTo>
                  <a:pt x="186" y="343"/>
                  <a:pt x="186" y="343"/>
                  <a:pt x="186" y="343"/>
                </a:cubicBezTo>
                <a:cubicBezTo>
                  <a:pt x="186" y="339"/>
                  <a:pt x="182" y="335"/>
                  <a:pt x="178" y="335"/>
                </a:cubicBezTo>
                <a:cubicBezTo>
                  <a:pt x="128" y="335"/>
                  <a:pt x="128" y="335"/>
                  <a:pt x="128" y="335"/>
                </a:cubicBezTo>
                <a:cubicBezTo>
                  <a:pt x="123" y="335"/>
                  <a:pt x="120" y="339"/>
                  <a:pt x="120" y="343"/>
                </a:cubicBezTo>
                <a:cubicBezTo>
                  <a:pt x="120" y="396"/>
                  <a:pt x="120" y="396"/>
                  <a:pt x="120" y="396"/>
                </a:cubicBezTo>
                <a:cubicBezTo>
                  <a:pt x="16" y="396"/>
                  <a:pt x="16" y="396"/>
                  <a:pt x="16" y="396"/>
                </a:cubicBezTo>
                <a:cubicBezTo>
                  <a:pt x="16" y="16"/>
                  <a:pt x="16" y="16"/>
                  <a:pt x="16" y="16"/>
                </a:cubicBezTo>
                <a:cubicBezTo>
                  <a:pt x="186" y="16"/>
                  <a:pt x="186" y="16"/>
                  <a:pt x="186" y="16"/>
                </a:cubicBezTo>
                <a:cubicBezTo>
                  <a:pt x="186" y="109"/>
                  <a:pt x="186" y="109"/>
                  <a:pt x="186" y="109"/>
                </a:cubicBezTo>
                <a:cubicBezTo>
                  <a:pt x="186" y="111"/>
                  <a:pt x="187" y="113"/>
                  <a:pt x="188" y="115"/>
                </a:cubicBezTo>
                <a:cubicBezTo>
                  <a:pt x="190" y="116"/>
                  <a:pt x="192" y="117"/>
                  <a:pt x="194" y="117"/>
                </a:cubicBezTo>
                <a:cubicBezTo>
                  <a:pt x="286" y="117"/>
                  <a:pt x="286" y="117"/>
                  <a:pt x="286" y="117"/>
                </a:cubicBezTo>
                <a:cubicBezTo>
                  <a:pt x="286" y="130"/>
                  <a:pt x="286" y="130"/>
                  <a:pt x="286" y="130"/>
                </a:cubicBezTo>
                <a:cubicBezTo>
                  <a:pt x="286" y="134"/>
                  <a:pt x="290" y="138"/>
                  <a:pt x="294" y="138"/>
                </a:cubicBezTo>
                <a:cubicBezTo>
                  <a:pt x="298" y="138"/>
                  <a:pt x="302" y="134"/>
                  <a:pt x="302" y="130"/>
                </a:cubicBezTo>
                <a:cubicBezTo>
                  <a:pt x="302" y="130"/>
                  <a:pt x="302" y="130"/>
                  <a:pt x="302" y="130"/>
                </a:cubicBezTo>
                <a:cubicBezTo>
                  <a:pt x="302" y="117"/>
                  <a:pt x="302" y="117"/>
                  <a:pt x="302" y="117"/>
                </a:cubicBezTo>
                <a:cubicBezTo>
                  <a:pt x="302" y="108"/>
                  <a:pt x="295" y="101"/>
                  <a:pt x="286" y="101"/>
                </a:cubicBezTo>
                <a:cubicBezTo>
                  <a:pt x="202" y="101"/>
                  <a:pt x="202" y="101"/>
                  <a:pt x="202" y="101"/>
                </a:cubicBezTo>
                <a:cubicBezTo>
                  <a:pt x="202" y="16"/>
                  <a:pt x="202" y="16"/>
                  <a:pt x="202" y="16"/>
                </a:cubicBezTo>
                <a:cubicBezTo>
                  <a:pt x="202" y="7"/>
                  <a:pt x="195" y="0"/>
                  <a:pt x="186" y="0"/>
                </a:cubicBezTo>
                <a:cubicBezTo>
                  <a:pt x="16" y="0"/>
                  <a:pt x="16" y="0"/>
                  <a:pt x="16" y="0"/>
                </a:cubicBezTo>
                <a:cubicBezTo>
                  <a:pt x="8" y="0"/>
                  <a:pt x="0" y="7"/>
                  <a:pt x="0" y="16"/>
                </a:cubicBezTo>
                <a:cubicBezTo>
                  <a:pt x="0" y="396"/>
                  <a:pt x="0" y="396"/>
                  <a:pt x="0" y="396"/>
                </a:cubicBezTo>
                <a:cubicBezTo>
                  <a:pt x="0" y="404"/>
                  <a:pt x="8" y="412"/>
                  <a:pt x="16" y="412"/>
                </a:cubicBezTo>
                <a:cubicBezTo>
                  <a:pt x="286" y="412"/>
                  <a:pt x="286" y="412"/>
                  <a:pt x="286" y="412"/>
                </a:cubicBezTo>
                <a:cubicBezTo>
                  <a:pt x="295" y="412"/>
                  <a:pt x="302" y="404"/>
                  <a:pt x="302" y="396"/>
                </a:cubicBezTo>
                <a:cubicBezTo>
                  <a:pt x="302" y="162"/>
                  <a:pt x="302" y="162"/>
                  <a:pt x="302" y="162"/>
                </a:cubicBezTo>
                <a:cubicBezTo>
                  <a:pt x="302" y="157"/>
                  <a:pt x="298" y="154"/>
                  <a:pt x="294" y="154"/>
                </a:cubicBezTo>
                <a:close/>
                <a:moveTo>
                  <a:pt x="170" y="140"/>
                </a:moveTo>
                <a:cubicBezTo>
                  <a:pt x="170" y="136"/>
                  <a:pt x="166" y="133"/>
                  <a:pt x="162" y="133"/>
                </a:cubicBezTo>
                <a:cubicBezTo>
                  <a:pt x="142" y="133"/>
                  <a:pt x="142" y="133"/>
                  <a:pt x="142" y="133"/>
                </a:cubicBezTo>
                <a:cubicBezTo>
                  <a:pt x="138" y="133"/>
                  <a:pt x="135" y="136"/>
                  <a:pt x="135" y="140"/>
                </a:cubicBezTo>
                <a:cubicBezTo>
                  <a:pt x="135" y="160"/>
                  <a:pt x="135" y="160"/>
                  <a:pt x="135" y="160"/>
                </a:cubicBezTo>
                <a:cubicBezTo>
                  <a:pt x="135" y="164"/>
                  <a:pt x="138" y="167"/>
                  <a:pt x="142" y="167"/>
                </a:cubicBezTo>
                <a:cubicBezTo>
                  <a:pt x="162" y="167"/>
                  <a:pt x="162" y="167"/>
                  <a:pt x="162" y="167"/>
                </a:cubicBezTo>
                <a:cubicBezTo>
                  <a:pt x="166" y="167"/>
                  <a:pt x="170" y="164"/>
                  <a:pt x="170" y="160"/>
                </a:cubicBezTo>
                <a:lnTo>
                  <a:pt x="170" y="140"/>
                </a:lnTo>
                <a:close/>
                <a:moveTo>
                  <a:pt x="272" y="241"/>
                </a:moveTo>
                <a:cubicBezTo>
                  <a:pt x="272" y="237"/>
                  <a:pt x="268" y="234"/>
                  <a:pt x="264" y="234"/>
                </a:cubicBezTo>
                <a:cubicBezTo>
                  <a:pt x="244" y="234"/>
                  <a:pt x="244" y="234"/>
                  <a:pt x="244" y="234"/>
                </a:cubicBezTo>
                <a:cubicBezTo>
                  <a:pt x="240" y="234"/>
                  <a:pt x="237" y="237"/>
                  <a:pt x="237" y="241"/>
                </a:cubicBezTo>
                <a:cubicBezTo>
                  <a:pt x="237" y="261"/>
                  <a:pt x="237" y="261"/>
                  <a:pt x="237" y="261"/>
                </a:cubicBezTo>
                <a:cubicBezTo>
                  <a:pt x="237" y="265"/>
                  <a:pt x="240" y="268"/>
                  <a:pt x="244" y="268"/>
                </a:cubicBezTo>
                <a:cubicBezTo>
                  <a:pt x="264" y="268"/>
                  <a:pt x="264" y="268"/>
                  <a:pt x="264" y="268"/>
                </a:cubicBezTo>
                <a:cubicBezTo>
                  <a:pt x="268" y="268"/>
                  <a:pt x="272" y="265"/>
                  <a:pt x="272" y="261"/>
                </a:cubicBezTo>
                <a:lnTo>
                  <a:pt x="272" y="241"/>
                </a:lnTo>
                <a:close/>
                <a:moveTo>
                  <a:pt x="272" y="191"/>
                </a:moveTo>
                <a:cubicBezTo>
                  <a:pt x="272" y="187"/>
                  <a:pt x="268" y="183"/>
                  <a:pt x="264" y="183"/>
                </a:cubicBezTo>
                <a:cubicBezTo>
                  <a:pt x="244" y="183"/>
                  <a:pt x="244" y="183"/>
                  <a:pt x="244" y="183"/>
                </a:cubicBezTo>
                <a:cubicBezTo>
                  <a:pt x="240" y="183"/>
                  <a:pt x="237" y="187"/>
                  <a:pt x="237" y="191"/>
                </a:cubicBezTo>
                <a:cubicBezTo>
                  <a:pt x="237" y="210"/>
                  <a:pt x="237" y="210"/>
                  <a:pt x="237" y="210"/>
                </a:cubicBezTo>
                <a:cubicBezTo>
                  <a:pt x="237" y="215"/>
                  <a:pt x="240" y="218"/>
                  <a:pt x="244" y="218"/>
                </a:cubicBezTo>
                <a:cubicBezTo>
                  <a:pt x="264" y="218"/>
                  <a:pt x="264" y="218"/>
                  <a:pt x="264" y="218"/>
                </a:cubicBezTo>
                <a:cubicBezTo>
                  <a:pt x="268" y="218"/>
                  <a:pt x="272" y="215"/>
                  <a:pt x="272" y="210"/>
                </a:cubicBezTo>
                <a:lnTo>
                  <a:pt x="272" y="191"/>
                </a:lnTo>
                <a:close/>
                <a:moveTo>
                  <a:pt x="264" y="284"/>
                </a:moveTo>
                <a:cubicBezTo>
                  <a:pt x="244" y="284"/>
                  <a:pt x="244" y="284"/>
                  <a:pt x="244" y="284"/>
                </a:cubicBezTo>
                <a:cubicBezTo>
                  <a:pt x="240" y="284"/>
                  <a:pt x="237" y="288"/>
                  <a:pt x="237" y="292"/>
                </a:cubicBezTo>
                <a:cubicBezTo>
                  <a:pt x="237" y="311"/>
                  <a:pt x="237" y="311"/>
                  <a:pt x="237" y="311"/>
                </a:cubicBezTo>
                <a:cubicBezTo>
                  <a:pt x="237" y="316"/>
                  <a:pt x="240" y="319"/>
                  <a:pt x="244" y="319"/>
                </a:cubicBezTo>
                <a:cubicBezTo>
                  <a:pt x="264" y="319"/>
                  <a:pt x="264" y="319"/>
                  <a:pt x="264" y="319"/>
                </a:cubicBezTo>
                <a:cubicBezTo>
                  <a:pt x="268" y="319"/>
                  <a:pt x="272" y="316"/>
                  <a:pt x="272" y="311"/>
                </a:cubicBezTo>
                <a:cubicBezTo>
                  <a:pt x="272" y="292"/>
                  <a:pt x="272" y="292"/>
                  <a:pt x="272" y="292"/>
                </a:cubicBezTo>
                <a:cubicBezTo>
                  <a:pt x="272" y="288"/>
                  <a:pt x="268" y="284"/>
                  <a:pt x="264" y="284"/>
                </a:cubicBezTo>
                <a:close/>
                <a:moveTo>
                  <a:pt x="67" y="140"/>
                </a:moveTo>
                <a:cubicBezTo>
                  <a:pt x="67" y="136"/>
                  <a:pt x="64" y="133"/>
                  <a:pt x="60" y="133"/>
                </a:cubicBezTo>
                <a:cubicBezTo>
                  <a:pt x="40" y="133"/>
                  <a:pt x="40" y="133"/>
                  <a:pt x="40" y="133"/>
                </a:cubicBezTo>
                <a:cubicBezTo>
                  <a:pt x="36" y="133"/>
                  <a:pt x="32" y="136"/>
                  <a:pt x="32" y="140"/>
                </a:cubicBezTo>
                <a:cubicBezTo>
                  <a:pt x="32" y="160"/>
                  <a:pt x="32" y="160"/>
                  <a:pt x="32" y="160"/>
                </a:cubicBezTo>
                <a:cubicBezTo>
                  <a:pt x="32" y="164"/>
                  <a:pt x="36" y="167"/>
                  <a:pt x="40" y="167"/>
                </a:cubicBezTo>
                <a:cubicBezTo>
                  <a:pt x="60" y="167"/>
                  <a:pt x="60" y="167"/>
                  <a:pt x="60" y="167"/>
                </a:cubicBezTo>
                <a:cubicBezTo>
                  <a:pt x="64" y="167"/>
                  <a:pt x="67" y="164"/>
                  <a:pt x="67" y="160"/>
                </a:cubicBezTo>
                <a:lnTo>
                  <a:pt x="67" y="140"/>
                </a:lnTo>
                <a:close/>
                <a:moveTo>
                  <a:pt x="60" y="284"/>
                </a:moveTo>
                <a:cubicBezTo>
                  <a:pt x="40" y="284"/>
                  <a:pt x="40" y="284"/>
                  <a:pt x="40" y="284"/>
                </a:cubicBezTo>
                <a:cubicBezTo>
                  <a:pt x="36" y="284"/>
                  <a:pt x="32" y="288"/>
                  <a:pt x="32" y="292"/>
                </a:cubicBezTo>
                <a:cubicBezTo>
                  <a:pt x="32" y="311"/>
                  <a:pt x="32" y="311"/>
                  <a:pt x="32" y="311"/>
                </a:cubicBezTo>
                <a:cubicBezTo>
                  <a:pt x="32" y="316"/>
                  <a:pt x="36" y="319"/>
                  <a:pt x="40" y="319"/>
                </a:cubicBezTo>
                <a:cubicBezTo>
                  <a:pt x="60" y="319"/>
                  <a:pt x="60" y="319"/>
                  <a:pt x="60" y="319"/>
                </a:cubicBezTo>
                <a:cubicBezTo>
                  <a:pt x="64" y="319"/>
                  <a:pt x="67" y="316"/>
                  <a:pt x="67" y="311"/>
                </a:cubicBezTo>
                <a:cubicBezTo>
                  <a:pt x="67" y="292"/>
                  <a:pt x="67" y="292"/>
                  <a:pt x="67" y="292"/>
                </a:cubicBezTo>
                <a:cubicBezTo>
                  <a:pt x="67" y="288"/>
                  <a:pt x="64" y="284"/>
                  <a:pt x="60" y="284"/>
                </a:cubicBezTo>
                <a:close/>
                <a:moveTo>
                  <a:pt x="67" y="191"/>
                </a:moveTo>
                <a:cubicBezTo>
                  <a:pt x="67" y="187"/>
                  <a:pt x="64" y="183"/>
                  <a:pt x="60" y="183"/>
                </a:cubicBezTo>
                <a:cubicBezTo>
                  <a:pt x="40" y="183"/>
                  <a:pt x="40" y="183"/>
                  <a:pt x="40" y="183"/>
                </a:cubicBezTo>
                <a:cubicBezTo>
                  <a:pt x="36" y="183"/>
                  <a:pt x="32" y="187"/>
                  <a:pt x="32" y="191"/>
                </a:cubicBezTo>
                <a:cubicBezTo>
                  <a:pt x="32" y="210"/>
                  <a:pt x="32" y="210"/>
                  <a:pt x="32" y="210"/>
                </a:cubicBezTo>
                <a:cubicBezTo>
                  <a:pt x="32" y="215"/>
                  <a:pt x="36" y="218"/>
                  <a:pt x="40" y="218"/>
                </a:cubicBezTo>
                <a:cubicBezTo>
                  <a:pt x="60" y="218"/>
                  <a:pt x="60" y="218"/>
                  <a:pt x="60" y="218"/>
                </a:cubicBezTo>
                <a:cubicBezTo>
                  <a:pt x="64" y="218"/>
                  <a:pt x="67" y="215"/>
                  <a:pt x="67" y="210"/>
                </a:cubicBezTo>
                <a:lnTo>
                  <a:pt x="67" y="191"/>
                </a:lnTo>
                <a:close/>
                <a:moveTo>
                  <a:pt x="67" y="241"/>
                </a:moveTo>
                <a:cubicBezTo>
                  <a:pt x="67" y="237"/>
                  <a:pt x="64" y="234"/>
                  <a:pt x="60" y="234"/>
                </a:cubicBezTo>
                <a:cubicBezTo>
                  <a:pt x="40" y="234"/>
                  <a:pt x="40" y="234"/>
                  <a:pt x="40" y="234"/>
                </a:cubicBezTo>
                <a:cubicBezTo>
                  <a:pt x="36" y="234"/>
                  <a:pt x="32" y="237"/>
                  <a:pt x="32" y="241"/>
                </a:cubicBezTo>
                <a:cubicBezTo>
                  <a:pt x="32" y="261"/>
                  <a:pt x="32" y="261"/>
                  <a:pt x="32" y="261"/>
                </a:cubicBezTo>
                <a:cubicBezTo>
                  <a:pt x="32" y="265"/>
                  <a:pt x="36" y="268"/>
                  <a:pt x="40" y="268"/>
                </a:cubicBezTo>
                <a:cubicBezTo>
                  <a:pt x="60" y="268"/>
                  <a:pt x="60" y="268"/>
                  <a:pt x="60" y="268"/>
                </a:cubicBezTo>
                <a:cubicBezTo>
                  <a:pt x="64" y="268"/>
                  <a:pt x="67" y="265"/>
                  <a:pt x="67" y="261"/>
                </a:cubicBezTo>
                <a:lnTo>
                  <a:pt x="67" y="241"/>
                </a:lnTo>
                <a:close/>
                <a:moveTo>
                  <a:pt x="67" y="39"/>
                </a:moveTo>
                <a:cubicBezTo>
                  <a:pt x="67" y="35"/>
                  <a:pt x="64" y="32"/>
                  <a:pt x="60" y="32"/>
                </a:cubicBezTo>
                <a:cubicBezTo>
                  <a:pt x="40" y="32"/>
                  <a:pt x="40" y="32"/>
                  <a:pt x="40" y="32"/>
                </a:cubicBezTo>
                <a:cubicBezTo>
                  <a:pt x="36" y="32"/>
                  <a:pt x="32" y="35"/>
                  <a:pt x="32" y="39"/>
                </a:cubicBezTo>
                <a:cubicBezTo>
                  <a:pt x="32" y="59"/>
                  <a:pt x="32" y="59"/>
                  <a:pt x="32" y="59"/>
                </a:cubicBezTo>
                <a:cubicBezTo>
                  <a:pt x="32" y="63"/>
                  <a:pt x="36" y="66"/>
                  <a:pt x="40" y="66"/>
                </a:cubicBezTo>
                <a:cubicBezTo>
                  <a:pt x="60" y="66"/>
                  <a:pt x="60" y="66"/>
                  <a:pt x="60" y="66"/>
                </a:cubicBezTo>
                <a:cubicBezTo>
                  <a:pt x="64" y="66"/>
                  <a:pt x="67" y="63"/>
                  <a:pt x="67" y="59"/>
                </a:cubicBezTo>
                <a:lnTo>
                  <a:pt x="67" y="39"/>
                </a:lnTo>
                <a:close/>
                <a:moveTo>
                  <a:pt x="67" y="90"/>
                </a:moveTo>
                <a:cubicBezTo>
                  <a:pt x="67" y="86"/>
                  <a:pt x="64" y="82"/>
                  <a:pt x="60" y="82"/>
                </a:cubicBezTo>
                <a:cubicBezTo>
                  <a:pt x="40" y="82"/>
                  <a:pt x="40" y="82"/>
                  <a:pt x="40" y="82"/>
                </a:cubicBezTo>
                <a:cubicBezTo>
                  <a:pt x="36" y="82"/>
                  <a:pt x="32" y="86"/>
                  <a:pt x="32" y="90"/>
                </a:cubicBezTo>
                <a:cubicBezTo>
                  <a:pt x="32" y="109"/>
                  <a:pt x="32" y="109"/>
                  <a:pt x="32" y="109"/>
                </a:cubicBezTo>
                <a:cubicBezTo>
                  <a:pt x="32" y="114"/>
                  <a:pt x="36" y="117"/>
                  <a:pt x="40" y="117"/>
                </a:cubicBezTo>
                <a:cubicBezTo>
                  <a:pt x="60" y="117"/>
                  <a:pt x="60" y="117"/>
                  <a:pt x="60" y="117"/>
                </a:cubicBezTo>
                <a:cubicBezTo>
                  <a:pt x="64" y="117"/>
                  <a:pt x="67" y="114"/>
                  <a:pt x="67" y="109"/>
                </a:cubicBezTo>
                <a:lnTo>
                  <a:pt x="67" y="90"/>
                </a:lnTo>
                <a:close/>
                <a:moveTo>
                  <a:pt x="118" y="39"/>
                </a:moveTo>
                <a:cubicBezTo>
                  <a:pt x="118" y="35"/>
                  <a:pt x="115" y="32"/>
                  <a:pt x="111" y="32"/>
                </a:cubicBezTo>
                <a:cubicBezTo>
                  <a:pt x="91" y="32"/>
                  <a:pt x="91" y="32"/>
                  <a:pt x="91" y="32"/>
                </a:cubicBezTo>
                <a:cubicBezTo>
                  <a:pt x="87" y="32"/>
                  <a:pt x="84" y="35"/>
                  <a:pt x="84" y="39"/>
                </a:cubicBezTo>
                <a:cubicBezTo>
                  <a:pt x="84" y="59"/>
                  <a:pt x="84" y="59"/>
                  <a:pt x="84" y="59"/>
                </a:cubicBezTo>
                <a:cubicBezTo>
                  <a:pt x="84" y="63"/>
                  <a:pt x="87" y="66"/>
                  <a:pt x="91" y="66"/>
                </a:cubicBezTo>
                <a:cubicBezTo>
                  <a:pt x="111" y="66"/>
                  <a:pt x="111" y="66"/>
                  <a:pt x="111" y="66"/>
                </a:cubicBezTo>
                <a:cubicBezTo>
                  <a:pt x="115" y="66"/>
                  <a:pt x="118" y="63"/>
                  <a:pt x="118" y="59"/>
                </a:cubicBezTo>
                <a:lnTo>
                  <a:pt x="118" y="39"/>
                </a:lnTo>
                <a:close/>
                <a:moveTo>
                  <a:pt x="170" y="39"/>
                </a:moveTo>
                <a:cubicBezTo>
                  <a:pt x="170" y="35"/>
                  <a:pt x="166" y="32"/>
                  <a:pt x="162" y="32"/>
                </a:cubicBezTo>
                <a:cubicBezTo>
                  <a:pt x="142" y="32"/>
                  <a:pt x="142" y="32"/>
                  <a:pt x="142" y="32"/>
                </a:cubicBezTo>
                <a:cubicBezTo>
                  <a:pt x="138" y="32"/>
                  <a:pt x="135" y="35"/>
                  <a:pt x="135" y="39"/>
                </a:cubicBezTo>
                <a:cubicBezTo>
                  <a:pt x="135" y="59"/>
                  <a:pt x="135" y="59"/>
                  <a:pt x="135" y="59"/>
                </a:cubicBezTo>
                <a:cubicBezTo>
                  <a:pt x="135" y="63"/>
                  <a:pt x="138" y="66"/>
                  <a:pt x="142" y="66"/>
                </a:cubicBezTo>
                <a:cubicBezTo>
                  <a:pt x="162" y="66"/>
                  <a:pt x="162" y="66"/>
                  <a:pt x="162" y="66"/>
                </a:cubicBezTo>
                <a:cubicBezTo>
                  <a:pt x="166" y="66"/>
                  <a:pt x="170" y="63"/>
                  <a:pt x="170" y="59"/>
                </a:cubicBezTo>
                <a:lnTo>
                  <a:pt x="170" y="39"/>
                </a:lnTo>
                <a:close/>
                <a:moveTo>
                  <a:pt x="118" y="90"/>
                </a:moveTo>
                <a:cubicBezTo>
                  <a:pt x="118" y="86"/>
                  <a:pt x="115" y="82"/>
                  <a:pt x="111" y="82"/>
                </a:cubicBezTo>
                <a:cubicBezTo>
                  <a:pt x="91" y="82"/>
                  <a:pt x="91" y="82"/>
                  <a:pt x="91" y="82"/>
                </a:cubicBezTo>
                <a:cubicBezTo>
                  <a:pt x="87" y="82"/>
                  <a:pt x="84" y="86"/>
                  <a:pt x="84" y="90"/>
                </a:cubicBezTo>
                <a:cubicBezTo>
                  <a:pt x="84" y="109"/>
                  <a:pt x="84" y="109"/>
                  <a:pt x="84" y="109"/>
                </a:cubicBezTo>
                <a:cubicBezTo>
                  <a:pt x="84" y="114"/>
                  <a:pt x="87" y="117"/>
                  <a:pt x="91" y="117"/>
                </a:cubicBezTo>
                <a:cubicBezTo>
                  <a:pt x="111" y="117"/>
                  <a:pt x="111" y="117"/>
                  <a:pt x="111" y="117"/>
                </a:cubicBezTo>
                <a:cubicBezTo>
                  <a:pt x="115" y="117"/>
                  <a:pt x="118" y="114"/>
                  <a:pt x="118" y="109"/>
                </a:cubicBezTo>
                <a:lnTo>
                  <a:pt x="118" y="90"/>
                </a:lnTo>
                <a:close/>
                <a:moveTo>
                  <a:pt x="170" y="90"/>
                </a:moveTo>
                <a:cubicBezTo>
                  <a:pt x="170" y="86"/>
                  <a:pt x="166" y="82"/>
                  <a:pt x="162" y="82"/>
                </a:cubicBezTo>
                <a:cubicBezTo>
                  <a:pt x="142" y="82"/>
                  <a:pt x="142" y="82"/>
                  <a:pt x="142" y="82"/>
                </a:cubicBezTo>
                <a:cubicBezTo>
                  <a:pt x="138" y="82"/>
                  <a:pt x="135" y="86"/>
                  <a:pt x="135" y="90"/>
                </a:cubicBezTo>
                <a:cubicBezTo>
                  <a:pt x="135" y="109"/>
                  <a:pt x="135" y="109"/>
                  <a:pt x="135" y="109"/>
                </a:cubicBezTo>
                <a:cubicBezTo>
                  <a:pt x="135" y="114"/>
                  <a:pt x="138" y="117"/>
                  <a:pt x="142" y="117"/>
                </a:cubicBezTo>
                <a:cubicBezTo>
                  <a:pt x="162" y="117"/>
                  <a:pt x="162" y="117"/>
                  <a:pt x="162" y="117"/>
                </a:cubicBezTo>
                <a:cubicBezTo>
                  <a:pt x="166" y="117"/>
                  <a:pt x="170" y="114"/>
                  <a:pt x="170" y="109"/>
                </a:cubicBezTo>
                <a:lnTo>
                  <a:pt x="170" y="90"/>
                </a:lnTo>
                <a:close/>
                <a:moveTo>
                  <a:pt x="111" y="284"/>
                </a:moveTo>
                <a:cubicBezTo>
                  <a:pt x="91" y="284"/>
                  <a:pt x="91" y="284"/>
                  <a:pt x="91" y="284"/>
                </a:cubicBezTo>
                <a:cubicBezTo>
                  <a:pt x="87" y="284"/>
                  <a:pt x="84" y="288"/>
                  <a:pt x="84" y="292"/>
                </a:cubicBezTo>
                <a:cubicBezTo>
                  <a:pt x="84" y="311"/>
                  <a:pt x="84" y="311"/>
                  <a:pt x="84" y="311"/>
                </a:cubicBezTo>
                <a:cubicBezTo>
                  <a:pt x="84" y="316"/>
                  <a:pt x="87" y="319"/>
                  <a:pt x="91" y="319"/>
                </a:cubicBezTo>
                <a:cubicBezTo>
                  <a:pt x="111" y="319"/>
                  <a:pt x="111" y="319"/>
                  <a:pt x="111" y="319"/>
                </a:cubicBezTo>
                <a:cubicBezTo>
                  <a:pt x="115" y="319"/>
                  <a:pt x="118" y="316"/>
                  <a:pt x="118" y="311"/>
                </a:cubicBezTo>
                <a:cubicBezTo>
                  <a:pt x="118" y="292"/>
                  <a:pt x="118" y="292"/>
                  <a:pt x="118" y="292"/>
                </a:cubicBezTo>
                <a:cubicBezTo>
                  <a:pt x="118" y="288"/>
                  <a:pt x="115" y="284"/>
                  <a:pt x="111" y="284"/>
                </a:cubicBezTo>
                <a:close/>
                <a:moveTo>
                  <a:pt x="118" y="241"/>
                </a:moveTo>
                <a:cubicBezTo>
                  <a:pt x="118" y="237"/>
                  <a:pt x="115" y="234"/>
                  <a:pt x="111" y="234"/>
                </a:cubicBezTo>
                <a:cubicBezTo>
                  <a:pt x="91" y="234"/>
                  <a:pt x="91" y="234"/>
                  <a:pt x="91" y="234"/>
                </a:cubicBezTo>
                <a:cubicBezTo>
                  <a:pt x="87" y="234"/>
                  <a:pt x="84" y="237"/>
                  <a:pt x="84" y="241"/>
                </a:cubicBezTo>
                <a:cubicBezTo>
                  <a:pt x="84" y="261"/>
                  <a:pt x="84" y="261"/>
                  <a:pt x="84" y="261"/>
                </a:cubicBezTo>
                <a:cubicBezTo>
                  <a:pt x="84" y="265"/>
                  <a:pt x="87" y="268"/>
                  <a:pt x="91" y="268"/>
                </a:cubicBezTo>
                <a:cubicBezTo>
                  <a:pt x="111" y="268"/>
                  <a:pt x="111" y="268"/>
                  <a:pt x="111" y="268"/>
                </a:cubicBezTo>
                <a:cubicBezTo>
                  <a:pt x="115" y="268"/>
                  <a:pt x="118" y="265"/>
                  <a:pt x="118" y="261"/>
                </a:cubicBezTo>
                <a:lnTo>
                  <a:pt x="118" y="241"/>
                </a:lnTo>
                <a:close/>
                <a:moveTo>
                  <a:pt x="118" y="191"/>
                </a:moveTo>
                <a:cubicBezTo>
                  <a:pt x="118" y="187"/>
                  <a:pt x="115" y="183"/>
                  <a:pt x="111" y="183"/>
                </a:cubicBezTo>
                <a:cubicBezTo>
                  <a:pt x="91" y="183"/>
                  <a:pt x="91" y="183"/>
                  <a:pt x="91" y="183"/>
                </a:cubicBezTo>
                <a:cubicBezTo>
                  <a:pt x="87" y="183"/>
                  <a:pt x="84" y="187"/>
                  <a:pt x="84" y="191"/>
                </a:cubicBezTo>
                <a:cubicBezTo>
                  <a:pt x="84" y="210"/>
                  <a:pt x="84" y="210"/>
                  <a:pt x="84" y="210"/>
                </a:cubicBezTo>
                <a:cubicBezTo>
                  <a:pt x="84" y="215"/>
                  <a:pt x="87" y="218"/>
                  <a:pt x="91" y="218"/>
                </a:cubicBezTo>
                <a:cubicBezTo>
                  <a:pt x="111" y="218"/>
                  <a:pt x="111" y="218"/>
                  <a:pt x="111" y="218"/>
                </a:cubicBezTo>
                <a:cubicBezTo>
                  <a:pt x="115" y="218"/>
                  <a:pt x="118" y="215"/>
                  <a:pt x="118" y="210"/>
                </a:cubicBezTo>
                <a:lnTo>
                  <a:pt x="118" y="191"/>
                </a:lnTo>
                <a:close/>
                <a:moveTo>
                  <a:pt x="118" y="140"/>
                </a:moveTo>
                <a:cubicBezTo>
                  <a:pt x="118" y="136"/>
                  <a:pt x="115" y="133"/>
                  <a:pt x="111" y="133"/>
                </a:cubicBezTo>
                <a:cubicBezTo>
                  <a:pt x="91" y="133"/>
                  <a:pt x="91" y="133"/>
                  <a:pt x="91" y="133"/>
                </a:cubicBezTo>
                <a:cubicBezTo>
                  <a:pt x="87" y="133"/>
                  <a:pt x="84" y="136"/>
                  <a:pt x="84" y="140"/>
                </a:cubicBezTo>
                <a:cubicBezTo>
                  <a:pt x="84" y="160"/>
                  <a:pt x="84" y="160"/>
                  <a:pt x="84" y="160"/>
                </a:cubicBezTo>
                <a:cubicBezTo>
                  <a:pt x="84" y="164"/>
                  <a:pt x="87" y="167"/>
                  <a:pt x="91" y="167"/>
                </a:cubicBezTo>
                <a:cubicBezTo>
                  <a:pt x="111" y="167"/>
                  <a:pt x="111" y="167"/>
                  <a:pt x="111" y="167"/>
                </a:cubicBezTo>
                <a:cubicBezTo>
                  <a:pt x="115" y="167"/>
                  <a:pt x="118" y="164"/>
                  <a:pt x="118" y="160"/>
                </a:cubicBezTo>
                <a:lnTo>
                  <a:pt x="118" y="140"/>
                </a:ln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lIns="80119" tIns="40060" rIns="80119" bIns="40060"/>
          <a:lstStyle/>
          <a:p>
            <a:endParaRPr lang="en-US"/>
          </a:p>
        </p:txBody>
      </p:sp>
      <p:cxnSp>
        <p:nvCxnSpPr>
          <p:cNvPr id="94" name="Straight Connector 93"/>
          <p:cNvCxnSpPr/>
          <p:nvPr/>
        </p:nvCxnSpPr>
        <p:spPr bwMode="auto">
          <a:xfrm>
            <a:off x="710984" y="2056186"/>
            <a:ext cx="7635874" cy="13097"/>
          </a:xfrm>
          <a:prstGeom prst="line">
            <a:avLst/>
          </a:prstGeom>
          <a:solidFill>
            <a:schemeClr val="tx2"/>
          </a:solidFill>
          <a:ln w="38100" cap="flat" cmpd="sng" algn="ctr">
            <a:solidFill>
              <a:srgbClr val="C00000"/>
            </a:solidFill>
            <a:prstDash val="dashDot"/>
            <a:round/>
            <a:headEnd type="none" w="med" len="med"/>
            <a:tailEnd type="none" w="med" len="med"/>
          </a:ln>
          <a:effectLst/>
        </p:spPr>
      </p:cxnSp>
      <p:sp>
        <p:nvSpPr>
          <p:cNvPr id="95" name="Rectangle 127"/>
          <p:cNvSpPr txBox="1">
            <a:spLocks noChangeArrowheads="1"/>
          </p:cNvSpPr>
          <p:nvPr/>
        </p:nvSpPr>
        <p:spPr>
          <a:xfrm>
            <a:off x="257002" y="2766951"/>
            <a:ext cx="8594642" cy="2225138"/>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90000"/>
              </a:lnSpc>
              <a:spcAft>
                <a:spcPts val="0"/>
              </a:spcAft>
            </a:pPr>
            <a:r>
              <a:rPr lang="en-US" altLang="en-US" sz="2000" dirty="0" smtClean="0"/>
              <a:t>UNI (User-to-Network Interface)</a:t>
            </a:r>
          </a:p>
          <a:p>
            <a:pPr lvl="1" fontAlgn="auto">
              <a:lnSpc>
                <a:spcPct val="90000"/>
              </a:lnSpc>
              <a:spcAft>
                <a:spcPts val="0"/>
              </a:spcAft>
            </a:pPr>
            <a:r>
              <a:rPr lang="en-US" altLang="en-US" sz="1800" dirty="0" smtClean="0"/>
              <a:t>Physical interface/demarcation between service provider and subscriber</a:t>
            </a:r>
          </a:p>
          <a:p>
            <a:pPr lvl="1" fontAlgn="auto">
              <a:lnSpc>
                <a:spcPct val="90000"/>
              </a:lnSpc>
              <a:spcAft>
                <a:spcPts val="0"/>
              </a:spcAft>
            </a:pPr>
            <a:r>
              <a:rPr lang="en-US" altLang="en-US" sz="1800" dirty="0" smtClean="0"/>
              <a:t>Service start/end point</a:t>
            </a:r>
          </a:p>
          <a:p>
            <a:pPr fontAlgn="auto">
              <a:lnSpc>
                <a:spcPct val="90000"/>
              </a:lnSpc>
              <a:spcAft>
                <a:spcPts val="0"/>
              </a:spcAft>
            </a:pPr>
            <a:r>
              <a:rPr lang="en-US" altLang="en-US" sz="2000" dirty="0" smtClean="0"/>
              <a:t>Ethernet Virtual Connection (EVC)</a:t>
            </a:r>
          </a:p>
          <a:p>
            <a:pPr lvl="1" fontAlgn="auto">
              <a:lnSpc>
                <a:spcPct val="90000"/>
              </a:lnSpc>
              <a:spcAft>
                <a:spcPts val="0"/>
              </a:spcAft>
            </a:pPr>
            <a:r>
              <a:rPr lang="en-US" altLang="en-US" sz="1800" dirty="0" smtClean="0"/>
              <a:t>Logical representation of an Ethernet service as defined by the associate between 2 or more UNIs</a:t>
            </a:r>
          </a:p>
          <a:p>
            <a:pPr fontAlgn="auto">
              <a:lnSpc>
                <a:spcPct val="90000"/>
              </a:lnSpc>
              <a:spcAft>
                <a:spcPts val="0"/>
              </a:spcAft>
            </a:pPr>
            <a:r>
              <a:rPr lang="en-US" altLang="en-US" sz="2000" dirty="0" smtClean="0"/>
              <a:t>NNI (Network-to-Network Interface)</a:t>
            </a:r>
          </a:p>
          <a:p>
            <a:pPr lvl="1" fontAlgn="auto">
              <a:lnSpc>
                <a:spcPct val="90000"/>
              </a:lnSpc>
              <a:spcAft>
                <a:spcPts val="0"/>
              </a:spcAft>
            </a:pPr>
            <a:r>
              <a:rPr lang="en-US" altLang="en-US" sz="1800" dirty="0" smtClean="0"/>
              <a:t>Demarcation/peering point</a:t>
            </a:r>
          </a:p>
          <a:p>
            <a:pPr lvl="2" fontAlgn="auto">
              <a:lnSpc>
                <a:spcPct val="90000"/>
              </a:lnSpc>
              <a:spcAft>
                <a:spcPts val="0"/>
              </a:spcAft>
            </a:pPr>
            <a:r>
              <a:rPr lang="en-US" altLang="en-US" sz="1800" dirty="0" smtClean="0"/>
              <a:t>between service provider internal networks (I-NNI)</a:t>
            </a:r>
          </a:p>
          <a:p>
            <a:pPr lvl="2" fontAlgn="auto">
              <a:lnSpc>
                <a:spcPct val="90000"/>
              </a:lnSpc>
              <a:spcAft>
                <a:spcPts val="0"/>
              </a:spcAft>
            </a:pPr>
            <a:r>
              <a:rPr lang="en-US" altLang="en-US" sz="1800" dirty="0" smtClean="0"/>
              <a:t>between service provider networks (E-NNI) (not shown)</a:t>
            </a:r>
            <a:endParaRPr lang="en-US" altLang="en-US" sz="1800" dirty="0"/>
          </a:p>
        </p:txBody>
      </p:sp>
      <p:sp>
        <p:nvSpPr>
          <p:cNvPr id="5" name="Left Bracket 4"/>
          <p:cNvSpPr/>
          <p:nvPr/>
        </p:nvSpPr>
        <p:spPr>
          <a:xfrm rot="5400000">
            <a:off x="4155024" y="-2580831"/>
            <a:ext cx="595357" cy="7859713"/>
          </a:xfrm>
          <a:prstGeom prst="leftBracket">
            <a:avLst/>
          </a:prstGeom>
          <a:ln w="190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372148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5">
                                            <p:txEl>
                                              <p:pRg st="0" end="0"/>
                                            </p:txEl>
                                          </p:spTgt>
                                        </p:tgtEl>
                                        <p:attrNameLst>
                                          <p:attrName>style.visibility</p:attrName>
                                        </p:attrNameLst>
                                      </p:cBhvr>
                                      <p:to>
                                        <p:strVal val="visible"/>
                                      </p:to>
                                    </p:set>
                                    <p:animEffect transition="in" filter="fade">
                                      <p:cBhvr>
                                        <p:cTn id="25" dur="500"/>
                                        <p:tgtEl>
                                          <p:spTgt spid="95">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5">
                                            <p:txEl>
                                              <p:pRg st="1" end="1"/>
                                            </p:txEl>
                                          </p:spTgt>
                                        </p:tgtEl>
                                        <p:attrNameLst>
                                          <p:attrName>style.visibility</p:attrName>
                                        </p:attrNameLst>
                                      </p:cBhvr>
                                      <p:to>
                                        <p:strVal val="visible"/>
                                      </p:to>
                                    </p:set>
                                    <p:animEffect transition="in" filter="fade">
                                      <p:cBhvr>
                                        <p:cTn id="28" dur="500"/>
                                        <p:tgtEl>
                                          <p:spTgt spid="95">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5">
                                            <p:txEl>
                                              <p:pRg st="2" end="2"/>
                                            </p:txEl>
                                          </p:spTgt>
                                        </p:tgtEl>
                                        <p:attrNameLst>
                                          <p:attrName>style.visibility</p:attrName>
                                        </p:attrNameLst>
                                      </p:cBhvr>
                                      <p:to>
                                        <p:strVal val="visible"/>
                                      </p:to>
                                    </p:set>
                                    <p:animEffect transition="in" filter="fade">
                                      <p:cBhvr>
                                        <p:cTn id="31" dur="500"/>
                                        <p:tgtEl>
                                          <p:spTgt spid="9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5">
                                            <p:txEl>
                                              <p:pRg st="3" end="3"/>
                                            </p:txEl>
                                          </p:spTgt>
                                        </p:tgtEl>
                                        <p:attrNameLst>
                                          <p:attrName>style.visibility</p:attrName>
                                        </p:attrNameLst>
                                      </p:cBhvr>
                                      <p:to>
                                        <p:strVal val="visible"/>
                                      </p:to>
                                    </p:set>
                                    <p:animEffect transition="in" filter="fade">
                                      <p:cBhvr>
                                        <p:cTn id="36" dur="500"/>
                                        <p:tgtEl>
                                          <p:spTgt spid="95">
                                            <p:txEl>
                                              <p:pRg st="3" end="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5">
                                            <p:txEl>
                                              <p:pRg st="4" end="4"/>
                                            </p:txEl>
                                          </p:spTgt>
                                        </p:tgtEl>
                                        <p:attrNameLst>
                                          <p:attrName>style.visibility</p:attrName>
                                        </p:attrNameLst>
                                      </p:cBhvr>
                                      <p:to>
                                        <p:strVal val="visible"/>
                                      </p:to>
                                    </p:set>
                                    <p:animEffect transition="in" filter="fade">
                                      <p:cBhvr>
                                        <p:cTn id="39" dur="500"/>
                                        <p:tgtEl>
                                          <p:spTgt spid="95">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5">
                                            <p:txEl>
                                              <p:pRg st="5" end="5"/>
                                            </p:txEl>
                                          </p:spTgt>
                                        </p:tgtEl>
                                        <p:attrNameLst>
                                          <p:attrName>style.visibility</p:attrName>
                                        </p:attrNameLst>
                                      </p:cBhvr>
                                      <p:to>
                                        <p:strVal val="visible"/>
                                      </p:to>
                                    </p:set>
                                    <p:animEffect transition="in" filter="fade">
                                      <p:cBhvr>
                                        <p:cTn id="44" dur="500"/>
                                        <p:tgtEl>
                                          <p:spTgt spid="95">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5">
                                            <p:txEl>
                                              <p:pRg st="6" end="6"/>
                                            </p:txEl>
                                          </p:spTgt>
                                        </p:tgtEl>
                                        <p:attrNameLst>
                                          <p:attrName>style.visibility</p:attrName>
                                        </p:attrNameLst>
                                      </p:cBhvr>
                                      <p:to>
                                        <p:strVal val="visible"/>
                                      </p:to>
                                    </p:set>
                                    <p:animEffect transition="in" filter="fade">
                                      <p:cBhvr>
                                        <p:cTn id="47" dur="500"/>
                                        <p:tgtEl>
                                          <p:spTgt spid="95">
                                            <p:txEl>
                                              <p:pRg st="6" end="6"/>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5">
                                            <p:txEl>
                                              <p:pRg st="7" end="7"/>
                                            </p:txEl>
                                          </p:spTgt>
                                        </p:tgtEl>
                                        <p:attrNameLst>
                                          <p:attrName>style.visibility</p:attrName>
                                        </p:attrNameLst>
                                      </p:cBhvr>
                                      <p:to>
                                        <p:strVal val="visible"/>
                                      </p:to>
                                    </p:set>
                                    <p:animEffect transition="in" filter="fade">
                                      <p:cBhvr>
                                        <p:cTn id="50" dur="500"/>
                                        <p:tgtEl>
                                          <p:spTgt spid="9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5">
                                            <p:txEl>
                                              <p:pRg st="8" end="8"/>
                                            </p:txEl>
                                          </p:spTgt>
                                        </p:tgtEl>
                                        <p:attrNameLst>
                                          <p:attrName>style.visibility</p:attrName>
                                        </p:attrNameLst>
                                      </p:cBhvr>
                                      <p:to>
                                        <p:strVal val="visible"/>
                                      </p:to>
                                    </p:set>
                                    <p:animEffect transition="in" filter="fade">
                                      <p:cBhvr>
                                        <p:cTn id="55" dur="500"/>
                                        <p:tgtEl>
                                          <p:spTgt spid="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0" grpId="0"/>
      <p:bldP spid="81" grpId="0"/>
      <p:bldP spid="9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bwMode="auto">
          <a:xfrm>
            <a:off x="3374407" y="921759"/>
            <a:ext cx="2178054" cy="359528"/>
          </a:xfrm>
          <a:prstGeom prst="rect">
            <a:avLst/>
          </a:prstGeom>
          <a:solidFill>
            <a:schemeClr val="accent4"/>
          </a:solid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algn="ctr">
              <a:spcBef>
                <a:spcPts val="0"/>
              </a:spcBef>
            </a:pPr>
            <a:r>
              <a:rPr lang="en-US" sz="1400" b="1" dirty="0" smtClean="0">
                <a:solidFill>
                  <a:schemeClr val="bg1"/>
                </a:solidFill>
              </a:rPr>
              <a:t>Service</a:t>
            </a:r>
            <a:endParaRPr lang="en-CA" sz="1400" b="1" dirty="0">
              <a:solidFill>
                <a:schemeClr val="bg1"/>
              </a:solidFill>
            </a:endParaRPr>
          </a:p>
        </p:txBody>
      </p:sp>
      <p:sp>
        <p:nvSpPr>
          <p:cNvPr id="2" name="Title 1"/>
          <p:cNvSpPr>
            <a:spLocks noGrp="1"/>
          </p:cNvSpPr>
          <p:nvPr>
            <p:ph type="title"/>
          </p:nvPr>
        </p:nvSpPr>
        <p:spPr/>
        <p:txBody>
          <a:bodyPr/>
          <a:lstStyle/>
          <a:p>
            <a:r>
              <a:rPr lang="en-US" dirty="0" smtClean="0"/>
              <a:t>MEF 55 – Service View (SOF)</a:t>
            </a:r>
            <a:endParaRPr lang="en-US" dirty="0"/>
          </a:p>
        </p:txBody>
      </p:sp>
      <p:pic>
        <p:nvPicPr>
          <p:cNvPr id="136" name="Picture 138" descr="cloud - plain"/>
          <p:cNvPicPr>
            <a:picLocks noChangeAspect="1" noChangeArrowheads="1"/>
          </p:cNvPicPr>
          <p:nvPr/>
        </p:nvPicPr>
        <p:blipFill>
          <a:blip r:embed="rId3">
            <a:extLst>
              <a:ext uri="{28A0092B-C50C-407E-A947-70E740481C1C}">
                <a14:useLocalDpi xmlns:a14="http://schemas.microsoft.com/office/drawing/2010/main" val="0"/>
              </a:ext>
            </a:extLst>
          </a:blip>
          <a:srcRect l="9711" t="24222" r="4634" b="8861"/>
          <a:stretch>
            <a:fillRect/>
          </a:stretch>
        </p:blipFill>
        <p:spPr bwMode="auto">
          <a:xfrm>
            <a:off x="494681" y="2516623"/>
            <a:ext cx="8020048" cy="120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33"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711" t="24222" r="4634" b="8861"/>
          <a:stretch>
            <a:fillRect/>
          </a:stretch>
        </p:blipFill>
        <p:spPr bwMode="auto">
          <a:xfrm>
            <a:off x="5804867" y="2774988"/>
            <a:ext cx="2667000" cy="71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1"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711" t="24222" r="4634" b="8861"/>
          <a:stretch>
            <a:fillRect/>
          </a:stretch>
        </p:blipFill>
        <p:spPr bwMode="auto">
          <a:xfrm>
            <a:off x="3374407" y="2785704"/>
            <a:ext cx="2384425" cy="72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9" name="Picture 17"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694" t="24153" r="4674" b="8974"/>
          <a:stretch>
            <a:fillRect/>
          </a:stretch>
        </p:blipFill>
        <p:spPr bwMode="auto">
          <a:xfrm>
            <a:off x="672404" y="2767605"/>
            <a:ext cx="2588789" cy="699026"/>
          </a:xfrm>
          <a:prstGeom prst="rect">
            <a:avLst/>
          </a:prstGeom>
          <a:noFill/>
          <a:extLst>
            <a:ext uri="{909E8E84-426E-40dd-AFC4-6F175D3DCCD1}">
              <a14:hiddenFill xmlns:a14="http://schemas.microsoft.com/office/drawing/2010/main">
                <a:solidFill>
                  <a:srgbClr val="FFFFFF"/>
                </a:solidFill>
              </a14:hiddenFill>
            </a:ext>
          </a:extLst>
        </p:spPr>
      </p:pic>
      <p:grpSp>
        <p:nvGrpSpPr>
          <p:cNvPr id="140" name="Group 145"/>
          <p:cNvGrpSpPr>
            <a:grpSpLocks/>
          </p:cNvGrpSpPr>
          <p:nvPr/>
        </p:nvGrpSpPr>
        <p:grpSpPr bwMode="auto">
          <a:xfrm>
            <a:off x="5439752" y="2820232"/>
            <a:ext cx="681039" cy="448865"/>
            <a:chOff x="3399" y="712"/>
            <a:chExt cx="429" cy="377"/>
          </a:xfrm>
        </p:grpSpPr>
        <p:sp>
          <p:nvSpPr>
            <p:cNvPr id="141" name="Text Box 123"/>
            <p:cNvSpPr txBox="1">
              <a:spLocks noChangeArrowheads="1"/>
            </p:cNvSpPr>
            <p:nvPr/>
          </p:nvSpPr>
          <p:spPr bwMode="auto">
            <a:xfrm>
              <a:off x="3399" y="712"/>
              <a:ext cx="42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I-NNI</a:t>
              </a:r>
            </a:p>
          </p:txBody>
        </p:sp>
        <p:sp>
          <p:nvSpPr>
            <p:cNvPr id="142" name="Oval 122"/>
            <p:cNvSpPr>
              <a:spLocks noChangeArrowheads="1"/>
            </p:cNvSpPr>
            <p:nvPr/>
          </p:nvSpPr>
          <p:spPr bwMode="auto">
            <a:xfrm>
              <a:off x="3560" y="937"/>
              <a:ext cx="144" cy="152"/>
            </a:xfrm>
            <a:prstGeom prst="ellipse">
              <a:avLst/>
            </a:prstGeom>
            <a:gradFill rotWithShape="1">
              <a:gsLst>
                <a:gs pos="0">
                  <a:srgbClr val="AFCFD9"/>
                </a:gs>
                <a:gs pos="100000">
                  <a:schemeClr val="bg1"/>
                </a:gs>
              </a:gsLst>
              <a:lin ang="0" scaled="1"/>
            </a:gra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 name="Text Box 130"/>
          <p:cNvSpPr txBox="1">
            <a:spLocks noChangeArrowheads="1"/>
          </p:cNvSpPr>
          <p:nvPr/>
        </p:nvSpPr>
        <p:spPr bwMode="auto">
          <a:xfrm>
            <a:off x="627527" y="2846316"/>
            <a:ext cx="2597150" cy="68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600" b="1" dirty="0" smtClean="0">
                <a:effectLst>
                  <a:outerShdw blurRad="38100" dist="38100" dir="2700000" algn="tl">
                    <a:srgbClr val="C0C0C0"/>
                  </a:outerShdw>
                </a:effectLst>
              </a:rPr>
              <a:t>Aggregation </a:t>
            </a:r>
          </a:p>
          <a:p>
            <a:pPr algn="ctr">
              <a:lnSpc>
                <a:spcPct val="120000"/>
              </a:lnSpc>
            </a:pPr>
            <a:r>
              <a:rPr lang="en-US" altLang="en-US" sz="1600" b="1" dirty="0" smtClean="0">
                <a:effectLst>
                  <a:outerShdw blurRad="38100" dist="38100" dir="2700000" algn="tl">
                    <a:srgbClr val="C0C0C0"/>
                  </a:outerShdw>
                </a:effectLst>
              </a:rPr>
              <a:t>Network</a:t>
            </a:r>
            <a:endParaRPr lang="en-US" altLang="en-US" sz="1600" b="1" dirty="0">
              <a:effectLst>
                <a:outerShdw blurRad="38100" dist="38100" dir="2700000" algn="tl">
                  <a:srgbClr val="C0C0C0"/>
                </a:outerShdw>
              </a:effectLst>
            </a:endParaRPr>
          </a:p>
        </p:txBody>
      </p:sp>
      <p:grpSp>
        <p:nvGrpSpPr>
          <p:cNvPr id="144" name="Group 144"/>
          <p:cNvGrpSpPr>
            <a:grpSpLocks/>
          </p:cNvGrpSpPr>
          <p:nvPr/>
        </p:nvGrpSpPr>
        <p:grpSpPr bwMode="auto">
          <a:xfrm>
            <a:off x="2921975" y="2845238"/>
            <a:ext cx="681039" cy="416719"/>
            <a:chOff x="1813" y="733"/>
            <a:chExt cx="429" cy="350"/>
          </a:xfrm>
        </p:grpSpPr>
        <p:sp>
          <p:nvSpPr>
            <p:cNvPr id="145" name="Oval 33"/>
            <p:cNvSpPr>
              <a:spLocks noChangeArrowheads="1"/>
            </p:cNvSpPr>
            <p:nvPr/>
          </p:nvSpPr>
          <p:spPr bwMode="auto">
            <a:xfrm>
              <a:off x="1996" y="931"/>
              <a:ext cx="144" cy="152"/>
            </a:xfrm>
            <a:prstGeom prst="ellipse">
              <a:avLst/>
            </a:prstGeom>
            <a:gradFill rotWithShape="1">
              <a:gsLst>
                <a:gs pos="0">
                  <a:srgbClr val="AFCFD9"/>
                </a:gs>
                <a:gs pos="100000">
                  <a:schemeClr val="bg1"/>
                </a:gs>
              </a:gsLst>
              <a:lin ang="0" scaled="1"/>
            </a:gra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Text Box 131"/>
            <p:cNvSpPr txBox="1">
              <a:spLocks noChangeArrowheads="1"/>
            </p:cNvSpPr>
            <p:nvPr/>
          </p:nvSpPr>
          <p:spPr bwMode="auto">
            <a:xfrm>
              <a:off x="1813" y="733"/>
              <a:ext cx="42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t>I-NNI</a:t>
              </a:r>
              <a:endParaRPr lang="en-US" altLang="en-US" b="1" dirty="0"/>
            </a:p>
          </p:txBody>
        </p:sp>
      </p:grpSp>
      <p:sp>
        <p:nvSpPr>
          <p:cNvPr id="147" name="Text Box 132"/>
          <p:cNvSpPr txBox="1">
            <a:spLocks noChangeArrowheads="1"/>
          </p:cNvSpPr>
          <p:nvPr/>
        </p:nvSpPr>
        <p:spPr bwMode="auto">
          <a:xfrm>
            <a:off x="3618879" y="2895242"/>
            <a:ext cx="1911350" cy="68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600" b="1" dirty="0" smtClean="0">
                <a:effectLst>
                  <a:outerShdw blurRad="38100" dist="38100" dir="2700000" algn="tl">
                    <a:srgbClr val="C0C0C0"/>
                  </a:outerShdw>
                </a:effectLst>
              </a:rPr>
              <a:t>Core </a:t>
            </a:r>
          </a:p>
          <a:p>
            <a:pPr algn="ctr">
              <a:lnSpc>
                <a:spcPct val="120000"/>
              </a:lnSpc>
            </a:pPr>
            <a:r>
              <a:rPr lang="en-US" altLang="en-US" sz="1600" b="1" dirty="0" smtClean="0">
                <a:effectLst>
                  <a:outerShdw blurRad="38100" dist="38100" dir="2700000" algn="tl">
                    <a:srgbClr val="C0C0C0"/>
                  </a:outerShdw>
                </a:effectLst>
              </a:rPr>
              <a:t>Network</a:t>
            </a:r>
            <a:endParaRPr lang="en-US" altLang="en-US" sz="1600" b="1" dirty="0">
              <a:effectLst>
                <a:outerShdw blurRad="38100" dist="38100" dir="2700000" algn="tl">
                  <a:srgbClr val="C0C0C0"/>
                </a:outerShdw>
              </a:effectLst>
            </a:endParaRPr>
          </a:p>
        </p:txBody>
      </p:sp>
      <p:sp>
        <p:nvSpPr>
          <p:cNvPr id="148" name="Text Box 136"/>
          <p:cNvSpPr txBox="1">
            <a:spLocks noChangeArrowheads="1"/>
          </p:cNvSpPr>
          <p:nvPr/>
        </p:nvSpPr>
        <p:spPr bwMode="auto">
          <a:xfrm>
            <a:off x="5871542" y="2884526"/>
            <a:ext cx="2597150" cy="68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600" b="1" dirty="0" smtClean="0">
                <a:effectLst>
                  <a:outerShdw blurRad="38100" dist="38100" dir="2700000" algn="tl">
                    <a:srgbClr val="C0C0C0"/>
                  </a:outerShdw>
                </a:effectLst>
              </a:rPr>
              <a:t>Aggregation </a:t>
            </a:r>
          </a:p>
          <a:p>
            <a:pPr algn="ctr">
              <a:lnSpc>
                <a:spcPct val="120000"/>
              </a:lnSpc>
            </a:pPr>
            <a:r>
              <a:rPr lang="en-US" altLang="en-US" sz="1600" b="1" dirty="0" smtClean="0">
                <a:effectLst>
                  <a:outerShdw blurRad="38100" dist="38100" dir="2700000" algn="tl">
                    <a:srgbClr val="C0C0C0"/>
                  </a:outerShdw>
                </a:effectLst>
              </a:rPr>
              <a:t>Network</a:t>
            </a:r>
            <a:endParaRPr lang="en-US" altLang="en-US" sz="1600" b="1" dirty="0">
              <a:effectLst>
                <a:outerShdw blurRad="38100" dist="38100" dir="2700000" algn="tl">
                  <a:srgbClr val="C0C0C0"/>
                </a:outerShdw>
              </a:effectLst>
            </a:endParaRPr>
          </a:p>
        </p:txBody>
      </p:sp>
      <p:grpSp>
        <p:nvGrpSpPr>
          <p:cNvPr id="149" name="Group 143"/>
          <p:cNvGrpSpPr>
            <a:grpSpLocks/>
          </p:cNvGrpSpPr>
          <p:nvPr/>
        </p:nvGrpSpPr>
        <p:grpSpPr bwMode="auto">
          <a:xfrm>
            <a:off x="405780" y="2731886"/>
            <a:ext cx="8207375" cy="513159"/>
            <a:chOff x="228" y="656"/>
            <a:chExt cx="5170" cy="431"/>
          </a:xfrm>
        </p:grpSpPr>
        <p:grpSp>
          <p:nvGrpSpPr>
            <p:cNvPr id="150" name="Group 141"/>
            <p:cNvGrpSpPr>
              <a:grpSpLocks/>
            </p:cNvGrpSpPr>
            <p:nvPr/>
          </p:nvGrpSpPr>
          <p:grpSpPr bwMode="auto">
            <a:xfrm>
              <a:off x="228" y="686"/>
              <a:ext cx="346" cy="390"/>
              <a:chOff x="228" y="686"/>
              <a:chExt cx="346" cy="390"/>
            </a:xfrm>
          </p:grpSpPr>
          <p:sp>
            <p:nvSpPr>
              <p:cNvPr id="154" name="Text Box 34"/>
              <p:cNvSpPr txBox="1">
                <a:spLocks noChangeArrowheads="1"/>
              </p:cNvSpPr>
              <p:nvPr/>
            </p:nvSpPr>
            <p:spPr bwMode="auto">
              <a:xfrm>
                <a:off x="228" y="686"/>
                <a:ext cx="34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UNI</a:t>
                </a:r>
              </a:p>
            </p:txBody>
          </p:sp>
          <p:sp>
            <p:nvSpPr>
              <p:cNvPr id="155" name="Oval 32"/>
              <p:cNvSpPr>
                <a:spLocks noChangeArrowheads="1"/>
              </p:cNvSpPr>
              <p:nvPr/>
            </p:nvSpPr>
            <p:spPr bwMode="auto">
              <a:xfrm>
                <a:off x="284" y="924"/>
                <a:ext cx="144" cy="152"/>
              </a:xfrm>
              <a:prstGeom prst="ellipse">
                <a:avLst/>
              </a:prstGeom>
              <a:solidFill>
                <a:srgbClr val="00B050"/>
              </a:soli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1" name="Group 142"/>
            <p:cNvGrpSpPr>
              <a:grpSpLocks/>
            </p:cNvGrpSpPr>
            <p:nvPr/>
          </p:nvGrpSpPr>
          <p:grpSpPr bwMode="auto">
            <a:xfrm>
              <a:off x="5052" y="656"/>
              <a:ext cx="346" cy="431"/>
              <a:chOff x="5052" y="656"/>
              <a:chExt cx="346" cy="431"/>
            </a:xfrm>
          </p:grpSpPr>
          <p:sp>
            <p:nvSpPr>
              <p:cNvPr id="152" name="Text Box 134"/>
              <p:cNvSpPr txBox="1">
                <a:spLocks noChangeArrowheads="1"/>
              </p:cNvSpPr>
              <p:nvPr/>
            </p:nvSpPr>
            <p:spPr bwMode="auto">
              <a:xfrm>
                <a:off x="5052" y="656"/>
                <a:ext cx="34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UNI</a:t>
                </a:r>
              </a:p>
            </p:txBody>
          </p:sp>
          <p:sp>
            <p:nvSpPr>
              <p:cNvPr id="153" name="Oval 135"/>
              <p:cNvSpPr>
                <a:spLocks noChangeArrowheads="1"/>
              </p:cNvSpPr>
              <p:nvPr/>
            </p:nvSpPr>
            <p:spPr bwMode="auto">
              <a:xfrm>
                <a:off x="5238" y="935"/>
                <a:ext cx="144" cy="152"/>
              </a:xfrm>
              <a:prstGeom prst="ellipse">
                <a:avLst/>
              </a:prstGeom>
              <a:solidFill>
                <a:srgbClr val="00B050"/>
              </a:soli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56" name="Group 146"/>
          <p:cNvGrpSpPr>
            <a:grpSpLocks/>
          </p:cNvGrpSpPr>
          <p:nvPr/>
        </p:nvGrpSpPr>
        <p:grpSpPr bwMode="auto">
          <a:xfrm>
            <a:off x="5274642" y="3197662"/>
            <a:ext cx="1212850" cy="545305"/>
            <a:chOff x="3295" y="1029"/>
            <a:chExt cx="764" cy="458"/>
          </a:xfrm>
        </p:grpSpPr>
        <p:sp>
          <p:nvSpPr>
            <p:cNvPr id="157" name="Text Box 18"/>
            <p:cNvSpPr txBox="1">
              <a:spLocks noChangeArrowheads="1"/>
            </p:cNvSpPr>
            <p:nvPr/>
          </p:nvSpPr>
          <p:spPr bwMode="auto">
            <a:xfrm>
              <a:off x="3413" y="1130"/>
              <a:ext cx="646"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lang="en-US" altLang="en-US" b="1" dirty="0">
                  <a:solidFill>
                    <a:srgbClr val="FFFF00"/>
                  </a:solidFill>
                  <a:effectLst>
                    <a:outerShdw blurRad="38100" dist="38100" dir="2700000" algn="tl">
                      <a:srgbClr val="C0C0C0"/>
                    </a:outerShdw>
                  </a:effectLst>
                </a:rPr>
                <a:t>EVC</a:t>
              </a:r>
            </a:p>
          </p:txBody>
        </p:sp>
        <p:sp>
          <p:nvSpPr>
            <p:cNvPr id="158" name="Line 137"/>
            <p:cNvSpPr>
              <a:spLocks noChangeShapeType="1"/>
            </p:cNvSpPr>
            <p:nvPr/>
          </p:nvSpPr>
          <p:spPr bwMode="auto">
            <a:xfrm flipH="1" flipV="1">
              <a:off x="3295" y="1029"/>
              <a:ext cx="282" cy="199"/>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FFFF00"/>
                </a:solidFill>
              </a:endParaRPr>
            </a:p>
          </p:txBody>
        </p:sp>
      </p:grpSp>
      <p:sp>
        <p:nvSpPr>
          <p:cNvPr id="159" name="Freeform 3"/>
          <p:cNvSpPr>
            <a:spLocks noChangeAspect="1" noEditPoints="1"/>
          </p:cNvSpPr>
          <p:nvPr/>
        </p:nvSpPr>
        <p:spPr bwMode="auto">
          <a:xfrm>
            <a:off x="84091" y="2922243"/>
            <a:ext cx="444416" cy="481780"/>
          </a:xfrm>
          <a:custGeom>
            <a:avLst/>
            <a:gdLst>
              <a:gd name="T0" fmla="*/ 2147483647 w 302"/>
              <a:gd name="T1" fmla="*/ 2147483647 h 412"/>
              <a:gd name="T2" fmla="*/ 2147483647 w 302"/>
              <a:gd name="T3" fmla="*/ 2147483647 h 412"/>
              <a:gd name="T4" fmla="*/ 2147483647 w 302"/>
              <a:gd name="T5" fmla="*/ 2147483647 h 412"/>
              <a:gd name="T6" fmla="*/ 2147483647 w 302"/>
              <a:gd name="T7" fmla="*/ 2147483647 h 412"/>
              <a:gd name="T8" fmla="*/ 2147483647 w 302"/>
              <a:gd name="T9" fmla="*/ 2147483647 h 412"/>
              <a:gd name="T10" fmla="*/ 2147483647 w 302"/>
              <a:gd name="T11" fmla="*/ 2147483647 h 412"/>
              <a:gd name="T12" fmla="*/ 2147483647 w 302"/>
              <a:gd name="T13" fmla="*/ 2147483647 h 412"/>
              <a:gd name="T14" fmla="*/ 2147483647 w 302"/>
              <a:gd name="T15" fmla="*/ 2147483647 h 412"/>
              <a:gd name="T16" fmla="*/ 2147483647 w 302"/>
              <a:gd name="T17" fmla="*/ 2147483647 h 412"/>
              <a:gd name="T18" fmla="*/ 2147483647 w 302"/>
              <a:gd name="T19" fmla="*/ 2147483647 h 412"/>
              <a:gd name="T20" fmla="*/ 2147483647 w 302"/>
              <a:gd name="T21" fmla="*/ 2147483647 h 412"/>
              <a:gd name="T22" fmla="*/ 2147483647 w 302"/>
              <a:gd name="T23" fmla="*/ 2147483647 h 412"/>
              <a:gd name="T24" fmla="*/ 2147483647 w 302"/>
              <a:gd name="T25" fmla="*/ 2147483647 h 412"/>
              <a:gd name="T26" fmla="*/ 2147483647 w 302"/>
              <a:gd name="T27" fmla="*/ 2147483647 h 412"/>
              <a:gd name="T28" fmla="*/ 2147483647 w 302"/>
              <a:gd name="T29" fmla="*/ 2147483647 h 412"/>
              <a:gd name="T30" fmla="*/ 2147483647 w 302"/>
              <a:gd name="T31" fmla="*/ 2147483647 h 412"/>
              <a:gd name="T32" fmla="*/ 2147483647 w 302"/>
              <a:gd name="T33" fmla="*/ 2147483647 h 412"/>
              <a:gd name="T34" fmla="*/ 2147483647 w 302"/>
              <a:gd name="T35" fmla="*/ 2147483647 h 412"/>
              <a:gd name="T36" fmla="*/ 2147483647 w 302"/>
              <a:gd name="T37" fmla="*/ 2147483647 h 412"/>
              <a:gd name="T38" fmla="*/ 0 w 302"/>
              <a:gd name="T39" fmla="*/ 2147483647 h 412"/>
              <a:gd name="T40" fmla="*/ 2147483647 w 302"/>
              <a:gd name="T41" fmla="*/ 2147483647 h 412"/>
              <a:gd name="T42" fmla="*/ 2147483647 w 302"/>
              <a:gd name="T43" fmla="*/ 2147483647 h 412"/>
              <a:gd name="T44" fmla="*/ 2147483647 w 302"/>
              <a:gd name="T45" fmla="*/ 2147483647 h 412"/>
              <a:gd name="T46" fmla="*/ 2147483647 w 302"/>
              <a:gd name="T47" fmla="*/ 2147483647 h 412"/>
              <a:gd name="T48" fmla="*/ 2147483647 w 302"/>
              <a:gd name="T49" fmla="*/ 2147483647 h 412"/>
              <a:gd name="T50" fmla="*/ 2147483647 w 302"/>
              <a:gd name="T51" fmla="*/ 2147483647 h 412"/>
              <a:gd name="T52" fmla="*/ 2147483647 w 302"/>
              <a:gd name="T53" fmla="*/ 2147483647 h 412"/>
              <a:gd name="T54" fmla="*/ 2147483647 w 302"/>
              <a:gd name="T55" fmla="*/ 2147483647 h 412"/>
              <a:gd name="T56" fmla="*/ 2147483647 w 302"/>
              <a:gd name="T57" fmla="*/ 2147483647 h 412"/>
              <a:gd name="T58" fmla="*/ 2147483647 w 302"/>
              <a:gd name="T59" fmla="*/ 2147483647 h 412"/>
              <a:gd name="T60" fmla="*/ 2147483647 w 302"/>
              <a:gd name="T61" fmla="*/ 2147483647 h 412"/>
              <a:gd name="T62" fmla="*/ 2147483647 w 302"/>
              <a:gd name="T63" fmla="*/ 2147483647 h 412"/>
              <a:gd name="T64" fmla="*/ 2147483647 w 302"/>
              <a:gd name="T65" fmla="*/ 2147483647 h 412"/>
              <a:gd name="T66" fmla="*/ 2147483647 w 302"/>
              <a:gd name="T67" fmla="*/ 2147483647 h 412"/>
              <a:gd name="T68" fmla="*/ 2147483647 w 302"/>
              <a:gd name="T69" fmla="*/ 2147483647 h 412"/>
              <a:gd name="T70" fmla="*/ 2147483647 w 302"/>
              <a:gd name="T71" fmla="*/ 2147483647 h 412"/>
              <a:gd name="T72" fmla="*/ 2147483647 w 302"/>
              <a:gd name="T73" fmla="*/ 2147483647 h 412"/>
              <a:gd name="T74" fmla="*/ 2147483647 w 302"/>
              <a:gd name="T75" fmla="*/ 2147483647 h 412"/>
              <a:gd name="T76" fmla="*/ 2147483647 w 302"/>
              <a:gd name="T77" fmla="*/ 2147483647 h 412"/>
              <a:gd name="T78" fmla="*/ 2147483647 w 302"/>
              <a:gd name="T79" fmla="*/ 2147483647 h 412"/>
              <a:gd name="T80" fmla="*/ 2147483647 w 302"/>
              <a:gd name="T81" fmla="*/ 2147483647 h 412"/>
              <a:gd name="T82" fmla="*/ 2147483647 w 302"/>
              <a:gd name="T83" fmla="*/ 2147483647 h 412"/>
              <a:gd name="T84" fmla="*/ 2147483647 w 302"/>
              <a:gd name="T85" fmla="*/ 2147483647 h 412"/>
              <a:gd name="T86" fmla="*/ 2147483647 w 302"/>
              <a:gd name="T87" fmla="*/ 2147483647 h 412"/>
              <a:gd name="T88" fmla="*/ 2147483647 w 302"/>
              <a:gd name="T89" fmla="*/ 2147483647 h 412"/>
              <a:gd name="T90" fmla="*/ 2147483647 w 302"/>
              <a:gd name="T91" fmla="*/ 2147483647 h 412"/>
              <a:gd name="T92" fmla="*/ 2147483647 w 302"/>
              <a:gd name="T93" fmla="*/ 2147483647 h 412"/>
              <a:gd name="T94" fmla="*/ 2147483647 w 302"/>
              <a:gd name="T95" fmla="*/ 2147483647 h 412"/>
              <a:gd name="T96" fmla="*/ 2147483647 w 302"/>
              <a:gd name="T97" fmla="*/ 2147483647 h 412"/>
              <a:gd name="T98" fmla="*/ 2147483647 w 302"/>
              <a:gd name="T99" fmla="*/ 2147483647 h 412"/>
              <a:gd name="T100" fmla="*/ 2147483647 w 302"/>
              <a:gd name="T101" fmla="*/ 2147483647 h 412"/>
              <a:gd name="T102" fmla="*/ 2147483647 w 302"/>
              <a:gd name="T103" fmla="*/ 2147483647 h 412"/>
              <a:gd name="T104" fmla="*/ 2147483647 w 302"/>
              <a:gd name="T105" fmla="*/ 2147483647 h 4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2" h="412">
                <a:moveTo>
                  <a:pt x="221" y="241"/>
                </a:moveTo>
                <a:cubicBezTo>
                  <a:pt x="221" y="237"/>
                  <a:pt x="217" y="234"/>
                  <a:pt x="213" y="234"/>
                </a:cubicBezTo>
                <a:cubicBezTo>
                  <a:pt x="193" y="234"/>
                  <a:pt x="193" y="234"/>
                  <a:pt x="193" y="234"/>
                </a:cubicBezTo>
                <a:cubicBezTo>
                  <a:pt x="189" y="234"/>
                  <a:pt x="186" y="237"/>
                  <a:pt x="186" y="241"/>
                </a:cubicBezTo>
                <a:cubicBezTo>
                  <a:pt x="186" y="261"/>
                  <a:pt x="186" y="261"/>
                  <a:pt x="186" y="261"/>
                </a:cubicBezTo>
                <a:cubicBezTo>
                  <a:pt x="186" y="265"/>
                  <a:pt x="189" y="268"/>
                  <a:pt x="193" y="268"/>
                </a:cubicBezTo>
                <a:cubicBezTo>
                  <a:pt x="213" y="268"/>
                  <a:pt x="213" y="268"/>
                  <a:pt x="213" y="268"/>
                </a:cubicBezTo>
                <a:cubicBezTo>
                  <a:pt x="217" y="268"/>
                  <a:pt x="221" y="265"/>
                  <a:pt x="221" y="261"/>
                </a:cubicBezTo>
                <a:lnTo>
                  <a:pt x="221" y="241"/>
                </a:lnTo>
                <a:close/>
                <a:moveTo>
                  <a:pt x="221" y="140"/>
                </a:moveTo>
                <a:cubicBezTo>
                  <a:pt x="221" y="136"/>
                  <a:pt x="217" y="133"/>
                  <a:pt x="213" y="133"/>
                </a:cubicBezTo>
                <a:cubicBezTo>
                  <a:pt x="193" y="133"/>
                  <a:pt x="193" y="133"/>
                  <a:pt x="193" y="133"/>
                </a:cubicBezTo>
                <a:cubicBezTo>
                  <a:pt x="189" y="133"/>
                  <a:pt x="186" y="136"/>
                  <a:pt x="186" y="140"/>
                </a:cubicBezTo>
                <a:cubicBezTo>
                  <a:pt x="186" y="160"/>
                  <a:pt x="186" y="160"/>
                  <a:pt x="186" y="160"/>
                </a:cubicBezTo>
                <a:cubicBezTo>
                  <a:pt x="186" y="164"/>
                  <a:pt x="189" y="167"/>
                  <a:pt x="193" y="167"/>
                </a:cubicBezTo>
                <a:cubicBezTo>
                  <a:pt x="213" y="167"/>
                  <a:pt x="213" y="167"/>
                  <a:pt x="213" y="167"/>
                </a:cubicBezTo>
                <a:cubicBezTo>
                  <a:pt x="217" y="167"/>
                  <a:pt x="221" y="164"/>
                  <a:pt x="221" y="160"/>
                </a:cubicBezTo>
                <a:lnTo>
                  <a:pt x="221" y="140"/>
                </a:lnTo>
                <a:close/>
                <a:moveTo>
                  <a:pt x="213" y="284"/>
                </a:moveTo>
                <a:cubicBezTo>
                  <a:pt x="193" y="284"/>
                  <a:pt x="193" y="284"/>
                  <a:pt x="193" y="284"/>
                </a:cubicBezTo>
                <a:cubicBezTo>
                  <a:pt x="189" y="284"/>
                  <a:pt x="186" y="288"/>
                  <a:pt x="186" y="292"/>
                </a:cubicBezTo>
                <a:cubicBezTo>
                  <a:pt x="186" y="311"/>
                  <a:pt x="186" y="311"/>
                  <a:pt x="186" y="311"/>
                </a:cubicBezTo>
                <a:cubicBezTo>
                  <a:pt x="186" y="316"/>
                  <a:pt x="189" y="319"/>
                  <a:pt x="193" y="319"/>
                </a:cubicBezTo>
                <a:cubicBezTo>
                  <a:pt x="213" y="319"/>
                  <a:pt x="213" y="319"/>
                  <a:pt x="213" y="319"/>
                </a:cubicBezTo>
                <a:cubicBezTo>
                  <a:pt x="217" y="319"/>
                  <a:pt x="221" y="316"/>
                  <a:pt x="221" y="311"/>
                </a:cubicBezTo>
                <a:cubicBezTo>
                  <a:pt x="221" y="292"/>
                  <a:pt x="221" y="292"/>
                  <a:pt x="221" y="292"/>
                </a:cubicBezTo>
                <a:cubicBezTo>
                  <a:pt x="221" y="288"/>
                  <a:pt x="217" y="284"/>
                  <a:pt x="213" y="284"/>
                </a:cubicBezTo>
                <a:close/>
                <a:moveTo>
                  <a:pt x="170" y="241"/>
                </a:moveTo>
                <a:cubicBezTo>
                  <a:pt x="170" y="237"/>
                  <a:pt x="166" y="234"/>
                  <a:pt x="162" y="234"/>
                </a:cubicBezTo>
                <a:cubicBezTo>
                  <a:pt x="142" y="234"/>
                  <a:pt x="142" y="234"/>
                  <a:pt x="142" y="234"/>
                </a:cubicBezTo>
                <a:cubicBezTo>
                  <a:pt x="138" y="234"/>
                  <a:pt x="135" y="237"/>
                  <a:pt x="135" y="241"/>
                </a:cubicBezTo>
                <a:cubicBezTo>
                  <a:pt x="135" y="261"/>
                  <a:pt x="135" y="261"/>
                  <a:pt x="135" y="261"/>
                </a:cubicBezTo>
                <a:cubicBezTo>
                  <a:pt x="135" y="265"/>
                  <a:pt x="138" y="268"/>
                  <a:pt x="142" y="268"/>
                </a:cubicBezTo>
                <a:cubicBezTo>
                  <a:pt x="162" y="268"/>
                  <a:pt x="162" y="268"/>
                  <a:pt x="162" y="268"/>
                </a:cubicBezTo>
                <a:cubicBezTo>
                  <a:pt x="166" y="268"/>
                  <a:pt x="170" y="265"/>
                  <a:pt x="170" y="261"/>
                </a:cubicBezTo>
                <a:lnTo>
                  <a:pt x="170" y="241"/>
                </a:lnTo>
                <a:close/>
                <a:moveTo>
                  <a:pt x="170" y="191"/>
                </a:moveTo>
                <a:cubicBezTo>
                  <a:pt x="170" y="187"/>
                  <a:pt x="166" y="183"/>
                  <a:pt x="162" y="183"/>
                </a:cubicBezTo>
                <a:cubicBezTo>
                  <a:pt x="142" y="183"/>
                  <a:pt x="142" y="183"/>
                  <a:pt x="142" y="183"/>
                </a:cubicBezTo>
                <a:cubicBezTo>
                  <a:pt x="138" y="183"/>
                  <a:pt x="135" y="187"/>
                  <a:pt x="135" y="191"/>
                </a:cubicBezTo>
                <a:cubicBezTo>
                  <a:pt x="135" y="210"/>
                  <a:pt x="135" y="210"/>
                  <a:pt x="135" y="210"/>
                </a:cubicBezTo>
                <a:cubicBezTo>
                  <a:pt x="135" y="215"/>
                  <a:pt x="138" y="218"/>
                  <a:pt x="142" y="218"/>
                </a:cubicBezTo>
                <a:cubicBezTo>
                  <a:pt x="162" y="218"/>
                  <a:pt x="162" y="218"/>
                  <a:pt x="162" y="218"/>
                </a:cubicBezTo>
                <a:cubicBezTo>
                  <a:pt x="166" y="218"/>
                  <a:pt x="170" y="215"/>
                  <a:pt x="170" y="210"/>
                </a:cubicBezTo>
                <a:lnTo>
                  <a:pt x="170" y="191"/>
                </a:lnTo>
                <a:close/>
                <a:moveTo>
                  <a:pt x="162" y="284"/>
                </a:moveTo>
                <a:cubicBezTo>
                  <a:pt x="142" y="284"/>
                  <a:pt x="142" y="284"/>
                  <a:pt x="142" y="284"/>
                </a:cubicBezTo>
                <a:cubicBezTo>
                  <a:pt x="138" y="284"/>
                  <a:pt x="135" y="288"/>
                  <a:pt x="135" y="292"/>
                </a:cubicBezTo>
                <a:cubicBezTo>
                  <a:pt x="135" y="311"/>
                  <a:pt x="135" y="311"/>
                  <a:pt x="135" y="311"/>
                </a:cubicBezTo>
                <a:cubicBezTo>
                  <a:pt x="135" y="316"/>
                  <a:pt x="138" y="319"/>
                  <a:pt x="142" y="319"/>
                </a:cubicBezTo>
                <a:cubicBezTo>
                  <a:pt x="162" y="319"/>
                  <a:pt x="162" y="319"/>
                  <a:pt x="162" y="319"/>
                </a:cubicBezTo>
                <a:cubicBezTo>
                  <a:pt x="166" y="319"/>
                  <a:pt x="170" y="316"/>
                  <a:pt x="170" y="311"/>
                </a:cubicBezTo>
                <a:cubicBezTo>
                  <a:pt x="170" y="292"/>
                  <a:pt x="170" y="292"/>
                  <a:pt x="170" y="292"/>
                </a:cubicBezTo>
                <a:cubicBezTo>
                  <a:pt x="170" y="288"/>
                  <a:pt x="166" y="284"/>
                  <a:pt x="162" y="284"/>
                </a:cubicBezTo>
                <a:close/>
                <a:moveTo>
                  <a:pt x="221" y="191"/>
                </a:moveTo>
                <a:cubicBezTo>
                  <a:pt x="221" y="187"/>
                  <a:pt x="217" y="183"/>
                  <a:pt x="213" y="183"/>
                </a:cubicBezTo>
                <a:cubicBezTo>
                  <a:pt x="193" y="183"/>
                  <a:pt x="193" y="183"/>
                  <a:pt x="193" y="183"/>
                </a:cubicBezTo>
                <a:cubicBezTo>
                  <a:pt x="189" y="183"/>
                  <a:pt x="186" y="187"/>
                  <a:pt x="186" y="191"/>
                </a:cubicBezTo>
                <a:cubicBezTo>
                  <a:pt x="186" y="210"/>
                  <a:pt x="186" y="210"/>
                  <a:pt x="186" y="210"/>
                </a:cubicBezTo>
                <a:cubicBezTo>
                  <a:pt x="186" y="215"/>
                  <a:pt x="189" y="218"/>
                  <a:pt x="193" y="218"/>
                </a:cubicBezTo>
                <a:cubicBezTo>
                  <a:pt x="213" y="218"/>
                  <a:pt x="213" y="218"/>
                  <a:pt x="213" y="218"/>
                </a:cubicBezTo>
                <a:cubicBezTo>
                  <a:pt x="217" y="218"/>
                  <a:pt x="221" y="215"/>
                  <a:pt x="221" y="210"/>
                </a:cubicBezTo>
                <a:lnTo>
                  <a:pt x="221" y="191"/>
                </a:lnTo>
                <a:close/>
                <a:moveTo>
                  <a:pt x="272" y="140"/>
                </a:moveTo>
                <a:cubicBezTo>
                  <a:pt x="272" y="136"/>
                  <a:pt x="268" y="133"/>
                  <a:pt x="264" y="133"/>
                </a:cubicBezTo>
                <a:cubicBezTo>
                  <a:pt x="244" y="133"/>
                  <a:pt x="244" y="133"/>
                  <a:pt x="244" y="133"/>
                </a:cubicBezTo>
                <a:cubicBezTo>
                  <a:pt x="240" y="133"/>
                  <a:pt x="237" y="136"/>
                  <a:pt x="237" y="140"/>
                </a:cubicBezTo>
                <a:cubicBezTo>
                  <a:pt x="237" y="160"/>
                  <a:pt x="237" y="160"/>
                  <a:pt x="237" y="160"/>
                </a:cubicBezTo>
                <a:cubicBezTo>
                  <a:pt x="237" y="164"/>
                  <a:pt x="240" y="167"/>
                  <a:pt x="244" y="167"/>
                </a:cubicBezTo>
                <a:cubicBezTo>
                  <a:pt x="264" y="167"/>
                  <a:pt x="264" y="167"/>
                  <a:pt x="264" y="167"/>
                </a:cubicBezTo>
                <a:cubicBezTo>
                  <a:pt x="268" y="167"/>
                  <a:pt x="272" y="164"/>
                  <a:pt x="272" y="160"/>
                </a:cubicBezTo>
                <a:lnTo>
                  <a:pt x="272" y="140"/>
                </a:lnTo>
                <a:close/>
                <a:moveTo>
                  <a:pt x="294" y="154"/>
                </a:moveTo>
                <a:cubicBezTo>
                  <a:pt x="290" y="154"/>
                  <a:pt x="286" y="157"/>
                  <a:pt x="286" y="162"/>
                </a:cubicBezTo>
                <a:cubicBezTo>
                  <a:pt x="286" y="396"/>
                  <a:pt x="286" y="396"/>
                  <a:pt x="286" y="396"/>
                </a:cubicBezTo>
                <a:cubicBezTo>
                  <a:pt x="186" y="396"/>
                  <a:pt x="186" y="396"/>
                  <a:pt x="186" y="396"/>
                </a:cubicBezTo>
                <a:cubicBezTo>
                  <a:pt x="186" y="343"/>
                  <a:pt x="186" y="343"/>
                  <a:pt x="186" y="343"/>
                </a:cubicBezTo>
                <a:cubicBezTo>
                  <a:pt x="186" y="339"/>
                  <a:pt x="182" y="335"/>
                  <a:pt x="178" y="335"/>
                </a:cubicBezTo>
                <a:cubicBezTo>
                  <a:pt x="128" y="335"/>
                  <a:pt x="128" y="335"/>
                  <a:pt x="128" y="335"/>
                </a:cubicBezTo>
                <a:cubicBezTo>
                  <a:pt x="123" y="335"/>
                  <a:pt x="120" y="339"/>
                  <a:pt x="120" y="343"/>
                </a:cubicBezTo>
                <a:cubicBezTo>
                  <a:pt x="120" y="396"/>
                  <a:pt x="120" y="396"/>
                  <a:pt x="120" y="396"/>
                </a:cubicBezTo>
                <a:cubicBezTo>
                  <a:pt x="16" y="396"/>
                  <a:pt x="16" y="396"/>
                  <a:pt x="16" y="396"/>
                </a:cubicBezTo>
                <a:cubicBezTo>
                  <a:pt x="16" y="16"/>
                  <a:pt x="16" y="16"/>
                  <a:pt x="16" y="16"/>
                </a:cubicBezTo>
                <a:cubicBezTo>
                  <a:pt x="186" y="16"/>
                  <a:pt x="186" y="16"/>
                  <a:pt x="186" y="16"/>
                </a:cubicBezTo>
                <a:cubicBezTo>
                  <a:pt x="186" y="109"/>
                  <a:pt x="186" y="109"/>
                  <a:pt x="186" y="109"/>
                </a:cubicBezTo>
                <a:cubicBezTo>
                  <a:pt x="186" y="111"/>
                  <a:pt x="187" y="113"/>
                  <a:pt x="188" y="115"/>
                </a:cubicBezTo>
                <a:cubicBezTo>
                  <a:pt x="190" y="116"/>
                  <a:pt x="192" y="117"/>
                  <a:pt x="194" y="117"/>
                </a:cubicBezTo>
                <a:cubicBezTo>
                  <a:pt x="286" y="117"/>
                  <a:pt x="286" y="117"/>
                  <a:pt x="286" y="117"/>
                </a:cubicBezTo>
                <a:cubicBezTo>
                  <a:pt x="286" y="130"/>
                  <a:pt x="286" y="130"/>
                  <a:pt x="286" y="130"/>
                </a:cubicBezTo>
                <a:cubicBezTo>
                  <a:pt x="286" y="134"/>
                  <a:pt x="290" y="138"/>
                  <a:pt x="294" y="138"/>
                </a:cubicBezTo>
                <a:cubicBezTo>
                  <a:pt x="298" y="138"/>
                  <a:pt x="302" y="134"/>
                  <a:pt x="302" y="130"/>
                </a:cubicBezTo>
                <a:cubicBezTo>
                  <a:pt x="302" y="130"/>
                  <a:pt x="302" y="130"/>
                  <a:pt x="302" y="130"/>
                </a:cubicBezTo>
                <a:cubicBezTo>
                  <a:pt x="302" y="117"/>
                  <a:pt x="302" y="117"/>
                  <a:pt x="302" y="117"/>
                </a:cubicBezTo>
                <a:cubicBezTo>
                  <a:pt x="302" y="108"/>
                  <a:pt x="295" y="101"/>
                  <a:pt x="286" y="101"/>
                </a:cubicBezTo>
                <a:cubicBezTo>
                  <a:pt x="202" y="101"/>
                  <a:pt x="202" y="101"/>
                  <a:pt x="202" y="101"/>
                </a:cubicBezTo>
                <a:cubicBezTo>
                  <a:pt x="202" y="16"/>
                  <a:pt x="202" y="16"/>
                  <a:pt x="202" y="16"/>
                </a:cubicBezTo>
                <a:cubicBezTo>
                  <a:pt x="202" y="7"/>
                  <a:pt x="195" y="0"/>
                  <a:pt x="186" y="0"/>
                </a:cubicBezTo>
                <a:cubicBezTo>
                  <a:pt x="16" y="0"/>
                  <a:pt x="16" y="0"/>
                  <a:pt x="16" y="0"/>
                </a:cubicBezTo>
                <a:cubicBezTo>
                  <a:pt x="8" y="0"/>
                  <a:pt x="0" y="7"/>
                  <a:pt x="0" y="16"/>
                </a:cubicBezTo>
                <a:cubicBezTo>
                  <a:pt x="0" y="396"/>
                  <a:pt x="0" y="396"/>
                  <a:pt x="0" y="396"/>
                </a:cubicBezTo>
                <a:cubicBezTo>
                  <a:pt x="0" y="404"/>
                  <a:pt x="8" y="412"/>
                  <a:pt x="16" y="412"/>
                </a:cubicBezTo>
                <a:cubicBezTo>
                  <a:pt x="286" y="412"/>
                  <a:pt x="286" y="412"/>
                  <a:pt x="286" y="412"/>
                </a:cubicBezTo>
                <a:cubicBezTo>
                  <a:pt x="295" y="412"/>
                  <a:pt x="302" y="404"/>
                  <a:pt x="302" y="396"/>
                </a:cubicBezTo>
                <a:cubicBezTo>
                  <a:pt x="302" y="162"/>
                  <a:pt x="302" y="162"/>
                  <a:pt x="302" y="162"/>
                </a:cubicBezTo>
                <a:cubicBezTo>
                  <a:pt x="302" y="157"/>
                  <a:pt x="298" y="154"/>
                  <a:pt x="294" y="154"/>
                </a:cubicBezTo>
                <a:close/>
                <a:moveTo>
                  <a:pt x="170" y="140"/>
                </a:moveTo>
                <a:cubicBezTo>
                  <a:pt x="170" y="136"/>
                  <a:pt x="166" y="133"/>
                  <a:pt x="162" y="133"/>
                </a:cubicBezTo>
                <a:cubicBezTo>
                  <a:pt x="142" y="133"/>
                  <a:pt x="142" y="133"/>
                  <a:pt x="142" y="133"/>
                </a:cubicBezTo>
                <a:cubicBezTo>
                  <a:pt x="138" y="133"/>
                  <a:pt x="135" y="136"/>
                  <a:pt x="135" y="140"/>
                </a:cubicBezTo>
                <a:cubicBezTo>
                  <a:pt x="135" y="160"/>
                  <a:pt x="135" y="160"/>
                  <a:pt x="135" y="160"/>
                </a:cubicBezTo>
                <a:cubicBezTo>
                  <a:pt x="135" y="164"/>
                  <a:pt x="138" y="167"/>
                  <a:pt x="142" y="167"/>
                </a:cubicBezTo>
                <a:cubicBezTo>
                  <a:pt x="162" y="167"/>
                  <a:pt x="162" y="167"/>
                  <a:pt x="162" y="167"/>
                </a:cubicBezTo>
                <a:cubicBezTo>
                  <a:pt x="166" y="167"/>
                  <a:pt x="170" y="164"/>
                  <a:pt x="170" y="160"/>
                </a:cubicBezTo>
                <a:lnTo>
                  <a:pt x="170" y="140"/>
                </a:lnTo>
                <a:close/>
                <a:moveTo>
                  <a:pt x="272" y="241"/>
                </a:moveTo>
                <a:cubicBezTo>
                  <a:pt x="272" y="237"/>
                  <a:pt x="268" y="234"/>
                  <a:pt x="264" y="234"/>
                </a:cubicBezTo>
                <a:cubicBezTo>
                  <a:pt x="244" y="234"/>
                  <a:pt x="244" y="234"/>
                  <a:pt x="244" y="234"/>
                </a:cubicBezTo>
                <a:cubicBezTo>
                  <a:pt x="240" y="234"/>
                  <a:pt x="237" y="237"/>
                  <a:pt x="237" y="241"/>
                </a:cubicBezTo>
                <a:cubicBezTo>
                  <a:pt x="237" y="261"/>
                  <a:pt x="237" y="261"/>
                  <a:pt x="237" y="261"/>
                </a:cubicBezTo>
                <a:cubicBezTo>
                  <a:pt x="237" y="265"/>
                  <a:pt x="240" y="268"/>
                  <a:pt x="244" y="268"/>
                </a:cubicBezTo>
                <a:cubicBezTo>
                  <a:pt x="264" y="268"/>
                  <a:pt x="264" y="268"/>
                  <a:pt x="264" y="268"/>
                </a:cubicBezTo>
                <a:cubicBezTo>
                  <a:pt x="268" y="268"/>
                  <a:pt x="272" y="265"/>
                  <a:pt x="272" y="261"/>
                </a:cubicBezTo>
                <a:lnTo>
                  <a:pt x="272" y="241"/>
                </a:lnTo>
                <a:close/>
                <a:moveTo>
                  <a:pt x="272" y="191"/>
                </a:moveTo>
                <a:cubicBezTo>
                  <a:pt x="272" y="187"/>
                  <a:pt x="268" y="183"/>
                  <a:pt x="264" y="183"/>
                </a:cubicBezTo>
                <a:cubicBezTo>
                  <a:pt x="244" y="183"/>
                  <a:pt x="244" y="183"/>
                  <a:pt x="244" y="183"/>
                </a:cubicBezTo>
                <a:cubicBezTo>
                  <a:pt x="240" y="183"/>
                  <a:pt x="237" y="187"/>
                  <a:pt x="237" y="191"/>
                </a:cubicBezTo>
                <a:cubicBezTo>
                  <a:pt x="237" y="210"/>
                  <a:pt x="237" y="210"/>
                  <a:pt x="237" y="210"/>
                </a:cubicBezTo>
                <a:cubicBezTo>
                  <a:pt x="237" y="215"/>
                  <a:pt x="240" y="218"/>
                  <a:pt x="244" y="218"/>
                </a:cubicBezTo>
                <a:cubicBezTo>
                  <a:pt x="264" y="218"/>
                  <a:pt x="264" y="218"/>
                  <a:pt x="264" y="218"/>
                </a:cubicBezTo>
                <a:cubicBezTo>
                  <a:pt x="268" y="218"/>
                  <a:pt x="272" y="215"/>
                  <a:pt x="272" y="210"/>
                </a:cubicBezTo>
                <a:lnTo>
                  <a:pt x="272" y="191"/>
                </a:lnTo>
                <a:close/>
                <a:moveTo>
                  <a:pt x="264" y="284"/>
                </a:moveTo>
                <a:cubicBezTo>
                  <a:pt x="244" y="284"/>
                  <a:pt x="244" y="284"/>
                  <a:pt x="244" y="284"/>
                </a:cubicBezTo>
                <a:cubicBezTo>
                  <a:pt x="240" y="284"/>
                  <a:pt x="237" y="288"/>
                  <a:pt x="237" y="292"/>
                </a:cubicBezTo>
                <a:cubicBezTo>
                  <a:pt x="237" y="311"/>
                  <a:pt x="237" y="311"/>
                  <a:pt x="237" y="311"/>
                </a:cubicBezTo>
                <a:cubicBezTo>
                  <a:pt x="237" y="316"/>
                  <a:pt x="240" y="319"/>
                  <a:pt x="244" y="319"/>
                </a:cubicBezTo>
                <a:cubicBezTo>
                  <a:pt x="264" y="319"/>
                  <a:pt x="264" y="319"/>
                  <a:pt x="264" y="319"/>
                </a:cubicBezTo>
                <a:cubicBezTo>
                  <a:pt x="268" y="319"/>
                  <a:pt x="272" y="316"/>
                  <a:pt x="272" y="311"/>
                </a:cubicBezTo>
                <a:cubicBezTo>
                  <a:pt x="272" y="292"/>
                  <a:pt x="272" y="292"/>
                  <a:pt x="272" y="292"/>
                </a:cubicBezTo>
                <a:cubicBezTo>
                  <a:pt x="272" y="288"/>
                  <a:pt x="268" y="284"/>
                  <a:pt x="264" y="284"/>
                </a:cubicBezTo>
                <a:close/>
                <a:moveTo>
                  <a:pt x="67" y="140"/>
                </a:moveTo>
                <a:cubicBezTo>
                  <a:pt x="67" y="136"/>
                  <a:pt x="64" y="133"/>
                  <a:pt x="60" y="133"/>
                </a:cubicBezTo>
                <a:cubicBezTo>
                  <a:pt x="40" y="133"/>
                  <a:pt x="40" y="133"/>
                  <a:pt x="40" y="133"/>
                </a:cubicBezTo>
                <a:cubicBezTo>
                  <a:pt x="36" y="133"/>
                  <a:pt x="32" y="136"/>
                  <a:pt x="32" y="140"/>
                </a:cubicBezTo>
                <a:cubicBezTo>
                  <a:pt x="32" y="160"/>
                  <a:pt x="32" y="160"/>
                  <a:pt x="32" y="160"/>
                </a:cubicBezTo>
                <a:cubicBezTo>
                  <a:pt x="32" y="164"/>
                  <a:pt x="36" y="167"/>
                  <a:pt x="40" y="167"/>
                </a:cubicBezTo>
                <a:cubicBezTo>
                  <a:pt x="60" y="167"/>
                  <a:pt x="60" y="167"/>
                  <a:pt x="60" y="167"/>
                </a:cubicBezTo>
                <a:cubicBezTo>
                  <a:pt x="64" y="167"/>
                  <a:pt x="67" y="164"/>
                  <a:pt x="67" y="160"/>
                </a:cubicBezTo>
                <a:lnTo>
                  <a:pt x="67" y="140"/>
                </a:lnTo>
                <a:close/>
                <a:moveTo>
                  <a:pt x="60" y="284"/>
                </a:moveTo>
                <a:cubicBezTo>
                  <a:pt x="40" y="284"/>
                  <a:pt x="40" y="284"/>
                  <a:pt x="40" y="284"/>
                </a:cubicBezTo>
                <a:cubicBezTo>
                  <a:pt x="36" y="284"/>
                  <a:pt x="32" y="288"/>
                  <a:pt x="32" y="292"/>
                </a:cubicBezTo>
                <a:cubicBezTo>
                  <a:pt x="32" y="311"/>
                  <a:pt x="32" y="311"/>
                  <a:pt x="32" y="311"/>
                </a:cubicBezTo>
                <a:cubicBezTo>
                  <a:pt x="32" y="316"/>
                  <a:pt x="36" y="319"/>
                  <a:pt x="40" y="319"/>
                </a:cubicBezTo>
                <a:cubicBezTo>
                  <a:pt x="60" y="319"/>
                  <a:pt x="60" y="319"/>
                  <a:pt x="60" y="319"/>
                </a:cubicBezTo>
                <a:cubicBezTo>
                  <a:pt x="64" y="319"/>
                  <a:pt x="67" y="316"/>
                  <a:pt x="67" y="311"/>
                </a:cubicBezTo>
                <a:cubicBezTo>
                  <a:pt x="67" y="292"/>
                  <a:pt x="67" y="292"/>
                  <a:pt x="67" y="292"/>
                </a:cubicBezTo>
                <a:cubicBezTo>
                  <a:pt x="67" y="288"/>
                  <a:pt x="64" y="284"/>
                  <a:pt x="60" y="284"/>
                </a:cubicBezTo>
                <a:close/>
                <a:moveTo>
                  <a:pt x="67" y="191"/>
                </a:moveTo>
                <a:cubicBezTo>
                  <a:pt x="67" y="187"/>
                  <a:pt x="64" y="183"/>
                  <a:pt x="60" y="183"/>
                </a:cubicBezTo>
                <a:cubicBezTo>
                  <a:pt x="40" y="183"/>
                  <a:pt x="40" y="183"/>
                  <a:pt x="40" y="183"/>
                </a:cubicBezTo>
                <a:cubicBezTo>
                  <a:pt x="36" y="183"/>
                  <a:pt x="32" y="187"/>
                  <a:pt x="32" y="191"/>
                </a:cubicBezTo>
                <a:cubicBezTo>
                  <a:pt x="32" y="210"/>
                  <a:pt x="32" y="210"/>
                  <a:pt x="32" y="210"/>
                </a:cubicBezTo>
                <a:cubicBezTo>
                  <a:pt x="32" y="215"/>
                  <a:pt x="36" y="218"/>
                  <a:pt x="40" y="218"/>
                </a:cubicBezTo>
                <a:cubicBezTo>
                  <a:pt x="60" y="218"/>
                  <a:pt x="60" y="218"/>
                  <a:pt x="60" y="218"/>
                </a:cubicBezTo>
                <a:cubicBezTo>
                  <a:pt x="64" y="218"/>
                  <a:pt x="67" y="215"/>
                  <a:pt x="67" y="210"/>
                </a:cubicBezTo>
                <a:lnTo>
                  <a:pt x="67" y="191"/>
                </a:lnTo>
                <a:close/>
                <a:moveTo>
                  <a:pt x="67" y="241"/>
                </a:moveTo>
                <a:cubicBezTo>
                  <a:pt x="67" y="237"/>
                  <a:pt x="64" y="234"/>
                  <a:pt x="60" y="234"/>
                </a:cubicBezTo>
                <a:cubicBezTo>
                  <a:pt x="40" y="234"/>
                  <a:pt x="40" y="234"/>
                  <a:pt x="40" y="234"/>
                </a:cubicBezTo>
                <a:cubicBezTo>
                  <a:pt x="36" y="234"/>
                  <a:pt x="32" y="237"/>
                  <a:pt x="32" y="241"/>
                </a:cubicBezTo>
                <a:cubicBezTo>
                  <a:pt x="32" y="261"/>
                  <a:pt x="32" y="261"/>
                  <a:pt x="32" y="261"/>
                </a:cubicBezTo>
                <a:cubicBezTo>
                  <a:pt x="32" y="265"/>
                  <a:pt x="36" y="268"/>
                  <a:pt x="40" y="268"/>
                </a:cubicBezTo>
                <a:cubicBezTo>
                  <a:pt x="60" y="268"/>
                  <a:pt x="60" y="268"/>
                  <a:pt x="60" y="268"/>
                </a:cubicBezTo>
                <a:cubicBezTo>
                  <a:pt x="64" y="268"/>
                  <a:pt x="67" y="265"/>
                  <a:pt x="67" y="261"/>
                </a:cubicBezTo>
                <a:lnTo>
                  <a:pt x="67" y="241"/>
                </a:lnTo>
                <a:close/>
                <a:moveTo>
                  <a:pt x="67" y="39"/>
                </a:moveTo>
                <a:cubicBezTo>
                  <a:pt x="67" y="35"/>
                  <a:pt x="64" y="32"/>
                  <a:pt x="60" y="32"/>
                </a:cubicBezTo>
                <a:cubicBezTo>
                  <a:pt x="40" y="32"/>
                  <a:pt x="40" y="32"/>
                  <a:pt x="40" y="32"/>
                </a:cubicBezTo>
                <a:cubicBezTo>
                  <a:pt x="36" y="32"/>
                  <a:pt x="32" y="35"/>
                  <a:pt x="32" y="39"/>
                </a:cubicBezTo>
                <a:cubicBezTo>
                  <a:pt x="32" y="59"/>
                  <a:pt x="32" y="59"/>
                  <a:pt x="32" y="59"/>
                </a:cubicBezTo>
                <a:cubicBezTo>
                  <a:pt x="32" y="63"/>
                  <a:pt x="36" y="66"/>
                  <a:pt x="40" y="66"/>
                </a:cubicBezTo>
                <a:cubicBezTo>
                  <a:pt x="60" y="66"/>
                  <a:pt x="60" y="66"/>
                  <a:pt x="60" y="66"/>
                </a:cubicBezTo>
                <a:cubicBezTo>
                  <a:pt x="64" y="66"/>
                  <a:pt x="67" y="63"/>
                  <a:pt x="67" y="59"/>
                </a:cubicBezTo>
                <a:lnTo>
                  <a:pt x="67" y="39"/>
                </a:lnTo>
                <a:close/>
                <a:moveTo>
                  <a:pt x="67" y="90"/>
                </a:moveTo>
                <a:cubicBezTo>
                  <a:pt x="67" y="86"/>
                  <a:pt x="64" y="82"/>
                  <a:pt x="60" y="82"/>
                </a:cubicBezTo>
                <a:cubicBezTo>
                  <a:pt x="40" y="82"/>
                  <a:pt x="40" y="82"/>
                  <a:pt x="40" y="82"/>
                </a:cubicBezTo>
                <a:cubicBezTo>
                  <a:pt x="36" y="82"/>
                  <a:pt x="32" y="86"/>
                  <a:pt x="32" y="90"/>
                </a:cubicBezTo>
                <a:cubicBezTo>
                  <a:pt x="32" y="109"/>
                  <a:pt x="32" y="109"/>
                  <a:pt x="32" y="109"/>
                </a:cubicBezTo>
                <a:cubicBezTo>
                  <a:pt x="32" y="114"/>
                  <a:pt x="36" y="117"/>
                  <a:pt x="40" y="117"/>
                </a:cubicBezTo>
                <a:cubicBezTo>
                  <a:pt x="60" y="117"/>
                  <a:pt x="60" y="117"/>
                  <a:pt x="60" y="117"/>
                </a:cubicBezTo>
                <a:cubicBezTo>
                  <a:pt x="64" y="117"/>
                  <a:pt x="67" y="114"/>
                  <a:pt x="67" y="109"/>
                </a:cubicBezTo>
                <a:lnTo>
                  <a:pt x="67" y="90"/>
                </a:lnTo>
                <a:close/>
                <a:moveTo>
                  <a:pt x="118" y="39"/>
                </a:moveTo>
                <a:cubicBezTo>
                  <a:pt x="118" y="35"/>
                  <a:pt x="115" y="32"/>
                  <a:pt x="111" y="32"/>
                </a:cubicBezTo>
                <a:cubicBezTo>
                  <a:pt x="91" y="32"/>
                  <a:pt x="91" y="32"/>
                  <a:pt x="91" y="32"/>
                </a:cubicBezTo>
                <a:cubicBezTo>
                  <a:pt x="87" y="32"/>
                  <a:pt x="84" y="35"/>
                  <a:pt x="84" y="39"/>
                </a:cubicBezTo>
                <a:cubicBezTo>
                  <a:pt x="84" y="59"/>
                  <a:pt x="84" y="59"/>
                  <a:pt x="84" y="59"/>
                </a:cubicBezTo>
                <a:cubicBezTo>
                  <a:pt x="84" y="63"/>
                  <a:pt x="87" y="66"/>
                  <a:pt x="91" y="66"/>
                </a:cubicBezTo>
                <a:cubicBezTo>
                  <a:pt x="111" y="66"/>
                  <a:pt x="111" y="66"/>
                  <a:pt x="111" y="66"/>
                </a:cubicBezTo>
                <a:cubicBezTo>
                  <a:pt x="115" y="66"/>
                  <a:pt x="118" y="63"/>
                  <a:pt x="118" y="59"/>
                </a:cubicBezTo>
                <a:lnTo>
                  <a:pt x="118" y="39"/>
                </a:lnTo>
                <a:close/>
                <a:moveTo>
                  <a:pt x="170" y="39"/>
                </a:moveTo>
                <a:cubicBezTo>
                  <a:pt x="170" y="35"/>
                  <a:pt x="166" y="32"/>
                  <a:pt x="162" y="32"/>
                </a:cubicBezTo>
                <a:cubicBezTo>
                  <a:pt x="142" y="32"/>
                  <a:pt x="142" y="32"/>
                  <a:pt x="142" y="32"/>
                </a:cubicBezTo>
                <a:cubicBezTo>
                  <a:pt x="138" y="32"/>
                  <a:pt x="135" y="35"/>
                  <a:pt x="135" y="39"/>
                </a:cubicBezTo>
                <a:cubicBezTo>
                  <a:pt x="135" y="59"/>
                  <a:pt x="135" y="59"/>
                  <a:pt x="135" y="59"/>
                </a:cubicBezTo>
                <a:cubicBezTo>
                  <a:pt x="135" y="63"/>
                  <a:pt x="138" y="66"/>
                  <a:pt x="142" y="66"/>
                </a:cubicBezTo>
                <a:cubicBezTo>
                  <a:pt x="162" y="66"/>
                  <a:pt x="162" y="66"/>
                  <a:pt x="162" y="66"/>
                </a:cubicBezTo>
                <a:cubicBezTo>
                  <a:pt x="166" y="66"/>
                  <a:pt x="170" y="63"/>
                  <a:pt x="170" y="59"/>
                </a:cubicBezTo>
                <a:lnTo>
                  <a:pt x="170" y="39"/>
                </a:lnTo>
                <a:close/>
                <a:moveTo>
                  <a:pt x="118" y="90"/>
                </a:moveTo>
                <a:cubicBezTo>
                  <a:pt x="118" y="86"/>
                  <a:pt x="115" y="82"/>
                  <a:pt x="111" y="82"/>
                </a:cubicBezTo>
                <a:cubicBezTo>
                  <a:pt x="91" y="82"/>
                  <a:pt x="91" y="82"/>
                  <a:pt x="91" y="82"/>
                </a:cubicBezTo>
                <a:cubicBezTo>
                  <a:pt x="87" y="82"/>
                  <a:pt x="84" y="86"/>
                  <a:pt x="84" y="90"/>
                </a:cubicBezTo>
                <a:cubicBezTo>
                  <a:pt x="84" y="109"/>
                  <a:pt x="84" y="109"/>
                  <a:pt x="84" y="109"/>
                </a:cubicBezTo>
                <a:cubicBezTo>
                  <a:pt x="84" y="114"/>
                  <a:pt x="87" y="117"/>
                  <a:pt x="91" y="117"/>
                </a:cubicBezTo>
                <a:cubicBezTo>
                  <a:pt x="111" y="117"/>
                  <a:pt x="111" y="117"/>
                  <a:pt x="111" y="117"/>
                </a:cubicBezTo>
                <a:cubicBezTo>
                  <a:pt x="115" y="117"/>
                  <a:pt x="118" y="114"/>
                  <a:pt x="118" y="109"/>
                </a:cubicBezTo>
                <a:lnTo>
                  <a:pt x="118" y="90"/>
                </a:lnTo>
                <a:close/>
                <a:moveTo>
                  <a:pt x="170" y="90"/>
                </a:moveTo>
                <a:cubicBezTo>
                  <a:pt x="170" y="86"/>
                  <a:pt x="166" y="82"/>
                  <a:pt x="162" y="82"/>
                </a:cubicBezTo>
                <a:cubicBezTo>
                  <a:pt x="142" y="82"/>
                  <a:pt x="142" y="82"/>
                  <a:pt x="142" y="82"/>
                </a:cubicBezTo>
                <a:cubicBezTo>
                  <a:pt x="138" y="82"/>
                  <a:pt x="135" y="86"/>
                  <a:pt x="135" y="90"/>
                </a:cubicBezTo>
                <a:cubicBezTo>
                  <a:pt x="135" y="109"/>
                  <a:pt x="135" y="109"/>
                  <a:pt x="135" y="109"/>
                </a:cubicBezTo>
                <a:cubicBezTo>
                  <a:pt x="135" y="114"/>
                  <a:pt x="138" y="117"/>
                  <a:pt x="142" y="117"/>
                </a:cubicBezTo>
                <a:cubicBezTo>
                  <a:pt x="162" y="117"/>
                  <a:pt x="162" y="117"/>
                  <a:pt x="162" y="117"/>
                </a:cubicBezTo>
                <a:cubicBezTo>
                  <a:pt x="166" y="117"/>
                  <a:pt x="170" y="114"/>
                  <a:pt x="170" y="109"/>
                </a:cubicBezTo>
                <a:lnTo>
                  <a:pt x="170" y="90"/>
                </a:lnTo>
                <a:close/>
                <a:moveTo>
                  <a:pt x="111" y="284"/>
                </a:moveTo>
                <a:cubicBezTo>
                  <a:pt x="91" y="284"/>
                  <a:pt x="91" y="284"/>
                  <a:pt x="91" y="284"/>
                </a:cubicBezTo>
                <a:cubicBezTo>
                  <a:pt x="87" y="284"/>
                  <a:pt x="84" y="288"/>
                  <a:pt x="84" y="292"/>
                </a:cubicBezTo>
                <a:cubicBezTo>
                  <a:pt x="84" y="311"/>
                  <a:pt x="84" y="311"/>
                  <a:pt x="84" y="311"/>
                </a:cubicBezTo>
                <a:cubicBezTo>
                  <a:pt x="84" y="316"/>
                  <a:pt x="87" y="319"/>
                  <a:pt x="91" y="319"/>
                </a:cubicBezTo>
                <a:cubicBezTo>
                  <a:pt x="111" y="319"/>
                  <a:pt x="111" y="319"/>
                  <a:pt x="111" y="319"/>
                </a:cubicBezTo>
                <a:cubicBezTo>
                  <a:pt x="115" y="319"/>
                  <a:pt x="118" y="316"/>
                  <a:pt x="118" y="311"/>
                </a:cubicBezTo>
                <a:cubicBezTo>
                  <a:pt x="118" y="292"/>
                  <a:pt x="118" y="292"/>
                  <a:pt x="118" y="292"/>
                </a:cubicBezTo>
                <a:cubicBezTo>
                  <a:pt x="118" y="288"/>
                  <a:pt x="115" y="284"/>
                  <a:pt x="111" y="284"/>
                </a:cubicBezTo>
                <a:close/>
                <a:moveTo>
                  <a:pt x="118" y="241"/>
                </a:moveTo>
                <a:cubicBezTo>
                  <a:pt x="118" y="237"/>
                  <a:pt x="115" y="234"/>
                  <a:pt x="111" y="234"/>
                </a:cubicBezTo>
                <a:cubicBezTo>
                  <a:pt x="91" y="234"/>
                  <a:pt x="91" y="234"/>
                  <a:pt x="91" y="234"/>
                </a:cubicBezTo>
                <a:cubicBezTo>
                  <a:pt x="87" y="234"/>
                  <a:pt x="84" y="237"/>
                  <a:pt x="84" y="241"/>
                </a:cubicBezTo>
                <a:cubicBezTo>
                  <a:pt x="84" y="261"/>
                  <a:pt x="84" y="261"/>
                  <a:pt x="84" y="261"/>
                </a:cubicBezTo>
                <a:cubicBezTo>
                  <a:pt x="84" y="265"/>
                  <a:pt x="87" y="268"/>
                  <a:pt x="91" y="268"/>
                </a:cubicBezTo>
                <a:cubicBezTo>
                  <a:pt x="111" y="268"/>
                  <a:pt x="111" y="268"/>
                  <a:pt x="111" y="268"/>
                </a:cubicBezTo>
                <a:cubicBezTo>
                  <a:pt x="115" y="268"/>
                  <a:pt x="118" y="265"/>
                  <a:pt x="118" y="261"/>
                </a:cubicBezTo>
                <a:lnTo>
                  <a:pt x="118" y="241"/>
                </a:lnTo>
                <a:close/>
                <a:moveTo>
                  <a:pt x="118" y="191"/>
                </a:moveTo>
                <a:cubicBezTo>
                  <a:pt x="118" y="187"/>
                  <a:pt x="115" y="183"/>
                  <a:pt x="111" y="183"/>
                </a:cubicBezTo>
                <a:cubicBezTo>
                  <a:pt x="91" y="183"/>
                  <a:pt x="91" y="183"/>
                  <a:pt x="91" y="183"/>
                </a:cubicBezTo>
                <a:cubicBezTo>
                  <a:pt x="87" y="183"/>
                  <a:pt x="84" y="187"/>
                  <a:pt x="84" y="191"/>
                </a:cubicBezTo>
                <a:cubicBezTo>
                  <a:pt x="84" y="210"/>
                  <a:pt x="84" y="210"/>
                  <a:pt x="84" y="210"/>
                </a:cubicBezTo>
                <a:cubicBezTo>
                  <a:pt x="84" y="215"/>
                  <a:pt x="87" y="218"/>
                  <a:pt x="91" y="218"/>
                </a:cubicBezTo>
                <a:cubicBezTo>
                  <a:pt x="111" y="218"/>
                  <a:pt x="111" y="218"/>
                  <a:pt x="111" y="218"/>
                </a:cubicBezTo>
                <a:cubicBezTo>
                  <a:pt x="115" y="218"/>
                  <a:pt x="118" y="215"/>
                  <a:pt x="118" y="210"/>
                </a:cubicBezTo>
                <a:lnTo>
                  <a:pt x="118" y="191"/>
                </a:lnTo>
                <a:close/>
                <a:moveTo>
                  <a:pt x="118" y="140"/>
                </a:moveTo>
                <a:cubicBezTo>
                  <a:pt x="118" y="136"/>
                  <a:pt x="115" y="133"/>
                  <a:pt x="111" y="133"/>
                </a:cubicBezTo>
                <a:cubicBezTo>
                  <a:pt x="91" y="133"/>
                  <a:pt x="91" y="133"/>
                  <a:pt x="91" y="133"/>
                </a:cubicBezTo>
                <a:cubicBezTo>
                  <a:pt x="87" y="133"/>
                  <a:pt x="84" y="136"/>
                  <a:pt x="84" y="140"/>
                </a:cubicBezTo>
                <a:cubicBezTo>
                  <a:pt x="84" y="160"/>
                  <a:pt x="84" y="160"/>
                  <a:pt x="84" y="160"/>
                </a:cubicBezTo>
                <a:cubicBezTo>
                  <a:pt x="84" y="164"/>
                  <a:pt x="87" y="167"/>
                  <a:pt x="91" y="167"/>
                </a:cubicBezTo>
                <a:cubicBezTo>
                  <a:pt x="111" y="167"/>
                  <a:pt x="111" y="167"/>
                  <a:pt x="111" y="167"/>
                </a:cubicBezTo>
                <a:cubicBezTo>
                  <a:pt x="115" y="167"/>
                  <a:pt x="118" y="164"/>
                  <a:pt x="118" y="160"/>
                </a:cubicBezTo>
                <a:lnTo>
                  <a:pt x="118" y="140"/>
                </a:ln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lIns="80119" tIns="40060" rIns="80119" bIns="40060"/>
          <a:lstStyle/>
          <a:p>
            <a:endParaRPr lang="en-US"/>
          </a:p>
        </p:txBody>
      </p:sp>
      <p:sp>
        <p:nvSpPr>
          <p:cNvPr id="160" name="Freeform 3"/>
          <p:cNvSpPr>
            <a:spLocks noChangeAspect="1" noEditPoints="1"/>
          </p:cNvSpPr>
          <p:nvPr/>
        </p:nvSpPr>
        <p:spPr bwMode="auto">
          <a:xfrm>
            <a:off x="8587755" y="2927820"/>
            <a:ext cx="444416" cy="481780"/>
          </a:xfrm>
          <a:custGeom>
            <a:avLst/>
            <a:gdLst>
              <a:gd name="T0" fmla="*/ 2147483647 w 302"/>
              <a:gd name="T1" fmla="*/ 2147483647 h 412"/>
              <a:gd name="T2" fmla="*/ 2147483647 w 302"/>
              <a:gd name="T3" fmla="*/ 2147483647 h 412"/>
              <a:gd name="T4" fmla="*/ 2147483647 w 302"/>
              <a:gd name="T5" fmla="*/ 2147483647 h 412"/>
              <a:gd name="T6" fmla="*/ 2147483647 w 302"/>
              <a:gd name="T7" fmla="*/ 2147483647 h 412"/>
              <a:gd name="T8" fmla="*/ 2147483647 w 302"/>
              <a:gd name="T9" fmla="*/ 2147483647 h 412"/>
              <a:gd name="T10" fmla="*/ 2147483647 w 302"/>
              <a:gd name="T11" fmla="*/ 2147483647 h 412"/>
              <a:gd name="T12" fmla="*/ 2147483647 w 302"/>
              <a:gd name="T13" fmla="*/ 2147483647 h 412"/>
              <a:gd name="T14" fmla="*/ 2147483647 w 302"/>
              <a:gd name="T15" fmla="*/ 2147483647 h 412"/>
              <a:gd name="T16" fmla="*/ 2147483647 w 302"/>
              <a:gd name="T17" fmla="*/ 2147483647 h 412"/>
              <a:gd name="T18" fmla="*/ 2147483647 w 302"/>
              <a:gd name="T19" fmla="*/ 2147483647 h 412"/>
              <a:gd name="T20" fmla="*/ 2147483647 w 302"/>
              <a:gd name="T21" fmla="*/ 2147483647 h 412"/>
              <a:gd name="T22" fmla="*/ 2147483647 w 302"/>
              <a:gd name="T23" fmla="*/ 2147483647 h 412"/>
              <a:gd name="T24" fmla="*/ 2147483647 w 302"/>
              <a:gd name="T25" fmla="*/ 2147483647 h 412"/>
              <a:gd name="T26" fmla="*/ 2147483647 w 302"/>
              <a:gd name="T27" fmla="*/ 2147483647 h 412"/>
              <a:gd name="T28" fmla="*/ 2147483647 w 302"/>
              <a:gd name="T29" fmla="*/ 2147483647 h 412"/>
              <a:gd name="T30" fmla="*/ 2147483647 w 302"/>
              <a:gd name="T31" fmla="*/ 2147483647 h 412"/>
              <a:gd name="T32" fmla="*/ 2147483647 w 302"/>
              <a:gd name="T33" fmla="*/ 2147483647 h 412"/>
              <a:gd name="T34" fmla="*/ 2147483647 w 302"/>
              <a:gd name="T35" fmla="*/ 2147483647 h 412"/>
              <a:gd name="T36" fmla="*/ 2147483647 w 302"/>
              <a:gd name="T37" fmla="*/ 2147483647 h 412"/>
              <a:gd name="T38" fmla="*/ 0 w 302"/>
              <a:gd name="T39" fmla="*/ 2147483647 h 412"/>
              <a:gd name="T40" fmla="*/ 2147483647 w 302"/>
              <a:gd name="T41" fmla="*/ 2147483647 h 412"/>
              <a:gd name="T42" fmla="*/ 2147483647 w 302"/>
              <a:gd name="T43" fmla="*/ 2147483647 h 412"/>
              <a:gd name="T44" fmla="*/ 2147483647 w 302"/>
              <a:gd name="T45" fmla="*/ 2147483647 h 412"/>
              <a:gd name="T46" fmla="*/ 2147483647 w 302"/>
              <a:gd name="T47" fmla="*/ 2147483647 h 412"/>
              <a:gd name="T48" fmla="*/ 2147483647 w 302"/>
              <a:gd name="T49" fmla="*/ 2147483647 h 412"/>
              <a:gd name="T50" fmla="*/ 2147483647 w 302"/>
              <a:gd name="T51" fmla="*/ 2147483647 h 412"/>
              <a:gd name="T52" fmla="*/ 2147483647 w 302"/>
              <a:gd name="T53" fmla="*/ 2147483647 h 412"/>
              <a:gd name="T54" fmla="*/ 2147483647 w 302"/>
              <a:gd name="T55" fmla="*/ 2147483647 h 412"/>
              <a:gd name="T56" fmla="*/ 2147483647 w 302"/>
              <a:gd name="T57" fmla="*/ 2147483647 h 412"/>
              <a:gd name="T58" fmla="*/ 2147483647 w 302"/>
              <a:gd name="T59" fmla="*/ 2147483647 h 412"/>
              <a:gd name="T60" fmla="*/ 2147483647 w 302"/>
              <a:gd name="T61" fmla="*/ 2147483647 h 412"/>
              <a:gd name="T62" fmla="*/ 2147483647 w 302"/>
              <a:gd name="T63" fmla="*/ 2147483647 h 412"/>
              <a:gd name="T64" fmla="*/ 2147483647 w 302"/>
              <a:gd name="T65" fmla="*/ 2147483647 h 412"/>
              <a:gd name="T66" fmla="*/ 2147483647 w 302"/>
              <a:gd name="T67" fmla="*/ 2147483647 h 412"/>
              <a:gd name="T68" fmla="*/ 2147483647 w 302"/>
              <a:gd name="T69" fmla="*/ 2147483647 h 412"/>
              <a:gd name="T70" fmla="*/ 2147483647 w 302"/>
              <a:gd name="T71" fmla="*/ 2147483647 h 412"/>
              <a:gd name="T72" fmla="*/ 2147483647 w 302"/>
              <a:gd name="T73" fmla="*/ 2147483647 h 412"/>
              <a:gd name="T74" fmla="*/ 2147483647 w 302"/>
              <a:gd name="T75" fmla="*/ 2147483647 h 412"/>
              <a:gd name="T76" fmla="*/ 2147483647 w 302"/>
              <a:gd name="T77" fmla="*/ 2147483647 h 412"/>
              <a:gd name="T78" fmla="*/ 2147483647 w 302"/>
              <a:gd name="T79" fmla="*/ 2147483647 h 412"/>
              <a:gd name="T80" fmla="*/ 2147483647 w 302"/>
              <a:gd name="T81" fmla="*/ 2147483647 h 412"/>
              <a:gd name="T82" fmla="*/ 2147483647 w 302"/>
              <a:gd name="T83" fmla="*/ 2147483647 h 412"/>
              <a:gd name="T84" fmla="*/ 2147483647 w 302"/>
              <a:gd name="T85" fmla="*/ 2147483647 h 412"/>
              <a:gd name="T86" fmla="*/ 2147483647 w 302"/>
              <a:gd name="T87" fmla="*/ 2147483647 h 412"/>
              <a:gd name="T88" fmla="*/ 2147483647 w 302"/>
              <a:gd name="T89" fmla="*/ 2147483647 h 412"/>
              <a:gd name="T90" fmla="*/ 2147483647 w 302"/>
              <a:gd name="T91" fmla="*/ 2147483647 h 412"/>
              <a:gd name="T92" fmla="*/ 2147483647 w 302"/>
              <a:gd name="T93" fmla="*/ 2147483647 h 412"/>
              <a:gd name="T94" fmla="*/ 2147483647 w 302"/>
              <a:gd name="T95" fmla="*/ 2147483647 h 412"/>
              <a:gd name="T96" fmla="*/ 2147483647 w 302"/>
              <a:gd name="T97" fmla="*/ 2147483647 h 412"/>
              <a:gd name="T98" fmla="*/ 2147483647 w 302"/>
              <a:gd name="T99" fmla="*/ 2147483647 h 412"/>
              <a:gd name="T100" fmla="*/ 2147483647 w 302"/>
              <a:gd name="T101" fmla="*/ 2147483647 h 412"/>
              <a:gd name="T102" fmla="*/ 2147483647 w 302"/>
              <a:gd name="T103" fmla="*/ 2147483647 h 412"/>
              <a:gd name="T104" fmla="*/ 2147483647 w 302"/>
              <a:gd name="T105" fmla="*/ 2147483647 h 4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2" h="412">
                <a:moveTo>
                  <a:pt x="221" y="241"/>
                </a:moveTo>
                <a:cubicBezTo>
                  <a:pt x="221" y="237"/>
                  <a:pt x="217" y="234"/>
                  <a:pt x="213" y="234"/>
                </a:cubicBezTo>
                <a:cubicBezTo>
                  <a:pt x="193" y="234"/>
                  <a:pt x="193" y="234"/>
                  <a:pt x="193" y="234"/>
                </a:cubicBezTo>
                <a:cubicBezTo>
                  <a:pt x="189" y="234"/>
                  <a:pt x="186" y="237"/>
                  <a:pt x="186" y="241"/>
                </a:cubicBezTo>
                <a:cubicBezTo>
                  <a:pt x="186" y="261"/>
                  <a:pt x="186" y="261"/>
                  <a:pt x="186" y="261"/>
                </a:cubicBezTo>
                <a:cubicBezTo>
                  <a:pt x="186" y="265"/>
                  <a:pt x="189" y="268"/>
                  <a:pt x="193" y="268"/>
                </a:cubicBezTo>
                <a:cubicBezTo>
                  <a:pt x="213" y="268"/>
                  <a:pt x="213" y="268"/>
                  <a:pt x="213" y="268"/>
                </a:cubicBezTo>
                <a:cubicBezTo>
                  <a:pt x="217" y="268"/>
                  <a:pt x="221" y="265"/>
                  <a:pt x="221" y="261"/>
                </a:cubicBezTo>
                <a:lnTo>
                  <a:pt x="221" y="241"/>
                </a:lnTo>
                <a:close/>
                <a:moveTo>
                  <a:pt x="221" y="140"/>
                </a:moveTo>
                <a:cubicBezTo>
                  <a:pt x="221" y="136"/>
                  <a:pt x="217" y="133"/>
                  <a:pt x="213" y="133"/>
                </a:cubicBezTo>
                <a:cubicBezTo>
                  <a:pt x="193" y="133"/>
                  <a:pt x="193" y="133"/>
                  <a:pt x="193" y="133"/>
                </a:cubicBezTo>
                <a:cubicBezTo>
                  <a:pt x="189" y="133"/>
                  <a:pt x="186" y="136"/>
                  <a:pt x="186" y="140"/>
                </a:cubicBezTo>
                <a:cubicBezTo>
                  <a:pt x="186" y="160"/>
                  <a:pt x="186" y="160"/>
                  <a:pt x="186" y="160"/>
                </a:cubicBezTo>
                <a:cubicBezTo>
                  <a:pt x="186" y="164"/>
                  <a:pt x="189" y="167"/>
                  <a:pt x="193" y="167"/>
                </a:cubicBezTo>
                <a:cubicBezTo>
                  <a:pt x="213" y="167"/>
                  <a:pt x="213" y="167"/>
                  <a:pt x="213" y="167"/>
                </a:cubicBezTo>
                <a:cubicBezTo>
                  <a:pt x="217" y="167"/>
                  <a:pt x="221" y="164"/>
                  <a:pt x="221" y="160"/>
                </a:cubicBezTo>
                <a:lnTo>
                  <a:pt x="221" y="140"/>
                </a:lnTo>
                <a:close/>
                <a:moveTo>
                  <a:pt x="213" y="284"/>
                </a:moveTo>
                <a:cubicBezTo>
                  <a:pt x="193" y="284"/>
                  <a:pt x="193" y="284"/>
                  <a:pt x="193" y="284"/>
                </a:cubicBezTo>
                <a:cubicBezTo>
                  <a:pt x="189" y="284"/>
                  <a:pt x="186" y="288"/>
                  <a:pt x="186" y="292"/>
                </a:cubicBezTo>
                <a:cubicBezTo>
                  <a:pt x="186" y="311"/>
                  <a:pt x="186" y="311"/>
                  <a:pt x="186" y="311"/>
                </a:cubicBezTo>
                <a:cubicBezTo>
                  <a:pt x="186" y="316"/>
                  <a:pt x="189" y="319"/>
                  <a:pt x="193" y="319"/>
                </a:cubicBezTo>
                <a:cubicBezTo>
                  <a:pt x="213" y="319"/>
                  <a:pt x="213" y="319"/>
                  <a:pt x="213" y="319"/>
                </a:cubicBezTo>
                <a:cubicBezTo>
                  <a:pt x="217" y="319"/>
                  <a:pt x="221" y="316"/>
                  <a:pt x="221" y="311"/>
                </a:cubicBezTo>
                <a:cubicBezTo>
                  <a:pt x="221" y="292"/>
                  <a:pt x="221" y="292"/>
                  <a:pt x="221" y="292"/>
                </a:cubicBezTo>
                <a:cubicBezTo>
                  <a:pt x="221" y="288"/>
                  <a:pt x="217" y="284"/>
                  <a:pt x="213" y="284"/>
                </a:cubicBezTo>
                <a:close/>
                <a:moveTo>
                  <a:pt x="170" y="241"/>
                </a:moveTo>
                <a:cubicBezTo>
                  <a:pt x="170" y="237"/>
                  <a:pt x="166" y="234"/>
                  <a:pt x="162" y="234"/>
                </a:cubicBezTo>
                <a:cubicBezTo>
                  <a:pt x="142" y="234"/>
                  <a:pt x="142" y="234"/>
                  <a:pt x="142" y="234"/>
                </a:cubicBezTo>
                <a:cubicBezTo>
                  <a:pt x="138" y="234"/>
                  <a:pt x="135" y="237"/>
                  <a:pt x="135" y="241"/>
                </a:cubicBezTo>
                <a:cubicBezTo>
                  <a:pt x="135" y="261"/>
                  <a:pt x="135" y="261"/>
                  <a:pt x="135" y="261"/>
                </a:cubicBezTo>
                <a:cubicBezTo>
                  <a:pt x="135" y="265"/>
                  <a:pt x="138" y="268"/>
                  <a:pt x="142" y="268"/>
                </a:cubicBezTo>
                <a:cubicBezTo>
                  <a:pt x="162" y="268"/>
                  <a:pt x="162" y="268"/>
                  <a:pt x="162" y="268"/>
                </a:cubicBezTo>
                <a:cubicBezTo>
                  <a:pt x="166" y="268"/>
                  <a:pt x="170" y="265"/>
                  <a:pt x="170" y="261"/>
                </a:cubicBezTo>
                <a:lnTo>
                  <a:pt x="170" y="241"/>
                </a:lnTo>
                <a:close/>
                <a:moveTo>
                  <a:pt x="170" y="191"/>
                </a:moveTo>
                <a:cubicBezTo>
                  <a:pt x="170" y="187"/>
                  <a:pt x="166" y="183"/>
                  <a:pt x="162" y="183"/>
                </a:cubicBezTo>
                <a:cubicBezTo>
                  <a:pt x="142" y="183"/>
                  <a:pt x="142" y="183"/>
                  <a:pt x="142" y="183"/>
                </a:cubicBezTo>
                <a:cubicBezTo>
                  <a:pt x="138" y="183"/>
                  <a:pt x="135" y="187"/>
                  <a:pt x="135" y="191"/>
                </a:cubicBezTo>
                <a:cubicBezTo>
                  <a:pt x="135" y="210"/>
                  <a:pt x="135" y="210"/>
                  <a:pt x="135" y="210"/>
                </a:cubicBezTo>
                <a:cubicBezTo>
                  <a:pt x="135" y="215"/>
                  <a:pt x="138" y="218"/>
                  <a:pt x="142" y="218"/>
                </a:cubicBezTo>
                <a:cubicBezTo>
                  <a:pt x="162" y="218"/>
                  <a:pt x="162" y="218"/>
                  <a:pt x="162" y="218"/>
                </a:cubicBezTo>
                <a:cubicBezTo>
                  <a:pt x="166" y="218"/>
                  <a:pt x="170" y="215"/>
                  <a:pt x="170" y="210"/>
                </a:cubicBezTo>
                <a:lnTo>
                  <a:pt x="170" y="191"/>
                </a:lnTo>
                <a:close/>
                <a:moveTo>
                  <a:pt x="162" y="284"/>
                </a:moveTo>
                <a:cubicBezTo>
                  <a:pt x="142" y="284"/>
                  <a:pt x="142" y="284"/>
                  <a:pt x="142" y="284"/>
                </a:cubicBezTo>
                <a:cubicBezTo>
                  <a:pt x="138" y="284"/>
                  <a:pt x="135" y="288"/>
                  <a:pt x="135" y="292"/>
                </a:cubicBezTo>
                <a:cubicBezTo>
                  <a:pt x="135" y="311"/>
                  <a:pt x="135" y="311"/>
                  <a:pt x="135" y="311"/>
                </a:cubicBezTo>
                <a:cubicBezTo>
                  <a:pt x="135" y="316"/>
                  <a:pt x="138" y="319"/>
                  <a:pt x="142" y="319"/>
                </a:cubicBezTo>
                <a:cubicBezTo>
                  <a:pt x="162" y="319"/>
                  <a:pt x="162" y="319"/>
                  <a:pt x="162" y="319"/>
                </a:cubicBezTo>
                <a:cubicBezTo>
                  <a:pt x="166" y="319"/>
                  <a:pt x="170" y="316"/>
                  <a:pt x="170" y="311"/>
                </a:cubicBezTo>
                <a:cubicBezTo>
                  <a:pt x="170" y="292"/>
                  <a:pt x="170" y="292"/>
                  <a:pt x="170" y="292"/>
                </a:cubicBezTo>
                <a:cubicBezTo>
                  <a:pt x="170" y="288"/>
                  <a:pt x="166" y="284"/>
                  <a:pt x="162" y="284"/>
                </a:cubicBezTo>
                <a:close/>
                <a:moveTo>
                  <a:pt x="221" y="191"/>
                </a:moveTo>
                <a:cubicBezTo>
                  <a:pt x="221" y="187"/>
                  <a:pt x="217" y="183"/>
                  <a:pt x="213" y="183"/>
                </a:cubicBezTo>
                <a:cubicBezTo>
                  <a:pt x="193" y="183"/>
                  <a:pt x="193" y="183"/>
                  <a:pt x="193" y="183"/>
                </a:cubicBezTo>
                <a:cubicBezTo>
                  <a:pt x="189" y="183"/>
                  <a:pt x="186" y="187"/>
                  <a:pt x="186" y="191"/>
                </a:cubicBezTo>
                <a:cubicBezTo>
                  <a:pt x="186" y="210"/>
                  <a:pt x="186" y="210"/>
                  <a:pt x="186" y="210"/>
                </a:cubicBezTo>
                <a:cubicBezTo>
                  <a:pt x="186" y="215"/>
                  <a:pt x="189" y="218"/>
                  <a:pt x="193" y="218"/>
                </a:cubicBezTo>
                <a:cubicBezTo>
                  <a:pt x="213" y="218"/>
                  <a:pt x="213" y="218"/>
                  <a:pt x="213" y="218"/>
                </a:cubicBezTo>
                <a:cubicBezTo>
                  <a:pt x="217" y="218"/>
                  <a:pt x="221" y="215"/>
                  <a:pt x="221" y="210"/>
                </a:cubicBezTo>
                <a:lnTo>
                  <a:pt x="221" y="191"/>
                </a:lnTo>
                <a:close/>
                <a:moveTo>
                  <a:pt x="272" y="140"/>
                </a:moveTo>
                <a:cubicBezTo>
                  <a:pt x="272" y="136"/>
                  <a:pt x="268" y="133"/>
                  <a:pt x="264" y="133"/>
                </a:cubicBezTo>
                <a:cubicBezTo>
                  <a:pt x="244" y="133"/>
                  <a:pt x="244" y="133"/>
                  <a:pt x="244" y="133"/>
                </a:cubicBezTo>
                <a:cubicBezTo>
                  <a:pt x="240" y="133"/>
                  <a:pt x="237" y="136"/>
                  <a:pt x="237" y="140"/>
                </a:cubicBezTo>
                <a:cubicBezTo>
                  <a:pt x="237" y="160"/>
                  <a:pt x="237" y="160"/>
                  <a:pt x="237" y="160"/>
                </a:cubicBezTo>
                <a:cubicBezTo>
                  <a:pt x="237" y="164"/>
                  <a:pt x="240" y="167"/>
                  <a:pt x="244" y="167"/>
                </a:cubicBezTo>
                <a:cubicBezTo>
                  <a:pt x="264" y="167"/>
                  <a:pt x="264" y="167"/>
                  <a:pt x="264" y="167"/>
                </a:cubicBezTo>
                <a:cubicBezTo>
                  <a:pt x="268" y="167"/>
                  <a:pt x="272" y="164"/>
                  <a:pt x="272" y="160"/>
                </a:cubicBezTo>
                <a:lnTo>
                  <a:pt x="272" y="140"/>
                </a:lnTo>
                <a:close/>
                <a:moveTo>
                  <a:pt x="294" y="154"/>
                </a:moveTo>
                <a:cubicBezTo>
                  <a:pt x="290" y="154"/>
                  <a:pt x="286" y="157"/>
                  <a:pt x="286" y="162"/>
                </a:cubicBezTo>
                <a:cubicBezTo>
                  <a:pt x="286" y="396"/>
                  <a:pt x="286" y="396"/>
                  <a:pt x="286" y="396"/>
                </a:cubicBezTo>
                <a:cubicBezTo>
                  <a:pt x="186" y="396"/>
                  <a:pt x="186" y="396"/>
                  <a:pt x="186" y="396"/>
                </a:cubicBezTo>
                <a:cubicBezTo>
                  <a:pt x="186" y="343"/>
                  <a:pt x="186" y="343"/>
                  <a:pt x="186" y="343"/>
                </a:cubicBezTo>
                <a:cubicBezTo>
                  <a:pt x="186" y="339"/>
                  <a:pt x="182" y="335"/>
                  <a:pt x="178" y="335"/>
                </a:cubicBezTo>
                <a:cubicBezTo>
                  <a:pt x="128" y="335"/>
                  <a:pt x="128" y="335"/>
                  <a:pt x="128" y="335"/>
                </a:cubicBezTo>
                <a:cubicBezTo>
                  <a:pt x="123" y="335"/>
                  <a:pt x="120" y="339"/>
                  <a:pt x="120" y="343"/>
                </a:cubicBezTo>
                <a:cubicBezTo>
                  <a:pt x="120" y="396"/>
                  <a:pt x="120" y="396"/>
                  <a:pt x="120" y="396"/>
                </a:cubicBezTo>
                <a:cubicBezTo>
                  <a:pt x="16" y="396"/>
                  <a:pt x="16" y="396"/>
                  <a:pt x="16" y="396"/>
                </a:cubicBezTo>
                <a:cubicBezTo>
                  <a:pt x="16" y="16"/>
                  <a:pt x="16" y="16"/>
                  <a:pt x="16" y="16"/>
                </a:cubicBezTo>
                <a:cubicBezTo>
                  <a:pt x="186" y="16"/>
                  <a:pt x="186" y="16"/>
                  <a:pt x="186" y="16"/>
                </a:cubicBezTo>
                <a:cubicBezTo>
                  <a:pt x="186" y="109"/>
                  <a:pt x="186" y="109"/>
                  <a:pt x="186" y="109"/>
                </a:cubicBezTo>
                <a:cubicBezTo>
                  <a:pt x="186" y="111"/>
                  <a:pt x="187" y="113"/>
                  <a:pt x="188" y="115"/>
                </a:cubicBezTo>
                <a:cubicBezTo>
                  <a:pt x="190" y="116"/>
                  <a:pt x="192" y="117"/>
                  <a:pt x="194" y="117"/>
                </a:cubicBezTo>
                <a:cubicBezTo>
                  <a:pt x="286" y="117"/>
                  <a:pt x="286" y="117"/>
                  <a:pt x="286" y="117"/>
                </a:cubicBezTo>
                <a:cubicBezTo>
                  <a:pt x="286" y="130"/>
                  <a:pt x="286" y="130"/>
                  <a:pt x="286" y="130"/>
                </a:cubicBezTo>
                <a:cubicBezTo>
                  <a:pt x="286" y="134"/>
                  <a:pt x="290" y="138"/>
                  <a:pt x="294" y="138"/>
                </a:cubicBezTo>
                <a:cubicBezTo>
                  <a:pt x="298" y="138"/>
                  <a:pt x="302" y="134"/>
                  <a:pt x="302" y="130"/>
                </a:cubicBezTo>
                <a:cubicBezTo>
                  <a:pt x="302" y="130"/>
                  <a:pt x="302" y="130"/>
                  <a:pt x="302" y="130"/>
                </a:cubicBezTo>
                <a:cubicBezTo>
                  <a:pt x="302" y="117"/>
                  <a:pt x="302" y="117"/>
                  <a:pt x="302" y="117"/>
                </a:cubicBezTo>
                <a:cubicBezTo>
                  <a:pt x="302" y="108"/>
                  <a:pt x="295" y="101"/>
                  <a:pt x="286" y="101"/>
                </a:cubicBezTo>
                <a:cubicBezTo>
                  <a:pt x="202" y="101"/>
                  <a:pt x="202" y="101"/>
                  <a:pt x="202" y="101"/>
                </a:cubicBezTo>
                <a:cubicBezTo>
                  <a:pt x="202" y="16"/>
                  <a:pt x="202" y="16"/>
                  <a:pt x="202" y="16"/>
                </a:cubicBezTo>
                <a:cubicBezTo>
                  <a:pt x="202" y="7"/>
                  <a:pt x="195" y="0"/>
                  <a:pt x="186" y="0"/>
                </a:cubicBezTo>
                <a:cubicBezTo>
                  <a:pt x="16" y="0"/>
                  <a:pt x="16" y="0"/>
                  <a:pt x="16" y="0"/>
                </a:cubicBezTo>
                <a:cubicBezTo>
                  <a:pt x="8" y="0"/>
                  <a:pt x="0" y="7"/>
                  <a:pt x="0" y="16"/>
                </a:cubicBezTo>
                <a:cubicBezTo>
                  <a:pt x="0" y="396"/>
                  <a:pt x="0" y="396"/>
                  <a:pt x="0" y="396"/>
                </a:cubicBezTo>
                <a:cubicBezTo>
                  <a:pt x="0" y="404"/>
                  <a:pt x="8" y="412"/>
                  <a:pt x="16" y="412"/>
                </a:cubicBezTo>
                <a:cubicBezTo>
                  <a:pt x="286" y="412"/>
                  <a:pt x="286" y="412"/>
                  <a:pt x="286" y="412"/>
                </a:cubicBezTo>
                <a:cubicBezTo>
                  <a:pt x="295" y="412"/>
                  <a:pt x="302" y="404"/>
                  <a:pt x="302" y="396"/>
                </a:cubicBezTo>
                <a:cubicBezTo>
                  <a:pt x="302" y="162"/>
                  <a:pt x="302" y="162"/>
                  <a:pt x="302" y="162"/>
                </a:cubicBezTo>
                <a:cubicBezTo>
                  <a:pt x="302" y="157"/>
                  <a:pt x="298" y="154"/>
                  <a:pt x="294" y="154"/>
                </a:cubicBezTo>
                <a:close/>
                <a:moveTo>
                  <a:pt x="170" y="140"/>
                </a:moveTo>
                <a:cubicBezTo>
                  <a:pt x="170" y="136"/>
                  <a:pt x="166" y="133"/>
                  <a:pt x="162" y="133"/>
                </a:cubicBezTo>
                <a:cubicBezTo>
                  <a:pt x="142" y="133"/>
                  <a:pt x="142" y="133"/>
                  <a:pt x="142" y="133"/>
                </a:cubicBezTo>
                <a:cubicBezTo>
                  <a:pt x="138" y="133"/>
                  <a:pt x="135" y="136"/>
                  <a:pt x="135" y="140"/>
                </a:cubicBezTo>
                <a:cubicBezTo>
                  <a:pt x="135" y="160"/>
                  <a:pt x="135" y="160"/>
                  <a:pt x="135" y="160"/>
                </a:cubicBezTo>
                <a:cubicBezTo>
                  <a:pt x="135" y="164"/>
                  <a:pt x="138" y="167"/>
                  <a:pt x="142" y="167"/>
                </a:cubicBezTo>
                <a:cubicBezTo>
                  <a:pt x="162" y="167"/>
                  <a:pt x="162" y="167"/>
                  <a:pt x="162" y="167"/>
                </a:cubicBezTo>
                <a:cubicBezTo>
                  <a:pt x="166" y="167"/>
                  <a:pt x="170" y="164"/>
                  <a:pt x="170" y="160"/>
                </a:cubicBezTo>
                <a:lnTo>
                  <a:pt x="170" y="140"/>
                </a:lnTo>
                <a:close/>
                <a:moveTo>
                  <a:pt x="272" y="241"/>
                </a:moveTo>
                <a:cubicBezTo>
                  <a:pt x="272" y="237"/>
                  <a:pt x="268" y="234"/>
                  <a:pt x="264" y="234"/>
                </a:cubicBezTo>
                <a:cubicBezTo>
                  <a:pt x="244" y="234"/>
                  <a:pt x="244" y="234"/>
                  <a:pt x="244" y="234"/>
                </a:cubicBezTo>
                <a:cubicBezTo>
                  <a:pt x="240" y="234"/>
                  <a:pt x="237" y="237"/>
                  <a:pt x="237" y="241"/>
                </a:cubicBezTo>
                <a:cubicBezTo>
                  <a:pt x="237" y="261"/>
                  <a:pt x="237" y="261"/>
                  <a:pt x="237" y="261"/>
                </a:cubicBezTo>
                <a:cubicBezTo>
                  <a:pt x="237" y="265"/>
                  <a:pt x="240" y="268"/>
                  <a:pt x="244" y="268"/>
                </a:cubicBezTo>
                <a:cubicBezTo>
                  <a:pt x="264" y="268"/>
                  <a:pt x="264" y="268"/>
                  <a:pt x="264" y="268"/>
                </a:cubicBezTo>
                <a:cubicBezTo>
                  <a:pt x="268" y="268"/>
                  <a:pt x="272" y="265"/>
                  <a:pt x="272" y="261"/>
                </a:cubicBezTo>
                <a:lnTo>
                  <a:pt x="272" y="241"/>
                </a:lnTo>
                <a:close/>
                <a:moveTo>
                  <a:pt x="272" y="191"/>
                </a:moveTo>
                <a:cubicBezTo>
                  <a:pt x="272" y="187"/>
                  <a:pt x="268" y="183"/>
                  <a:pt x="264" y="183"/>
                </a:cubicBezTo>
                <a:cubicBezTo>
                  <a:pt x="244" y="183"/>
                  <a:pt x="244" y="183"/>
                  <a:pt x="244" y="183"/>
                </a:cubicBezTo>
                <a:cubicBezTo>
                  <a:pt x="240" y="183"/>
                  <a:pt x="237" y="187"/>
                  <a:pt x="237" y="191"/>
                </a:cubicBezTo>
                <a:cubicBezTo>
                  <a:pt x="237" y="210"/>
                  <a:pt x="237" y="210"/>
                  <a:pt x="237" y="210"/>
                </a:cubicBezTo>
                <a:cubicBezTo>
                  <a:pt x="237" y="215"/>
                  <a:pt x="240" y="218"/>
                  <a:pt x="244" y="218"/>
                </a:cubicBezTo>
                <a:cubicBezTo>
                  <a:pt x="264" y="218"/>
                  <a:pt x="264" y="218"/>
                  <a:pt x="264" y="218"/>
                </a:cubicBezTo>
                <a:cubicBezTo>
                  <a:pt x="268" y="218"/>
                  <a:pt x="272" y="215"/>
                  <a:pt x="272" y="210"/>
                </a:cubicBezTo>
                <a:lnTo>
                  <a:pt x="272" y="191"/>
                </a:lnTo>
                <a:close/>
                <a:moveTo>
                  <a:pt x="264" y="284"/>
                </a:moveTo>
                <a:cubicBezTo>
                  <a:pt x="244" y="284"/>
                  <a:pt x="244" y="284"/>
                  <a:pt x="244" y="284"/>
                </a:cubicBezTo>
                <a:cubicBezTo>
                  <a:pt x="240" y="284"/>
                  <a:pt x="237" y="288"/>
                  <a:pt x="237" y="292"/>
                </a:cubicBezTo>
                <a:cubicBezTo>
                  <a:pt x="237" y="311"/>
                  <a:pt x="237" y="311"/>
                  <a:pt x="237" y="311"/>
                </a:cubicBezTo>
                <a:cubicBezTo>
                  <a:pt x="237" y="316"/>
                  <a:pt x="240" y="319"/>
                  <a:pt x="244" y="319"/>
                </a:cubicBezTo>
                <a:cubicBezTo>
                  <a:pt x="264" y="319"/>
                  <a:pt x="264" y="319"/>
                  <a:pt x="264" y="319"/>
                </a:cubicBezTo>
                <a:cubicBezTo>
                  <a:pt x="268" y="319"/>
                  <a:pt x="272" y="316"/>
                  <a:pt x="272" y="311"/>
                </a:cubicBezTo>
                <a:cubicBezTo>
                  <a:pt x="272" y="292"/>
                  <a:pt x="272" y="292"/>
                  <a:pt x="272" y="292"/>
                </a:cubicBezTo>
                <a:cubicBezTo>
                  <a:pt x="272" y="288"/>
                  <a:pt x="268" y="284"/>
                  <a:pt x="264" y="284"/>
                </a:cubicBezTo>
                <a:close/>
                <a:moveTo>
                  <a:pt x="67" y="140"/>
                </a:moveTo>
                <a:cubicBezTo>
                  <a:pt x="67" y="136"/>
                  <a:pt x="64" y="133"/>
                  <a:pt x="60" y="133"/>
                </a:cubicBezTo>
                <a:cubicBezTo>
                  <a:pt x="40" y="133"/>
                  <a:pt x="40" y="133"/>
                  <a:pt x="40" y="133"/>
                </a:cubicBezTo>
                <a:cubicBezTo>
                  <a:pt x="36" y="133"/>
                  <a:pt x="32" y="136"/>
                  <a:pt x="32" y="140"/>
                </a:cubicBezTo>
                <a:cubicBezTo>
                  <a:pt x="32" y="160"/>
                  <a:pt x="32" y="160"/>
                  <a:pt x="32" y="160"/>
                </a:cubicBezTo>
                <a:cubicBezTo>
                  <a:pt x="32" y="164"/>
                  <a:pt x="36" y="167"/>
                  <a:pt x="40" y="167"/>
                </a:cubicBezTo>
                <a:cubicBezTo>
                  <a:pt x="60" y="167"/>
                  <a:pt x="60" y="167"/>
                  <a:pt x="60" y="167"/>
                </a:cubicBezTo>
                <a:cubicBezTo>
                  <a:pt x="64" y="167"/>
                  <a:pt x="67" y="164"/>
                  <a:pt x="67" y="160"/>
                </a:cubicBezTo>
                <a:lnTo>
                  <a:pt x="67" y="140"/>
                </a:lnTo>
                <a:close/>
                <a:moveTo>
                  <a:pt x="60" y="284"/>
                </a:moveTo>
                <a:cubicBezTo>
                  <a:pt x="40" y="284"/>
                  <a:pt x="40" y="284"/>
                  <a:pt x="40" y="284"/>
                </a:cubicBezTo>
                <a:cubicBezTo>
                  <a:pt x="36" y="284"/>
                  <a:pt x="32" y="288"/>
                  <a:pt x="32" y="292"/>
                </a:cubicBezTo>
                <a:cubicBezTo>
                  <a:pt x="32" y="311"/>
                  <a:pt x="32" y="311"/>
                  <a:pt x="32" y="311"/>
                </a:cubicBezTo>
                <a:cubicBezTo>
                  <a:pt x="32" y="316"/>
                  <a:pt x="36" y="319"/>
                  <a:pt x="40" y="319"/>
                </a:cubicBezTo>
                <a:cubicBezTo>
                  <a:pt x="60" y="319"/>
                  <a:pt x="60" y="319"/>
                  <a:pt x="60" y="319"/>
                </a:cubicBezTo>
                <a:cubicBezTo>
                  <a:pt x="64" y="319"/>
                  <a:pt x="67" y="316"/>
                  <a:pt x="67" y="311"/>
                </a:cubicBezTo>
                <a:cubicBezTo>
                  <a:pt x="67" y="292"/>
                  <a:pt x="67" y="292"/>
                  <a:pt x="67" y="292"/>
                </a:cubicBezTo>
                <a:cubicBezTo>
                  <a:pt x="67" y="288"/>
                  <a:pt x="64" y="284"/>
                  <a:pt x="60" y="284"/>
                </a:cubicBezTo>
                <a:close/>
                <a:moveTo>
                  <a:pt x="67" y="191"/>
                </a:moveTo>
                <a:cubicBezTo>
                  <a:pt x="67" y="187"/>
                  <a:pt x="64" y="183"/>
                  <a:pt x="60" y="183"/>
                </a:cubicBezTo>
                <a:cubicBezTo>
                  <a:pt x="40" y="183"/>
                  <a:pt x="40" y="183"/>
                  <a:pt x="40" y="183"/>
                </a:cubicBezTo>
                <a:cubicBezTo>
                  <a:pt x="36" y="183"/>
                  <a:pt x="32" y="187"/>
                  <a:pt x="32" y="191"/>
                </a:cubicBezTo>
                <a:cubicBezTo>
                  <a:pt x="32" y="210"/>
                  <a:pt x="32" y="210"/>
                  <a:pt x="32" y="210"/>
                </a:cubicBezTo>
                <a:cubicBezTo>
                  <a:pt x="32" y="215"/>
                  <a:pt x="36" y="218"/>
                  <a:pt x="40" y="218"/>
                </a:cubicBezTo>
                <a:cubicBezTo>
                  <a:pt x="60" y="218"/>
                  <a:pt x="60" y="218"/>
                  <a:pt x="60" y="218"/>
                </a:cubicBezTo>
                <a:cubicBezTo>
                  <a:pt x="64" y="218"/>
                  <a:pt x="67" y="215"/>
                  <a:pt x="67" y="210"/>
                </a:cubicBezTo>
                <a:lnTo>
                  <a:pt x="67" y="191"/>
                </a:lnTo>
                <a:close/>
                <a:moveTo>
                  <a:pt x="67" y="241"/>
                </a:moveTo>
                <a:cubicBezTo>
                  <a:pt x="67" y="237"/>
                  <a:pt x="64" y="234"/>
                  <a:pt x="60" y="234"/>
                </a:cubicBezTo>
                <a:cubicBezTo>
                  <a:pt x="40" y="234"/>
                  <a:pt x="40" y="234"/>
                  <a:pt x="40" y="234"/>
                </a:cubicBezTo>
                <a:cubicBezTo>
                  <a:pt x="36" y="234"/>
                  <a:pt x="32" y="237"/>
                  <a:pt x="32" y="241"/>
                </a:cubicBezTo>
                <a:cubicBezTo>
                  <a:pt x="32" y="261"/>
                  <a:pt x="32" y="261"/>
                  <a:pt x="32" y="261"/>
                </a:cubicBezTo>
                <a:cubicBezTo>
                  <a:pt x="32" y="265"/>
                  <a:pt x="36" y="268"/>
                  <a:pt x="40" y="268"/>
                </a:cubicBezTo>
                <a:cubicBezTo>
                  <a:pt x="60" y="268"/>
                  <a:pt x="60" y="268"/>
                  <a:pt x="60" y="268"/>
                </a:cubicBezTo>
                <a:cubicBezTo>
                  <a:pt x="64" y="268"/>
                  <a:pt x="67" y="265"/>
                  <a:pt x="67" y="261"/>
                </a:cubicBezTo>
                <a:lnTo>
                  <a:pt x="67" y="241"/>
                </a:lnTo>
                <a:close/>
                <a:moveTo>
                  <a:pt x="67" y="39"/>
                </a:moveTo>
                <a:cubicBezTo>
                  <a:pt x="67" y="35"/>
                  <a:pt x="64" y="32"/>
                  <a:pt x="60" y="32"/>
                </a:cubicBezTo>
                <a:cubicBezTo>
                  <a:pt x="40" y="32"/>
                  <a:pt x="40" y="32"/>
                  <a:pt x="40" y="32"/>
                </a:cubicBezTo>
                <a:cubicBezTo>
                  <a:pt x="36" y="32"/>
                  <a:pt x="32" y="35"/>
                  <a:pt x="32" y="39"/>
                </a:cubicBezTo>
                <a:cubicBezTo>
                  <a:pt x="32" y="59"/>
                  <a:pt x="32" y="59"/>
                  <a:pt x="32" y="59"/>
                </a:cubicBezTo>
                <a:cubicBezTo>
                  <a:pt x="32" y="63"/>
                  <a:pt x="36" y="66"/>
                  <a:pt x="40" y="66"/>
                </a:cubicBezTo>
                <a:cubicBezTo>
                  <a:pt x="60" y="66"/>
                  <a:pt x="60" y="66"/>
                  <a:pt x="60" y="66"/>
                </a:cubicBezTo>
                <a:cubicBezTo>
                  <a:pt x="64" y="66"/>
                  <a:pt x="67" y="63"/>
                  <a:pt x="67" y="59"/>
                </a:cubicBezTo>
                <a:lnTo>
                  <a:pt x="67" y="39"/>
                </a:lnTo>
                <a:close/>
                <a:moveTo>
                  <a:pt x="67" y="90"/>
                </a:moveTo>
                <a:cubicBezTo>
                  <a:pt x="67" y="86"/>
                  <a:pt x="64" y="82"/>
                  <a:pt x="60" y="82"/>
                </a:cubicBezTo>
                <a:cubicBezTo>
                  <a:pt x="40" y="82"/>
                  <a:pt x="40" y="82"/>
                  <a:pt x="40" y="82"/>
                </a:cubicBezTo>
                <a:cubicBezTo>
                  <a:pt x="36" y="82"/>
                  <a:pt x="32" y="86"/>
                  <a:pt x="32" y="90"/>
                </a:cubicBezTo>
                <a:cubicBezTo>
                  <a:pt x="32" y="109"/>
                  <a:pt x="32" y="109"/>
                  <a:pt x="32" y="109"/>
                </a:cubicBezTo>
                <a:cubicBezTo>
                  <a:pt x="32" y="114"/>
                  <a:pt x="36" y="117"/>
                  <a:pt x="40" y="117"/>
                </a:cubicBezTo>
                <a:cubicBezTo>
                  <a:pt x="60" y="117"/>
                  <a:pt x="60" y="117"/>
                  <a:pt x="60" y="117"/>
                </a:cubicBezTo>
                <a:cubicBezTo>
                  <a:pt x="64" y="117"/>
                  <a:pt x="67" y="114"/>
                  <a:pt x="67" y="109"/>
                </a:cubicBezTo>
                <a:lnTo>
                  <a:pt x="67" y="90"/>
                </a:lnTo>
                <a:close/>
                <a:moveTo>
                  <a:pt x="118" y="39"/>
                </a:moveTo>
                <a:cubicBezTo>
                  <a:pt x="118" y="35"/>
                  <a:pt x="115" y="32"/>
                  <a:pt x="111" y="32"/>
                </a:cubicBezTo>
                <a:cubicBezTo>
                  <a:pt x="91" y="32"/>
                  <a:pt x="91" y="32"/>
                  <a:pt x="91" y="32"/>
                </a:cubicBezTo>
                <a:cubicBezTo>
                  <a:pt x="87" y="32"/>
                  <a:pt x="84" y="35"/>
                  <a:pt x="84" y="39"/>
                </a:cubicBezTo>
                <a:cubicBezTo>
                  <a:pt x="84" y="59"/>
                  <a:pt x="84" y="59"/>
                  <a:pt x="84" y="59"/>
                </a:cubicBezTo>
                <a:cubicBezTo>
                  <a:pt x="84" y="63"/>
                  <a:pt x="87" y="66"/>
                  <a:pt x="91" y="66"/>
                </a:cubicBezTo>
                <a:cubicBezTo>
                  <a:pt x="111" y="66"/>
                  <a:pt x="111" y="66"/>
                  <a:pt x="111" y="66"/>
                </a:cubicBezTo>
                <a:cubicBezTo>
                  <a:pt x="115" y="66"/>
                  <a:pt x="118" y="63"/>
                  <a:pt x="118" y="59"/>
                </a:cubicBezTo>
                <a:lnTo>
                  <a:pt x="118" y="39"/>
                </a:lnTo>
                <a:close/>
                <a:moveTo>
                  <a:pt x="170" y="39"/>
                </a:moveTo>
                <a:cubicBezTo>
                  <a:pt x="170" y="35"/>
                  <a:pt x="166" y="32"/>
                  <a:pt x="162" y="32"/>
                </a:cubicBezTo>
                <a:cubicBezTo>
                  <a:pt x="142" y="32"/>
                  <a:pt x="142" y="32"/>
                  <a:pt x="142" y="32"/>
                </a:cubicBezTo>
                <a:cubicBezTo>
                  <a:pt x="138" y="32"/>
                  <a:pt x="135" y="35"/>
                  <a:pt x="135" y="39"/>
                </a:cubicBezTo>
                <a:cubicBezTo>
                  <a:pt x="135" y="59"/>
                  <a:pt x="135" y="59"/>
                  <a:pt x="135" y="59"/>
                </a:cubicBezTo>
                <a:cubicBezTo>
                  <a:pt x="135" y="63"/>
                  <a:pt x="138" y="66"/>
                  <a:pt x="142" y="66"/>
                </a:cubicBezTo>
                <a:cubicBezTo>
                  <a:pt x="162" y="66"/>
                  <a:pt x="162" y="66"/>
                  <a:pt x="162" y="66"/>
                </a:cubicBezTo>
                <a:cubicBezTo>
                  <a:pt x="166" y="66"/>
                  <a:pt x="170" y="63"/>
                  <a:pt x="170" y="59"/>
                </a:cubicBezTo>
                <a:lnTo>
                  <a:pt x="170" y="39"/>
                </a:lnTo>
                <a:close/>
                <a:moveTo>
                  <a:pt x="118" y="90"/>
                </a:moveTo>
                <a:cubicBezTo>
                  <a:pt x="118" y="86"/>
                  <a:pt x="115" y="82"/>
                  <a:pt x="111" y="82"/>
                </a:cubicBezTo>
                <a:cubicBezTo>
                  <a:pt x="91" y="82"/>
                  <a:pt x="91" y="82"/>
                  <a:pt x="91" y="82"/>
                </a:cubicBezTo>
                <a:cubicBezTo>
                  <a:pt x="87" y="82"/>
                  <a:pt x="84" y="86"/>
                  <a:pt x="84" y="90"/>
                </a:cubicBezTo>
                <a:cubicBezTo>
                  <a:pt x="84" y="109"/>
                  <a:pt x="84" y="109"/>
                  <a:pt x="84" y="109"/>
                </a:cubicBezTo>
                <a:cubicBezTo>
                  <a:pt x="84" y="114"/>
                  <a:pt x="87" y="117"/>
                  <a:pt x="91" y="117"/>
                </a:cubicBezTo>
                <a:cubicBezTo>
                  <a:pt x="111" y="117"/>
                  <a:pt x="111" y="117"/>
                  <a:pt x="111" y="117"/>
                </a:cubicBezTo>
                <a:cubicBezTo>
                  <a:pt x="115" y="117"/>
                  <a:pt x="118" y="114"/>
                  <a:pt x="118" y="109"/>
                </a:cubicBezTo>
                <a:lnTo>
                  <a:pt x="118" y="90"/>
                </a:lnTo>
                <a:close/>
                <a:moveTo>
                  <a:pt x="170" y="90"/>
                </a:moveTo>
                <a:cubicBezTo>
                  <a:pt x="170" y="86"/>
                  <a:pt x="166" y="82"/>
                  <a:pt x="162" y="82"/>
                </a:cubicBezTo>
                <a:cubicBezTo>
                  <a:pt x="142" y="82"/>
                  <a:pt x="142" y="82"/>
                  <a:pt x="142" y="82"/>
                </a:cubicBezTo>
                <a:cubicBezTo>
                  <a:pt x="138" y="82"/>
                  <a:pt x="135" y="86"/>
                  <a:pt x="135" y="90"/>
                </a:cubicBezTo>
                <a:cubicBezTo>
                  <a:pt x="135" y="109"/>
                  <a:pt x="135" y="109"/>
                  <a:pt x="135" y="109"/>
                </a:cubicBezTo>
                <a:cubicBezTo>
                  <a:pt x="135" y="114"/>
                  <a:pt x="138" y="117"/>
                  <a:pt x="142" y="117"/>
                </a:cubicBezTo>
                <a:cubicBezTo>
                  <a:pt x="162" y="117"/>
                  <a:pt x="162" y="117"/>
                  <a:pt x="162" y="117"/>
                </a:cubicBezTo>
                <a:cubicBezTo>
                  <a:pt x="166" y="117"/>
                  <a:pt x="170" y="114"/>
                  <a:pt x="170" y="109"/>
                </a:cubicBezTo>
                <a:lnTo>
                  <a:pt x="170" y="90"/>
                </a:lnTo>
                <a:close/>
                <a:moveTo>
                  <a:pt x="111" y="284"/>
                </a:moveTo>
                <a:cubicBezTo>
                  <a:pt x="91" y="284"/>
                  <a:pt x="91" y="284"/>
                  <a:pt x="91" y="284"/>
                </a:cubicBezTo>
                <a:cubicBezTo>
                  <a:pt x="87" y="284"/>
                  <a:pt x="84" y="288"/>
                  <a:pt x="84" y="292"/>
                </a:cubicBezTo>
                <a:cubicBezTo>
                  <a:pt x="84" y="311"/>
                  <a:pt x="84" y="311"/>
                  <a:pt x="84" y="311"/>
                </a:cubicBezTo>
                <a:cubicBezTo>
                  <a:pt x="84" y="316"/>
                  <a:pt x="87" y="319"/>
                  <a:pt x="91" y="319"/>
                </a:cubicBezTo>
                <a:cubicBezTo>
                  <a:pt x="111" y="319"/>
                  <a:pt x="111" y="319"/>
                  <a:pt x="111" y="319"/>
                </a:cubicBezTo>
                <a:cubicBezTo>
                  <a:pt x="115" y="319"/>
                  <a:pt x="118" y="316"/>
                  <a:pt x="118" y="311"/>
                </a:cubicBezTo>
                <a:cubicBezTo>
                  <a:pt x="118" y="292"/>
                  <a:pt x="118" y="292"/>
                  <a:pt x="118" y="292"/>
                </a:cubicBezTo>
                <a:cubicBezTo>
                  <a:pt x="118" y="288"/>
                  <a:pt x="115" y="284"/>
                  <a:pt x="111" y="284"/>
                </a:cubicBezTo>
                <a:close/>
                <a:moveTo>
                  <a:pt x="118" y="241"/>
                </a:moveTo>
                <a:cubicBezTo>
                  <a:pt x="118" y="237"/>
                  <a:pt x="115" y="234"/>
                  <a:pt x="111" y="234"/>
                </a:cubicBezTo>
                <a:cubicBezTo>
                  <a:pt x="91" y="234"/>
                  <a:pt x="91" y="234"/>
                  <a:pt x="91" y="234"/>
                </a:cubicBezTo>
                <a:cubicBezTo>
                  <a:pt x="87" y="234"/>
                  <a:pt x="84" y="237"/>
                  <a:pt x="84" y="241"/>
                </a:cubicBezTo>
                <a:cubicBezTo>
                  <a:pt x="84" y="261"/>
                  <a:pt x="84" y="261"/>
                  <a:pt x="84" y="261"/>
                </a:cubicBezTo>
                <a:cubicBezTo>
                  <a:pt x="84" y="265"/>
                  <a:pt x="87" y="268"/>
                  <a:pt x="91" y="268"/>
                </a:cubicBezTo>
                <a:cubicBezTo>
                  <a:pt x="111" y="268"/>
                  <a:pt x="111" y="268"/>
                  <a:pt x="111" y="268"/>
                </a:cubicBezTo>
                <a:cubicBezTo>
                  <a:pt x="115" y="268"/>
                  <a:pt x="118" y="265"/>
                  <a:pt x="118" y="261"/>
                </a:cubicBezTo>
                <a:lnTo>
                  <a:pt x="118" y="241"/>
                </a:lnTo>
                <a:close/>
                <a:moveTo>
                  <a:pt x="118" y="191"/>
                </a:moveTo>
                <a:cubicBezTo>
                  <a:pt x="118" y="187"/>
                  <a:pt x="115" y="183"/>
                  <a:pt x="111" y="183"/>
                </a:cubicBezTo>
                <a:cubicBezTo>
                  <a:pt x="91" y="183"/>
                  <a:pt x="91" y="183"/>
                  <a:pt x="91" y="183"/>
                </a:cubicBezTo>
                <a:cubicBezTo>
                  <a:pt x="87" y="183"/>
                  <a:pt x="84" y="187"/>
                  <a:pt x="84" y="191"/>
                </a:cubicBezTo>
                <a:cubicBezTo>
                  <a:pt x="84" y="210"/>
                  <a:pt x="84" y="210"/>
                  <a:pt x="84" y="210"/>
                </a:cubicBezTo>
                <a:cubicBezTo>
                  <a:pt x="84" y="215"/>
                  <a:pt x="87" y="218"/>
                  <a:pt x="91" y="218"/>
                </a:cubicBezTo>
                <a:cubicBezTo>
                  <a:pt x="111" y="218"/>
                  <a:pt x="111" y="218"/>
                  <a:pt x="111" y="218"/>
                </a:cubicBezTo>
                <a:cubicBezTo>
                  <a:pt x="115" y="218"/>
                  <a:pt x="118" y="215"/>
                  <a:pt x="118" y="210"/>
                </a:cubicBezTo>
                <a:lnTo>
                  <a:pt x="118" y="191"/>
                </a:lnTo>
                <a:close/>
                <a:moveTo>
                  <a:pt x="118" y="140"/>
                </a:moveTo>
                <a:cubicBezTo>
                  <a:pt x="118" y="136"/>
                  <a:pt x="115" y="133"/>
                  <a:pt x="111" y="133"/>
                </a:cubicBezTo>
                <a:cubicBezTo>
                  <a:pt x="91" y="133"/>
                  <a:pt x="91" y="133"/>
                  <a:pt x="91" y="133"/>
                </a:cubicBezTo>
                <a:cubicBezTo>
                  <a:pt x="87" y="133"/>
                  <a:pt x="84" y="136"/>
                  <a:pt x="84" y="140"/>
                </a:cubicBezTo>
                <a:cubicBezTo>
                  <a:pt x="84" y="160"/>
                  <a:pt x="84" y="160"/>
                  <a:pt x="84" y="160"/>
                </a:cubicBezTo>
                <a:cubicBezTo>
                  <a:pt x="84" y="164"/>
                  <a:pt x="87" y="167"/>
                  <a:pt x="91" y="167"/>
                </a:cubicBezTo>
                <a:cubicBezTo>
                  <a:pt x="111" y="167"/>
                  <a:pt x="111" y="167"/>
                  <a:pt x="111" y="167"/>
                </a:cubicBezTo>
                <a:cubicBezTo>
                  <a:pt x="115" y="167"/>
                  <a:pt x="118" y="164"/>
                  <a:pt x="118" y="160"/>
                </a:cubicBezTo>
                <a:lnTo>
                  <a:pt x="118" y="140"/>
                </a:ln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lIns="80119" tIns="40060" rIns="80119" bIns="40060"/>
          <a:lstStyle/>
          <a:p>
            <a:endParaRPr lang="en-US"/>
          </a:p>
        </p:txBody>
      </p:sp>
      <p:cxnSp>
        <p:nvCxnSpPr>
          <p:cNvPr id="161" name="Straight Connector 160"/>
          <p:cNvCxnSpPr>
            <a:stCxn id="155" idx="6"/>
            <a:endCxn id="153" idx="2"/>
          </p:cNvCxnSpPr>
          <p:nvPr/>
        </p:nvCxnSpPr>
        <p:spPr bwMode="auto">
          <a:xfrm>
            <a:off x="723281" y="3141462"/>
            <a:ext cx="7635874" cy="13097"/>
          </a:xfrm>
          <a:prstGeom prst="line">
            <a:avLst/>
          </a:prstGeom>
          <a:solidFill>
            <a:schemeClr val="tx2"/>
          </a:solidFill>
          <a:ln w="38100" cap="flat" cmpd="sng" algn="ctr">
            <a:solidFill>
              <a:srgbClr val="FFFF00"/>
            </a:solidFill>
            <a:prstDash val="dashDot"/>
            <a:round/>
            <a:headEnd type="none" w="med" len="med"/>
            <a:tailEnd type="none" w="med" len="med"/>
          </a:ln>
          <a:effectLst/>
        </p:spPr>
      </p:cxnSp>
      <p:sp>
        <p:nvSpPr>
          <p:cNvPr id="162" name="Rectangle 161"/>
          <p:cNvSpPr/>
          <p:nvPr/>
        </p:nvSpPr>
        <p:spPr bwMode="auto">
          <a:xfrm>
            <a:off x="710097" y="1754930"/>
            <a:ext cx="2421182" cy="359528"/>
          </a:xfrm>
          <a:prstGeom prst="rect">
            <a:avLst/>
          </a:prstGeom>
          <a:solidFill>
            <a:schemeClr val="accent4"/>
          </a:solid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algn="ctr">
              <a:spcBef>
                <a:spcPts val="0"/>
              </a:spcBef>
            </a:pPr>
            <a:r>
              <a:rPr lang="en-US" sz="1400" b="1" dirty="0" smtClean="0">
                <a:solidFill>
                  <a:schemeClr val="bg1"/>
                </a:solidFill>
              </a:rPr>
              <a:t>Service Component</a:t>
            </a:r>
            <a:endParaRPr lang="en-CA" sz="1400" b="1" dirty="0">
              <a:solidFill>
                <a:schemeClr val="bg1"/>
              </a:solidFill>
            </a:endParaRPr>
          </a:p>
        </p:txBody>
      </p:sp>
      <p:sp>
        <p:nvSpPr>
          <p:cNvPr id="164" name="Rectangle 163"/>
          <p:cNvSpPr/>
          <p:nvPr/>
        </p:nvSpPr>
        <p:spPr bwMode="auto">
          <a:xfrm>
            <a:off x="3418365" y="1754930"/>
            <a:ext cx="2178054" cy="359528"/>
          </a:xfrm>
          <a:prstGeom prst="rect">
            <a:avLst/>
          </a:prstGeom>
          <a:solidFill>
            <a:schemeClr val="accent4"/>
          </a:solid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algn="ctr">
              <a:spcBef>
                <a:spcPts val="0"/>
              </a:spcBef>
            </a:pPr>
            <a:r>
              <a:rPr lang="en-US" sz="1400" b="1" dirty="0" smtClean="0">
                <a:solidFill>
                  <a:schemeClr val="bg1"/>
                </a:solidFill>
              </a:rPr>
              <a:t>Service Component</a:t>
            </a:r>
            <a:endParaRPr lang="en-CA" sz="1400" b="1" dirty="0">
              <a:solidFill>
                <a:schemeClr val="bg1"/>
              </a:solidFill>
            </a:endParaRPr>
          </a:p>
        </p:txBody>
      </p:sp>
      <p:sp>
        <p:nvSpPr>
          <p:cNvPr id="165" name="Rectangle 164"/>
          <p:cNvSpPr/>
          <p:nvPr/>
        </p:nvSpPr>
        <p:spPr bwMode="auto">
          <a:xfrm>
            <a:off x="6147275" y="1754930"/>
            <a:ext cx="2178054" cy="359528"/>
          </a:xfrm>
          <a:prstGeom prst="rect">
            <a:avLst/>
          </a:prstGeom>
          <a:solidFill>
            <a:schemeClr val="accent4"/>
          </a:solid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algn="ctr">
              <a:spcBef>
                <a:spcPts val="0"/>
              </a:spcBef>
            </a:pPr>
            <a:r>
              <a:rPr lang="en-US" sz="1400" b="1" dirty="0" smtClean="0">
                <a:solidFill>
                  <a:schemeClr val="bg1"/>
                </a:solidFill>
              </a:rPr>
              <a:t>Service Component</a:t>
            </a:r>
            <a:endParaRPr lang="en-CA" sz="1400" b="1" dirty="0">
              <a:solidFill>
                <a:schemeClr val="bg1"/>
              </a:solidFill>
            </a:endParaRPr>
          </a:p>
        </p:txBody>
      </p:sp>
      <p:cxnSp>
        <p:nvCxnSpPr>
          <p:cNvPr id="2048" name="Elbow Connector 2047"/>
          <p:cNvCxnSpPr>
            <a:stCxn id="34" idx="2"/>
            <a:endCxn id="162" idx="0"/>
          </p:cNvCxnSpPr>
          <p:nvPr/>
        </p:nvCxnSpPr>
        <p:spPr>
          <a:xfrm rot="5400000">
            <a:off x="2955240" y="246735"/>
            <a:ext cx="473643" cy="2542746"/>
          </a:xfrm>
          <a:prstGeom prst="bent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051" name="Elbow Connector 2050"/>
          <p:cNvCxnSpPr>
            <a:stCxn id="34" idx="2"/>
            <a:endCxn id="164" idx="0"/>
          </p:cNvCxnSpPr>
          <p:nvPr/>
        </p:nvCxnSpPr>
        <p:spPr>
          <a:xfrm rot="16200000" flipH="1">
            <a:off x="4248592" y="1496129"/>
            <a:ext cx="473643" cy="43958"/>
          </a:xfrm>
          <a:prstGeom prst="bent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053" name="Elbow Connector 2052"/>
          <p:cNvCxnSpPr>
            <a:stCxn id="34" idx="2"/>
            <a:endCxn id="165" idx="0"/>
          </p:cNvCxnSpPr>
          <p:nvPr/>
        </p:nvCxnSpPr>
        <p:spPr>
          <a:xfrm rot="16200000" flipH="1">
            <a:off x="5613047" y="131674"/>
            <a:ext cx="473643" cy="2772868"/>
          </a:xfrm>
          <a:prstGeom prst="bent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055" name="Straight Connector 2054"/>
          <p:cNvCxnSpPr/>
          <p:nvPr/>
        </p:nvCxnSpPr>
        <p:spPr>
          <a:xfrm>
            <a:off x="723281" y="2114458"/>
            <a:ext cx="0" cy="1147499"/>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3131279" y="2031110"/>
            <a:ext cx="0" cy="1147499"/>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442262" y="2023970"/>
            <a:ext cx="0" cy="1147499"/>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5613356" y="2023970"/>
            <a:ext cx="0" cy="1147499"/>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147275" y="2015633"/>
            <a:ext cx="0" cy="1147499"/>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8325329" y="2114458"/>
            <a:ext cx="0" cy="1147499"/>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0506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dissolve">
                                      <p:cBhvr>
                                        <p:cTn id="7" dur="1000"/>
                                        <p:tgtEl>
                                          <p:spTgt spid="149"/>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wipe(down)">
                                      <p:cBhvr>
                                        <p:cTn id="11" dur="500"/>
                                        <p:tgtEl>
                                          <p:spTgt spid="156"/>
                                        </p:tgtEl>
                                      </p:cBhvr>
                                    </p:animEffect>
                                  </p:childTnLst>
                                </p:cTn>
                              </p:par>
                              <p:par>
                                <p:cTn id="12" presetID="1" presetClass="entr" presetSubtype="0" fill="hold" nodeType="withEffect">
                                  <p:stCondLst>
                                    <p:cond delay="0"/>
                                  </p:stCondLst>
                                  <p:childTnLst>
                                    <p:set>
                                      <p:cBhvr>
                                        <p:cTn id="13" dur="1" fill="hold">
                                          <p:stCondLst>
                                            <p:cond delay="0"/>
                                          </p:stCondLst>
                                        </p:cTn>
                                        <p:tgtEl>
                                          <p:spTgt spid="13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3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7"/>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144"/>
                                        </p:tgtEl>
                                        <p:attrNameLst>
                                          <p:attrName>style.visibility</p:attrName>
                                        </p:attrNameLst>
                                      </p:cBhvr>
                                      <p:to>
                                        <p:strVal val="visible"/>
                                      </p:to>
                                    </p:set>
                                    <p:animEffect transition="in" filter="dissolve">
                                      <p:cBhvr>
                                        <p:cTn id="31" dur="500"/>
                                        <p:tgtEl>
                                          <p:spTgt spid="144"/>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140"/>
                                        </p:tgtEl>
                                        <p:attrNameLst>
                                          <p:attrName>style.visibility</p:attrName>
                                        </p:attrNameLst>
                                      </p:cBhvr>
                                      <p:to>
                                        <p:strVal val="visible"/>
                                      </p:to>
                                    </p:set>
                                    <p:animEffect transition="in" filter="dissolve">
                                      <p:cBhvr>
                                        <p:cTn id="35"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7" grpId="0"/>
      <p:bldP spid="1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138" descr="cloud - plain"/>
          <p:cNvPicPr>
            <a:picLocks noChangeAspect="1" noChangeArrowheads="1"/>
          </p:cNvPicPr>
          <p:nvPr/>
        </p:nvPicPr>
        <p:blipFill>
          <a:blip r:embed="rId3">
            <a:extLst>
              <a:ext uri="{28A0092B-C50C-407E-A947-70E740481C1C}">
                <a14:useLocalDpi xmlns:a14="http://schemas.microsoft.com/office/drawing/2010/main" val="0"/>
              </a:ext>
            </a:extLst>
          </a:blip>
          <a:srcRect l="9711" t="24222" r="4634" b="8861"/>
          <a:stretch>
            <a:fillRect/>
          </a:stretch>
        </p:blipFill>
        <p:spPr bwMode="auto">
          <a:xfrm>
            <a:off x="5792570" y="1494586"/>
            <a:ext cx="2719590" cy="120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38" descr="cloud - plain"/>
          <p:cNvPicPr>
            <a:picLocks noChangeAspect="1" noChangeArrowheads="1"/>
          </p:cNvPicPr>
          <p:nvPr/>
        </p:nvPicPr>
        <p:blipFill>
          <a:blip r:embed="rId3">
            <a:extLst>
              <a:ext uri="{28A0092B-C50C-407E-A947-70E740481C1C}">
                <a14:useLocalDpi xmlns:a14="http://schemas.microsoft.com/office/drawing/2010/main" val="0"/>
              </a:ext>
            </a:extLst>
          </a:blip>
          <a:srcRect l="9711" t="24222" r="4634" b="8861"/>
          <a:stretch>
            <a:fillRect/>
          </a:stretch>
        </p:blipFill>
        <p:spPr bwMode="auto">
          <a:xfrm>
            <a:off x="3261459" y="1473110"/>
            <a:ext cx="2597786" cy="120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10358" y="23177"/>
            <a:ext cx="9023853" cy="573528"/>
          </a:xfrm>
        </p:spPr>
        <p:txBody>
          <a:bodyPr/>
          <a:lstStyle/>
          <a:p>
            <a:r>
              <a:rPr lang="en-US" dirty="0"/>
              <a:t>MEF Inter Provider Service Example  </a:t>
            </a:r>
          </a:p>
        </p:txBody>
      </p:sp>
      <p:pic>
        <p:nvPicPr>
          <p:cNvPr id="52" name="Picture 138" descr="cloud - plain"/>
          <p:cNvPicPr>
            <a:picLocks noChangeAspect="1" noChangeArrowheads="1"/>
          </p:cNvPicPr>
          <p:nvPr/>
        </p:nvPicPr>
        <p:blipFill>
          <a:blip r:embed="rId3">
            <a:extLst>
              <a:ext uri="{28A0092B-C50C-407E-A947-70E740481C1C}">
                <a14:useLocalDpi xmlns:a14="http://schemas.microsoft.com/office/drawing/2010/main" val="0"/>
              </a:ext>
            </a:extLst>
          </a:blip>
          <a:srcRect l="9711" t="24222" r="4634" b="8861"/>
          <a:stretch>
            <a:fillRect/>
          </a:stretch>
        </p:blipFill>
        <p:spPr bwMode="auto">
          <a:xfrm>
            <a:off x="482384" y="1514472"/>
            <a:ext cx="2843982" cy="120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33"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711" t="24222" r="4634" b="8861"/>
          <a:stretch>
            <a:fillRect/>
          </a:stretch>
        </p:blipFill>
        <p:spPr bwMode="auto">
          <a:xfrm>
            <a:off x="5792570" y="1772837"/>
            <a:ext cx="2667000" cy="71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21"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711" t="24222" r="4634" b="8861"/>
          <a:stretch>
            <a:fillRect/>
          </a:stretch>
        </p:blipFill>
        <p:spPr bwMode="auto">
          <a:xfrm>
            <a:off x="3362111" y="1783553"/>
            <a:ext cx="2384425" cy="72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17"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694" t="24153" r="4674" b="8974"/>
          <a:stretch>
            <a:fillRect/>
          </a:stretch>
        </p:blipFill>
        <p:spPr bwMode="auto">
          <a:xfrm>
            <a:off x="660106" y="1765454"/>
            <a:ext cx="2588789" cy="699026"/>
          </a:xfrm>
          <a:prstGeom prst="rect">
            <a:avLst/>
          </a:prstGeom>
          <a:noFill/>
          <a:extLst>
            <a:ext uri="{909E8E84-426E-40dd-AFC4-6F175D3DCCD1}">
              <a14:hiddenFill xmlns:a14="http://schemas.microsoft.com/office/drawing/2010/main">
                <a:solidFill>
                  <a:srgbClr val="FFFFFF"/>
                </a:solidFill>
              </a14:hiddenFill>
            </a:ext>
          </a:extLst>
        </p:spPr>
      </p:pic>
      <p:sp>
        <p:nvSpPr>
          <p:cNvPr id="72" name="Text Box 123"/>
          <p:cNvSpPr txBox="1">
            <a:spLocks noChangeArrowheads="1"/>
          </p:cNvSpPr>
          <p:nvPr/>
        </p:nvSpPr>
        <p:spPr bwMode="auto">
          <a:xfrm>
            <a:off x="5439330" y="1675581"/>
            <a:ext cx="7328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00B050"/>
                </a:solidFill>
              </a:rPr>
              <a:t>E</a:t>
            </a:r>
            <a:r>
              <a:rPr lang="en-US" altLang="en-US" b="1" dirty="0" smtClean="0">
                <a:solidFill>
                  <a:srgbClr val="00B050"/>
                </a:solidFill>
              </a:rPr>
              <a:t>-NNI</a:t>
            </a:r>
            <a:endParaRPr lang="en-US" altLang="en-US" b="1" dirty="0">
              <a:solidFill>
                <a:srgbClr val="00B050"/>
              </a:solidFill>
            </a:endParaRPr>
          </a:p>
        </p:txBody>
      </p:sp>
      <p:sp>
        <p:nvSpPr>
          <p:cNvPr id="73" name="Oval 122"/>
          <p:cNvSpPr>
            <a:spLocks noChangeArrowheads="1"/>
          </p:cNvSpPr>
          <p:nvPr/>
        </p:nvSpPr>
        <p:spPr bwMode="auto">
          <a:xfrm>
            <a:off x="5694918" y="2085971"/>
            <a:ext cx="228601" cy="180975"/>
          </a:xfrm>
          <a:prstGeom prst="ellipse">
            <a:avLst/>
          </a:prstGeom>
          <a:solidFill>
            <a:srgbClr val="00B050"/>
          </a:solidFill>
          <a:ln w="9525">
            <a:solidFill>
              <a:srgbClr val="4A4A4A"/>
            </a:solidFill>
            <a:round/>
            <a:headEnd/>
            <a:tailEnd/>
          </a:ln>
          <a:effectLst/>
          <a:extLst/>
        </p:spPr>
        <p:txBody>
          <a:bodyPr wrap="none" anchor="ctr"/>
          <a:lstStyle/>
          <a:p>
            <a:endParaRPr lang="en-US">
              <a:solidFill>
                <a:srgbClr val="00B050"/>
              </a:solidFill>
            </a:endParaRPr>
          </a:p>
        </p:txBody>
      </p:sp>
      <p:sp>
        <p:nvSpPr>
          <p:cNvPr id="74" name="Text Box 130"/>
          <p:cNvSpPr txBox="1">
            <a:spLocks noChangeArrowheads="1"/>
          </p:cNvSpPr>
          <p:nvPr/>
        </p:nvSpPr>
        <p:spPr bwMode="auto">
          <a:xfrm>
            <a:off x="615230" y="1879790"/>
            <a:ext cx="2597150" cy="53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200" b="1" dirty="0" smtClean="0">
                <a:effectLst>
                  <a:outerShdw blurRad="38100" dist="38100" dir="2700000" algn="tl">
                    <a:srgbClr val="C0C0C0"/>
                  </a:outerShdw>
                </a:effectLst>
              </a:rPr>
              <a:t>Operator 1 </a:t>
            </a:r>
          </a:p>
          <a:p>
            <a:pPr algn="ctr">
              <a:lnSpc>
                <a:spcPct val="120000"/>
              </a:lnSpc>
            </a:pPr>
            <a:r>
              <a:rPr lang="en-US" altLang="en-US" sz="1200" b="1" dirty="0" smtClean="0">
                <a:effectLst>
                  <a:outerShdw blurRad="38100" dist="38100" dir="2700000" algn="tl">
                    <a:srgbClr val="C0C0C0"/>
                  </a:outerShdw>
                </a:effectLst>
              </a:rPr>
              <a:t>Network</a:t>
            </a:r>
            <a:endParaRPr lang="en-US" altLang="en-US" sz="1200" b="1" dirty="0">
              <a:effectLst>
                <a:outerShdw blurRad="38100" dist="38100" dir="2700000" algn="tl">
                  <a:srgbClr val="C0C0C0"/>
                </a:outerShdw>
              </a:effectLst>
            </a:endParaRPr>
          </a:p>
        </p:txBody>
      </p:sp>
      <p:sp>
        <p:nvSpPr>
          <p:cNvPr id="76" name="Oval 33"/>
          <p:cNvSpPr>
            <a:spLocks noChangeArrowheads="1"/>
          </p:cNvSpPr>
          <p:nvPr/>
        </p:nvSpPr>
        <p:spPr bwMode="auto">
          <a:xfrm>
            <a:off x="3212066" y="2043206"/>
            <a:ext cx="228601" cy="180975"/>
          </a:xfrm>
          <a:prstGeom prst="ellipse">
            <a:avLst/>
          </a:prstGeom>
          <a:solidFill>
            <a:srgbClr val="00B050"/>
          </a:solidFill>
          <a:ln w="9525">
            <a:solidFill>
              <a:srgbClr val="4A4A4A"/>
            </a:solidFill>
            <a:round/>
            <a:headEnd/>
            <a:tailEnd/>
          </a:ln>
          <a:effectLst/>
          <a:extLst/>
        </p:spPr>
        <p:txBody>
          <a:bodyPr wrap="none" anchor="ctr"/>
          <a:lstStyle/>
          <a:p>
            <a:endParaRPr lang="en-US">
              <a:solidFill>
                <a:srgbClr val="00B050"/>
              </a:solidFill>
            </a:endParaRPr>
          </a:p>
        </p:txBody>
      </p:sp>
      <p:sp>
        <p:nvSpPr>
          <p:cNvPr id="77" name="Text Box 131"/>
          <p:cNvSpPr txBox="1">
            <a:spLocks noChangeArrowheads="1"/>
          </p:cNvSpPr>
          <p:nvPr/>
        </p:nvSpPr>
        <p:spPr bwMode="auto">
          <a:xfrm>
            <a:off x="2941424" y="1688381"/>
            <a:ext cx="7328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00B050"/>
                </a:solidFill>
              </a:rPr>
              <a:t>E</a:t>
            </a:r>
            <a:r>
              <a:rPr lang="en-US" altLang="en-US" b="1" dirty="0" smtClean="0">
                <a:solidFill>
                  <a:srgbClr val="00B050"/>
                </a:solidFill>
              </a:rPr>
              <a:t>-NNI</a:t>
            </a:r>
            <a:endParaRPr lang="en-US" altLang="en-US" b="1" dirty="0">
              <a:solidFill>
                <a:srgbClr val="00B050"/>
              </a:solidFill>
            </a:endParaRPr>
          </a:p>
        </p:txBody>
      </p:sp>
      <p:sp>
        <p:nvSpPr>
          <p:cNvPr id="80" name="Text Box 132"/>
          <p:cNvSpPr txBox="1">
            <a:spLocks noChangeArrowheads="1"/>
          </p:cNvSpPr>
          <p:nvPr/>
        </p:nvSpPr>
        <p:spPr bwMode="auto">
          <a:xfrm>
            <a:off x="3606582" y="1893091"/>
            <a:ext cx="1911350" cy="53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200" b="1" dirty="0" smtClean="0">
                <a:effectLst>
                  <a:outerShdw blurRad="38100" dist="38100" dir="2700000" algn="tl">
                    <a:srgbClr val="C0C0C0"/>
                  </a:outerShdw>
                </a:effectLst>
              </a:rPr>
              <a:t>Operator 2</a:t>
            </a:r>
          </a:p>
          <a:p>
            <a:pPr algn="ctr">
              <a:lnSpc>
                <a:spcPct val="120000"/>
              </a:lnSpc>
            </a:pPr>
            <a:r>
              <a:rPr lang="en-US" altLang="en-US" sz="1200" b="1" dirty="0" smtClean="0">
                <a:effectLst>
                  <a:outerShdw blurRad="38100" dist="38100" dir="2700000" algn="tl">
                    <a:srgbClr val="C0C0C0"/>
                  </a:outerShdw>
                </a:effectLst>
              </a:rPr>
              <a:t>Network</a:t>
            </a:r>
            <a:endParaRPr lang="en-US" altLang="en-US" sz="1200" b="1" dirty="0">
              <a:effectLst>
                <a:outerShdw blurRad="38100" dist="38100" dir="2700000" algn="tl">
                  <a:srgbClr val="C0C0C0"/>
                </a:outerShdw>
              </a:effectLst>
            </a:endParaRPr>
          </a:p>
        </p:txBody>
      </p:sp>
      <p:sp>
        <p:nvSpPr>
          <p:cNvPr id="81" name="Text Box 136"/>
          <p:cNvSpPr txBox="1">
            <a:spLocks noChangeArrowheads="1"/>
          </p:cNvSpPr>
          <p:nvPr/>
        </p:nvSpPr>
        <p:spPr bwMode="auto">
          <a:xfrm>
            <a:off x="5859245" y="1882375"/>
            <a:ext cx="2597150" cy="53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200" b="1" dirty="0" smtClean="0">
                <a:effectLst>
                  <a:outerShdw blurRad="38100" dist="38100" dir="2700000" algn="tl">
                    <a:srgbClr val="C0C0C0"/>
                  </a:outerShdw>
                </a:effectLst>
              </a:rPr>
              <a:t>Operator 3</a:t>
            </a:r>
          </a:p>
          <a:p>
            <a:pPr algn="ctr">
              <a:lnSpc>
                <a:spcPct val="120000"/>
              </a:lnSpc>
            </a:pPr>
            <a:r>
              <a:rPr lang="en-US" altLang="en-US" sz="1200" b="1" dirty="0" smtClean="0">
                <a:effectLst>
                  <a:outerShdw blurRad="38100" dist="38100" dir="2700000" algn="tl">
                    <a:srgbClr val="C0C0C0"/>
                  </a:outerShdw>
                </a:effectLst>
              </a:rPr>
              <a:t>Network</a:t>
            </a:r>
            <a:endParaRPr lang="en-US" altLang="en-US" sz="1200" b="1" dirty="0">
              <a:effectLst>
                <a:outerShdw blurRad="38100" dist="38100" dir="2700000" algn="tl">
                  <a:srgbClr val="C0C0C0"/>
                </a:outerShdw>
              </a:effectLst>
            </a:endParaRPr>
          </a:p>
        </p:txBody>
      </p:sp>
      <p:grpSp>
        <p:nvGrpSpPr>
          <p:cNvPr id="83" name="Group 141"/>
          <p:cNvGrpSpPr>
            <a:grpSpLocks/>
          </p:cNvGrpSpPr>
          <p:nvPr/>
        </p:nvGrpSpPr>
        <p:grpSpPr bwMode="auto">
          <a:xfrm>
            <a:off x="393483" y="1765454"/>
            <a:ext cx="549275" cy="464343"/>
            <a:chOff x="228" y="686"/>
            <a:chExt cx="346" cy="390"/>
          </a:xfrm>
        </p:grpSpPr>
        <p:sp>
          <p:nvSpPr>
            <p:cNvPr id="87" name="Text Box 34"/>
            <p:cNvSpPr txBox="1">
              <a:spLocks noChangeArrowheads="1"/>
            </p:cNvSpPr>
            <p:nvPr/>
          </p:nvSpPr>
          <p:spPr bwMode="auto">
            <a:xfrm>
              <a:off x="228" y="686"/>
              <a:ext cx="34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00B050"/>
                  </a:solidFill>
                </a:rPr>
                <a:t>UNI</a:t>
              </a:r>
            </a:p>
          </p:txBody>
        </p:sp>
        <p:sp>
          <p:nvSpPr>
            <p:cNvPr id="88" name="Oval 32"/>
            <p:cNvSpPr>
              <a:spLocks noChangeArrowheads="1"/>
            </p:cNvSpPr>
            <p:nvPr/>
          </p:nvSpPr>
          <p:spPr bwMode="auto">
            <a:xfrm>
              <a:off x="284" y="924"/>
              <a:ext cx="144" cy="152"/>
            </a:xfrm>
            <a:prstGeom prst="ellipse">
              <a:avLst/>
            </a:prstGeom>
            <a:solidFill>
              <a:srgbClr val="00B050"/>
            </a:soli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 name="Group 142"/>
          <p:cNvGrpSpPr>
            <a:grpSpLocks/>
          </p:cNvGrpSpPr>
          <p:nvPr/>
        </p:nvGrpSpPr>
        <p:grpSpPr bwMode="auto">
          <a:xfrm>
            <a:off x="8051583" y="1729735"/>
            <a:ext cx="549275" cy="513159"/>
            <a:chOff x="5052" y="656"/>
            <a:chExt cx="346" cy="431"/>
          </a:xfrm>
        </p:grpSpPr>
        <p:sp>
          <p:nvSpPr>
            <p:cNvPr id="85" name="Text Box 134"/>
            <p:cNvSpPr txBox="1">
              <a:spLocks noChangeArrowheads="1"/>
            </p:cNvSpPr>
            <p:nvPr/>
          </p:nvSpPr>
          <p:spPr bwMode="auto">
            <a:xfrm>
              <a:off x="5052" y="656"/>
              <a:ext cx="34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00B050"/>
                  </a:solidFill>
                </a:rPr>
                <a:t>UNI</a:t>
              </a:r>
            </a:p>
          </p:txBody>
        </p:sp>
        <p:sp>
          <p:nvSpPr>
            <p:cNvPr id="86" name="Oval 135"/>
            <p:cNvSpPr>
              <a:spLocks noChangeArrowheads="1"/>
            </p:cNvSpPr>
            <p:nvPr/>
          </p:nvSpPr>
          <p:spPr bwMode="auto">
            <a:xfrm>
              <a:off x="5238" y="935"/>
              <a:ext cx="144" cy="152"/>
            </a:xfrm>
            <a:prstGeom prst="ellipse">
              <a:avLst/>
            </a:prstGeom>
            <a:solidFill>
              <a:srgbClr val="00B050"/>
            </a:soli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0" name="Text Box 18"/>
          <p:cNvSpPr txBox="1">
            <a:spLocks noChangeArrowheads="1"/>
          </p:cNvSpPr>
          <p:nvPr/>
        </p:nvSpPr>
        <p:spPr bwMode="auto">
          <a:xfrm>
            <a:off x="3939940" y="655121"/>
            <a:ext cx="1025525" cy="402546"/>
          </a:xfrm>
          <a:prstGeom prst="rect">
            <a:avLst/>
          </a:prstGeom>
          <a:noFill/>
          <a:ln>
            <a:noFill/>
          </a:ln>
          <a:effectLst/>
          <a:extLst/>
        </p:spPr>
        <p:txBody>
          <a:bodyPr>
            <a:spAutoFit/>
          </a:bodyPr>
          <a:lstStyle/>
          <a:p>
            <a:pPr algn="ctr">
              <a:lnSpc>
                <a:spcPct val="120000"/>
              </a:lnSpc>
            </a:pPr>
            <a:r>
              <a:rPr lang="en-US" altLang="en-US" b="1" dirty="0">
                <a:solidFill>
                  <a:srgbClr val="C00000"/>
                </a:solidFill>
                <a:effectLst>
                  <a:outerShdw blurRad="38100" dist="38100" dir="2700000" algn="tl">
                    <a:srgbClr val="C0C0C0"/>
                  </a:outerShdw>
                </a:effectLst>
              </a:rPr>
              <a:t>EVC</a:t>
            </a:r>
          </a:p>
        </p:txBody>
      </p:sp>
      <p:sp>
        <p:nvSpPr>
          <p:cNvPr id="92" name="Freeform 3"/>
          <p:cNvSpPr>
            <a:spLocks noChangeAspect="1" noEditPoints="1"/>
          </p:cNvSpPr>
          <p:nvPr/>
        </p:nvSpPr>
        <p:spPr bwMode="auto">
          <a:xfrm>
            <a:off x="71794" y="1920092"/>
            <a:ext cx="444416" cy="481780"/>
          </a:xfrm>
          <a:custGeom>
            <a:avLst/>
            <a:gdLst>
              <a:gd name="T0" fmla="*/ 2147483647 w 302"/>
              <a:gd name="T1" fmla="*/ 2147483647 h 412"/>
              <a:gd name="T2" fmla="*/ 2147483647 w 302"/>
              <a:gd name="T3" fmla="*/ 2147483647 h 412"/>
              <a:gd name="T4" fmla="*/ 2147483647 w 302"/>
              <a:gd name="T5" fmla="*/ 2147483647 h 412"/>
              <a:gd name="T6" fmla="*/ 2147483647 w 302"/>
              <a:gd name="T7" fmla="*/ 2147483647 h 412"/>
              <a:gd name="T8" fmla="*/ 2147483647 w 302"/>
              <a:gd name="T9" fmla="*/ 2147483647 h 412"/>
              <a:gd name="T10" fmla="*/ 2147483647 w 302"/>
              <a:gd name="T11" fmla="*/ 2147483647 h 412"/>
              <a:gd name="T12" fmla="*/ 2147483647 w 302"/>
              <a:gd name="T13" fmla="*/ 2147483647 h 412"/>
              <a:gd name="T14" fmla="*/ 2147483647 w 302"/>
              <a:gd name="T15" fmla="*/ 2147483647 h 412"/>
              <a:gd name="T16" fmla="*/ 2147483647 w 302"/>
              <a:gd name="T17" fmla="*/ 2147483647 h 412"/>
              <a:gd name="T18" fmla="*/ 2147483647 w 302"/>
              <a:gd name="T19" fmla="*/ 2147483647 h 412"/>
              <a:gd name="T20" fmla="*/ 2147483647 w 302"/>
              <a:gd name="T21" fmla="*/ 2147483647 h 412"/>
              <a:gd name="T22" fmla="*/ 2147483647 w 302"/>
              <a:gd name="T23" fmla="*/ 2147483647 h 412"/>
              <a:gd name="T24" fmla="*/ 2147483647 w 302"/>
              <a:gd name="T25" fmla="*/ 2147483647 h 412"/>
              <a:gd name="T26" fmla="*/ 2147483647 w 302"/>
              <a:gd name="T27" fmla="*/ 2147483647 h 412"/>
              <a:gd name="T28" fmla="*/ 2147483647 w 302"/>
              <a:gd name="T29" fmla="*/ 2147483647 h 412"/>
              <a:gd name="T30" fmla="*/ 2147483647 w 302"/>
              <a:gd name="T31" fmla="*/ 2147483647 h 412"/>
              <a:gd name="T32" fmla="*/ 2147483647 w 302"/>
              <a:gd name="T33" fmla="*/ 2147483647 h 412"/>
              <a:gd name="T34" fmla="*/ 2147483647 w 302"/>
              <a:gd name="T35" fmla="*/ 2147483647 h 412"/>
              <a:gd name="T36" fmla="*/ 2147483647 w 302"/>
              <a:gd name="T37" fmla="*/ 2147483647 h 412"/>
              <a:gd name="T38" fmla="*/ 0 w 302"/>
              <a:gd name="T39" fmla="*/ 2147483647 h 412"/>
              <a:gd name="T40" fmla="*/ 2147483647 w 302"/>
              <a:gd name="T41" fmla="*/ 2147483647 h 412"/>
              <a:gd name="T42" fmla="*/ 2147483647 w 302"/>
              <a:gd name="T43" fmla="*/ 2147483647 h 412"/>
              <a:gd name="T44" fmla="*/ 2147483647 w 302"/>
              <a:gd name="T45" fmla="*/ 2147483647 h 412"/>
              <a:gd name="T46" fmla="*/ 2147483647 w 302"/>
              <a:gd name="T47" fmla="*/ 2147483647 h 412"/>
              <a:gd name="T48" fmla="*/ 2147483647 w 302"/>
              <a:gd name="T49" fmla="*/ 2147483647 h 412"/>
              <a:gd name="T50" fmla="*/ 2147483647 w 302"/>
              <a:gd name="T51" fmla="*/ 2147483647 h 412"/>
              <a:gd name="T52" fmla="*/ 2147483647 w 302"/>
              <a:gd name="T53" fmla="*/ 2147483647 h 412"/>
              <a:gd name="T54" fmla="*/ 2147483647 w 302"/>
              <a:gd name="T55" fmla="*/ 2147483647 h 412"/>
              <a:gd name="T56" fmla="*/ 2147483647 w 302"/>
              <a:gd name="T57" fmla="*/ 2147483647 h 412"/>
              <a:gd name="T58" fmla="*/ 2147483647 w 302"/>
              <a:gd name="T59" fmla="*/ 2147483647 h 412"/>
              <a:gd name="T60" fmla="*/ 2147483647 w 302"/>
              <a:gd name="T61" fmla="*/ 2147483647 h 412"/>
              <a:gd name="T62" fmla="*/ 2147483647 w 302"/>
              <a:gd name="T63" fmla="*/ 2147483647 h 412"/>
              <a:gd name="T64" fmla="*/ 2147483647 w 302"/>
              <a:gd name="T65" fmla="*/ 2147483647 h 412"/>
              <a:gd name="T66" fmla="*/ 2147483647 w 302"/>
              <a:gd name="T67" fmla="*/ 2147483647 h 412"/>
              <a:gd name="T68" fmla="*/ 2147483647 w 302"/>
              <a:gd name="T69" fmla="*/ 2147483647 h 412"/>
              <a:gd name="T70" fmla="*/ 2147483647 w 302"/>
              <a:gd name="T71" fmla="*/ 2147483647 h 412"/>
              <a:gd name="T72" fmla="*/ 2147483647 w 302"/>
              <a:gd name="T73" fmla="*/ 2147483647 h 412"/>
              <a:gd name="T74" fmla="*/ 2147483647 w 302"/>
              <a:gd name="T75" fmla="*/ 2147483647 h 412"/>
              <a:gd name="T76" fmla="*/ 2147483647 w 302"/>
              <a:gd name="T77" fmla="*/ 2147483647 h 412"/>
              <a:gd name="T78" fmla="*/ 2147483647 w 302"/>
              <a:gd name="T79" fmla="*/ 2147483647 h 412"/>
              <a:gd name="T80" fmla="*/ 2147483647 w 302"/>
              <a:gd name="T81" fmla="*/ 2147483647 h 412"/>
              <a:gd name="T82" fmla="*/ 2147483647 w 302"/>
              <a:gd name="T83" fmla="*/ 2147483647 h 412"/>
              <a:gd name="T84" fmla="*/ 2147483647 w 302"/>
              <a:gd name="T85" fmla="*/ 2147483647 h 412"/>
              <a:gd name="T86" fmla="*/ 2147483647 w 302"/>
              <a:gd name="T87" fmla="*/ 2147483647 h 412"/>
              <a:gd name="T88" fmla="*/ 2147483647 w 302"/>
              <a:gd name="T89" fmla="*/ 2147483647 h 412"/>
              <a:gd name="T90" fmla="*/ 2147483647 w 302"/>
              <a:gd name="T91" fmla="*/ 2147483647 h 412"/>
              <a:gd name="T92" fmla="*/ 2147483647 w 302"/>
              <a:gd name="T93" fmla="*/ 2147483647 h 412"/>
              <a:gd name="T94" fmla="*/ 2147483647 w 302"/>
              <a:gd name="T95" fmla="*/ 2147483647 h 412"/>
              <a:gd name="T96" fmla="*/ 2147483647 w 302"/>
              <a:gd name="T97" fmla="*/ 2147483647 h 412"/>
              <a:gd name="T98" fmla="*/ 2147483647 w 302"/>
              <a:gd name="T99" fmla="*/ 2147483647 h 412"/>
              <a:gd name="T100" fmla="*/ 2147483647 w 302"/>
              <a:gd name="T101" fmla="*/ 2147483647 h 412"/>
              <a:gd name="T102" fmla="*/ 2147483647 w 302"/>
              <a:gd name="T103" fmla="*/ 2147483647 h 412"/>
              <a:gd name="T104" fmla="*/ 2147483647 w 302"/>
              <a:gd name="T105" fmla="*/ 2147483647 h 4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2" h="412">
                <a:moveTo>
                  <a:pt x="221" y="241"/>
                </a:moveTo>
                <a:cubicBezTo>
                  <a:pt x="221" y="237"/>
                  <a:pt x="217" y="234"/>
                  <a:pt x="213" y="234"/>
                </a:cubicBezTo>
                <a:cubicBezTo>
                  <a:pt x="193" y="234"/>
                  <a:pt x="193" y="234"/>
                  <a:pt x="193" y="234"/>
                </a:cubicBezTo>
                <a:cubicBezTo>
                  <a:pt x="189" y="234"/>
                  <a:pt x="186" y="237"/>
                  <a:pt x="186" y="241"/>
                </a:cubicBezTo>
                <a:cubicBezTo>
                  <a:pt x="186" y="261"/>
                  <a:pt x="186" y="261"/>
                  <a:pt x="186" y="261"/>
                </a:cubicBezTo>
                <a:cubicBezTo>
                  <a:pt x="186" y="265"/>
                  <a:pt x="189" y="268"/>
                  <a:pt x="193" y="268"/>
                </a:cubicBezTo>
                <a:cubicBezTo>
                  <a:pt x="213" y="268"/>
                  <a:pt x="213" y="268"/>
                  <a:pt x="213" y="268"/>
                </a:cubicBezTo>
                <a:cubicBezTo>
                  <a:pt x="217" y="268"/>
                  <a:pt x="221" y="265"/>
                  <a:pt x="221" y="261"/>
                </a:cubicBezTo>
                <a:lnTo>
                  <a:pt x="221" y="241"/>
                </a:lnTo>
                <a:close/>
                <a:moveTo>
                  <a:pt x="221" y="140"/>
                </a:moveTo>
                <a:cubicBezTo>
                  <a:pt x="221" y="136"/>
                  <a:pt x="217" y="133"/>
                  <a:pt x="213" y="133"/>
                </a:cubicBezTo>
                <a:cubicBezTo>
                  <a:pt x="193" y="133"/>
                  <a:pt x="193" y="133"/>
                  <a:pt x="193" y="133"/>
                </a:cubicBezTo>
                <a:cubicBezTo>
                  <a:pt x="189" y="133"/>
                  <a:pt x="186" y="136"/>
                  <a:pt x="186" y="140"/>
                </a:cubicBezTo>
                <a:cubicBezTo>
                  <a:pt x="186" y="160"/>
                  <a:pt x="186" y="160"/>
                  <a:pt x="186" y="160"/>
                </a:cubicBezTo>
                <a:cubicBezTo>
                  <a:pt x="186" y="164"/>
                  <a:pt x="189" y="167"/>
                  <a:pt x="193" y="167"/>
                </a:cubicBezTo>
                <a:cubicBezTo>
                  <a:pt x="213" y="167"/>
                  <a:pt x="213" y="167"/>
                  <a:pt x="213" y="167"/>
                </a:cubicBezTo>
                <a:cubicBezTo>
                  <a:pt x="217" y="167"/>
                  <a:pt x="221" y="164"/>
                  <a:pt x="221" y="160"/>
                </a:cubicBezTo>
                <a:lnTo>
                  <a:pt x="221" y="140"/>
                </a:lnTo>
                <a:close/>
                <a:moveTo>
                  <a:pt x="213" y="284"/>
                </a:moveTo>
                <a:cubicBezTo>
                  <a:pt x="193" y="284"/>
                  <a:pt x="193" y="284"/>
                  <a:pt x="193" y="284"/>
                </a:cubicBezTo>
                <a:cubicBezTo>
                  <a:pt x="189" y="284"/>
                  <a:pt x="186" y="288"/>
                  <a:pt x="186" y="292"/>
                </a:cubicBezTo>
                <a:cubicBezTo>
                  <a:pt x="186" y="311"/>
                  <a:pt x="186" y="311"/>
                  <a:pt x="186" y="311"/>
                </a:cubicBezTo>
                <a:cubicBezTo>
                  <a:pt x="186" y="316"/>
                  <a:pt x="189" y="319"/>
                  <a:pt x="193" y="319"/>
                </a:cubicBezTo>
                <a:cubicBezTo>
                  <a:pt x="213" y="319"/>
                  <a:pt x="213" y="319"/>
                  <a:pt x="213" y="319"/>
                </a:cubicBezTo>
                <a:cubicBezTo>
                  <a:pt x="217" y="319"/>
                  <a:pt x="221" y="316"/>
                  <a:pt x="221" y="311"/>
                </a:cubicBezTo>
                <a:cubicBezTo>
                  <a:pt x="221" y="292"/>
                  <a:pt x="221" y="292"/>
                  <a:pt x="221" y="292"/>
                </a:cubicBezTo>
                <a:cubicBezTo>
                  <a:pt x="221" y="288"/>
                  <a:pt x="217" y="284"/>
                  <a:pt x="213" y="284"/>
                </a:cubicBezTo>
                <a:close/>
                <a:moveTo>
                  <a:pt x="170" y="241"/>
                </a:moveTo>
                <a:cubicBezTo>
                  <a:pt x="170" y="237"/>
                  <a:pt x="166" y="234"/>
                  <a:pt x="162" y="234"/>
                </a:cubicBezTo>
                <a:cubicBezTo>
                  <a:pt x="142" y="234"/>
                  <a:pt x="142" y="234"/>
                  <a:pt x="142" y="234"/>
                </a:cubicBezTo>
                <a:cubicBezTo>
                  <a:pt x="138" y="234"/>
                  <a:pt x="135" y="237"/>
                  <a:pt x="135" y="241"/>
                </a:cubicBezTo>
                <a:cubicBezTo>
                  <a:pt x="135" y="261"/>
                  <a:pt x="135" y="261"/>
                  <a:pt x="135" y="261"/>
                </a:cubicBezTo>
                <a:cubicBezTo>
                  <a:pt x="135" y="265"/>
                  <a:pt x="138" y="268"/>
                  <a:pt x="142" y="268"/>
                </a:cubicBezTo>
                <a:cubicBezTo>
                  <a:pt x="162" y="268"/>
                  <a:pt x="162" y="268"/>
                  <a:pt x="162" y="268"/>
                </a:cubicBezTo>
                <a:cubicBezTo>
                  <a:pt x="166" y="268"/>
                  <a:pt x="170" y="265"/>
                  <a:pt x="170" y="261"/>
                </a:cubicBezTo>
                <a:lnTo>
                  <a:pt x="170" y="241"/>
                </a:lnTo>
                <a:close/>
                <a:moveTo>
                  <a:pt x="170" y="191"/>
                </a:moveTo>
                <a:cubicBezTo>
                  <a:pt x="170" y="187"/>
                  <a:pt x="166" y="183"/>
                  <a:pt x="162" y="183"/>
                </a:cubicBezTo>
                <a:cubicBezTo>
                  <a:pt x="142" y="183"/>
                  <a:pt x="142" y="183"/>
                  <a:pt x="142" y="183"/>
                </a:cubicBezTo>
                <a:cubicBezTo>
                  <a:pt x="138" y="183"/>
                  <a:pt x="135" y="187"/>
                  <a:pt x="135" y="191"/>
                </a:cubicBezTo>
                <a:cubicBezTo>
                  <a:pt x="135" y="210"/>
                  <a:pt x="135" y="210"/>
                  <a:pt x="135" y="210"/>
                </a:cubicBezTo>
                <a:cubicBezTo>
                  <a:pt x="135" y="215"/>
                  <a:pt x="138" y="218"/>
                  <a:pt x="142" y="218"/>
                </a:cubicBezTo>
                <a:cubicBezTo>
                  <a:pt x="162" y="218"/>
                  <a:pt x="162" y="218"/>
                  <a:pt x="162" y="218"/>
                </a:cubicBezTo>
                <a:cubicBezTo>
                  <a:pt x="166" y="218"/>
                  <a:pt x="170" y="215"/>
                  <a:pt x="170" y="210"/>
                </a:cubicBezTo>
                <a:lnTo>
                  <a:pt x="170" y="191"/>
                </a:lnTo>
                <a:close/>
                <a:moveTo>
                  <a:pt x="162" y="284"/>
                </a:moveTo>
                <a:cubicBezTo>
                  <a:pt x="142" y="284"/>
                  <a:pt x="142" y="284"/>
                  <a:pt x="142" y="284"/>
                </a:cubicBezTo>
                <a:cubicBezTo>
                  <a:pt x="138" y="284"/>
                  <a:pt x="135" y="288"/>
                  <a:pt x="135" y="292"/>
                </a:cubicBezTo>
                <a:cubicBezTo>
                  <a:pt x="135" y="311"/>
                  <a:pt x="135" y="311"/>
                  <a:pt x="135" y="311"/>
                </a:cubicBezTo>
                <a:cubicBezTo>
                  <a:pt x="135" y="316"/>
                  <a:pt x="138" y="319"/>
                  <a:pt x="142" y="319"/>
                </a:cubicBezTo>
                <a:cubicBezTo>
                  <a:pt x="162" y="319"/>
                  <a:pt x="162" y="319"/>
                  <a:pt x="162" y="319"/>
                </a:cubicBezTo>
                <a:cubicBezTo>
                  <a:pt x="166" y="319"/>
                  <a:pt x="170" y="316"/>
                  <a:pt x="170" y="311"/>
                </a:cubicBezTo>
                <a:cubicBezTo>
                  <a:pt x="170" y="292"/>
                  <a:pt x="170" y="292"/>
                  <a:pt x="170" y="292"/>
                </a:cubicBezTo>
                <a:cubicBezTo>
                  <a:pt x="170" y="288"/>
                  <a:pt x="166" y="284"/>
                  <a:pt x="162" y="284"/>
                </a:cubicBezTo>
                <a:close/>
                <a:moveTo>
                  <a:pt x="221" y="191"/>
                </a:moveTo>
                <a:cubicBezTo>
                  <a:pt x="221" y="187"/>
                  <a:pt x="217" y="183"/>
                  <a:pt x="213" y="183"/>
                </a:cubicBezTo>
                <a:cubicBezTo>
                  <a:pt x="193" y="183"/>
                  <a:pt x="193" y="183"/>
                  <a:pt x="193" y="183"/>
                </a:cubicBezTo>
                <a:cubicBezTo>
                  <a:pt x="189" y="183"/>
                  <a:pt x="186" y="187"/>
                  <a:pt x="186" y="191"/>
                </a:cubicBezTo>
                <a:cubicBezTo>
                  <a:pt x="186" y="210"/>
                  <a:pt x="186" y="210"/>
                  <a:pt x="186" y="210"/>
                </a:cubicBezTo>
                <a:cubicBezTo>
                  <a:pt x="186" y="215"/>
                  <a:pt x="189" y="218"/>
                  <a:pt x="193" y="218"/>
                </a:cubicBezTo>
                <a:cubicBezTo>
                  <a:pt x="213" y="218"/>
                  <a:pt x="213" y="218"/>
                  <a:pt x="213" y="218"/>
                </a:cubicBezTo>
                <a:cubicBezTo>
                  <a:pt x="217" y="218"/>
                  <a:pt x="221" y="215"/>
                  <a:pt x="221" y="210"/>
                </a:cubicBezTo>
                <a:lnTo>
                  <a:pt x="221" y="191"/>
                </a:lnTo>
                <a:close/>
                <a:moveTo>
                  <a:pt x="272" y="140"/>
                </a:moveTo>
                <a:cubicBezTo>
                  <a:pt x="272" y="136"/>
                  <a:pt x="268" y="133"/>
                  <a:pt x="264" y="133"/>
                </a:cubicBezTo>
                <a:cubicBezTo>
                  <a:pt x="244" y="133"/>
                  <a:pt x="244" y="133"/>
                  <a:pt x="244" y="133"/>
                </a:cubicBezTo>
                <a:cubicBezTo>
                  <a:pt x="240" y="133"/>
                  <a:pt x="237" y="136"/>
                  <a:pt x="237" y="140"/>
                </a:cubicBezTo>
                <a:cubicBezTo>
                  <a:pt x="237" y="160"/>
                  <a:pt x="237" y="160"/>
                  <a:pt x="237" y="160"/>
                </a:cubicBezTo>
                <a:cubicBezTo>
                  <a:pt x="237" y="164"/>
                  <a:pt x="240" y="167"/>
                  <a:pt x="244" y="167"/>
                </a:cubicBezTo>
                <a:cubicBezTo>
                  <a:pt x="264" y="167"/>
                  <a:pt x="264" y="167"/>
                  <a:pt x="264" y="167"/>
                </a:cubicBezTo>
                <a:cubicBezTo>
                  <a:pt x="268" y="167"/>
                  <a:pt x="272" y="164"/>
                  <a:pt x="272" y="160"/>
                </a:cubicBezTo>
                <a:lnTo>
                  <a:pt x="272" y="140"/>
                </a:lnTo>
                <a:close/>
                <a:moveTo>
                  <a:pt x="294" y="154"/>
                </a:moveTo>
                <a:cubicBezTo>
                  <a:pt x="290" y="154"/>
                  <a:pt x="286" y="157"/>
                  <a:pt x="286" y="162"/>
                </a:cubicBezTo>
                <a:cubicBezTo>
                  <a:pt x="286" y="396"/>
                  <a:pt x="286" y="396"/>
                  <a:pt x="286" y="396"/>
                </a:cubicBezTo>
                <a:cubicBezTo>
                  <a:pt x="186" y="396"/>
                  <a:pt x="186" y="396"/>
                  <a:pt x="186" y="396"/>
                </a:cubicBezTo>
                <a:cubicBezTo>
                  <a:pt x="186" y="343"/>
                  <a:pt x="186" y="343"/>
                  <a:pt x="186" y="343"/>
                </a:cubicBezTo>
                <a:cubicBezTo>
                  <a:pt x="186" y="339"/>
                  <a:pt x="182" y="335"/>
                  <a:pt x="178" y="335"/>
                </a:cubicBezTo>
                <a:cubicBezTo>
                  <a:pt x="128" y="335"/>
                  <a:pt x="128" y="335"/>
                  <a:pt x="128" y="335"/>
                </a:cubicBezTo>
                <a:cubicBezTo>
                  <a:pt x="123" y="335"/>
                  <a:pt x="120" y="339"/>
                  <a:pt x="120" y="343"/>
                </a:cubicBezTo>
                <a:cubicBezTo>
                  <a:pt x="120" y="396"/>
                  <a:pt x="120" y="396"/>
                  <a:pt x="120" y="396"/>
                </a:cubicBezTo>
                <a:cubicBezTo>
                  <a:pt x="16" y="396"/>
                  <a:pt x="16" y="396"/>
                  <a:pt x="16" y="396"/>
                </a:cubicBezTo>
                <a:cubicBezTo>
                  <a:pt x="16" y="16"/>
                  <a:pt x="16" y="16"/>
                  <a:pt x="16" y="16"/>
                </a:cubicBezTo>
                <a:cubicBezTo>
                  <a:pt x="186" y="16"/>
                  <a:pt x="186" y="16"/>
                  <a:pt x="186" y="16"/>
                </a:cubicBezTo>
                <a:cubicBezTo>
                  <a:pt x="186" y="109"/>
                  <a:pt x="186" y="109"/>
                  <a:pt x="186" y="109"/>
                </a:cubicBezTo>
                <a:cubicBezTo>
                  <a:pt x="186" y="111"/>
                  <a:pt x="187" y="113"/>
                  <a:pt x="188" y="115"/>
                </a:cubicBezTo>
                <a:cubicBezTo>
                  <a:pt x="190" y="116"/>
                  <a:pt x="192" y="117"/>
                  <a:pt x="194" y="117"/>
                </a:cubicBezTo>
                <a:cubicBezTo>
                  <a:pt x="286" y="117"/>
                  <a:pt x="286" y="117"/>
                  <a:pt x="286" y="117"/>
                </a:cubicBezTo>
                <a:cubicBezTo>
                  <a:pt x="286" y="130"/>
                  <a:pt x="286" y="130"/>
                  <a:pt x="286" y="130"/>
                </a:cubicBezTo>
                <a:cubicBezTo>
                  <a:pt x="286" y="134"/>
                  <a:pt x="290" y="138"/>
                  <a:pt x="294" y="138"/>
                </a:cubicBezTo>
                <a:cubicBezTo>
                  <a:pt x="298" y="138"/>
                  <a:pt x="302" y="134"/>
                  <a:pt x="302" y="130"/>
                </a:cubicBezTo>
                <a:cubicBezTo>
                  <a:pt x="302" y="130"/>
                  <a:pt x="302" y="130"/>
                  <a:pt x="302" y="130"/>
                </a:cubicBezTo>
                <a:cubicBezTo>
                  <a:pt x="302" y="117"/>
                  <a:pt x="302" y="117"/>
                  <a:pt x="302" y="117"/>
                </a:cubicBezTo>
                <a:cubicBezTo>
                  <a:pt x="302" y="108"/>
                  <a:pt x="295" y="101"/>
                  <a:pt x="286" y="101"/>
                </a:cubicBezTo>
                <a:cubicBezTo>
                  <a:pt x="202" y="101"/>
                  <a:pt x="202" y="101"/>
                  <a:pt x="202" y="101"/>
                </a:cubicBezTo>
                <a:cubicBezTo>
                  <a:pt x="202" y="16"/>
                  <a:pt x="202" y="16"/>
                  <a:pt x="202" y="16"/>
                </a:cubicBezTo>
                <a:cubicBezTo>
                  <a:pt x="202" y="7"/>
                  <a:pt x="195" y="0"/>
                  <a:pt x="186" y="0"/>
                </a:cubicBezTo>
                <a:cubicBezTo>
                  <a:pt x="16" y="0"/>
                  <a:pt x="16" y="0"/>
                  <a:pt x="16" y="0"/>
                </a:cubicBezTo>
                <a:cubicBezTo>
                  <a:pt x="8" y="0"/>
                  <a:pt x="0" y="7"/>
                  <a:pt x="0" y="16"/>
                </a:cubicBezTo>
                <a:cubicBezTo>
                  <a:pt x="0" y="396"/>
                  <a:pt x="0" y="396"/>
                  <a:pt x="0" y="396"/>
                </a:cubicBezTo>
                <a:cubicBezTo>
                  <a:pt x="0" y="404"/>
                  <a:pt x="8" y="412"/>
                  <a:pt x="16" y="412"/>
                </a:cubicBezTo>
                <a:cubicBezTo>
                  <a:pt x="286" y="412"/>
                  <a:pt x="286" y="412"/>
                  <a:pt x="286" y="412"/>
                </a:cubicBezTo>
                <a:cubicBezTo>
                  <a:pt x="295" y="412"/>
                  <a:pt x="302" y="404"/>
                  <a:pt x="302" y="396"/>
                </a:cubicBezTo>
                <a:cubicBezTo>
                  <a:pt x="302" y="162"/>
                  <a:pt x="302" y="162"/>
                  <a:pt x="302" y="162"/>
                </a:cubicBezTo>
                <a:cubicBezTo>
                  <a:pt x="302" y="157"/>
                  <a:pt x="298" y="154"/>
                  <a:pt x="294" y="154"/>
                </a:cubicBezTo>
                <a:close/>
                <a:moveTo>
                  <a:pt x="170" y="140"/>
                </a:moveTo>
                <a:cubicBezTo>
                  <a:pt x="170" y="136"/>
                  <a:pt x="166" y="133"/>
                  <a:pt x="162" y="133"/>
                </a:cubicBezTo>
                <a:cubicBezTo>
                  <a:pt x="142" y="133"/>
                  <a:pt x="142" y="133"/>
                  <a:pt x="142" y="133"/>
                </a:cubicBezTo>
                <a:cubicBezTo>
                  <a:pt x="138" y="133"/>
                  <a:pt x="135" y="136"/>
                  <a:pt x="135" y="140"/>
                </a:cubicBezTo>
                <a:cubicBezTo>
                  <a:pt x="135" y="160"/>
                  <a:pt x="135" y="160"/>
                  <a:pt x="135" y="160"/>
                </a:cubicBezTo>
                <a:cubicBezTo>
                  <a:pt x="135" y="164"/>
                  <a:pt x="138" y="167"/>
                  <a:pt x="142" y="167"/>
                </a:cubicBezTo>
                <a:cubicBezTo>
                  <a:pt x="162" y="167"/>
                  <a:pt x="162" y="167"/>
                  <a:pt x="162" y="167"/>
                </a:cubicBezTo>
                <a:cubicBezTo>
                  <a:pt x="166" y="167"/>
                  <a:pt x="170" y="164"/>
                  <a:pt x="170" y="160"/>
                </a:cubicBezTo>
                <a:lnTo>
                  <a:pt x="170" y="140"/>
                </a:lnTo>
                <a:close/>
                <a:moveTo>
                  <a:pt x="272" y="241"/>
                </a:moveTo>
                <a:cubicBezTo>
                  <a:pt x="272" y="237"/>
                  <a:pt x="268" y="234"/>
                  <a:pt x="264" y="234"/>
                </a:cubicBezTo>
                <a:cubicBezTo>
                  <a:pt x="244" y="234"/>
                  <a:pt x="244" y="234"/>
                  <a:pt x="244" y="234"/>
                </a:cubicBezTo>
                <a:cubicBezTo>
                  <a:pt x="240" y="234"/>
                  <a:pt x="237" y="237"/>
                  <a:pt x="237" y="241"/>
                </a:cubicBezTo>
                <a:cubicBezTo>
                  <a:pt x="237" y="261"/>
                  <a:pt x="237" y="261"/>
                  <a:pt x="237" y="261"/>
                </a:cubicBezTo>
                <a:cubicBezTo>
                  <a:pt x="237" y="265"/>
                  <a:pt x="240" y="268"/>
                  <a:pt x="244" y="268"/>
                </a:cubicBezTo>
                <a:cubicBezTo>
                  <a:pt x="264" y="268"/>
                  <a:pt x="264" y="268"/>
                  <a:pt x="264" y="268"/>
                </a:cubicBezTo>
                <a:cubicBezTo>
                  <a:pt x="268" y="268"/>
                  <a:pt x="272" y="265"/>
                  <a:pt x="272" y="261"/>
                </a:cubicBezTo>
                <a:lnTo>
                  <a:pt x="272" y="241"/>
                </a:lnTo>
                <a:close/>
                <a:moveTo>
                  <a:pt x="272" y="191"/>
                </a:moveTo>
                <a:cubicBezTo>
                  <a:pt x="272" y="187"/>
                  <a:pt x="268" y="183"/>
                  <a:pt x="264" y="183"/>
                </a:cubicBezTo>
                <a:cubicBezTo>
                  <a:pt x="244" y="183"/>
                  <a:pt x="244" y="183"/>
                  <a:pt x="244" y="183"/>
                </a:cubicBezTo>
                <a:cubicBezTo>
                  <a:pt x="240" y="183"/>
                  <a:pt x="237" y="187"/>
                  <a:pt x="237" y="191"/>
                </a:cubicBezTo>
                <a:cubicBezTo>
                  <a:pt x="237" y="210"/>
                  <a:pt x="237" y="210"/>
                  <a:pt x="237" y="210"/>
                </a:cubicBezTo>
                <a:cubicBezTo>
                  <a:pt x="237" y="215"/>
                  <a:pt x="240" y="218"/>
                  <a:pt x="244" y="218"/>
                </a:cubicBezTo>
                <a:cubicBezTo>
                  <a:pt x="264" y="218"/>
                  <a:pt x="264" y="218"/>
                  <a:pt x="264" y="218"/>
                </a:cubicBezTo>
                <a:cubicBezTo>
                  <a:pt x="268" y="218"/>
                  <a:pt x="272" y="215"/>
                  <a:pt x="272" y="210"/>
                </a:cubicBezTo>
                <a:lnTo>
                  <a:pt x="272" y="191"/>
                </a:lnTo>
                <a:close/>
                <a:moveTo>
                  <a:pt x="264" y="284"/>
                </a:moveTo>
                <a:cubicBezTo>
                  <a:pt x="244" y="284"/>
                  <a:pt x="244" y="284"/>
                  <a:pt x="244" y="284"/>
                </a:cubicBezTo>
                <a:cubicBezTo>
                  <a:pt x="240" y="284"/>
                  <a:pt x="237" y="288"/>
                  <a:pt x="237" y="292"/>
                </a:cubicBezTo>
                <a:cubicBezTo>
                  <a:pt x="237" y="311"/>
                  <a:pt x="237" y="311"/>
                  <a:pt x="237" y="311"/>
                </a:cubicBezTo>
                <a:cubicBezTo>
                  <a:pt x="237" y="316"/>
                  <a:pt x="240" y="319"/>
                  <a:pt x="244" y="319"/>
                </a:cubicBezTo>
                <a:cubicBezTo>
                  <a:pt x="264" y="319"/>
                  <a:pt x="264" y="319"/>
                  <a:pt x="264" y="319"/>
                </a:cubicBezTo>
                <a:cubicBezTo>
                  <a:pt x="268" y="319"/>
                  <a:pt x="272" y="316"/>
                  <a:pt x="272" y="311"/>
                </a:cubicBezTo>
                <a:cubicBezTo>
                  <a:pt x="272" y="292"/>
                  <a:pt x="272" y="292"/>
                  <a:pt x="272" y="292"/>
                </a:cubicBezTo>
                <a:cubicBezTo>
                  <a:pt x="272" y="288"/>
                  <a:pt x="268" y="284"/>
                  <a:pt x="264" y="284"/>
                </a:cubicBezTo>
                <a:close/>
                <a:moveTo>
                  <a:pt x="67" y="140"/>
                </a:moveTo>
                <a:cubicBezTo>
                  <a:pt x="67" y="136"/>
                  <a:pt x="64" y="133"/>
                  <a:pt x="60" y="133"/>
                </a:cubicBezTo>
                <a:cubicBezTo>
                  <a:pt x="40" y="133"/>
                  <a:pt x="40" y="133"/>
                  <a:pt x="40" y="133"/>
                </a:cubicBezTo>
                <a:cubicBezTo>
                  <a:pt x="36" y="133"/>
                  <a:pt x="32" y="136"/>
                  <a:pt x="32" y="140"/>
                </a:cubicBezTo>
                <a:cubicBezTo>
                  <a:pt x="32" y="160"/>
                  <a:pt x="32" y="160"/>
                  <a:pt x="32" y="160"/>
                </a:cubicBezTo>
                <a:cubicBezTo>
                  <a:pt x="32" y="164"/>
                  <a:pt x="36" y="167"/>
                  <a:pt x="40" y="167"/>
                </a:cubicBezTo>
                <a:cubicBezTo>
                  <a:pt x="60" y="167"/>
                  <a:pt x="60" y="167"/>
                  <a:pt x="60" y="167"/>
                </a:cubicBezTo>
                <a:cubicBezTo>
                  <a:pt x="64" y="167"/>
                  <a:pt x="67" y="164"/>
                  <a:pt x="67" y="160"/>
                </a:cubicBezTo>
                <a:lnTo>
                  <a:pt x="67" y="140"/>
                </a:lnTo>
                <a:close/>
                <a:moveTo>
                  <a:pt x="60" y="284"/>
                </a:moveTo>
                <a:cubicBezTo>
                  <a:pt x="40" y="284"/>
                  <a:pt x="40" y="284"/>
                  <a:pt x="40" y="284"/>
                </a:cubicBezTo>
                <a:cubicBezTo>
                  <a:pt x="36" y="284"/>
                  <a:pt x="32" y="288"/>
                  <a:pt x="32" y="292"/>
                </a:cubicBezTo>
                <a:cubicBezTo>
                  <a:pt x="32" y="311"/>
                  <a:pt x="32" y="311"/>
                  <a:pt x="32" y="311"/>
                </a:cubicBezTo>
                <a:cubicBezTo>
                  <a:pt x="32" y="316"/>
                  <a:pt x="36" y="319"/>
                  <a:pt x="40" y="319"/>
                </a:cubicBezTo>
                <a:cubicBezTo>
                  <a:pt x="60" y="319"/>
                  <a:pt x="60" y="319"/>
                  <a:pt x="60" y="319"/>
                </a:cubicBezTo>
                <a:cubicBezTo>
                  <a:pt x="64" y="319"/>
                  <a:pt x="67" y="316"/>
                  <a:pt x="67" y="311"/>
                </a:cubicBezTo>
                <a:cubicBezTo>
                  <a:pt x="67" y="292"/>
                  <a:pt x="67" y="292"/>
                  <a:pt x="67" y="292"/>
                </a:cubicBezTo>
                <a:cubicBezTo>
                  <a:pt x="67" y="288"/>
                  <a:pt x="64" y="284"/>
                  <a:pt x="60" y="284"/>
                </a:cubicBezTo>
                <a:close/>
                <a:moveTo>
                  <a:pt x="67" y="191"/>
                </a:moveTo>
                <a:cubicBezTo>
                  <a:pt x="67" y="187"/>
                  <a:pt x="64" y="183"/>
                  <a:pt x="60" y="183"/>
                </a:cubicBezTo>
                <a:cubicBezTo>
                  <a:pt x="40" y="183"/>
                  <a:pt x="40" y="183"/>
                  <a:pt x="40" y="183"/>
                </a:cubicBezTo>
                <a:cubicBezTo>
                  <a:pt x="36" y="183"/>
                  <a:pt x="32" y="187"/>
                  <a:pt x="32" y="191"/>
                </a:cubicBezTo>
                <a:cubicBezTo>
                  <a:pt x="32" y="210"/>
                  <a:pt x="32" y="210"/>
                  <a:pt x="32" y="210"/>
                </a:cubicBezTo>
                <a:cubicBezTo>
                  <a:pt x="32" y="215"/>
                  <a:pt x="36" y="218"/>
                  <a:pt x="40" y="218"/>
                </a:cubicBezTo>
                <a:cubicBezTo>
                  <a:pt x="60" y="218"/>
                  <a:pt x="60" y="218"/>
                  <a:pt x="60" y="218"/>
                </a:cubicBezTo>
                <a:cubicBezTo>
                  <a:pt x="64" y="218"/>
                  <a:pt x="67" y="215"/>
                  <a:pt x="67" y="210"/>
                </a:cubicBezTo>
                <a:lnTo>
                  <a:pt x="67" y="191"/>
                </a:lnTo>
                <a:close/>
                <a:moveTo>
                  <a:pt x="67" y="241"/>
                </a:moveTo>
                <a:cubicBezTo>
                  <a:pt x="67" y="237"/>
                  <a:pt x="64" y="234"/>
                  <a:pt x="60" y="234"/>
                </a:cubicBezTo>
                <a:cubicBezTo>
                  <a:pt x="40" y="234"/>
                  <a:pt x="40" y="234"/>
                  <a:pt x="40" y="234"/>
                </a:cubicBezTo>
                <a:cubicBezTo>
                  <a:pt x="36" y="234"/>
                  <a:pt x="32" y="237"/>
                  <a:pt x="32" y="241"/>
                </a:cubicBezTo>
                <a:cubicBezTo>
                  <a:pt x="32" y="261"/>
                  <a:pt x="32" y="261"/>
                  <a:pt x="32" y="261"/>
                </a:cubicBezTo>
                <a:cubicBezTo>
                  <a:pt x="32" y="265"/>
                  <a:pt x="36" y="268"/>
                  <a:pt x="40" y="268"/>
                </a:cubicBezTo>
                <a:cubicBezTo>
                  <a:pt x="60" y="268"/>
                  <a:pt x="60" y="268"/>
                  <a:pt x="60" y="268"/>
                </a:cubicBezTo>
                <a:cubicBezTo>
                  <a:pt x="64" y="268"/>
                  <a:pt x="67" y="265"/>
                  <a:pt x="67" y="261"/>
                </a:cubicBezTo>
                <a:lnTo>
                  <a:pt x="67" y="241"/>
                </a:lnTo>
                <a:close/>
                <a:moveTo>
                  <a:pt x="67" y="39"/>
                </a:moveTo>
                <a:cubicBezTo>
                  <a:pt x="67" y="35"/>
                  <a:pt x="64" y="32"/>
                  <a:pt x="60" y="32"/>
                </a:cubicBezTo>
                <a:cubicBezTo>
                  <a:pt x="40" y="32"/>
                  <a:pt x="40" y="32"/>
                  <a:pt x="40" y="32"/>
                </a:cubicBezTo>
                <a:cubicBezTo>
                  <a:pt x="36" y="32"/>
                  <a:pt x="32" y="35"/>
                  <a:pt x="32" y="39"/>
                </a:cubicBezTo>
                <a:cubicBezTo>
                  <a:pt x="32" y="59"/>
                  <a:pt x="32" y="59"/>
                  <a:pt x="32" y="59"/>
                </a:cubicBezTo>
                <a:cubicBezTo>
                  <a:pt x="32" y="63"/>
                  <a:pt x="36" y="66"/>
                  <a:pt x="40" y="66"/>
                </a:cubicBezTo>
                <a:cubicBezTo>
                  <a:pt x="60" y="66"/>
                  <a:pt x="60" y="66"/>
                  <a:pt x="60" y="66"/>
                </a:cubicBezTo>
                <a:cubicBezTo>
                  <a:pt x="64" y="66"/>
                  <a:pt x="67" y="63"/>
                  <a:pt x="67" y="59"/>
                </a:cubicBezTo>
                <a:lnTo>
                  <a:pt x="67" y="39"/>
                </a:lnTo>
                <a:close/>
                <a:moveTo>
                  <a:pt x="67" y="90"/>
                </a:moveTo>
                <a:cubicBezTo>
                  <a:pt x="67" y="86"/>
                  <a:pt x="64" y="82"/>
                  <a:pt x="60" y="82"/>
                </a:cubicBezTo>
                <a:cubicBezTo>
                  <a:pt x="40" y="82"/>
                  <a:pt x="40" y="82"/>
                  <a:pt x="40" y="82"/>
                </a:cubicBezTo>
                <a:cubicBezTo>
                  <a:pt x="36" y="82"/>
                  <a:pt x="32" y="86"/>
                  <a:pt x="32" y="90"/>
                </a:cubicBezTo>
                <a:cubicBezTo>
                  <a:pt x="32" y="109"/>
                  <a:pt x="32" y="109"/>
                  <a:pt x="32" y="109"/>
                </a:cubicBezTo>
                <a:cubicBezTo>
                  <a:pt x="32" y="114"/>
                  <a:pt x="36" y="117"/>
                  <a:pt x="40" y="117"/>
                </a:cubicBezTo>
                <a:cubicBezTo>
                  <a:pt x="60" y="117"/>
                  <a:pt x="60" y="117"/>
                  <a:pt x="60" y="117"/>
                </a:cubicBezTo>
                <a:cubicBezTo>
                  <a:pt x="64" y="117"/>
                  <a:pt x="67" y="114"/>
                  <a:pt x="67" y="109"/>
                </a:cubicBezTo>
                <a:lnTo>
                  <a:pt x="67" y="90"/>
                </a:lnTo>
                <a:close/>
                <a:moveTo>
                  <a:pt x="118" y="39"/>
                </a:moveTo>
                <a:cubicBezTo>
                  <a:pt x="118" y="35"/>
                  <a:pt x="115" y="32"/>
                  <a:pt x="111" y="32"/>
                </a:cubicBezTo>
                <a:cubicBezTo>
                  <a:pt x="91" y="32"/>
                  <a:pt x="91" y="32"/>
                  <a:pt x="91" y="32"/>
                </a:cubicBezTo>
                <a:cubicBezTo>
                  <a:pt x="87" y="32"/>
                  <a:pt x="84" y="35"/>
                  <a:pt x="84" y="39"/>
                </a:cubicBezTo>
                <a:cubicBezTo>
                  <a:pt x="84" y="59"/>
                  <a:pt x="84" y="59"/>
                  <a:pt x="84" y="59"/>
                </a:cubicBezTo>
                <a:cubicBezTo>
                  <a:pt x="84" y="63"/>
                  <a:pt x="87" y="66"/>
                  <a:pt x="91" y="66"/>
                </a:cubicBezTo>
                <a:cubicBezTo>
                  <a:pt x="111" y="66"/>
                  <a:pt x="111" y="66"/>
                  <a:pt x="111" y="66"/>
                </a:cubicBezTo>
                <a:cubicBezTo>
                  <a:pt x="115" y="66"/>
                  <a:pt x="118" y="63"/>
                  <a:pt x="118" y="59"/>
                </a:cubicBezTo>
                <a:lnTo>
                  <a:pt x="118" y="39"/>
                </a:lnTo>
                <a:close/>
                <a:moveTo>
                  <a:pt x="170" y="39"/>
                </a:moveTo>
                <a:cubicBezTo>
                  <a:pt x="170" y="35"/>
                  <a:pt x="166" y="32"/>
                  <a:pt x="162" y="32"/>
                </a:cubicBezTo>
                <a:cubicBezTo>
                  <a:pt x="142" y="32"/>
                  <a:pt x="142" y="32"/>
                  <a:pt x="142" y="32"/>
                </a:cubicBezTo>
                <a:cubicBezTo>
                  <a:pt x="138" y="32"/>
                  <a:pt x="135" y="35"/>
                  <a:pt x="135" y="39"/>
                </a:cubicBezTo>
                <a:cubicBezTo>
                  <a:pt x="135" y="59"/>
                  <a:pt x="135" y="59"/>
                  <a:pt x="135" y="59"/>
                </a:cubicBezTo>
                <a:cubicBezTo>
                  <a:pt x="135" y="63"/>
                  <a:pt x="138" y="66"/>
                  <a:pt x="142" y="66"/>
                </a:cubicBezTo>
                <a:cubicBezTo>
                  <a:pt x="162" y="66"/>
                  <a:pt x="162" y="66"/>
                  <a:pt x="162" y="66"/>
                </a:cubicBezTo>
                <a:cubicBezTo>
                  <a:pt x="166" y="66"/>
                  <a:pt x="170" y="63"/>
                  <a:pt x="170" y="59"/>
                </a:cubicBezTo>
                <a:lnTo>
                  <a:pt x="170" y="39"/>
                </a:lnTo>
                <a:close/>
                <a:moveTo>
                  <a:pt x="118" y="90"/>
                </a:moveTo>
                <a:cubicBezTo>
                  <a:pt x="118" y="86"/>
                  <a:pt x="115" y="82"/>
                  <a:pt x="111" y="82"/>
                </a:cubicBezTo>
                <a:cubicBezTo>
                  <a:pt x="91" y="82"/>
                  <a:pt x="91" y="82"/>
                  <a:pt x="91" y="82"/>
                </a:cubicBezTo>
                <a:cubicBezTo>
                  <a:pt x="87" y="82"/>
                  <a:pt x="84" y="86"/>
                  <a:pt x="84" y="90"/>
                </a:cubicBezTo>
                <a:cubicBezTo>
                  <a:pt x="84" y="109"/>
                  <a:pt x="84" y="109"/>
                  <a:pt x="84" y="109"/>
                </a:cubicBezTo>
                <a:cubicBezTo>
                  <a:pt x="84" y="114"/>
                  <a:pt x="87" y="117"/>
                  <a:pt x="91" y="117"/>
                </a:cubicBezTo>
                <a:cubicBezTo>
                  <a:pt x="111" y="117"/>
                  <a:pt x="111" y="117"/>
                  <a:pt x="111" y="117"/>
                </a:cubicBezTo>
                <a:cubicBezTo>
                  <a:pt x="115" y="117"/>
                  <a:pt x="118" y="114"/>
                  <a:pt x="118" y="109"/>
                </a:cubicBezTo>
                <a:lnTo>
                  <a:pt x="118" y="90"/>
                </a:lnTo>
                <a:close/>
                <a:moveTo>
                  <a:pt x="170" y="90"/>
                </a:moveTo>
                <a:cubicBezTo>
                  <a:pt x="170" y="86"/>
                  <a:pt x="166" y="82"/>
                  <a:pt x="162" y="82"/>
                </a:cubicBezTo>
                <a:cubicBezTo>
                  <a:pt x="142" y="82"/>
                  <a:pt x="142" y="82"/>
                  <a:pt x="142" y="82"/>
                </a:cubicBezTo>
                <a:cubicBezTo>
                  <a:pt x="138" y="82"/>
                  <a:pt x="135" y="86"/>
                  <a:pt x="135" y="90"/>
                </a:cubicBezTo>
                <a:cubicBezTo>
                  <a:pt x="135" y="109"/>
                  <a:pt x="135" y="109"/>
                  <a:pt x="135" y="109"/>
                </a:cubicBezTo>
                <a:cubicBezTo>
                  <a:pt x="135" y="114"/>
                  <a:pt x="138" y="117"/>
                  <a:pt x="142" y="117"/>
                </a:cubicBezTo>
                <a:cubicBezTo>
                  <a:pt x="162" y="117"/>
                  <a:pt x="162" y="117"/>
                  <a:pt x="162" y="117"/>
                </a:cubicBezTo>
                <a:cubicBezTo>
                  <a:pt x="166" y="117"/>
                  <a:pt x="170" y="114"/>
                  <a:pt x="170" y="109"/>
                </a:cubicBezTo>
                <a:lnTo>
                  <a:pt x="170" y="90"/>
                </a:lnTo>
                <a:close/>
                <a:moveTo>
                  <a:pt x="111" y="284"/>
                </a:moveTo>
                <a:cubicBezTo>
                  <a:pt x="91" y="284"/>
                  <a:pt x="91" y="284"/>
                  <a:pt x="91" y="284"/>
                </a:cubicBezTo>
                <a:cubicBezTo>
                  <a:pt x="87" y="284"/>
                  <a:pt x="84" y="288"/>
                  <a:pt x="84" y="292"/>
                </a:cubicBezTo>
                <a:cubicBezTo>
                  <a:pt x="84" y="311"/>
                  <a:pt x="84" y="311"/>
                  <a:pt x="84" y="311"/>
                </a:cubicBezTo>
                <a:cubicBezTo>
                  <a:pt x="84" y="316"/>
                  <a:pt x="87" y="319"/>
                  <a:pt x="91" y="319"/>
                </a:cubicBezTo>
                <a:cubicBezTo>
                  <a:pt x="111" y="319"/>
                  <a:pt x="111" y="319"/>
                  <a:pt x="111" y="319"/>
                </a:cubicBezTo>
                <a:cubicBezTo>
                  <a:pt x="115" y="319"/>
                  <a:pt x="118" y="316"/>
                  <a:pt x="118" y="311"/>
                </a:cubicBezTo>
                <a:cubicBezTo>
                  <a:pt x="118" y="292"/>
                  <a:pt x="118" y="292"/>
                  <a:pt x="118" y="292"/>
                </a:cubicBezTo>
                <a:cubicBezTo>
                  <a:pt x="118" y="288"/>
                  <a:pt x="115" y="284"/>
                  <a:pt x="111" y="284"/>
                </a:cubicBezTo>
                <a:close/>
                <a:moveTo>
                  <a:pt x="118" y="241"/>
                </a:moveTo>
                <a:cubicBezTo>
                  <a:pt x="118" y="237"/>
                  <a:pt x="115" y="234"/>
                  <a:pt x="111" y="234"/>
                </a:cubicBezTo>
                <a:cubicBezTo>
                  <a:pt x="91" y="234"/>
                  <a:pt x="91" y="234"/>
                  <a:pt x="91" y="234"/>
                </a:cubicBezTo>
                <a:cubicBezTo>
                  <a:pt x="87" y="234"/>
                  <a:pt x="84" y="237"/>
                  <a:pt x="84" y="241"/>
                </a:cubicBezTo>
                <a:cubicBezTo>
                  <a:pt x="84" y="261"/>
                  <a:pt x="84" y="261"/>
                  <a:pt x="84" y="261"/>
                </a:cubicBezTo>
                <a:cubicBezTo>
                  <a:pt x="84" y="265"/>
                  <a:pt x="87" y="268"/>
                  <a:pt x="91" y="268"/>
                </a:cubicBezTo>
                <a:cubicBezTo>
                  <a:pt x="111" y="268"/>
                  <a:pt x="111" y="268"/>
                  <a:pt x="111" y="268"/>
                </a:cubicBezTo>
                <a:cubicBezTo>
                  <a:pt x="115" y="268"/>
                  <a:pt x="118" y="265"/>
                  <a:pt x="118" y="261"/>
                </a:cubicBezTo>
                <a:lnTo>
                  <a:pt x="118" y="241"/>
                </a:lnTo>
                <a:close/>
                <a:moveTo>
                  <a:pt x="118" y="191"/>
                </a:moveTo>
                <a:cubicBezTo>
                  <a:pt x="118" y="187"/>
                  <a:pt x="115" y="183"/>
                  <a:pt x="111" y="183"/>
                </a:cubicBezTo>
                <a:cubicBezTo>
                  <a:pt x="91" y="183"/>
                  <a:pt x="91" y="183"/>
                  <a:pt x="91" y="183"/>
                </a:cubicBezTo>
                <a:cubicBezTo>
                  <a:pt x="87" y="183"/>
                  <a:pt x="84" y="187"/>
                  <a:pt x="84" y="191"/>
                </a:cubicBezTo>
                <a:cubicBezTo>
                  <a:pt x="84" y="210"/>
                  <a:pt x="84" y="210"/>
                  <a:pt x="84" y="210"/>
                </a:cubicBezTo>
                <a:cubicBezTo>
                  <a:pt x="84" y="215"/>
                  <a:pt x="87" y="218"/>
                  <a:pt x="91" y="218"/>
                </a:cubicBezTo>
                <a:cubicBezTo>
                  <a:pt x="111" y="218"/>
                  <a:pt x="111" y="218"/>
                  <a:pt x="111" y="218"/>
                </a:cubicBezTo>
                <a:cubicBezTo>
                  <a:pt x="115" y="218"/>
                  <a:pt x="118" y="215"/>
                  <a:pt x="118" y="210"/>
                </a:cubicBezTo>
                <a:lnTo>
                  <a:pt x="118" y="191"/>
                </a:lnTo>
                <a:close/>
                <a:moveTo>
                  <a:pt x="118" y="140"/>
                </a:moveTo>
                <a:cubicBezTo>
                  <a:pt x="118" y="136"/>
                  <a:pt x="115" y="133"/>
                  <a:pt x="111" y="133"/>
                </a:cubicBezTo>
                <a:cubicBezTo>
                  <a:pt x="91" y="133"/>
                  <a:pt x="91" y="133"/>
                  <a:pt x="91" y="133"/>
                </a:cubicBezTo>
                <a:cubicBezTo>
                  <a:pt x="87" y="133"/>
                  <a:pt x="84" y="136"/>
                  <a:pt x="84" y="140"/>
                </a:cubicBezTo>
                <a:cubicBezTo>
                  <a:pt x="84" y="160"/>
                  <a:pt x="84" y="160"/>
                  <a:pt x="84" y="160"/>
                </a:cubicBezTo>
                <a:cubicBezTo>
                  <a:pt x="84" y="164"/>
                  <a:pt x="87" y="167"/>
                  <a:pt x="91" y="167"/>
                </a:cubicBezTo>
                <a:cubicBezTo>
                  <a:pt x="111" y="167"/>
                  <a:pt x="111" y="167"/>
                  <a:pt x="111" y="167"/>
                </a:cubicBezTo>
                <a:cubicBezTo>
                  <a:pt x="115" y="167"/>
                  <a:pt x="118" y="164"/>
                  <a:pt x="118" y="160"/>
                </a:cubicBezTo>
                <a:lnTo>
                  <a:pt x="118" y="140"/>
                </a:ln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lIns="80119" tIns="40060" rIns="80119" bIns="40060"/>
          <a:lstStyle/>
          <a:p>
            <a:endParaRPr lang="en-US"/>
          </a:p>
        </p:txBody>
      </p:sp>
      <p:sp>
        <p:nvSpPr>
          <p:cNvPr id="93" name="Freeform 3"/>
          <p:cNvSpPr>
            <a:spLocks noChangeAspect="1" noEditPoints="1"/>
          </p:cNvSpPr>
          <p:nvPr/>
        </p:nvSpPr>
        <p:spPr bwMode="auto">
          <a:xfrm>
            <a:off x="8575458" y="1925669"/>
            <a:ext cx="444416" cy="481780"/>
          </a:xfrm>
          <a:custGeom>
            <a:avLst/>
            <a:gdLst>
              <a:gd name="T0" fmla="*/ 2147483647 w 302"/>
              <a:gd name="T1" fmla="*/ 2147483647 h 412"/>
              <a:gd name="T2" fmla="*/ 2147483647 w 302"/>
              <a:gd name="T3" fmla="*/ 2147483647 h 412"/>
              <a:gd name="T4" fmla="*/ 2147483647 w 302"/>
              <a:gd name="T5" fmla="*/ 2147483647 h 412"/>
              <a:gd name="T6" fmla="*/ 2147483647 w 302"/>
              <a:gd name="T7" fmla="*/ 2147483647 h 412"/>
              <a:gd name="T8" fmla="*/ 2147483647 w 302"/>
              <a:gd name="T9" fmla="*/ 2147483647 h 412"/>
              <a:gd name="T10" fmla="*/ 2147483647 w 302"/>
              <a:gd name="T11" fmla="*/ 2147483647 h 412"/>
              <a:gd name="T12" fmla="*/ 2147483647 w 302"/>
              <a:gd name="T13" fmla="*/ 2147483647 h 412"/>
              <a:gd name="T14" fmla="*/ 2147483647 w 302"/>
              <a:gd name="T15" fmla="*/ 2147483647 h 412"/>
              <a:gd name="T16" fmla="*/ 2147483647 w 302"/>
              <a:gd name="T17" fmla="*/ 2147483647 h 412"/>
              <a:gd name="T18" fmla="*/ 2147483647 w 302"/>
              <a:gd name="T19" fmla="*/ 2147483647 h 412"/>
              <a:gd name="T20" fmla="*/ 2147483647 w 302"/>
              <a:gd name="T21" fmla="*/ 2147483647 h 412"/>
              <a:gd name="T22" fmla="*/ 2147483647 w 302"/>
              <a:gd name="T23" fmla="*/ 2147483647 h 412"/>
              <a:gd name="T24" fmla="*/ 2147483647 w 302"/>
              <a:gd name="T25" fmla="*/ 2147483647 h 412"/>
              <a:gd name="T26" fmla="*/ 2147483647 w 302"/>
              <a:gd name="T27" fmla="*/ 2147483647 h 412"/>
              <a:gd name="T28" fmla="*/ 2147483647 w 302"/>
              <a:gd name="T29" fmla="*/ 2147483647 h 412"/>
              <a:gd name="T30" fmla="*/ 2147483647 w 302"/>
              <a:gd name="T31" fmla="*/ 2147483647 h 412"/>
              <a:gd name="T32" fmla="*/ 2147483647 w 302"/>
              <a:gd name="T33" fmla="*/ 2147483647 h 412"/>
              <a:gd name="T34" fmla="*/ 2147483647 w 302"/>
              <a:gd name="T35" fmla="*/ 2147483647 h 412"/>
              <a:gd name="T36" fmla="*/ 2147483647 w 302"/>
              <a:gd name="T37" fmla="*/ 2147483647 h 412"/>
              <a:gd name="T38" fmla="*/ 0 w 302"/>
              <a:gd name="T39" fmla="*/ 2147483647 h 412"/>
              <a:gd name="T40" fmla="*/ 2147483647 w 302"/>
              <a:gd name="T41" fmla="*/ 2147483647 h 412"/>
              <a:gd name="T42" fmla="*/ 2147483647 w 302"/>
              <a:gd name="T43" fmla="*/ 2147483647 h 412"/>
              <a:gd name="T44" fmla="*/ 2147483647 w 302"/>
              <a:gd name="T45" fmla="*/ 2147483647 h 412"/>
              <a:gd name="T46" fmla="*/ 2147483647 w 302"/>
              <a:gd name="T47" fmla="*/ 2147483647 h 412"/>
              <a:gd name="T48" fmla="*/ 2147483647 w 302"/>
              <a:gd name="T49" fmla="*/ 2147483647 h 412"/>
              <a:gd name="T50" fmla="*/ 2147483647 w 302"/>
              <a:gd name="T51" fmla="*/ 2147483647 h 412"/>
              <a:gd name="T52" fmla="*/ 2147483647 w 302"/>
              <a:gd name="T53" fmla="*/ 2147483647 h 412"/>
              <a:gd name="T54" fmla="*/ 2147483647 w 302"/>
              <a:gd name="T55" fmla="*/ 2147483647 h 412"/>
              <a:gd name="T56" fmla="*/ 2147483647 w 302"/>
              <a:gd name="T57" fmla="*/ 2147483647 h 412"/>
              <a:gd name="T58" fmla="*/ 2147483647 w 302"/>
              <a:gd name="T59" fmla="*/ 2147483647 h 412"/>
              <a:gd name="T60" fmla="*/ 2147483647 w 302"/>
              <a:gd name="T61" fmla="*/ 2147483647 h 412"/>
              <a:gd name="T62" fmla="*/ 2147483647 w 302"/>
              <a:gd name="T63" fmla="*/ 2147483647 h 412"/>
              <a:gd name="T64" fmla="*/ 2147483647 w 302"/>
              <a:gd name="T65" fmla="*/ 2147483647 h 412"/>
              <a:gd name="T66" fmla="*/ 2147483647 w 302"/>
              <a:gd name="T67" fmla="*/ 2147483647 h 412"/>
              <a:gd name="T68" fmla="*/ 2147483647 w 302"/>
              <a:gd name="T69" fmla="*/ 2147483647 h 412"/>
              <a:gd name="T70" fmla="*/ 2147483647 w 302"/>
              <a:gd name="T71" fmla="*/ 2147483647 h 412"/>
              <a:gd name="T72" fmla="*/ 2147483647 w 302"/>
              <a:gd name="T73" fmla="*/ 2147483647 h 412"/>
              <a:gd name="T74" fmla="*/ 2147483647 w 302"/>
              <a:gd name="T75" fmla="*/ 2147483647 h 412"/>
              <a:gd name="T76" fmla="*/ 2147483647 w 302"/>
              <a:gd name="T77" fmla="*/ 2147483647 h 412"/>
              <a:gd name="T78" fmla="*/ 2147483647 w 302"/>
              <a:gd name="T79" fmla="*/ 2147483647 h 412"/>
              <a:gd name="T80" fmla="*/ 2147483647 w 302"/>
              <a:gd name="T81" fmla="*/ 2147483647 h 412"/>
              <a:gd name="T82" fmla="*/ 2147483647 w 302"/>
              <a:gd name="T83" fmla="*/ 2147483647 h 412"/>
              <a:gd name="T84" fmla="*/ 2147483647 w 302"/>
              <a:gd name="T85" fmla="*/ 2147483647 h 412"/>
              <a:gd name="T86" fmla="*/ 2147483647 w 302"/>
              <a:gd name="T87" fmla="*/ 2147483647 h 412"/>
              <a:gd name="T88" fmla="*/ 2147483647 w 302"/>
              <a:gd name="T89" fmla="*/ 2147483647 h 412"/>
              <a:gd name="T90" fmla="*/ 2147483647 w 302"/>
              <a:gd name="T91" fmla="*/ 2147483647 h 412"/>
              <a:gd name="T92" fmla="*/ 2147483647 w 302"/>
              <a:gd name="T93" fmla="*/ 2147483647 h 412"/>
              <a:gd name="T94" fmla="*/ 2147483647 w 302"/>
              <a:gd name="T95" fmla="*/ 2147483647 h 412"/>
              <a:gd name="T96" fmla="*/ 2147483647 w 302"/>
              <a:gd name="T97" fmla="*/ 2147483647 h 412"/>
              <a:gd name="T98" fmla="*/ 2147483647 w 302"/>
              <a:gd name="T99" fmla="*/ 2147483647 h 412"/>
              <a:gd name="T100" fmla="*/ 2147483647 w 302"/>
              <a:gd name="T101" fmla="*/ 2147483647 h 412"/>
              <a:gd name="T102" fmla="*/ 2147483647 w 302"/>
              <a:gd name="T103" fmla="*/ 2147483647 h 412"/>
              <a:gd name="T104" fmla="*/ 2147483647 w 302"/>
              <a:gd name="T105" fmla="*/ 2147483647 h 4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2" h="412">
                <a:moveTo>
                  <a:pt x="221" y="241"/>
                </a:moveTo>
                <a:cubicBezTo>
                  <a:pt x="221" y="237"/>
                  <a:pt x="217" y="234"/>
                  <a:pt x="213" y="234"/>
                </a:cubicBezTo>
                <a:cubicBezTo>
                  <a:pt x="193" y="234"/>
                  <a:pt x="193" y="234"/>
                  <a:pt x="193" y="234"/>
                </a:cubicBezTo>
                <a:cubicBezTo>
                  <a:pt x="189" y="234"/>
                  <a:pt x="186" y="237"/>
                  <a:pt x="186" y="241"/>
                </a:cubicBezTo>
                <a:cubicBezTo>
                  <a:pt x="186" y="261"/>
                  <a:pt x="186" y="261"/>
                  <a:pt x="186" y="261"/>
                </a:cubicBezTo>
                <a:cubicBezTo>
                  <a:pt x="186" y="265"/>
                  <a:pt x="189" y="268"/>
                  <a:pt x="193" y="268"/>
                </a:cubicBezTo>
                <a:cubicBezTo>
                  <a:pt x="213" y="268"/>
                  <a:pt x="213" y="268"/>
                  <a:pt x="213" y="268"/>
                </a:cubicBezTo>
                <a:cubicBezTo>
                  <a:pt x="217" y="268"/>
                  <a:pt x="221" y="265"/>
                  <a:pt x="221" y="261"/>
                </a:cubicBezTo>
                <a:lnTo>
                  <a:pt x="221" y="241"/>
                </a:lnTo>
                <a:close/>
                <a:moveTo>
                  <a:pt x="221" y="140"/>
                </a:moveTo>
                <a:cubicBezTo>
                  <a:pt x="221" y="136"/>
                  <a:pt x="217" y="133"/>
                  <a:pt x="213" y="133"/>
                </a:cubicBezTo>
                <a:cubicBezTo>
                  <a:pt x="193" y="133"/>
                  <a:pt x="193" y="133"/>
                  <a:pt x="193" y="133"/>
                </a:cubicBezTo>
                <a:cubicBezTo>
                  <a:pt x="189" y="133"/>
                  <a:pt x="186" y="136"/>
                  <a:pt x="186" y="140"/>
                </a:cubicBezTo>
                <a:cubicBezTo>
                  <a:pt x="186" y="160"/>
                  <a:pt x="186" y="160"/>
                  <a:pt x="186" y="160"/>
                </a:cubicBezTo>
                <a:cubicBezTo>
                  <a:pt x="186" y="164"/>
                  <a:pt x="189" y="167"/>
                  <a:pt x="193" y="167"/>
                </a:cubicBezTo>
                <a:cubicBezTo>
                  <a:pt x="213" y="167"/>
                  <a:pt x="213" y="167"/>
                  <a:pt x="213" y="167"/>
                </a:cubicBezTo>
                <a:cubicBezTo>
                  <a:pt x="217" y="167"/>
                  <a:pt x="221" y="164"/>
                  <a:pt x="221" y="160"/>
                </a:cubicBezTo>
                <a:lnTo>
                  <a:pt x="221" y="140"/>
                </a:lnTo>
                <a:close/>
                <a:moveTo>
                  <a:pt x="213" y="284"/>
                </a:moveTo>
                <a:cubicBezTo>
                  <a:pt x="193" y="284"/>
                  <a:pt x="193" y="284"/>
                  <a:pt x="193" y="284"/>
                </a:cubicBezTo>
                <a:cubicBezTo>
                  <a:pt x="189" y="284"/>
                  <a:pt x="186" y="288"/>
                  <a:pt x="186" y="292"/>
                </a:cubicBezTo>
                <a:cubicBezTo>
                  <a:pt x="186" y="311"/>
                  <a:pt x="186" y="311"/>
                  <a:pt x="186" y="311"/>
                </a:cubicBezTo>
                <a:cubicBezTo>
                  <a:pt x="186" y="316"/>
                  <a:pt x="189" y="319"/>
                  <a:pt x="193" y="319"/>
                </a:cubicBezTo>
                <a:cubicBezTo>
                  <a:pt x="213" y="319"/>
                  <a:pt x="213" y="319"/>
                  <a:pt x="213" y="319"/>
                </a:cubicBezTo>
                <a:cubicBezTo>
                  <a:pt x="217" y="319"/>
                  <a:pt x="221" y="316"/>
                  <a:pt x="221" y="311"/>
                </a:cubicBezTo>
                <a:cubicBezTo>
                  <a:pt x="221" y="292"/>
                  <a:pt x="221" y="292"/>
                  <a:pt x="221" y="292"/>
                </a:cubicBezTo>
                <a:cubicBezTo>
                  <a:pt x="221" y="288"/>
                  <a:pt x="217" y="284"/>
                  <a:pt x="213" y="284"/>
                </a:cubicBezTo>
                <a:close/>
                <a:moveTo>
                  <a:pt x="170" y="241"/>
                </a:moveTo>
                <a:cubicBezTo>
                  <a:pt x="170" y="237"/>
                  <a:pt x="166" y="234"/>
                  <a:pt x="162" y="234"/>
                </a:cubicBezTo>
                <a:cubicBezTo>
                  <a:pt x="142" y="234"/>
                  <a:pt x="142" y="234"/>
                  <a:pt x="142" y="234"/>
                </a:cubicBezTo>
                <a:cubicBezTo>
                  <a:pt x="138" y="234"/>
                  <a:pt x="135" y="237"/>
                  <a:pt x="135" y="241"/>
                </a:cubicBezTo>
                <a:cubicBezTo>
                  <a:pt x="135" y="261"/>
                  <a:pt x="135" y="261"/>
                  <a:pt x="135" y="261"/>
                </a:cubicBezTo>
                <a:cubicBezTo>
                  <a:pt x="135" y="265"/>
                  <a:pt x="138" y="268"/>
                  <a:pt x="142" y="268"/>
                </a:cubicBezTo>
                <a:cubicBezTo>
                  <a:pt x="162" y="268"/>
                  <a:pt x="162" y="268"/>
                  <a:pt x="162" y="268"/>
                </a:cubicBezTo>
                <a:cubicBezTo>
                  <a:pt x="166" y="268"/>
                  <a:pt x="170" y="265"/>
                  <a:pt x="170" y="261"/>
                </a:cubicBezTo>
                <a:lnTo>
                  <a:pt x="170" y="241"/>
                </a:lnTo>
                <a:close/>
                <a:moveTo>
                  <a:pt x="170" y="191"/>
                </a:moveTo>
                <a:cubicBezTo>
                  <a:pt x="170" y="187"/>
                  <a:pt x="166" y="183"/>
                  <a:pt x="162" y="183"/>
                </a:cubicBezTo>
                <a:cubicBezTo>
                  <a:pt x="142" y="183"/>
                  <a:pt x="142" y="183"/>
                  <a:pt x="142" y="183"/>
                </a:cubicBezTo>
                <a:cubicBezTo>
                  <a:pt x="138" y="183"/>
                  <a:pt x="135" y="187"/>
                  <a:pt x="135" y="191"/>
                </a:cubicBezTo>
                <a:cubicBezTo>
                  <a:pt x="135" y="210"/>
                  <a:pt x="135" y="210"/>
                  <a:pt x="135" y="210"/>
                </a:cubicBezTo>
                <a:cubicBezTo>
                  <a:pt x="135" y="215"/>
                  <a:pt x="138" y="218"/>
                  <a:pt x="142" y="218"/>
                </a:cubicBezTo>
                <a:cubicBezTo>
                  <a:pt x="162" y="218"/>
                  <a:pt x="162" y="218"/>
                  <a:pt x="162" y="218"/>
                </a:cubicBezTo>
                <a:cubicBezTo>
                  <a:pt x="166" y="218"/>
                  <a:pt x="170" y="215"/>
                  <a:pt x="170" y="210"/>
                </a:cubicBezTo>
                <a:lnTo>
                  <a:pt x="170" y="191"/>
                </a:lnTo>
                <a:close/>
                <a:moveTo>
                  <a:pt x="162" y="284"/>
                </a:moveTo>
                <a:cubicBezTo>
                  <a:pt x="142" y="284"/>
                  <a:pt x="142" y="284"/>
                  <a:pt x="142" y="284"/>
                </a:cubicBezTo>
                <a:cubicBezTo>
                  <a:pt x="138" y="284"/>
                  <a:pt x="135" y="288"/>
                  <a:pt x="135" y="292"/>
                </a:cubicBezTo>
                <a:cubicBezTo>
                  <a:pt x="135" y="311"/>
                  <a:pt x="135" y="311"/>
                  <a:pt x="135" y="311"/>
                </a:cubicBezTo>
                <a:cubicBezTo>
                  <a:pt x="135" y="316"/>
                  <a:pt x="138" y="319"/>
                  <a:pt x="142" y="319"/>
                </a:cubicBezTo>
                <a:cubicBezTo>
                  <a:pt x="162" y="319"/>
                  <a:pt x="162" y="319"/>
                  <a:pt x="162" y="319"/>
                </a:cubicBezTo>
                <a:cubicBezTo>
                  <a:pt x="166" y="319"/>
                  <a:pt x="170" y="316"/>
                  <a:pt x="170" y="311"/>
                </a:cubicBezTo>
                <a:cubicBezTo>
                  <a:pt x="170" y="292"/>
                  <a:pt x="170" y="292"/>
                  <a:pt x="170" y="292"/>
                </a:cubicBezTo>
                <a:cubicBezTo>
                  <a:pt x="170" y="288"/>
                  <a:pt x="166" y="284"/>
                  <a:pt x="162" y="284"/>
                </a:cubicBezTo>
                <a:close/>
                <a:moveTo>
                  <a:pt x="221" y="191"/>
                </a:moveTo>
                <a:cubicBezTo>
                  <a:pt x="221" y="187"/>
                  <a:pt x="217" y="183"/>
                  <a:pt x="213" y="183"/>
                </a:cubicBezTo>
                <a:cubicBezTo>
                  <a:pt x="193" y="183"/>
                  <a:pt x="193" y="183"/>
                  <a:pt x="193" y="183"/>
                </a:cubicBezTo>
                <a:cubicBezTo>
                  <a:pt x="189" y="183"/>
                  <a:pt x="186" y="187"/>
                  <a:pt x="186" y="191"/>
                </a:cubicBezTo>
                <a:cubicBezTo>
                  <a:pt x="186" y="210"/>
                  <a:pt x="186" y="210"/>
                  <a:pt x="186" y="210"/>
                </a:cubicBezTo>
                <a:cubicBezTo>
                  <a:pt x="186" y="215"/>
                  <a:pt x="189" y="218"/>
                  <a:pt x="193" y="218"/>
                </a:cubicBezTo>
                <a:cubicBezTo>
                  <a:pt x="213" y="218"/>
                  <a:pt x="213" y="218"/>
                  <a:pt x="213" y="218"/>
                </a:cubicBezTo>
                <a:cubicBezTo>
                  <a:pt x="217" y="218"/>
                  <a:pt x="221" y="215"/>
                  <a:pt x="221" y="210"/>
                </a:cubicBezTo>
                <a:lnTo>
                  <a:pt x="221" y="191"/>
                </a:lnTo>
                <a:close/>
                <a:moveTo>
                  <a:pt x="272" y="140"/>
                </a:moveTo>
                <a:cubicBezTo>
                  <a:pt x="272" y="136"/>
                  <a:pt x="268" y="133"/>
                  <a:pt x="264" y="133"/>
                </a:cubicBezTo>
                <a:cubicBezTo>
                  <a:pt x="244" y="133"/>
                  <a:pt x="244" y="133"/>
                  <a:pt x="244" y="133"/>
                </a:cubicBezTo>
                <a:cubicBezTo>
                  <a:pt x="240" y="133"/>
                  <a:pt x="237" y="136"/>
                  <a:pt x="237" y="140"/>
                </a:cubicBezTo>
                <a:cubicBezTo>
                  <a:pt x="237" y="160"/>
                  <a:pt x="237" y="160"/>
                  <a:pt x="237" y="160"/>
                </a:cubicBezTo>
                <a:cubicBezTo>
                  <a:pt x="237" y="164"/>
                  <a:pt x="240" y="167"/>
                  <a:pt x="244" y="167"/>
                </a:cubicBezTo>
                <a:cubicBezTo>
                  <a:pt x="264" y="167"/>
                  <a:pt x="264" y="167"/>
                  <a:pt x="264" y="167"/>
                </a:cubicBezTo>
                <a:cubicBezTo>
                  <a:pt x="268" y="167"/>
                  <a:pt x="272" y="164"/>
                  <a:pt x="272" y="160"/>
                </a:cubicBezTo>
                <a:lnTo>
                  <a:pt x="272" y="140"/>
                </a:lnTo>
                <a:close/>
                <a:moveTo>
                  <a:pt x="294" y="154"/>
                </a:moveTo>
                <a:cubicBezTo>
                  <a:pt x="290" y="154"/>
                  <a:pt x="286" y="157"/>
                  <a:pt x="286" y="162"/>
                </a:cubicBezTo>
                <a:cubicBezTo>
                  <a:pt x="286" y="396"/>
                  <a:pt x="286" y="396"/>
                  <a:pt x="286" y="396"/>
                </a:cubicBezTo>
                <a:cubicBezTo>
                  <a:pt x="186" y="396"/>
                  <a:pt x="186" y="396"/>
                  <a:pt x="186" y="396"/>
                </a:cubicBezTo>
                <a:cubicBezTo>
                  <a:pt x="186" y="343"/>
                  <a:pt x="186" y="343"/>
                  <a:pt x="186" y="343"/>
                </a:cubicBezTo>
                <a:cubicBezTo>
                  <a:pt x="186" y="339"/>
                  <a:pt x="182" y="335"/>
                  <a:pt x="178" y="335"/>
                </a:cubicBezTo>
                <a:cubicBezTo>
                  <a:pt x="128" y="335"/>
                  <a:pt x="128" y="335"/>
                  <a:pt x="128" y="335"/>
                </a:cubicBezTo>
                <a:cubicBezTo>
                  <a:pt x="123" y="335"/>
                  <a:pt x="120" y="339"/>
                  <a:pt x="120" y="343"/>
                </a:cubicBezTo>
                <a:cubicBezTo>
                  <a:pt x="120" y="396"/>
                  <a:pt x="120" y="396"/>
                  <a:pt x="120" y="396"/>
                </a:cubicBezTo>
                <a:cubicBezTo>
                  <a:pt x="16" y="396"/>
                  <a:pt x="16" y="396"/>
                  <a:pt x="16" y="396"/>
                </a:cubicBezTo>
                <a:cubicBezTo>
                  <a:pt x="16" y="16"/>
                  <a:pt x="16" y="16"/>
                  <a:pt x="16" y="16"/>
                </a:cubicBezTo>
                <a:cubicBezTo>
                  <a:pt x="186" y="16"/>
                  <a:pt x="186" y="16"/>
                  <a:pt x="186" y="16"/>
                </a:cubicBezTo>
                <a:cubicBezTo>
                  <a:pt x="186" y="109"/>
                  <a:pt x="186" y="109"/>
                  <a:pt x="186" y="109"/>
                </a:cubicBezTo>
                <a:cubicBezTo>
                  <a:pt x="186" y="111"/>
                  <a:pt x="187" y="113"/>
                  <a:pt x="188" y="115"/>
                </a:cubicBezTo>
                <a:cubicBezTo>
                  <a:pt x="190" y="116"/>
                  <a:pt x="192" y="117"/>
                  <a:pt x="194" y="117"/>
                </a:cubicBezTo>
                <a:cubicBezTo>
                  <a:pt x="286" y="117"/>
                  <a:pt x="286" y="117"/>
                  <a:pt x="286" y="117"/>
                </a:cubicBezTo>
                <a:cubicBezTo>
                  <a:pt x="286" y="130"/>
                  <a:pt x="286" y="130"/>
                  <a:pt x="286" y="130"/>
                </a:cubicBezTo>
                <a:cubicBezTo>
                  <a:pt x="286" y="134"/>
                  <a:pt x="290" y="138"/>
                  <a:pt x="294" y="138"/>
                </a:cubicBezTo>
                <a:cubicBezTo>
                  <a:pt x="298" y="138"/>
                  <a:pt x="302" y="134"/>
                  <a:pt x="302" y="130"/>
                </a:cubicBezTo>
                <a:cubicBezTo>
                  <a:pt x="302" y="130"/>
                  <a:pt x="302" y="130"/>
                  <a:pt x="302" y="130"/>
                </a:cubicBezTo>
                <a:cubicBezTo>
                  <a:pt x="302" y="117"/>
                  <a:pt x="302" y="117"/>
                  <a:pt x="302" y="117"/>
                </a:cubicBezTo>
                <a:cubicBezTo>
                  <a:pt x="302" y="108"/>
                  <a:pt x="295" y="101"/>
                  <a:pt x="286" y="101"/>
                </a:cubicBezTo>
                <a:cubicBezTo>
                  <a:pt x="202" y="101"/>
                  <a:pt x="202" y="101"/>
                  <a:pt x="202" y="101"/>
                </a:cubicBezTo>
                <a:cubicBezTo>
                  <a:pt x="202" y="16"/>
                  <a:pt x="202" y="16"/>
                  <a:pt x="202" y="16"/>
                </a:cubicBezTo>
                <a:cubicBezTo>
                  <a:pt x="202" y="7"/>
                  <a:pt x="195" y="0"/>
                  <a:pt x="186" y="0"/>
                </a:cubicBezTo>
                <a:cubicBezTo>
                  <a:pt x="16" y="0"/>
                  <a:pt x="16" y="0"/>
                  <a:pt x="16" y="0"/>
                </a:cubicBezTo>
                <a:cubicBezTo>
                  <a:pt x="8" y="0"/>
                  <a:pt x="0" y="7"/>
                  <a:pt x="0" y="16"/>
                </a:cubicBezTo>
                <a:cubicBezTo>
                  <a:pt x="0" y="396"/>
                  <a:pt x="0" y="396"/>
                  <a:pt x="0" y="396"/>
                </a:cubicBezTo>
                <a:cubicBezTo>
                  <a:pt x="0" y="404"/>
                  <a:pt x="8" y="412"/>
                  <a:pt x="16" y="412"/>
                </a:cubicBezTo>
                <a:cubicBezTo>
                  <a:pt x="286" y="412"/>
                  <a:pt x="286" y="412"/>
                  <a:pt x="286" y="412"/>
                </a:cubicBezTo>
                <a:cubicBezTo>
                  <a:pt x="295" y="412"/>
                  <a:pt x="302" y="404"/>
                  <a:pt x="302" y="396"/>
                </a:cubicBezTo>
                <a:cubicBezTo>
                  <a:pt x="302" y="162"/>
                  <a:pt x="302" y="162"/>
                  <a:pt x="302" y="162"/>
                </a:cubicBezTo>
                <a:cubicBezTo>
                  <a:pt x="302" y="157"/>
                  <a:pt x="298" y="154"/>
                  <a:pt x="294" y="154"/>
                </a:cubicBezTo>
                <a:close/>
                <a:moveTo>
                  <a:pt x="170" y="140"/>
                </a:moveTo>
                <a:cubicBezTo>
                  <a:pt x="170" y="136"/>
                  <a:pt x="166" y="133"/>
                  <a:pt x="162" y="133"/>
                </a:cubicBezTo>
                <a:cubicBezTo>
                  <a:pt x="142" y="133"/>
                  <a:pt x="142" y="133"/>
                  <a:pt x="142" y="133"/>
                </a:cubicBezTo>
                <a:cubicBezTo>
                  <a:pt x="138" y="133"/>
                  <a:pt x="135" y="136"/>
                  <a:pt x="135" y="140"/>
                </a:cubicBezTo>
                <a:cubicBezTo>
                  <a:pt x="135" y="160"/>
                  <a:pt x="135" y="160"/>
                  <a:pt x="135" y="160"/>
                </a:cubicBezTo>
                <a:cubicBezTo>
                  <a:pt x="135" y="164"/>
                  <a:pt x="138" y="167"/>
                  <a:pt x="142" y="167"/>
                </a:cubicBezTo>
                <a:cubicBezTo>
                  <a:pt x="162" y="167"/>
                  <a:pt x="162" y="167"/>
                  <a:pt x="162" y="167"/>
                </a:cubicBezTo>
                <a:cubicBezTo>
                  <a:pt x="166" y="167"/>
                  <a:pt x="170" y="164"/>
                  <a:pt x="170" y="160"/>
                </a:cubicBezTo>
                <a:lnTo>
                  <a:pt x="170" y="140"/>
                </a:lnTo>
                <a:close/>
                <a:moveTo>
                  <a:pt x="272" y="241"/>
                </a:moveTo>
                <a:cubicBezTo>
                  <a:pt x="272" y="237"/>
                  <a:pt x="268" y="234"/>
                  <a:pt x="264" y="234"/>
                </a:cubicBezTo>
                <a:cubicBezTo>
                  <a:pt x="244" y="234"/>
                  <a:pt x="244" y="234"/>
                  <a:pt x="244" y="234"/>
                </a:cubicBezTo>
                <a:cubicBezTo>
                  <a:pt x="240" y="234"/>
                  <a:pt x="237" y="237"/>
                  <a:pt x="237" y="241"/>
                </a:cubicBezTo>
                <a:cubicBezTo>
                  <a:pt x="237" y="261"/>
                  <a:pt x="237" y="261"/>
                  <a:pt x="237" y="261"/>
                </a:cubicBezTo>
                <a:cubicBezTo>
                  <a:pt x="237" y="265"/>
                  <a:pt x="240" y="268"/>
                  <a:pt x="244" y="268"/>
                </a:cubicBezTo>
                <a:cubicBezTo>
                  <a:pt x="264" y="268"/>
                  <a:pt x="264" y="268"/>
                  <a:pt x="264" y="268"/>
                </a:cubicBezTo>
                <a:cubicBezTo>
                  <a:pt x="268" y="268"/>
                  <a:pt x="272" y="265"/>
                  <a:pt x="272" y="261"/>
                </a:cubicBezTo>
                <a:lnTo>
                  <a:pt x="272" y="241"/>
                </a:lnTo>
                <a:close/>
                <a:moveTo>
                  <a:pt x="272" y="191"/>
                </a:moveTo>
                <a:cubicBezTo>
                  <a:pt x="272" y="187"/>
                  <a:pt x="268" y="183"/>
                  <a:pt x="264" y="183"/>
                </a:cubicBezTo>
                <a:cubicBezTo>
                  <a:pt x="244" y="183"/>
                  <a:pt x="244" y="183"/>
                  <a:pt x="244" y="183"/>
                </a:cubicBezTo>
                <a:cubicBezTo>
                  <a:pt x="240" y="183"/>
                  <a:pt x="237" y="187"/>
                  <a:pt x="237" y="191"/>
                </a:cubicBezTo>
                <a:cubicBezTo>
                  <a:pt x="237" y="210"/>
                  <a:pt x="237" y="210"/>
                  <a:pt x="237" y="210"/>
                </a:cubicBezTo>
                <a:cubicBezTo>
                  <a:pt x="237" y="215"/>
                  <a:pt x="240" y="218"/>
                  <a:pt x="244" y="218"/>
                </a:cubicBezTo>
                <a:cubicBezTo>
                  <a:pt x="264" y="218"/>
                  <a:pt x="264" y="218"/>
                  <a:pt x="264" y="218"/>
                </a:cubicBezTo>
                <a:cubicBezTo>
                  <a:pt x="268" y="218"/>
                  <a:pt x="272" y="215"/>
                  <a:pt x="272" y="210"/>
                </a:cubicBezTo>
                <a:lnTo>
                  <a:pt x="272" y="191"/>
                </a:lnTo>
                <a:close/>
                <a:moveTo>
                  <a:pt x="264" y="284"/>
                </a:moveTo>
                <a:cubicBezTo>
                  <a:pt x="244" y="284"/>
                  <a:pt x="244" y="284"/>
                  <a:pt x="244" y="284"/>
                </a:cubicBezTo>
                <a:cubicBezTo>
                  <a:pt x="240" y="284"/>
                  <a:pt x="237" y="288"/>
                  <a:pt x="237" y="292"/>
                </a:cubicBezTo>
                <a:cubicBezTo>
                  <a:pt x="237" y="311"/>
                  <a:pt x="237" y="311"/>
                  <a:pt x="237" y="311"/>
                </a:cubicBezTo>
                <a:cubicBezTo>
                  <a:pt x="237" y="316"/>
                  <a:pt x="240" y="319"/>
                  <a:pt x="244" y="319"/>
                </a:cubicBezTo>
                <a:cubicBezTo>
                  <a:pt x="264" y="319"/>
                  <a:pt x="264" y="319"/>
                  <a:pt x="264" y="319"/>
                </a:cubicBezTo>
                <a:cubicBezTo>
                  <a:pt x="268" y="319"/>
                  <a:pt x="272" y="316"/>
                  <a:pt x="272" y="311"/>
                </a:cubicBezTo>
                <a:cubicBezTo>
                  <a:pt x="272" y="292"/>
                  <a:pt x="272" y="292"/>
                  <a:pt x="272" y="292"/>
                </a:cubicBezTo>
                <a:cubicBezTo>
                  <a:pt x="272" y="288"/>
                  <a:pt x="268" y="284"/>
                  <a:pt x="264" y="284"/>
                </a:cubicBezTo>
                <a:close/>
                <a:moveTo>
                  <a:pt x="67" y="140"/>
                </a:moveTo>
                <a:cubicBezTo>
                  <a:pt x="67" y="136"/>
                  <a:pt x="64" y="133"/>
                  <a:pt x="60" y="133"/>
                </a:cubicBezTo>
                <a:cubicBezTo>
                  <a:pt x="40" y="133"/>
                  <a:pt x="40" y="133"/>
                  <a:pt x="40" y="133"/>
                </a:cubicBezTo>
                <a:cubicBezTo>
                  <a:pt x="36" y="133"/>
                  <a:pt x="32" y="136"/>
                  <a:pt x="32" y="140"/>
                </a:cubicBezTo>
                <a:cubicBezTo>
                  <a:pt x="32" y="160"/>
                  <a:pt x="32" y="160"/>
                  <a:pt x="32" y="160"/>
                </a:cubicBezTo>
                <a:cubicBezTo>
                  <a:pt x="32" y="164"/>
                  <a:pt x="36" y="167"/>
                  <a:pt x="40" y="167"/>
                </a:cubicBezTo>
                <a:cubicBezTo>
                  <a:pt x="60" y="167"/>
                  <a:pt x="60" y="167"/>
                  <a:pt x="60" y="167"/>
                </a:cubicBezTo>
                <a:cubicBezTo>
                  <a:pt x="64" y="167"/>
                  <a:pt x="67" y="164"/>
                  <a:pt x="67" y="160"/>
                </a:cubicBezTo>
                <a:lnTo>
                  <a:pt x="67" y="140"/>
                </a:lnTo>
                <a:close/>
                <a:moveTo>
                  <a:pt x="60" y="284"/>
                </a:moveTo>
                <a:cubicBezTo>
                  <a:pt x="40" y="284"/>
                  <a:pt x="40" y="284"/>
                  <a:pt x="40" y="284"/>
                </a:cubicBezTo>
                <a:cubicBezTo>
                  <a:pt x="36" y="284"/>
                  <a:pt x="32" y="288"/>
                  <a:pt x="32" y="292"/>
                </a:cubicBezTo>
                <a:cubicBezTo>
                  <a:pt x="32" y="311"/>
                  <a:pt x="32" y="311"/>
                  <a:pt x="32" y="311"/>
                </a:cubicBezTo>
                <a:cubicBezTo>
                  <a:pt x="32" y="316"/>
                  <a:pt x="36" y="319"/>
                  <a:pt x="40" y="319"/>
                </a:cubicBezTo>
                <a:cubicBezTo>
                  <a:pt x="60" y="319"/>
                  <a:pt x="60" y="319"/>
                  <a:pt x="60" y="319"/>
                </a:cubicBezTo>
                <a:cubicBezTo>
                  <a:pt x="64" y="319"/>
                  <a:pt x="67" y="316"/>
                  <a:pt x="67" y="311"/>
                </a:cubicBezTo>
                <a:cubicBezTo>
                  <a:pt x="67" y="292"/>
                  <a:pt x="67" y="292"/>
                  <a:pt x="67" y="292"/>
                </a:cubicBezTo>
                <a:cubicBezTo>
                  <a:pt x="67" y="288"/>
                  <a:pt x="64" y="284"/>
                  <a:pt x="60" y="284"/>
                </a:cubicBezTo>
                <a:close/>
                <a:moveTo>
                  <a:pt x="67" y="191"/>
                </a:moveTo>
                <a:cubicBezTo>
                  <a:pt x="67" y="187"/>
                  <a:pt x="64" y="183"/>
                  <a:pt x="60" y="183"/>
                </a:cubicBezTo>
                <a:cubicBezTo>
                  <a:pt x="40" y="183"/>
                  <a:pt x="40" y="183"/>
                  <a:pt x="40" y="183"/>
                </a:cubicBezTo>
                <a:cubicBezTo>
                  <a:pt x="36" y="183"/>
                  <a:pt x="32" y="187"/>
                  <a:pt x="32" y="191"/>
                </a:cubicBezTo>
                <a:cubicBezTo>
                  <a:pt x="32" y="210"/>
                  <a:pt x="32" y="210"/>
                  <a:pt x="32" y="210"/>
                </a:cubicBezTo>
                <a:cubicBezTo>
                  <a:pt x="32" y="215"/>
                  <a:pt x="36" y="218"/>
                  <a:pt x="40" y="218"/>
                </a:cubicBezTo>
                <a:cubicBezTo>
                  <a:pt x="60" y="218"/>
                  <a:pt x="60" y="218"/>
                  <a:pt x="60" y="218"/>
                </a:cubicBezTo>
                <a:cubicBezTo>
                  <a:pt x="64" y="218"/>
                  <a:pt x="67" y="215"/>
                  <a:pt x="67" y="210"/>
                </a:cubicBezTo>
                <a:lnTo>
                  <a:pt x="67" y="191"/>
                </a:lnTo>
                <a:close/>
                <a:moveTo>
                  <a:pt x="67" y="241"/>
                </a:moveTo>
                <a:cubicBezTo>
                  <a:pt x="67" y="237"/>
                  <a:pt x="64" y="234"/>
                  <a:pt x="60" y="234"/>
                </a:cubicBezTo>
                <a:cubicBezTo>
                  <a:pt x="40" y="234"/>
                  <a:pt x="40" y="234"/>
                  <a:pt x="40" y="234"/>
                </a:cubicBezTo>
                <a:cubicBezTo>
                  <a:pt x="36" y="234"/>
                  <a:pt x="32" y="237"/>
                  <a:pt x="32" y="241"/>
                </a:cubicBezTo>
                <a:cubicBezTo>
                  <a:pt x="32" y="261"/>
                  <a:pt x="32" y="261"/>
                  <a:pt x="32" y="261"/>
                </a:cubicBezTo>
                <a:cubicBezTo>
                  <a:pt x="32" y="265"/>
                  <a:pt x="36" y="268"/>
                  <a:pt x="40" y="268"/>
                </a:cubicBezTo>
                <a:cubicBezTo>
                  <a:pt x="60" y="268"/>
                  <a:pt x="60" y="268"/>
                  <a:pt x="60" y="268"/>
                </a:cubicBezTo>
                <a:cubicBezTo>
                  <a:pt x="64" y="268"/>
                  <a:pt x="67" y="265"/>
                  <a:pt x="67" y="261"/>
                </a:cubicBezTo>
                <a:lnTo>
                  <a:pt x="67" y="241"/>
                </a:lnTo>
                <a:close/>
                <a:moveTo>
                  <a:pt x="67" y="39"/>
                </a:moveTo>
                <a:cubicBezTo>
                  <a:pt x="67" y="35"/>
                  <a:pt x="64" y="32"/>
                  <a:pt x="60" y="32"/>
                </a:cubicBezTo>
                <a:cubicBezTo>
                  <a:pt x="40" y="32"/>
                  <a:pt x="40" y="32"/>
                  <a:pt x="40" y="32"/>
                </a:cubicBezTo>
                <a:cubicBezTo>
                  <a:pt x="36" y="32"/>
                  <a:pt x="32" y="35"/>
                  <a:pt x="32" y="39"/>
                </a:cubicBezTo>
                <a:cubicBezTo>
                  <a:pt x="32" y="59"/>
                  <a:pt x="32" y="59"/>
                  <a:pt x="32" y="59"/>
                </a:cubicBezTo>
                <a:cubicBezTo>
                  <a:pt x="32" y="63"/>
                  <a:pt x="36" y="66"/>
                  <a:pt x="40" y="66"/>
                </a:cubicBezTo>
                <a:cubicBezTo>
                  <a:pt x="60" y="66"/>
                  <a:pt x="60" y="66"/>
                  <a:pt x="60" y="66"/>
                </a:cubicBezTo>
                <a:cubicBezTo>
                  <a:pt x="64" y="66"/>
                  <a:pt x="67" y="63"/>
                  <a:pt x="67" y="59"/>
                </a:cubicBezTo>
                <a:lnTo>
                  <a:pt x="67" y="39"/>
                </a:lnTo>
                <a:close/>
                <a:moveTo>
                  <a:pt x="67" y="90"/>
                </a:moveTo>
                <a:cubicBezTo>
                  <a:pt x="67" y="86"/>
                  <a:pt x="64" y="82"/>
                  <a:pt x="60" y="82"/>
                </a:cubicBezTo>
                <a:cubicBezTo>
                  <a:pt x="40" y="82"/>
                  <a:pt x="40" y="82"/>
                  <a:pt x="40" y="82"/>
                </a:cubicBezTo>
                <a:cubicBezTo>
                  <a:pt x="36" y="82"/>
                  <a:pt x="32" y="86"/>
                  <a:pt x="32" y="90"/>
                </a:cubicBezTo>
                <a:cubicBezTo>
                  <a:pt x="32" y="109"/>
                  <a:pt x="32" y="109"/>
                  <a:pt x="32" y="109"/>
                </a:cubicBezTo>
                <a:cubicBezTo>
                  <a:pt x="32" y="114"/>
                  <a:pt x="36" y="117"/>
                  <a:pt x="40" y="117"/>
                </a:cubicBezTo>
                <a:cubicBezTo>
                  <a:pt x="60" y="117"/>
                  <a:pt x="60" y="117"/>
                  <a:pt x="60" y="117"/>
                </a:cubicBezTo>
                <a:cubicBezTo>
                  <a:pt x="64" y="117"/>
                  <a:pt x="67" y="114"/>
                  <a:pt x="67" y="109"/>
                </a:cubicBezTo>
                <a:lnTo>
                  <a:pt x="67" y="90"/>
                </a:lnTo>
                <a:close/>
                <a:moveTo>
                  <a:pt x="118" y="39"/>
                </a:moveTo>
                <a:cubicBezTo>
                  <a:pt x="118" y="35"/>
                  <a:pt x="115" y="32"/>
                  <a:pt x="111" y="32"/>
                </a:cubicBezTo>
                <a:cubicBezTo>
                  <a:pt x="91" y="32"/>
                  <a:pt x="91" y="32"/>
                  <a:pt x="91" y="32"/>
                </a:cubicBezTo>
                <a:cubicBezTo>
                  <a:pt x="87" y="32"/>
                  <a:pt x="84" y="35"/>
                  <a:pt x="84" y="39"/>
                </a:cubicBezTo>
                <a:cubicBezTo>
                  <a:pt x="84" y="59"/>
                  <a:pt x="84" y="59"/>
                  <a:pt x="84" y="59"/>
                </a:cubicBezTo>
                <a:cubicBezTo>
                  <a:pt x="84" y="63"/>
                  <a:pt x="87" y="66"/>
                  <a:pt x="91" y="66"/>
                </a:cubicBezTo>
                <a:cubicBezTo>
                  <a:pt x="111" y="66"/>
                  <a:pt x="111" y="66"/>
                  <a:pt x="111" y="66"/>
                </a:cubicBezTo>
                <a:cubicBezTo>
                  <a:pt x="115" y="66"/>
                  <a:pt x="118" y="63"/>
                  <a:pt x="118" y="59"/>
                </a:cubicBezTo>
                <a:lnTo>
                  <a:pt x="118" y="39"/>
                </a:lnTo>
                <a:close/>
                <a:moveTo>
                  <a:pt x="170" y="39"/>
                </a:moveTo>
                <a:cubicBezTo>
                  <a:pt x="170" y="35"/>
                  <a:pt x="166" y="32"/>
                  <a:pt x="162" y="32"/>
                </a:cubicBezTo>
                <a:cubicBezTo>
                  <a:pt x="142" y="32"/>
                  <a:pt x="142" y="32"/>
                  <a:pt x="142" y="32"/>
                </a:cubicBezTo>
                <a:cubicBezTo>
                  <a:pt x="138" y="32"/>
                  <a:pt x="135" y="35"/>
                  <a:pt x="135" y="39"/>
                </a:cubicBezTo>
                <a:cubicBezTo>
                  <a:pt x="135" y="59"/>
                  <a:pt x="135" y="59"/>
                  <a:pt x="135" y="59"/>
                </a:cubicBezTo>
                <a:cubicBezTo>
                  <a:pt x="135" y="63"/>
                  <a:pt x="138" y="66"/>
                  <a:pt x="142" y="66"/>
                </a:cubicBezTo>
                <a:cubicBezTo>
                  <a:pt x="162" y="66"/>
                  <a:pt x="162" y="66"/>
                  <a:pt x="162" y="66"/>
                </a:cubicBezTo>
                <a:cubicBezTo>
                  <a:pt x="166" y="66"/>
                  <a:pt x="170" y="63"/>
                  <a:pt x="170" y="59"/>
                </a:cubicBezTo>
                <a:lnTo>
                  <a:pt x="170" y="39"/>
                </a:lnTo>
                <a:close/>
                <a:moveTo>
                  <a:pt x="118" y="90"/>
                </a:moveTo>
                <a:cubicBezTo>
                  <a:pt x="118" y="86"/>
                  <a:pt x="115" y="82"/>
                  <a:pt x="111" y="82"/>
                </a:cubicBezTo>
                <a:cubicBezTo>
                  <a:pt x="91" y="82"/>
                  <a:pt x="91" y="82"/>
                  <a:pt x="91" y="82"/>
                </a:cubicBezTo>
                <a:cubicBezTo>
                  <a:pt x="87" y="82"/>
                  <a:pt x="84" y="86"/>
                  <a:pt x="84" y="90"/>
                </a:cubicBezTo>
                <a:cubicBezTo>
                  <a:pt x="84" y="109"/>
                  <a:pt x="84" y="109"/>
                  <a:pt x="84" y="109"/>
                </a:cubicBezTo>
                <a:cubicBezTo>
                  <a:pt x="84" y="114"/>
                  <a:pt x="87" y="117"/>
                  <a:pt x="91" y="117"/>
                </a:cubicBezTo>
                <a:cubicBezTo>
                  <a:pt x="111" y="117"/>
                  <a:pt x="111" y="117"/>
                  <a:pt x="111" y="117"/>
                </a:cubicBezTo>
                <a:cubicBezTo>
                  <a:pt x="115" y="117"/>
                  <a:pt x="118" y="114"/>
                  <a:pt x="118" y="109"/>
                </a:cubicBezTo>
                <a:lnTo>
                  <a:pt x="118" y="90"/>
                </a:lnTo>
                <a:close/>
                <a:moveTo>
                  <a:pt x="170" y="90"/>
                </a:moveTo>
                <a:cubicBezTo>
                  <a:pt x="170" y="86"/>
                  <a:pt x="166" y="82"/>
                  <a:pt x="162" y="82"/>
                </a:cubicBezTo>
                <a:cubicBezTo>
                  <a:pt x="142" y="82"/>
                  <a:pt x="142" y="82"/>
                  <a:pt x="142" y="82"/>
                </a:cubicBezTo>
                <a:cubicBezTo>
                  <a:pt x="138" y="82"/>
                  <a:pt x="135" y="86"/>
                  <a:pt x="135" y="90"/>
                </a:cubicBezTo>
                <a:cubicBezTo>
                  <a:pt x="135" y="109"/>
                  <a:pt x="135" y="109"/>
                  <a:pt x="135" y="109"/>
                </a:cubicBezTo>
                <a:cubicBezTo>
                  <a:pt x="135" y="114"/>
                  <a:pt x="138" y="117"/>
                  <a:pt x="142" y="117"/>
                </a:cubicBezTo>
                <a:cubicBezTo>
                  <a:pt x="162" y="117"/>
                  <a:pt x="162" y="117"/>
                  <a:pt x="162" y="117"/>
                </a:cubicBezTo>
                <a:cubicBezTo>
                  <a:pt x="166" y="117"/>
                  <a:pt x="170" y="114"/>
                  <a:pt x="170" y="109"/>
                </a:cubicBezTo>
                <a:lnTo>
                  <a:pt x="170" y="90"/>
                </a:lnTo>
                <a:close/>
                <a:moveTo>
                  <a:pt x="111" y="284"/>
                </a:moveTo>
                <a:cubicBezTo>
                  <a:pt x="91" y="284"/>
                  <a:pt x="91" y="284"/>
                  <a:pt x="91" y="284"/>
                </a:cubicBezTo>
                <a:cubicBezTo>
                  <a:pt x="87" y="284"/>
                  <a:pt x="84" y="288"/>
                  <a:pt x="84" y="292"/>
                </a:cubicBezTo>
                <a:cubicBezTo>
                  <a:pt x="84" y="311"/>
                  <a:pt x="84" y="311"/>
                  <a:pt x="84" y="311"/>
                </a:cubicBezTo>
                <a:cubicBezTo>
                  <a:pt x="84" y="316"/>
                  <a:pt x="87" y="319"/>
                  <a:pt x="91" y="319"/>
                </a:cubicBezTo>
                <a:cubicBezTo>
                  <a:pt x="111" y="319"/>
                  <a:pt x="111" y="319"/>
                  <a:pt x="111" y="319"/>
                </a:cubicBezTo>
                <a:cubicBezTo>
                  <a:pt x="115" y="319"/>
                  <a:pt x="118" y="316"/>
                  <a:pt x="118" y="311"/>
                </a:cubicBezTo>
                <a:cubicBezTo>
                  <a:pt x="118" y="292"/>
                  <a:pt x="118" y="292"/>
                  <a:pt x="118" y="292"/>
                </a:cubicBezTo>
                <a:cubicBezTo>
                  <a:pt x="118" y="288"/>
                  <a:pt x="115" y="284"/>
                  <a:pt x="111" y="284"/>
                </a:cubicBezTo>
                <a:close/>
                <a:moveTo>
                  <a:pt x="118" y="241"/>
                </a:moveTo>
                <a:cubicBezTo>
                  <a:pt x="118" y="237"/>
                  <a:pt x="115" y="234"/>
                  <a:pt x="111" y="234"/>
                </a:cubicBezTo>
                <a:cubicBezTo>
                  <a:pt x="91" y="234"/>
                  <a:pt x="91" y="234"/>
                  <a:pt x="91" y="234"/>
                </a:cubicBezTo>
                <a:cubicBezTo>
                  <a:pt x="87" y="234"/>
                  <a:pt x="84" y="237"/>
                  <a:pt x="84" y="241"/>
                </a:cubicBezTo>
                <a:cubicBezTo>
                  <a:pt x="84" y="261"/>
                  <a:pt x="84" y="261"/>
                  <a:pt x="84" y="261"/>
                </a:cubicBezTo>
                <a:cubicBezTo>
                  <a:pt x="84" y="265"/>
                  <a:pt x="87" y="268"/>
                  <a:pt x="91" y="268"/>
                </a:cubicBezTo>
                <a:cubicBezTo>
                  <a:pt x="111" y="268"/>
                  <a:pt x="111" y="268"/>
                  <a:pt x="111" y="268"/>
                </a:cubicBezTo>
                <a:cubicBezTo>
                  <a:pt x="115" y="268"/>
                  <a:pt x="118" y="265"/>
                  <a:pt x="118" y="261"/>
                </a:cubicBezTo>
                <a:lnTo>
                  <a:pt x="118" y="241"/>
                </a:lnTo>
                <a:close/>
                <a:moveTo>
                  <a:pt x="118" y="191"/>
                </a:moveTo>
                <a:cubicBezTo>
                  <a:pt x="118" y="187"/>
                  <a:pt x="115" y="183"/>
                  <a:pt x="111" y="183"/>
                </a:cubicBezTo>
                <a:cubicBezTo>
                  <a:pt x="91" y="183"/>
                  <a:pt x="91" y="183"/>
                  <a:pt x="91" y="183"/>
                </a:cubicBezTo>
                <a:cubicBezTo>
                  <a:pt x="87" y="183"/>
                  <a:pt x="84" y="187"/>
                  <a:pt x="84" y="191"/>
                </a:cubicBezTo>
                <a:cubicBezTo>
                  <a:pt x="84" y="210"/>
                  <a:pt x="84" y="210"/>
                  <a:pt x="84" y="210"/>
                </a:cubicBezTo>
                <a:cubicBezTo>
                  <a:pt x="84" y="215"/>
                  <a:pt x="87" y="218"/>
                  <a:pt x="91" y="218"/>
                </a:cubicBezTo>
                <a:cubicBezTo>
                  <a:pt x="111" y="218"/>
                  <a:pt x="111" y="218"/>
                  <a:pt x="111" y="218"/>
                </a:cubicBezTo>
                <a:cubicBezTo>
                  <a:pt x="115" y="218"/>
                  <a:pt x="118" y="215"/>
                  <a:pt x="118" y="210"/>
                </a:cubicBezTo>
                <a:lnTo>
                  <a:pt x="118" y="191"/>
                </a:lnTo>
                <a:close/>
                <a:moveTo>
                  <a:pt x="118" y="140"/>
                </a:moveTo>
                <a:cubicBezTo>
                  <a:pt x="118" y="136"/>
                  <a:pt x="115" y="133"/>
                  <a:pt x="111" y="133"/>
                </a:cubicBezTo>
                <a:cubicBezTo>
                  <a:pt x="91" y="133"/>
                  <a:pt x="91" y="133"/>
                  <a:pt x="91" y="133"/>
                </a:cubicBezTo>
                <a:cubicBezTo>
                  <a:pt x="87" y="133"/>
                  <a:pt x="84" y="136"/>
                  <a:pt x="84" y="140"/>
                </a:cubicBezTo>
                <a:cubicBezTo>
                  <a:pt x="84" y="160"/>
                  <a:pt x="84" y="160"/>
                  <a:pt x="84" y="160"/>
                </a:cubicBezTo>
                <a:cubicBezTo>
                  <a:pt x="84" y="164"/>
                  <a:pt x="87" y="167"/>
                  <a:pt x="91" y="167"/>
                </a:cubicBezTo>
                <a:cubicBezTo>
                  <a:pt x="111" y="167"/>
                  <a:pt x="111" y="167"/>
                  <a:pt x="111" y="167"/>
                </a:cubicBezTo>
                <a:cubicBezTo>
                  <a:pt x="115" y="167"/>
                  <a:pt x="118" y="164"/>
                  <a:pt x="118" y="160"/>
                </a:cubicBezTo>
                <a:lnTo>
                  <a:pt x="118" y="140"/>
                </a:ln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lIns="80119" tIns="40060" rIns="80119" bIns="40060"/>
          <a:lstStyle/>
          <a:p>
            <a:endParaRPr lang="en-US"/>
          </a:p>
        </p:txBody>
      </p:sp>
      <p:cxnSp>
        <p:nvCxnSpPr>
          <p:cNvPr id="94" name="Straight Connector 93"/>
          <p:cNvCxnSpPr/>
          <p:nvPr/>
        </p:nvCxnSpPr>
        <p:spPr bwMode="auto">
          <a:xfrm>
            <a:off x="710984" y="2174936"/>
            <a:ext cx="7635874" cy="13097"/>
          </a:xfrm>
          <a:prstGeom prst="line">
            <a:avLst/>
          </a:prstGeom>
          <a:solidFill>
            <a:schemeClr val="tx2"/>
          </a:solidFill>
          <a:ln w="38100" cap="flat" cmpd="sng" algn="ctr">
            <a:solidFill>
              <a:srgbClr val="C00000"/>
            </a:solidFill>
            <a:prstDash val="dashDot"/>
            <a:round/>
            <a:headEnd type="none" w="med" len="med"/>
            <a:tailEnd type="none" w="med" len="med"/>
          </a:ln>
          <a:effectLst/>
        </p:spPr>
      </p:cxnSp>
      <p:sp>
        <p:nvSpPr>
          <p:cNvPr id="95" name="Rectangle 127"/>
          <p:cNvSpPr txBox="1">
            <a:spLocks noChangeArrowheads="1"/>
          </p:cNvSpPr>
          <p:nvPr/>
        </p:nvSpPr>
        <p:spPr>
          <a:xfrm>
            <a:off x="59375" y="2766950"/>
            <a:ext cx="9019874" cy="2376549"/>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lnSpc>
                <a:spcPct val="90000"/>
              </a:lnSpc>
              <a:spcAft>
                <a:spcPts val="0"/>
              </a:spcAft>
            </a:pPr>
            <a:r>
              <a:rPr lang="en-US" altLang="en-US" sz="2000" dirty="0" smtClean="0"/>
              <a:t>UNI (User-to-Network Interface)</a:t>
            </a:r>
          </a:p>
          <a:p>
            <a:pPr lvl="1" fontAlgn="auto">
              <a:lnSpc>
                <a:spcPct val="90000"/>
              </a:lnSpc>
              <a:spcAft>
                <a:spcPts val="0"/>
              </a:spcAft>
            </a:pPr>
            <a:r>
              <a:rPr lang="en-US" altLang="en-US" sz="1800" dirty="0" smtClean="0"/>
              <a:t>Physical interface/demarcation between service provider and subscriber</a:t>
            </a:r>
          </a:p>
          <a:p>
            <a:pPr lvl="1" fontAlgn="auto">
              <a:lnSpc>
                <a:spcPct val="90000"/>
              </a:lnSpc>
              <a:spcAft>
                <a:spcPts val="0"/>
              </a:spcAft>
            </a:pPr>
            <a:r>
              <a:rPr lang="en-US" altLang="en-US" sz="1800" dirty="0" smtClean="0"/>
              <a:t>Service start/end point</a:t>
            </a:r>
          </a:p>
          <a:p>
            <a:pPr fontAlgn="auto">
              <a:lnSpc>
                <a:spcPct val="90000"/>
              </a:lnSpc>
              <a:spcAft>
                <a:spcPts val="0"/>
              </a:spcAft>
            </a:pPr>
            <a:r>
              <a:rPr lang="en-US" altLang="en-US" sz="2000" dirty="0" smtClean="0"/>
              <a:t>Ethernet Virtual Connection (EVC)</a:t>
            </a:r>
          </a:p>
          <a:p>
            <a:pPr fontAlgn="auto">
              <a:lnSpc>
                <a:spcPct val="90000"/>
              </a:lnSpc>
              <a:spcAft>
                <a:spcPts val="0"/>
              </a:spcAft>
            </a:pPr>
            <a:r>
              <a:rPr lang="en-US" altLang="en-US" sz="1800" dirty="0" smtClean="0"/>
              <a:t>Logical representation of an Ethernet service as defined by the association between 2 or more UNIs</a:t>
            </a:r>
            <a:r>
              <a:rPr lang="en-US" altLang="en-US" sz="2000" dirty="0"/>
              <a:t> </a:t>
            </a:r>
            <a:endParaRPr lang="en-US" altLang="en-US" sz="2000" dirty="0" smtClean="0"/>
          </a:p>
          <a:p>
            <a:pPr fontAlgn="auto">
              <a:lnSpc>
                <a:spcPct val="90000"/>
              </a:lnSpc>
              <a:spcAft>
                <a:spcPts val="0"/>
              </a:spcAft>
            </a:pPr>
            <a:r>
              <a:rPr lang="en-US" altLang="en-US" sz="2000" dirty="0" smtClean="0"/>
              <a:t>Operator Virtual </a:t>
            </a:r>
            <a:r>
              <a:rPr lang="en-US" altLang="en-US" sz="2000" dirty="0"/>
              <a:t>Connection </a:t>
            </a:r>
            <a:r>
              <a:rPr lang="en-US" altLang="en-US" sz="2000" dirty="0" smtClean="0"/>
              <a:t>(OVC</a:t>
            </a:r>
            <a:r>
              <a:rPr lang="en-US" altLang="en-US" sz="2000" dirty="0"/>
              <a:t>)</a:t>
            </a:r>
          </a:p>
          <a:p>
            <a:pPr lvl="1" fontAlgn="auto">
              <a:lnSpc>
                <a:spcPct val="90000"/>
              </a:lnSpc>
              <a:spcAft>
                <a:spcPts val="0"/>
              </a:spcAft>
            </a:pPr>
            <a:r>
              <a:rPr lang="en-US" altLang="en-US" sz="1800" dirty="0"/>
              <a:t>Logical representation of an Ethernet service as defined by the </a:t>
            </a:r>
            <a:r>
              <a:rPr lang="en-US" altLang="en-US" sz="1800" dirty="0" smtClean="0"/>
              <a:t>association </a:t>
            </a:r>
            <a:r>
              <a:rPr lang="en-US" altLang="en-US" sz="1800" dirty="0"/>
              <a:t>between </a:t>
            </a:r>
            <a:r>
              <a:rPr lang="en-US" altLang="en-US" sz="1800" dirty="0" smtClean="0"/>
              <a:t>0 to many UNIs AND 1 or more ENNIs </a:t>
            </a:r>
          </a:p>
          <a:p>
            <a:pPr fontAlgn="auto">
              <a:lnSpc>
                <a:spcPct val="90000"/>
              </a:lnSpc>
              <a:spcAft>
                <a:spcPts val="0"/>
              </a:spcAft>
            </a:pPr>
            <a:r>
              <a:rPr lang="en-US" altLang="en-US" sz="2000" dirty="0" smtClean="0"/>
              <a:t>NNI (Network-to-Network Interface)</a:t>
            </a:r>
          </a:p>
          <a:p>
            <a:pPr lvl="1" fontAlgn="auto">
              <a:lnSpc>
                <a:spcPct val="90000"/>
              </a:lnSpc>
              <a:spcAft>
                <a:spcPts val="0"/>
              </a:spcAft>
            </a:pPr>
            <a:r>
              <a:rPr lang="en-US" altLang="en-US" sz="1800" dirty="0" smtClean="0"/>
              <a:t>Demarcation/peering point</a:t>
            </a:r>
          </a:p>
          <a:p>
            <a:pPr lvl="2">
              <a:lnSpc>
                <a:spcPct val="90000"/>
              </a:lnSpc>
            </a:pPr>
            <a:r>
              <a:rPr lang="en-US" altLang="en-US" sz="1800" dirty="0" smtClean="0"/>
              <a:t>between service provider internal networks (I-NNI</a:t>
            </a:r>
            <a:r>
              <a:rPr lang="en-US" altLang="en-US" sz="1800" dirty="0"/>
              <a:t>) (not shown</a:t>
            </a:r>
            <a:r>
              <a:rPr lang="en-US" altLang="en-US" sz="1800" dirty="0" smtClean="0"/>
              <a:t>)</a:t>
            </a:r>
          </a:p>
          <a:p>
            <a:pPr lvl="2" fontAlgn="auto">
              <a:lnSpc>
                <a:spcPct val="90000"/>
              </a:lnSpc>
              <a:spcAft>
                <a:spcPts val="0"/>
              </a:spcAft>
            </a:pPr>
            <a:r>
              <a:rPr lang="en-US" altLang="en-US" sz="1800" dirty="0" smtClean="0"/>
              <a:t>between service provider/operator networks (E-NNI)</a:t>
            </a:r>
            <a:endParaRPr lang="en-US" altLang="en-US" sz="1800" dirty="0"/>
          </a:p>
        </p:txBody>
      </p:sp>
      <p:sp>
        <p:nvSpPr>
          <p:cNvPr id="5" name="Left Bracket 4"/>
          <p:cNvSpPr/>
          <p:nvPr/>
        </p:nvSpPr>
        <p:spPr>
          <a:xfrm rot="5400000">
            <a:off x="4378282" y="-2804089"/>
            <a:ext cx="148840" cy="7859713"/>
          </a:xfrm>
          <a:prstGeom prst="leftBracket">
            <a:avLst/>
          </a:prstGeom>
          <a:ln w="190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 Box 18"/>
          <p:cNvSpPr txBox="1">
            <a:spLocks noChangeArrowheads="1"/>
          </p:cNvSpPr>
          <p:nvPr/>
        </p:nvSpPr>
        <p:spPr bwMode="auto">
          <a:xfrm>
            <a:off x="1252300" y="1078625"/>
            <a:ext cx="1025525" cy="402546"/>
          </a:xfrm>
          <a:prstGeom prst="rect">
            <a:avLst/>
          </a:prstGeom>
          <a:noFill/>
          <a:ln>
            <a:noFill/>
          </a:ln>
          <a:effectLst/>
          <a:extLst/>
        </p:spPr>
        <p:txBody>
          <a:bodyPr>
            <a:spAutoFit/>
          </a:bodyPr>
          <a:lstStyle/>
          <a:p>
            <a:pPr algn="ctr">
              <a:lnSpc>
                <a:spcPct val="120000"/>
              </a:lnSpc>
            </a:pPr>
            <a:r>
              <a:rPr lang="en-US" altLang="en-US" b="1" dirty="0" smtClean="0">
                <a:solidFill>
                  <a:srgbClr val="C00000"/>
                </a:solidFill>
                <a:effectLst>
                  <a:outerShdw blurRad="38100" dist="38100" dir="2700000" algn="tl">
                    <a:srgbClr val="C0C0C0"/>
                  </a:outerShdw>
                </a:effectLst>
              </a:rPr>
              <a:t>OVC</a:t>
            </a:r>
            <a:endParaRPr lang="en-US" altLang="en-US" b="1" dirty="0">
              <a:solidFill>
                <a:srgbClr val="C00000"/>
              </a:solidFill>
              <a:effectLst>
                <a:outerShdw blurRad="38100" dist="38100" dir="2700000" algn="tl">
                  <a:srgbClr val="C0C0C0"/>
                </a:outerShdw>
              </a:effectLst>
            </a:endParaRPr>
          </a:p>
        </p:txBody>
      </p:sp>
      <p:sp>
        <p:nvSpPr>
          <p:cNvPr id="29" name="Left Bracket 28"/>
          <p:cNvSpPr/>
          <p:nvPr/>
        </p:nvSpPr>
        <p:spPr>
          <a:xfrm rot="5400000">
            <a:off x="1800017" y="222378"/>
            <a:ext cx="136137" cy="2688588"/>
          </a:xfrm>
          <a:prstGeom prst="leftBracket">
            <a:avLst/>
          </a:prstGeom>
          <a:ln w="190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 Box 18"/>
          <p:cNvSpPr txBox="1">
            <a:spLocks noChangeArrowheads="1"/>
          </p:cNvSpPr>
          <p:nvPr/>
        </p:nvSpPr>
        <p:spPr bwMode="auto">
          <a:xfrm>
            <a:off x="4098278" y="1072307"/>
            <a:ext cx="1025525" cy="402546"/>
          </a:xfrm>
          <a:prstGeom prst="rect">
            <a:avLst/>
          </a:prstGeom>
          <a:noFill/>
          <a:ln>
            <a:noFill/>
          </a:ln>
          <a:effectLst/>
          <a:extLst/>
        </p:spPr>
        <p:txBody>
          <a:bodyPr>
            <a:spAutoFit/>
          </a:bodyPr>
          <a:lstStyle/>
          <a:p>
            <a:pPr algn="ctr">
              <a:lnSpc>
                <a:spcPct val="120000"/>
              </a:lnSpc>
            </a:pPr>
            <a:r>
              <a:rPr lang="en-US" altLang="en-US" b="1" dirty="0" smtClean="0">
                <a:solidFill>
                  <a:srgbClr val="C00000"/>
                </a:solidFill>
                <a:effectLst>
                  <a:outerShdw blurRad="38100" dist="38100" dir="2700000" algn="tl">
                    <a:srgbClr val="C0C0C0"/>
                  </a:outerShdw>
                </a:effectLst>
              </a:rPr>
              <a:t>OVC</a:t>
            </a:r>
            <a:endParaRPr lang="en-US" altLang="en-US" b="1" dirty="0">
              <a:solidFill>
                <a:srgbClr val="C00000"/>
              </a:solidFill>
              <a:effectLst>
                <a:outerShdw blurRad="38100" dist="38100" dir="2700000" algn="tl">
                  <a:srgbClr val="C0C0C0"/>
                </a:outerShdw>
              </a:effectLst>
            </a:endParaRPr>
          </a:p>
        </p:txBody>
      </p:sp>
      <p:sp>
        <p:nvSpPr>
          <p:cNvPr id="33" name="Left Bracket 32"/>
          <p:cNvSpPr/>
          <p:nvPr/>
        </p:nvSpPr>
        <p:spPr>
          <a:xfrm rot="5400000">
            <a:off x="4521424" y="340632"/>
            <a:ext cx="136139" cy="2439448"/>
          </a:xfrm>
          <a:prstGeom prst="leftBracket">
            <a:avLst/>
          </a:prstGeom>
          <a:ln w="190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 Box 18"/>
          <p:cNvSpPr txBox="1">
            <a:spLocks noChangeArrowheads="1"/>
          </p:cNvSpPr>
          <p:nvPr/>
        </p:nvSpPr>
        <p:spPr bwMode="auto">
          <a:xfrm>
            <a:off x="6854999" y="1063222"/>
            <a:ext cx="1025525" cy="402546"/>
          </a:xfrm>
          <a:prstGeom prst="rect">
            <a:avLst/>
          </a:prstGeom>
          <a:noFill/>
          <a:ln>
            <a:noFill/>
          </a:ln>
          <a:effectLst/>
          <a:extLst/>
        </p:spPr>
        <p:txBody>
          <a:bodyPr>
            <a:spAutoFit/>
          </a:bodyPr>
          <a:lstStyle/>
          <a:p>
            <a:pPr algn="ctr">
              <a:lnSpc>
                <a:spcPct val="120000"/>
              </a:lnSpc>
            </a:pPr>
            <a:r>
              <a:rPr lang="en-US" altLang="en-US" b="1" dirty="0" smtClean="0">
                <a:solidFill>
                  <a:srgbClr val="C00000"/>
                </a:solidFill>
                <a:effectLst>
                  <a:outerShdw blurRad="38100" dist="38100" dir="2700000" algn="tl">
                    <a:srgbClr val="C0C0C0"/>
                  </a:outerShdw>
                </a:effectLst>
              </a:rPr>
              <a:t>OVC</a:t>
            </a:r>
            <a:endParaRPr lang="en-US" altLang="en-US" b="1" dirty="0">
              <a:solidFill>
                <a:srgbClr val="C00000"/>
              </a:solidFill>
              <a:effectLst>
                <a:outerShdw blurRad="38100" dist="38100" dir="2700000" algn="tl">
                  <a:srgbClr val="C0C0C0"/>
                </a:outerShdw>
              </a:effectLst>
            </a:endParaRPr>
          </a:p>
        </p:txBody>
      </p:sp>
      <p:sp>
        <p:nvSpPr>
          <p:cNvPr id="35" name="Left Bracket 34"/>
          <p:cNvSpPr/>
          <p:nvPr/>
        </p:nvSpPr>
        <p:spPr>
          <a:xfrm rot="5400000">
            <a:off x="7149769" y="256952"/>
            <a:ext cx="136141" cy="2588641"/>
          </a:xfrm>
          <a:prstGeom prst="leftBracket">
            <a:avLst/>
          </a:prstGeom>
          <a:ln w="190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799969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5">
                                            <p:txEl>
                                              <p:pRg st="0" end="0"/>
                                            </p:txEl>
                                          </p:spTgt>
                                        </p:tgtEl>
                                        <p:attrNameLst>
                                          <p:attrName>style.visibility</p:attrName>
                                        </p:attrNameLst>
                                      </p:cBhvr>
                                      <p:to>
                                        <p:strVal val="visible"/>
                                      </p:to>
                                    </p:set>
                                    <p:animEffect transition="in" filter="fade">
                                      <p:cBhvr>
                                        <p:cTn id="25" dur="500"/>
                                        <p:tgtEl>
                                          <p:spTgt spid="95">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5">
                                            <p:txEl>
                                              <p:pRg st="1" end="1"/>
                                            </p:txEl>
                                          </p:spTgt>
                                        </p:tgtEl>
                                        <p:attrNameLst>
                                          <p:attrName>style.visibility</p:attrName>
                                        </p:attrNameLst>
                                      </p:cBhvr>
                                      <p:to>
                                        <p:strVal val="visible"/>
                                      </p:to>
                                    </p:set>
                                    <p:animEffect transition="in" filter="fade">
                                      <p:cBhvr>
                                        <p:cTn id="28" dur="500"/>
                                        <p:tgtEl>
                                          <p:spTgt spid="95">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5">
                                            <p:txEl>
                                              <p:pRg st="2" end="2"/>
                                            </p:txEl>
                                          </p:spTgt>
                                        </p:tgtEl>
                                        <p:attrNameLst>
                                          <p:attrName>style.visibility</p:attrName>
                                        </p:attrNameLst>
                                      </p:cBhvr>
                                      <p:to>
                                        <p:strVal val="visible"/>
                                      </p:to>
                                    </p:set>
                                    <p:animEffect transition="in" filter="fade">
                                      <p:cBhvr>
                                        <p:cTn id="31" dur="500"/>
                                        <p:tgtEl>
                                          <p:spTgt spid="9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5">
                                            <p:txEl>
                                              <p:pRg st="3" end="3"/>
                                            </p:txEl>
                                          </p:spTgt>
                                        </p:tgtEl>
                                        <p:attrNameLst>
                                          <p:attrName>style.visibility</p:attrName>
                                        </p:attrNameLst>
                                      </p:cBhvr>
                                      <p:to>
                                        <p:strVal val="visible"/>
                                      </p:to>
                                    </p:set>
                                    <p:animEffect transition="in" filter="fade">
                                      <p:cBhvr>
                                        <p:cTn id="36" dur="500"/>
                                        <p:tgtEl>
                                          <p:spTgt spid="95">
                                            <p:txEl>
                                              <p:pRg st="3" end="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5">
                                            <p:txEl>
                                              <p:pRg st="4" end="4"/>
                                            </p:txEl>
                                          </p:spTgt>
                                        </p:tgtEl>
                                        <p:attrNameLst>
                                          <p:attrName>style.visibility</p:attrName>
                                        </p:attrNameLst>
                                      </p:cBhvr>
                                      <p:to>
                                        <p:strVal val="visible"/>
                                      </p:to>
                                    </p:set>
                                    <p:animEffect transition="in" filter="fade">
                                      <p:cBhvr>
                                        <p:cTn id="39" dur="500"/>
                                        <p:tgtEl>
                                          <p:spTgt spid="95">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5">
                                            <p:txEl>
                                              <p:pRg st="5" end="5"/>
                                            </p:txEl>
                                          </p:spTgt>
                                        </p:tgtEl>
                                        <p:attrNameLst>
                                          <p:attrName>style.visibility</p:attrName>
                                        </p:attrNameLst>
                                      </p:cBhvr>
                                      <p:to>
                                        <p:strVal val="visible"/>
                                      </p:to>
                                    </p:set>
                                    <p:animEffect transition="in" filter="fade">
                                      <p:cBhvr>
                                        <p:cTn id="42" dur="500"/>
                                        <p:tgtEl>
                                          <p:spTgt spid="95">
                                            <p:txEl>
                                              <p:pRg st="5" end="5"/>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5">
                                            <p:txEl>
                                              <p:pRg st="6" end="6"/>
                                            </p:txEl>
                                          </p:spTgt>
                                        </p:tgtEl>
                                        <p:attrNameLst>
                                          <p:attrName>style.visibility</p:attrName>
                                        </p:attrNameLst>
                                      </p:cBhvr>
                                      <p:to>
                                        <p:strVal val="visible"/>
                                      </p:to>
                                    </p:set>
                                    <p:animEffect transition="in" filter="fade">
                                      <p:cBhvr>
                                        <p:cTn id="45" dur="500"/>
                                        <p:tgtEl>
                                          <p:spTgt spid="95">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5">
                                            <p:txEl>
                                              <p:pRg st="7" end="7"/>
                                            </p:txEl>
                                          </p:spTgt>
                                        </p:tgtEl>
                                        <p:attrNameLst>
                                          <p:attrName>style.visibility</p:attrName>
                                        </p:attrNameLst>
                                      </p:cBhvr>
                                      <p:to>
                                        <p:strVal val="visible"/>
                                      </p:to>
                                    </p:set>
                                    <p:animEffect transition="in" filter="fade">
                                      <p:cBhvr>
                                        <p:cTn id="50" dur="500"/>
                                        <p:tgtEl>
                                          <p:spTgt spid="95">
                                            <p:txEl>
                                              <p:pRg st="7" end="7"/>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5">
                                            <p:txEl>
                                              <p:pRg st="8" end="8"/>
                                            </p:txEl>
                                          </p:spTgt>
                                        </p:tgtEl>
                                        <p:attrNameLst>
                                          <p:attrName>style.visibility</p:attrName>
                                        </p:attrNameLst>
                                      </p:cBhvr>
                                      <p:to>
                                        <p:strVal val="visible"/>
                                      </p:to>
                                    </p:set>
                                    <p:animEffect transition="in" filter="fade">
                                      <p:cBhvr>
                                        <p:cTn id="53" dur="500"/>
                                        <p:tgtEl>
                                          <p:spTgt spid="95">
                                            <p:txEl>
                                              <p:pRg st="8" end="8"/>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5">
                                            <p:txEl>
                                              <p:pRg st="9" end="9"/>
                                            </p:txEl>
                                          </p:spTgt>
                                        </p:tgtEl>
                                        <p:attrNameLst>
                                          <p:attrName>style.visibility</p:attrName>
                                        </p:attrNameLst>
                                      </p:cBhvr>
                                      <p:to>
                                        <p:strVal val="visible"/>
                                      </p:to>
                                    </p:set>
                                    <p:animEffect transition="in" filter="fade">
                                      <p:cBhvr>
                                        <p:cTn id="56" dur="500"/>
                                        <p:tgtEl>
                                          <p:spTgt spid="95">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5">
                                            <p:txEl>
                                              <p:pRg st="10" end="10"/>
                                            </p:txEl>
                                          </p:spTgt>
                                        </p:tgtEl>
                                        <p:attrNameLst>
                                          <p:attrName>style.visibility</p:attrName>
                                        </p:attrNameLst>
                                      </p:cBhvr>
                                      <p:to>
                                        <p:strVal val="visible"/>
                                      </p:to>
                                    </p:set>
                                    <p:animEffect transition="in" filter="fade">
                                      <p:cBhvr>
                                        <p:cTn id="61" dur="500"/>
                                        <p:tgtEl>
                                          <p:spTgt spid="95">
                                            <p:txEl>
                                              <p:pRg st="10" end="10"/>
                                            </p:txEl>
                                          </p:spTgt>
                                        </p:tgtEl>
                                      </p:cBhvr>
                                    </p:animEffect>
                                  </p:childTnLst>
                                </p:cTn>
                              </p:par>
                              <p:par>
                                <p:cTn id="62" presetID="1" presetClass="entr" presetSubtype="0"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0" grpId="0"/>
      <p:bldP spid="81" grpId="0"/>
      <p:bldP spid="9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bwMode="auto">
          <a:xfrm>
            <a:off x="3374407" y="921759"/>
            <a:ext cx="2178054" cy="359528"/>
          </a:xfrm>
          <a:prstGeom prst="rect">
            <a:avLst/>
          </a:prstGeom>
          <a:solidFill>
            <a:schemeClr val="accent4"/>
          </a:solid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algn="ctr">
              <a:spcBef>
                <a:spcPts val="0"/>
              </a:spcBef>
            </a:pPr>
            <a:r>
              <a:rPr lang="en-US" sz="1400" b="1" dirty="0" smtClean="0">
                <a:solidFill>
                  <a:schemeClr val="bg1"/>
                </a:solidFill>
              </a:rPr>
              <a:t>Service</a:t>
            </a:r>
            <a:endParaRPr lang="en-CA" sz="1400" b="1" dirty="0">
              <a:solidFill>
                <a:schemeClr val="bg1"/>
              </a:solidFill>
            </a:endParaRPr>
          </a:p>
        </p:txBody>
      </p:sp>
      <p:sp>
        <p:nvSpPr>
          <p:cNvPr id="2" name="Title 1"/>
          <p:cNvSpPr>
            <a:spLocks noGrp="1"/>
          </p:cNvSpPr>
          <p:nvPr>
            <p:ph type="title"/>
          </p:nvPr>
        </p:nvSpPr>
        <p:spPr/>
        <p:txBody>
          <a:bodyPr/>
          <a:lstStyle/>
          <a:p>
            <a:r>
              <a:rPr lang="en-US" dirty="0" smtClean="0"/>
              <a:t>MEF 55 – Service View (SOF)</a:t>
            </a:r>
            <a:endParaRPr lang="en-US" dirty="0"/>
          </a:p>
        </p:txBody>
      </p:sp>
      <p:sp>
        <p:nvSpPr>
          <p:cNvPr id="162" name="Rectangle 161"/>
          <p:cNvSpPr/>
          <p:nvPr/>
        </p:nvSpPr>
        <p:spPr bwMode="auto">
          <a:xfrm>
            <a:off x="710097" y="1754930"/>
            <a:ext cx="2421182" cy="359528"/>
          </a:xfrm>
          <a:prstGeom prst="rect">
            <a:avLst/>
          </a:prstGeom>
          <a:solidFill>
            <a:schemeClr val="accent4"/>
          </a:solid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algn="ctr">
              <a:spcBef>
                <a:spcPts val="0"/>
              </a:spcBef>
            </a:pPr>
            <a:r>
              <a:rPr lang="en-US" sz="1400" b="1" dirty="0" smtClean="0">
                <a:solidFill>
                  <a:schemeClr val="bg1"/>
                </a:solidFill>
              </a:rPr>
              <a:t>Service Component</a:t>
            </a:r>
            <a:endParaRPr lang="en-CA" sz="1400" b="1" dirty="0">
              <a:solidFill>
                <a:schemeClr val="bg1"/>
              </a:solidFill>
            </a:endParaRPr>
          </a:p>
        </p:txBody>
      </p:sp>
      <p:sp>
        <p:nvSpPr>
          <p:cNvPr id="164" name="Rectangle 163"/>
          <p:cNvSpPr/>
          <p:nvPr/>
        </p:nvSpPr>
        <p:spPr bwMode="auto">
          <a:xfrm>
            <a:off x="3418365" y="1754930"/>
            <a:ext cx="2178054" cy="359528"/>
          </a:xfrm>
          <a:prstGeom prst="rect">
            <a:avLst/>
          </a:prstGeom>
          <a:solidFill>
            <a:schemeClr val="accent4"/>
          </a:solid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algn="ctr">
              <a:spcBef>
                <a:spcPts val="0"/>
              </a:spcBef>
            </a:pPr>
            <a:r>
              <a:rPr lang="en-US" sz="1400" b="1" dirty="0" smtClean="0">
                <a:solidFill>
                  <a:schemeClr val="bg1"/>
                </a:solidFill>
              </a:rPr>
              <a:t>Service Component</a:t>
            </a:r>
            <a:endParaRPr lang="en-CA" sz="1400" b="1" dirty="0">
              <a:solidFill>
                <a:schemeClr val="bg1"/>
              </a:solidFill>
            </a:endParaRPr>
          </a:p>
        </p:txBody>
      </p:sp>
      <p:sp>
        <p:nvSpPr>
          <p:cNvPr id="165" name="Rectangle 164"/>
          <p:cNvSpPr/>
          <p:nvPr/>
        </p:nvSpPr>
        <p:spPr bwMode="auto">
          <a:xfrm>
            <a:off x="6147275" y="1754930"/>
            <a:ext cx="2178054" cy="359528"/>
          </a:xfrm>
          <a:prstGeom prst="rect">
            <a:avLst/>
          </a:prstGeom>
          <a:solidFill>
            <a:schemeClr val="accent4"/>
          </a:solidFill>
          <a:ln w="12700" cap="flat" cmpd="sng" algn="ctr">
            <a:solidFill>
              <a:schemeClr val="bg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algn="ctr">
              <a:spcBef>
                <a:spcPts val="0"/>
              </a:spcBef>
            </a:pPr>
            <a:r>
              <a:rPr lang="en-US" sz="1400" b="1" dirty="0" smtClean="0">
                <a:solidFill>
                  <a:schemeClr val="bg1"/>
                </a:solidFill>
              </a:rPr>
              <a:t>Service Component</a:t>
            </a:r>
            <a:endParaRPr lang="en-CA" sz="1400" b="1" dirty="0">
              <a:solidFill>
                <a:schemeClr val="bg1"/>
              </a:solidFill>
            </a:endParaRPr>
          </a:p>
        </p:txBody>
      </p:sp>
      <p:cxnSp>
        <p:nvCxnSpPr>
          <p:cNvPr id="2048" name="Elbow Connector 2047"/>
          <p:cNvCxnSpPr>
            <a:stCxn id="34" idx="2"/>
            <a:endCxn id="162" idx="0"/>
          </p:cNvCxnSpPr>
          <p:nvPr/>
        </p:nvCxnSpPr>
        <p:spPr>
          <a:xfrm rot="5400000">
            <a:off x="2955240" y="246735"/>
            <a:ext cx="473643" cy="2542746"/>
          </a:xfrm>
          <a:prstGeom prst="bent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051" name="Elbow Connector 2050"/>
          <p:cNvCxnSpPr>
            <a:stCxn id="34" idx="2"/>
            <a:endCxn id="164" idx="0"/>
          </p:cNvCxnSpPr>
          <p:nvPr/>
        </p:nvCxnSpPr>
        <p:spPr>
          <a:xfrm rot="16200000" flipH="1">
            <a:off x="4248592" y="1496129"/>
            <a:ext cx="473643" cy="43958"/>
          </a:xfrm>
          <a:prstGeom prst="bent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053" name="Elbow Connector 2052"/>
          <p:cNvCxnSpPr>
            <a:stCxn id="34" idx="2"/>
            <a:endCxn id="165" idx="0"/>
          </p:cNvCxnSpPr>
          <p:nvPr/>
        </p:nvCxnSpPr>
        <p:spPr>
          <a:xfrm rot="16200000" flipH="1">
            <a:off x="5613047" y="131674"/>
            <a:ext cx="473643" cy="2772868"/>
          </a:xfrm>
          <a:prstGeom prst="bent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055" name="Straight Connector 2054"/>
          <p:cNvCxnSpPr/>
          <p:nvPr/>
        </p:nvCxnSpPr>
        <p:spPr>
          <a:xfrm>
            <a:off x="723281" y="2114458"/>
            <a:ext cx="0" cy="1147499"/>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3131279" y="2031110"/>
            <a:ext cx="0" cy="1147499"/>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442262" y="2023970"/>
            <a:ext cx="0" cy="1147499"/>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5613356" y="2023970"/>
            <a:ext cx="0" cy="1147499"/>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147275" y="2015633"/>
            <a:ext cx="0" cy="1147499"/>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8325329" y="2114458"/>
            <a:ext cx="0" cy="1147499"/>
          </a:xfrm>
          <a:prstGeom prst="line">
            <a:avLst/>
          </a:prstGeom>
          <a:ln>
            <a:solidFill>
              <a:schemeClr val="accent4"/>
            </a:solidFill>
            <a:prstDash val="sysDot"/>
          </a:ln>
        </p:spPr>
        <p:style>
          <a:lnRef idx="1">
            <a:schemeClr val="accent1"/>
          </a:lnRef>
          <a:fillRef idx="0">
            <a:schemeClr val="accent1"/>
          </a:fillRef>
          <a:effectRef idx="0">
            <a:schemeClr val="accent1"/>
          </a:effectRef>
          <a:fontRef idx="minor">
            <a:schemeClr val="tx1"/>
          </a:fontRef>
        </p:style>
      </p:cxnSp>
      <p:pic>
        <p:nvPicPr>
          <p:cNvPr id="42" name="Picture 138" descr="cloud - plain"/>
          <p:cNvPicPr>
            <a:picLocks noChangeAspect="1" noChangeArrowheads="1"/>
          </p:cNvPicPr>
          <p:nvPr/>
        </p:nvPicPr>
        <p:blipFill>
          <a:blip r:embed="rId3">
            <a:extLst>
              <a:ext uri="{28A0092B-C50C-407E-A947-70E740481C1C}">
                <a14:useLocalDpi xmlns:a14="http://schemas.microsoft.com/office/drawing/2010/main" val="0"/>
              </a:ext>
            </a:extLst>
          </a:blip>
          <a:srcRect l="9711" t="24222" r="4634" b="8861"/>
          <a:stretch>
            <a:fillRect/>
          </a:stretch>
        </p:blipFill>
        <p:spPr bwMode="auto">
          <a:xfrm>
            <a:off x="5837253" y="2683700"/>
            <a:ext cx="2719590" cy="120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38" descr="cloud - plain"/>
          <p:cNvPicPr>
            <a:picLocks noChangeAspect="1" noChangeArrowheads="1"/>
          </p:cNvPicPr>
          <p:nvPr/>
        </p:nvPicPr>
        <p:blipFill>
          <a:blip r:embed="rId3">
            <a:extLst>
              <a:ext uri="{28A0092B-C50C-407E-A947-70E740481C1C}">
                <a14:useLocalDpi xmlns:a14="http://schemas.microsoft.com/office/drawing/2010/main" val="0"/>
              </a:ext>
            </a:extLst>
          </a:blip>
          <a:srcRect l="9711" t="24222" r="4634" b="8861"/>
          <a:stretch>
            <a:fillRect/>
          </a:stretch>
        </p:blipFill>
        <p:spPr bwMode="auto">
          <a:xfrm>
            <a:off x="3306142" y="2662224"/>
            <a:ext cx="2597786" cy="120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38" descr="cloud - plain"/>
          <p:cNvPicPr>
            <a:picLocks noChangeAspect="1" noChangeArrowheads="1"/>
          </p:cNvPicPr>
          <p:nvPr/>
        </p:nvPicPr>
        <p:blipFill>
          <a:blip r:embed="rId3">
            <a:extLst>
              <a:ext uri="{28A0092B-C50C-407E-A947-70E740481C1C}">
                <a14:useLocalDpi xmlns:a14="http://schemas.microsoft.com/office/drawing/2010/main" val="0"/>
              </a:ext>
            </a:extLst>
          </a:blip>
          <a:srcRect l="9711" t="24222" r="4634" b="8861"/>
          <a:stretch>
            <a:fillRect/>
          </a:stretch>
        </p:blipFill>
        <p:spPr bwMode="auto">
          <a:xfrm>
            <a:off x="527067" y="2703586"/>
            <a:ext cx="2843982" cy="120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33"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711" t="24222" r="4634" b="8861"/>
          <a:stretch>
            <a:fillRect/>
          </a:stretch>
        </p:blipFill>
        <p:spPr bwMode="auto">
          <a:xfrm>
            <a:off x="5837253" y="2961951"/>
            <a:ext cx="2667000" cy="71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121"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711" t="24222" r="4634" b="8861"/>
          <a:stretch>
            <a:fillRect/>
          </a:stretch>
        </p:blipFill>
        <p:spPr bwMode="auto">
          <a:xfrm>
            <a:off x="3406794" y="2972667"/>
            <a:ext cx="2384425" cy="72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17"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694" t="24153" r="4674" b="8974"/>
          <a:stretch>
            <a:fillRect/>
          </a:stretch>
        </p:blipFill>
        <p:spPr bwMode="auto">
          <a:xfrm>
            <a:off x="704789" y="2954568"/>
            <a:ext cx="2588789" cy="699026"/>
          </a:xfrm>
          <a:prstGeom prst="rect">
            <a:avLst/>
          </a:prstGeom>
          <a:noFill/>
          <a:extLst>
            <a:ext uri="{909E8E84-426E-40dd-AFC4-6F175D3DCCD1}">
              <a14:hiddenFill xmlns:a14="http://schemas.microsoft.com/office/drawing/2010/main">
                <a:solidFill>
                  <a:srgbClr val="FFFFFF"/>
                </a:solidFill>
              </a14:hiddenFill>
            </a:ext>
          </a:extLst>
        </p:spPr>
      </p:pic>
      <p:sp>
        <p:nvSpPr>
          <p:cNvPr id="48" name="Text Box 123"/>
          <p:cNvSpPr txBox="1">
            <a:spLocks noChangeArrowheads="1"/>
          </p:cNvSpPr>
          <p:nvPr/>
        </p:nvSpPr>
        <p:spPr bwMode="auto">
          <a:xfrm>
            <a:off x="5484013" y="2864695"/>
            <a:ext cx="7328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00B050"/>
                </a:solidFill>
              </a:rPr>
              <a:t>E</a:t>
            </a:r>
            <a:r>
              <a:rPr lang="en-US" altLang="en-US" b="1" dirty="0" smtClean="0">
                <a:solidFill>
                  <a:srgbClr val="00B050"/>
                </a:solidFill>
              </a:rPr>
              <a:t>-NNI</a:t>
            </a:r>
            <a:endParaRPr lang="en-US" altLang="en-US" b="1" dirty="0">
              <a:solidFill>
                <a:srgbClr val="00B050"/>
              </a:solidFill>
            </a:endParaRPr>
          </a:p>
        </p:txBody>
      </p:sp>
      <p:sp>
        <p:nvSpPr>
          <p:cNvPr id="49" name="Oval 122"/>
          <p:cNvSpPr>
            <a:spLocks noChangeArrowheads="1"/>
          </p:cNvSpPr>
          <p:nvPr/>
        </p:nvSpPr>
        <p:spPr bwMode="auto">
          <a:xfrm>
            <a:off x="5739601" y="3275085"/>
            <a:ext cx="228601" cy="180975"/>
          </a:xfrm>
          <a:prstGeom prst="ellipse">
            <a:avLst/>
          </a:prstGeom>
          <a:solidFill>
            <a:srgbClr val="00B050"/>
          </a:solidFill>
          <a:ln w="9525">
            <a:solidFill>
              <a:srgbClr val="4A4A4A"/>
            </a:solidFill>
            <a:round/>
            <a:headEnd/>
            <a:tailEnd/>
          </a:ln>
          <a:effectLst/>
          <a:extLst/>
        </p:spPr>
        <p:txBody>
          <a:bodyPr wrap="none" anchor="ctr"/>
          <a:lstStyle/>
          <a:p>
            <a:endParaRPr lang="en-US">
              <a:solidFill>
                <a:srgbClr val="00B050"/>
              </a:solidFill>
            </a:endParaRPr>
          </a:p>
        </p:txBody>
      </p:sp>
      <p:sp>
        <p:nvSpPr>
          <p:cNvPr id="50" name="Text Box 130"/>
          <p:cNvSpPr txBox="1">
            <a:spLocks noChangeArrowheads="1"/>
          </p:cNvSpPr>
          <p:nvPr/>
        </p:nvSpPr>
        <p:spPr bwMode="auto">
          <a:xfrm>
            <a:off x="659913" y="3068904"/>
            <a:ext cx="2597150" cy="53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200" b="1" dirty="0" smtClean="0">
                <a:effectLst>
                  <a:outerShdw blurRad="38100" dist="38100" dir="2700000" algn="tl">
                    <a:srgbClr val="C0C0C0"/>
                  </a:outerShdw>
                </a:effectLst>
              </a:rPr>
              <a:t>Operator 1 </a:t>
            </a:r>
          </a:p>
          <a:p>
            <a:pPr algn="ctr">
              <a:lnSpc>
                <a:spcPct val="120000"/>
              </a:lnSpc>
            </a:pPr>
            <a:r>
              <a:rPr lang="en-US" altLang="en-US" sz="1200" b="1" dirty="0" smtClean="0">
                <a:effectLst>
                  <a:outerShdw blurRad="38100" dist="38100" dir="2700000" algn="tl">
                    <a:srgbClr val="C0C0C0"/>
                  </a:outerShdw>
                </a:effectLst>
              </a:rPr>
              <a:t>Network</a:t>
            </a:r>
            <a:endParaRPr lang="en-US" altLang="en-US" sz="1200" b="1" dirty="0">
              <a:effectLst>
                <a:outerShdw blurRad="38100" dist="38100" dir="2700000" algn="tl">
                  <a:srgbClr val="C0C0C0"/>
                </a:outerShdw>
              </a:effectLst>
            </a:endParaRPr>
          </a:p>
        </p:txBody>
      </p:sp>
      <p:sp>
        <p:nvSpPr>
          <p:cNvPr id="51" name="Oval 33"/>
          <p:cNvSpPr>
            <a:spLocks noChangeArrowheads="1"/>
          </p:cNvSpPr>
          <p:nvPr/>
        </p:nvSpPr>
        <p:spPr bwMode="auto">
          <a:xfrm>
            <a:off x="3256749" y="3232320"/>
            <a:ext cx="228601" cy="180975"/>
          </a:xfrm>
          <a:prstGeom prst="ellipse">
            <a:avLst/>
          </a:prstGeom>
          <a:solidFill>
            <a:srgbClr val="00B050"/>
          </a:solidFill>
          <a:ln w="9525">
            <a:solidFill>
              <a:srgbClr val="4A4A4A"/>
            </a:solidFill>
            <a:round/>
            <a:headEnd/>
            <a:tailEnd/>
          </a:ln>
          <a:effectLst/>
          <a:extLst/>
        </p:spPr>
        <p:txBody>
          <a:bodyPr wrap="none" anchor="ctr"/>
          <a:lstStyle/>
          <a:p>
            <a:endParaRPr lang="en-US">
              <a:solidFill>
                <a:srgbClr val="00B050"/>
              </a:solidFill>
            </a:endParaRPr>
          </a:p>
        </p:txBody>
      </p:sp>
      <p:sp>
        <p:nvSpPr>
          <p:cNvPr id="52" name="Text Box 131"/>
          <p:cNvSpPr txBox="1">
            <a:spLocks noChangeArrowheads="1"/>
          </p:cNvSpPr>
          <p:nvPr/>
        </p:nvSpPr>
        <p:spPr bwMode="auto">
          <a:xfrm>
            <a:off x="2986107" y="2877495"/>
            <a:ext cx="7328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00B050"/>
                </a:solidFill>
              </a:rPr>
              <a:t>E</a:t>
            </a:r>
            <a:r>
              <a:rPr lang="en-US" altLang="en-US" b="1" dirty="0" smtClean="0">
                <a:solidFill>
                  <a:srgbClr val="00B050"/>
                </a:solidFill>
              </a:rPr>
              <a:t>-NNI</a:t>
            </a:r>
            <a:endParaRPr lang="en-US" altLang="en-US" b="1" dirty="0">
              <a:solidFill>
                <a:srgbClr val="00B050"/>
              </a:solidFill>
            </a:endParaRPr>
          </a:p>
        </p:txBody>
      </p:sp>
      <p:sp>
        <p:nvSpPr>
          <p:cNvPr id="53" name="Text Box 132"/>
          <p:cNvSpPr txBox="1">
            <a:spLocks noChangeArrowheads="1"/>
          </p:cNvSpPr>
          <p:nvPr/>
        </p:nvSpPr>
        <p:spPr bwMode="auto">
          <a:xfrm>
            <a:off x="3651265" y="3082205"/>
            <a:ext cx="1911350" cy="53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200" b="1" dirty="0" smtClean="0">
                <a:effectLst>
                  <a:outerShdw blurRad="38100" dist="38100" dir="2700000" algn="tl">
                    <a:srgbClr val="C0C0C0"/>
                  </a:outerShdw>
                </a:effectLst>
              </a:rPr>
              <a:t>Operator 2</a:t>
            </a:r>
          </a:p>
          <a:p>
            <a:pPr algn="ctr">
              <a:lnSpc>
                <a:spcPct val="120000"/>
              </a:lnSpc>
            </a:pPr>
            <a:r>
              <a:rPr lang="en-US" altLang="en-US" sz="1200" b="1" dirty="0" smtClean="0">
                <a:effectLst>
                  <a:outerShdw blurRad="38100" dist="38100" dir="2700000" algn="tl">
                    <a:srgbClr val="C0C0C0"/>
                  </a:outerShdw>
                </a:effectLst>
              </a:rPr>
              <a:t>Network</a:t>
            </a:r>
            <a:endParaRPr lang="en-US" altLang="en-US" sz="1200" b="1" dirty="0">
              <a:effectLst>
                <a:outerShdw blurRad="38100" dist="38100" dir="2700000" algn="tl">
                  <a:srgbClr val="C0C0C0"/>
                </a:outerShdw>
              </a:effectLst>
            </a:endParaRPr>
          </a:p>
        </p:txBody>
      </p:sp>
      <p:sp>
        <p:nvSpPr>
          <p:cNvPr id="54" name="Text Box 136"/>
          <p:cNvSpPr txBox="1">
            <a:spLocks noChangeArrowheads="1"/>
          </p:cNvSpPr>
          <p:nvPr/>
        </p:nvSpPr>
        <p:spPr bwMode="auto">
          <a:xfrm>
            <a:off x="5903928" y="3071489"/>
            <a:ext cx="2597150" cy="53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200" b="1" dirty="0" smtClean="0">
                <a:effectLst>
                  <a:outerShdw blurRad="38100" dist="38100" dir="2700000" algn="tl">
                    <a:srgbClr val="C0C0C0"/>
                  </a:outerShdw>
                </a:effectLst>
              </a:rPr>
              <a:t>Operator 3</a:t>
            </a:r>
          </a:p>
          <a:p>
            <a:pPr algn="ctr">
              <a:lnSpc>
                <a:spcPct val="120000"/>
              </a:lnSpc>
            </a:pPr>
            <a:r>
              <a:rPr lang="en-US" altLang="en-US" sz="1200" b="1" dirty="0" smtClean="0">
                <a:effectLst>
                  <a:outerShdw blurRad="38100" dist="38100" dir="2700000" algn="tl">
                    <a:srgbClr val="C0C0C0"/>
                  </a:outerShdw>
                </a:effectLst>
              </a:rPr>
              <a:t>Network</a:t>
            </a:r>
            <a:endParaRPr lang="en-US" altLang="en-US" sz="1200" b="1" dirty="0">
              <a:effectLst>
                <a:outerShdw blurRad="38100" dist="38100" dir="2700000" algn="tl">
                  <a:srgbClr val="C0C0C0"/>
                </a:outerShdw>
              </a:effectLst>
            </a:endParaRPr>
          </a:p>
        </p:txBody>
      </p:sp>
      <p:grpSp>
        <p:nvGrpSpPr>
          <p:cNvPr id="55" name="Group 141"/>
          <p:cNvGrpSpPr>
            <a:grpSpLocks/>
          </p:cNvGrpSpPr>
          <p:nvPr/>
        </p:nvGrpSpPr>
        <p:grpSpPr bwMode="auto">
          <a:xfrm>
            <a:off x="438166" y="2954568"/>
            <a:ext cx="549275" cy="464343"/>
            <a:chOff x="228" y="686"/>
            <a:chExt cx="346" cy="390"/>
          </a:xfrm>
        </p:grpSpPr>
        <p:sp>
          <p:nvSpPr>
            <p:cNvPr id="56" name="Text Box 34"/>
            <p:cNvSpPr txBox="1">
              <a:spLocks noChangeArrowheads="1"/>
            </p:cNvSpPr>
            <p:nvPr/>
          </p:nvSpPr>
          <p:spPr bwMode="auto">
            <a:xfrm>
              <a:off x="228" y="686"/>
              <a:ext cx="34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00B050"/>
                  </a:solidFill>
                </a:rPr>
                <a:t>UNI</a:t>
              </a:r>
            </a:p>
          </p:txBody>
        </p:sp>
        <p:sp>
          <p:nvSpPr>
            <p:cNvPr id="57" name="Oval 32"/>
            <p:cNvSpPr>
              <a:spLocks noChangeArrowheads="1"/>
            </p:cNvSpPr>
            <p:nvPr/>
          </p:nvSpPr>
          <p:spPr bwMode="auto">
            <a:xfrm>
              <a:off x="284" y="924"/>
              <a:ext cx="144" cy="152"/>
            </a:xfrm>
            <a:prstGeom prst="ellipse">
              <a:avLst/>
            </a:prstGeom>
            <a:solidFill>
              <a:srgbClr val="00B050"/>
            </a:soli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8" name="Group 142"/>
          <p:cNvGrpSpPr>
            <a:grpSpLocks/>
          </p:cNvGrpSpPr>
          <p:nvPr/>
        </p:nvGrpSpPr>
        <p:grpSpPr bwMode="auto">
          <a:xfrm>
            <a:off x="8096266" y="2918849"/>
            <a:ext cx="549275" cy="513159"/>
            <a:chOff x="5052" y="656"/>
            <a:chExt cx="346" cy="431"/>
          </a:xfrm>
        </p:grpSpPr>
        <p:sp>
          <p:nvSpPr>
            <p:cNvPr id="59" name="Text Box 134"/>
            <p:cNvSpPr txBox="1">
              <a:spLocks noChangeArrowheads="1"/>
            </p:cNvSpPr>
            <p:nvPr/>
          </p:nvSpPr>
          <p:spPr bwMode="auto">
            <a:xfrm>
              <a:off x="5052" y="656"/>
              <a:ext cx="34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00B050"/>
                  </a:solidFill>
                </a:rPr>
                <a:t>UNI</a:t>
              </a:r>
            </a:p>
          </p:txBody>
        </p:sp>
        <p:sp>
          <p:nvSpPr>
            <p:cNvPr id="60" name="Oval 135"/>
            <p:cNvSpPr>
              <a:spLocks noChangeArrowheads="1"/>
            </p:cNvSpPr>
            <p:nvPr/>
          </p:nvSpPr>
          <p:spPr bwMode="auto">
            <a:xfrm>
              <a:off x="5238" y="935"/>
              <a:ext cx="144" cy="152"/>
            </a:xfrm>
            <a:prstGeom prst="ellipse">
              <a:avLst/>
            </a:prstGeom>
            <a:solidFill>
              <a:srgbClr val="00B050"/>
            </a:soli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1" name="Freeform 3"/>
          <p:cNvSpPr>
            <a:spLocks noChangeAspect="1" noEditPoints="1"/>
          </p:cNvSpPr>
          <p:nvPr/>
        </p:nvSpPr>
        <p:spPr bwMode="auto">
          <a:xfrm>
            <a:off x="116477" y="3109206"/>
            <a:ext cx="444416" cy="481780"/>
          </a:xfrm>
          <a:custGeom>
            <a:avLst/>
            <a:gdLst>
              <a:gd name="T0" fmla="*/ 2147483647 w 302"/>
              <a:gd name="T1" fmla="*/ 2147483647 h 412"/>
              <a:gd name="T2" fmla="*/ 2147483647 w 302"/>
              <a:gd name="T3" fmla="*/ 2147483647 h 412"/>
              <a:gd name="T4" fmla="*/ 2147483647 w 302"/>
              <a:gd name="T5" fmla="*/ 2147483647 h 412"/>
              <a:gd name="T6" fmla="*/ 2147483647 w 302"/>
              <a:gd name="T7" fmla="*/ 2147483647 h 412"/>
              <a:gd name="T8" fmla="*/ 2147483647 w 302"/>
              <a:gd name="T9" fmla="*/ 2147483647 h 412"/>
              <a:gd name="T10" fmla="*/ 2147483647 w 302"/>
              <a:gd name="T11" fmla="*/ 2147483647 h 412"/>
              <a:gd name="T12" fmla="*/ 2147483647 w 302"/>
              <a:gd name="T13" fmla="*/ 2147483647 h 412"/>
              <a:gd name="T14" fmla="*/ 2147483647 w 302"/>
              <a:gd name="T15" fmla="*/ 2147483647 h 412"/>
              <a:gd name="T16" fmla="*/ 2147483647 w 302"/>
              <a:gd name="T17" fmla="*/ 2147483647 h 412"/>
              <a:gd name="T18" fmla="*/ 2147483647 w 302"/>
              <a:gd name="T19" fmla="*/ 2147483647 h 412"/>
              <a:gd name="T20" fmla="*/ 2147483647 w 302"/>
              <a:gd name="T21" fmla="*/ 2147483647 h 412"/>
              <a:gd name="T22" fmla="*/ 2147483647 w 302"/>
              <a:gd name="T23" fmla="*/ 2147483647 h 412"/>
              <a:gd name="T24" fmla="*/ 2147483647 w 302"/>
              <a:gd name="T25" fmla="*/ 2147483647 h 412"/>
              <a:gd name="T26" fmla="*/ 2147483647 w 302"/>
              <a:gd name="T27" fmla="*/ 2147483647 h 412"/>
              <a:gd name="T28" fmla="*/ 2147483647 w 302"/>
              <a:gd name="T29" fmla="*/ 2147483647 h 412"/>
              <a:gd name="T30" fmla="*/ 2147483647 w 302"/>
              <a:gd name="T31" fmla="*/ 2147483647 h 412"/>
              <a:gd name="T32" fmla="*/ 2147483647 w 302"/>
              <a:gd name="T33" fmla="*/ 2147483647 h 412"/>
              <a:gd name="T34" fmla="*/ 2147483647 w 302"/>
              <a:gd name="T35" fmla="*/ 2147483647 h 412"/>
              <a:gd name="T36" fmla="*/ 2147483647 w 302"/>
              <a:gd name="T37" fmla="*/ 2147483647 h 412"/>
              <a:gd name="T38" fmla="*/ 0 w 302"/>
              <a:gd name="T39" fmla="*/ 2147483647 h 412"/>
              <a:gd name="T40" fmla="*/ 2147483647 w 302"/>
              <a:gd name="T41" fmla="*/ 2147483647 h 412"/>
              <a:gd name="T42" fmla="*/ 2147483647 w 302"/>
              <a:gd name="T43" fmla="*/ 2147483647 h 412"/>
              <a:gd name="T44" fmla="*/ 2147483647 w 302"/>
              <a:gd name="T45" fmla="*/ 2147483647 h 412"/>
              <a:gd name="T46" fmla="*/ 2147483647 w 302"/>
              <a:gd name="T47" fmla="*/ 2147483647 h 412"/>
              <a:gd name="T48" fmla="*/ 2147483647 w 302"/>
              <a:gd name="T49" fmla="*/ 2147483647 h 412"/>
              <a:gd name="T50" fmla="*/ 2147483647 w 302"/>
              <a:gd name="T51" fmla="*/ 2147483647 h 412"/>
              <a:gd name="T52" fmla="*/ 2147483647 w 302"/>
              <a:gd name="T53" fmla="*/ 2147483647 h 412"/>
              <a:gd name="T54" fmla="*/ 2147483647 w 302"/>
              <a:gd name="T55" fmla="*/ 2147483647 h 412"/>
              <a:gd name="T56" fmla="*/ 2147483647 w 302"/>
              <a:gd name="T57" fmla="*/ 2147483647 h 412"/>
              <a:gd name="T58" fmla="*/ 2147483647 w 302"/>
              <a:gd name="T59" fmla="*/ 2147483647 h 412"/>
              <a:gd name="T60" fmla="*/ 2147483647 w 302"/>
              <a:gd name="T61" fmla="*/ 2147483647 h 412"/>
              <a:gd name="T62" fmla="*/ 2147483647 w 302"/>
              <a:gd name="T63" fmla="*/ 2147483647 h 412"/>
              <a:gd name="T64" fmla="*/ 2147483647 w 302"/>
              <a:gd name="T65" fmla="*/ 2147483647 h 412"/>
              <a:gd name="T66" fmla="*/ 2147483647 w 302"/>
              <a:gd name="T67" fmla="*/ 2147483647 h 412"/>
              <a:gd name="T68" fmla="*/ 2147483647 w 302"/>
              <a:gd name="T69" fmla="*/ 2147483647 h 412"/>
              <a:gd name="T70" fmla="*/ 2147483647 w 302"/>
              <a:gd name="T71" fmla="*/ 2147483647 h 412"/>
              <a:gd name="T72" fmla="*/ 2147483647 w 302"/>
              <a:gd name="T73" fmla="*/ 2147483647 h 412"/>
              <a:gd name="T74" fmla="*/ 2147483647 w 302"/>
              <a:gd name="T75" fmla="*/ 2147483647 h 412"/>
              <a:gd name="T76" fmla="*/ 2147483647 w 302"/>
              <a:gd name="T77" fmla="*/ 2147483647 h 412"/>
              <a:gd name="T78" fmla="*/ 2147483647 w 302"/>
              <a:gd name="T79" fmla="*/ 2147483647 h 412"/>
              <a:gd name="T80" fmla="*/ 2147483647 w 302"/>
              <a:gd name="T81" fmla="*/ 2147483647 h 412"/>
              <a:gd name="T82" fmla="*/ 2147483647 w 302"/>
              <a:gd name="T83" fmla="*/ 2147483647 h 412"/>
              <a:gd name="T84" fmla="*/ 2147483647 w 302"/>
              <a:gd name="T85" fmla="*/ 2147483647 h 412"/>
              <a:gd name="T86" fmla="*/ 2147483647 w 302"/>
              <a:gd name="T87" fmla="*/ 2147483647 h 412"/>
              <a:gd name="T88" fmla="*/ 2147483647 w 302"/>
              <a:gd name="T89" fmla="*/ 2147483647 h 412"/>
              <a:gd name="T90" fmla="*/ 2147483647 w 302"/>
              <a:gd name="T91" fmla="*/ 2147483647 h 412"/>
              <a:gd name="T92" fmla="*/ 2147483647 w 302"/>
              <a:gd name="T93" fmla="*/ 2147483647 h 412"/>
              <a:gd name="T94" fmla="*/ 2147483647 w 302"/>
              <a:gd name="T95" fmla="*/ 2147483647 h 412"/>
              <a:gd name="T96" fmla="*/ 2147483647 w 302"/>
              <a:gd name="T97" fmla="*/ 2147483647 h 412"/>
              <a:gd name="T98" fmla="*/ 2147483647 w 302"/>
              <a:gd name="T99" fmla="*/ 2147483647 h 412"/>
              <a:gd name="T100" fmla="*/ 2147483647 w 302"/>
              <a:gd name="T101" fmla="*/ 2147483647 h 412"/>
              <a:gd name="T102" fmla="*/ 2147483647 w 302"/>
              <a:gd name="T103" fmla="*/ 2147483647 h 412"/>
              <a:gd name="T104" fmla="*/ 2147483647 w 302"/>
              <a:gd name="T105" fmla="*/ 2147483647 h 4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2" h="412">
                <a:moveTo>
                  <a:pt x="221" y="241"/>
                </a:moveTo>
                <a:cubicBezTo>
                  <a:pt x="221" y="237"/>
                  <a:pt x="217" y="234"/>
                  <a:pt x="213" y="234"/>
                </a:cubicBezTo>
                <a:cubicBezTo>
                  <a:pt x="193" y="234"/>
                  <a:pt x="193" y="234"/>
                  <a:pt x="193" y="234"/>
                </a:cubicBezTo>
                <a:cubicBezTo>
                  <a:pt x="189" y="234"/>
                  <a:pt x="186" y="237"/>
                  <a:pt x="186" y="241"/>
                </a:cubicBezTo>
                <a:cubicBezTo>
                  <a:pt x="186" y="261"/>
                  <a:pt x="186" y="261"/>
                  <a:pt x="186" y="261"/>
                </a:cubicBezTo>
                <a:cubicBezTo>
                  <a:pt x="186" y="265"/>
                  <a:pt x="189" y="268"/>
                  <a:pt x="193" y="268"/>
                </a:cubicBezTo>
                <a:cubicBezTo>
                  <a:pt x="213" y="268"/>
                  <a:pt x="213" y="268"/>
                  <a:pt x="213" y="268"/>
                </a:cubicBezTo>
                <a:cubicBezTo>
                  <a:pt x="217" y="268"/>
                  <a:pt x="221" y="265"/>
                  <a:pt x="221" y="261"/>
                </a:cubicBezTo>
                <a:lnTo>
                  <a:pt x="221" y="241"/>
                </a:lnTo>
                <a:close/>
                <a:moveTo>
                  <a:pt x="221" y="140"/>
                </a:moveTo>
                <a:cubicBezTo>
                  <a:pt x="221" y="136"/>
                  <a:pt x="217" y="133"/>
                  <a:pt x="213" y="133"/>
                </a:cubicBezTo>
                <a:cubicBezTo>
                  <a:pt x="193" y="133"/>
                  <a:pt x="193" y="133"/>
                  <a:pt x="193" y="133"/>
                </a:cubicBezTo>
                <a:cubicBezTo>
                  <a:pt x="189" y="133"/>
                  <a:pt x="186" y="136"/>
                  <a:pt x="186" y="140"/>
                </a:cubicBezTo>
                <a:cubicBezTo>
                  <a:pt x="186" y="160"/>
                  <a:pt x="186" y="160"/>
                  <a:pt x="186" y="160"/>
                </a:cubicBezTo>
                <a:cubicBezTo>
                  <a:pt x="186" y="164"/>
                  <a:pt x="189" y="167"/>
                  <a:pt x="193" y="167"/>
                </a:cubicBezTo>
                <a:cubicBezTo>
                  <a:pt x="213" y="167"/>
                  <a:pt x="213" y="167"/>
                  <a:pt x="213" y="167"/>
                </a:cubicBezTo>
                <a:cubicBezTo>
                  <a:pt x="217" y="167"/>
                  <a:pt x="221" y="164"/>
                  <a:pt x="221" y="160"/>
                </a:cubicBezTo>
                <a:lnTo>
                  <a:pt x="221" y="140"/>
                </a:lnTo>
                <a:close/>
                <a:moveTo>
                  <a:pt x="213" y="284"/>
                </a:moveTo>
                <a:cubicBezTo>
                  <a:pt x="193" y="284"/>
                  <a:pt x="193" y="284"/>
                  <a:pt x="193" y="284"/>
                </a:cubicBezTo>
                <a:cubicBezTo>
                  <a:pt x="189" y="284"/>
                  <a:pt x="186" y="288"/>
                  <a:pt x="186" y="292"/>
                </a:cubicBezTo>
                <a:cubicBezTo>
                  <a:pt x="186" y="311"/>
                  <a:pt x="186" y="311"/>
                  <a:pt x="186" y="311"/>
                </a:cubicBezTo>
                <a:cubicBezTo>
                  <a:pt x="186" y="316"/>
                  <a:pt x="189" y="319"/>
                  <a:pt x="193" y="319"/>
                </a:cubicBezTo>
                <a:cubicBezTo>
                  <a:pt x="213" y="319"/>
                  <a:pt x="213" y="319"/>
                  <a:pt x="213" y="319"/>
                </a:cubicBezTo>
                <a:cubicBezTo>
                  <a:pt x="217" y="319"/>
                  <a:pt x="221" y="316"/>
                  <a:pt x="221" y="311"/>
                </a:cubicBezTo>
                <a:cubicBezTo>
                  <a:pt x="221" y="292"/>
                  <a:pt x="221" y="292"/>
                  <a:pt x="221" y="292"/>
                </a:cubicBezTo>
                <a:cubicBezTo>
                  <a:pt x="221" y="288"/>
                  <a:pt x="217" y="284"/>
                  <a:pt x="213" y="284"/>
                </a:cubicBezTo>
                <a:close/>
                <a:moveTo>
                  <a:pt x="170" y="241"/>
                </a:moveTo>
                <a:cubicBezTo>
                  <a:pt x="170" y="237"/>
                  <a:pt x="166" y="234"/>
                  <a:pt x="162" y="234"/>
                </a:cubicBezTo>
                <a:cubicBezTo>
                  <a:pt x="142" y="234"/>
                  <a:pt x="142" y="234"/>
                  <a:pt x="142" y="234"/>
                </a:cubicBezTo>
                <a:cubicBezTo>
                  <a:pt x="138" y="234"/>
                  <a:pt x="135" y="237"/>
                  <a:pt x="135" y="241"/>
                </a:cubicBezTo>
                <a:cubicBezTo>
                  <a:pt x="135" y="261"/>
                  <a:pt x="135" y="261"/>
                  <a:pt x="135" y="261"/>
                </a:cubicBezTo>
                <a:cubicBezTo>
                  <a:pt x="135" y="265"/>
                  <a:pt x="138" y="268"/>
                  <a:pt x="142" y="268"/>
                </a:cubicBezTo>
                <a:cubicBezTo>
                  <a:pt x="162" y="268"/>
                  <a:pt x="162" y="268"/>
                  <a:pt x="162" y="268"/>
                </a:cubicBezTo>
                <a:cubicBezTo>
                  <a:pt x="166" y="268"/>
                  <a:pt x="170" y="265"/>
                  <a:pt x="170" y="261"/>
                </a:cubicBezTo>
                <a:lnTo>
                  <a:pt x="170" y="241"/>
                </a:lnTo>
                <a:close/>
                <a:moveTo>
                  <a:pt x="170" y="191"/>
                </a:moveTo>
                <a:cubicBezTo>
                  <a:pt x="170" y="187"/>
                  <a:pt x="166" y="183"/>
                  <a:pt x="162" y="183"/>
                </a:cubicBezTo>
                <a:cubicBezTo>
                  <a:pt x="142" y="183"/>
                  <a:pt x="142" y="183"/>
                  <a:pt x="142" y="183"/>
                </a:cubicBezTo>
                <a:cubicBezTo>
                  <a:pt x="138" y="183"/>
                  <a:pt x="135" y="187"/>
                  <a:pt x="135" y="191"/>
                </a:cubicBezTo>
                <a:cubicBezTo>
                  <a:pt x="135" y="210"/>
                  <a:pt x="135" y="210"/>
                  <a:pt x="135" y="210"/>
                </a:cubicBezTo>
                <a:cubicBezTo>
                  <a:pt x="135" y="215"/>
                  <a:pt x="138" y="218"/>
                  <a:pt x="142" y="218"/>
                </a:cubicBezTo>
                <a:cubicBezTo>
                  <a:pt x="162" y="218"/>
                  <a:pt x="162" y="218"/>
                  <a:pt x="162" y="218"/>
                </a:cubicBezTo>
                <a:cubicBezTo>
                  <a:pt x="166" y="218"/>
                  <a:pt x="170" y="215"/>
                  <a:pt x="170" y="210"/>
                </a:cubicBezTo>
                <a:lnTo>
                  <a:pt x="170" y="191"/>
                </a:lnTo>
                <a:close/>
                <a:moveTo>
                  <a:pt x="162" y="284"/>
                </a:moveTo>
                <a:cubicBezTo>
                  <a:pt x="142" y="284"/>
                  <a:pt x="142" y="284"/>
                  <a:pt x="142" y="284"/>
                </a:cubicBezTo>
                <a:cubicBezTo>
                  <a:pt x="138" y="284"/>
                  <a:pt x="135" y="288"/>
                  <a:pt x="135" y="292"/>
                </a:cubicBezTo>
                <a:cubicBezTo>
                  <a:pt x="135" y="311"/>
                  <a:pt x="135" y="311"/>
                  <a:pt x="135" y="311"/>
                </a:cubicBezTo>
                <a:cubicBezTo>
                  <a:pt x="135" y="316"/>
                  <a:pt x="138" y="319"/>
                  <a:pt x="142" y="319"/>
                </a:cubicBezTo>
                <a:cubicBezTo>
                  <a:pt x="162" y="319"/>
                  <a:pt x="162" y="319"/>
                  <a:pt x="162" y="319"/>
                </a:cubicBezTo>
                <a:cubicBezTo>
                  <a:pt x="166" y="319"/>
                  <a:pt x="170" y="316"/>
                  <a:pt x="170" y="311"/>
                </a:cubicBezTo>
                <a:cubicBezTo>
                  <a:pt x="170" y="292"/>
                  <a:pt x="170" y="292"/>
                  <a:pt x="170" y="292"/>
                </a:cubicBezTo>
                <a:cubicBezTo>
                  <a:pt x="170" y="288"/>
                  <a:pt x="166" y="284"/>
                  <a:pt x="162" y="284"/>
                </a:cubicBezTo>
                <a:close/>
                <a:moveTo>
                  <a:pt x="221" y="191"/>
                </a:moveTo>
                <a:cubicBezTo>
                  <a:pt x="221" y="187"/>
                  <a:pt x="217" y="183"/>
                  <a:pt x="213" y="183"/>
                </a:cubicBezTo>
                <a:cubicBezTo>
                  <a:pt x="193" y="183"/>
                  <a:pt x="193" y="183"/>
                  <a:pt x="193" y="183"/>
                </a:cubicBezTo>
                <a:cubicBezTo>
                  <a:pt x="189" y="183"/>
                  <a:pt x="186" y="187"/>
                  <a:pt x="186" y="191"/>
                </a:cubicBezTo>
                <a:cubicBezTo>
                  <a:pt x="186" y="210"/>
                  <a:pt x="186" y="210"/>
                  <a:pt x="186" y="210"/>
                </a:cubicBezTo>
                <a:cubicBezTo>
                  <a:pt x="186" y="215"/>
                  <a:pt x="189" y="218"/>
                  <a:pt x="193" y="218"/>
                </a:cubicBezTo>
                <a:cubicBezTo>
                  <a:pt x="213" y="218"/>
                  <a:pt x="213" y="218"/>
                  <a:pt x="213" y="218"/>
                </a:cubicBezTo>
                <a:cubicBezTo>
                  <a:pt x="217" y="218"/>
                  <a:pt x="221" y="215"/>
                  <a:pt x="221" y="210"/>
                </a:cubicBezTo>
                <a:lnTo>
                  <a:pt x="221" y="191"/>
                </a:lnTo>
                <a:close/>
                <a:moveTo>
                  <a:pt x="272" y="140"/>
                </a:moveTo>
                <a:cubicBezTo>
                  <a:pt x="272" y="136"/>
                  <a:pt x="268" y="133"/>
                  <a:pt x="264" y="133"/>
                </a:cubicBezTo>
                <a:cubicBezTo>
                  <a:pt x="244" y="133"/>
                  <a:pt x="244" y="133"/>
                  <a:pt x="244" y="133"/>
                </a:cubicBezTo>
                <a:cubicBezTo>
                  <a:pt x="240" y="133"/>
                  <a:pt x="237" y="136"/>
                  <a:pt x="237" y="140"/>
                </a:cubicBezTo>
                <a:cubicBezTo>
                  <a:pt x="237" y="160"/>
                  <a:pt x="237" y="160"/>
                  <a:pt x="237" y="160"/>
                </a:cubicBezTo>
                <a:cubicBezTo>
                  <a:pt x="237" y="164"/>
                  <a:pt x="240" y="167"/>
                  <a:pt x="244" y="167"/>
                </a:cubicBezTo>
                <a:cubicBezTo>
                  <a:pt x="264" y="167"/>
                  <a:pt x="264" y="167"/>
                  <a:pt x="264" y="167"/>
                </a:cubicBezTo>
                <a:cubicBezTo>
                  <a:pt x="268" y="167"/>
                  <a:pt x="272" y="164"/>
                  <a:pt x="272" y="160"/>
                </a:cubicBezTo>
                <a:lnTo>
                  <a:pt x="272" y="140"/>
                </a:lnTo>
                <a:close/>
                <a:moveTo>
                  <a:pt x="294" y="154"/>
                </a:moveTo>
                <a:cubicBezTo>
                  <a:pt x="290" y="154"/>
                  <a:pt x="286" y="157"/>
                  <a:pt x="286" y="162"/>
                </a:cubicBezTo>
                <a:cubicBezTo>
                  <a:pt x="286" y="396"/>
                  <a:pt x="286" y="396"/>
                  <a:pt x="286" y="396"/>
                </a:cubicBezTo>
                <a:cubicBezTo>
                  <a:pt x="186" y="396"/>
                  <a:pt x="186" y="396"/>
                  <a:pt x="186" y="396"/>
                </a:cubicBezTo>
                <a:cubicBezTo>
                  <a:pt x="186" y="343"/>
                  <a:pt x="186" y="343"/>
                  <a:pt x="186" y="343"/>
                </a:cubicBezTo>
                <a:cubicBezTo>
                  <a:pt x="186" y="339"/>
                  <a:pt x="182" y="335"/>
                  <a:pt x="178" y="335"/>
                </a:cubicBezTo>
                <a:cubicBezTo>
                  <a:pt x="128" y="335"/>
                  <a:pt x="128" y="335"/>
                  <a:pt x="128" y="335"/>
                </a:cubicBezTo>
                <a:cubicBezTo>
                  <a:pt x="123" y="335"/>
                  <a:pt x="120" y="339"/>
                  <a:pt x="120" y="343"/>
                </a:cubicBezTo>
                <a:cubicBezTo>
                  <a:pt x="120" y="396"/>
                  <a:pt x="120" y="396"/>
                  <a:pt x="120" y="396"/>
                </a:cubicBezTo>
                <a:cubicBezTo>
                  <a:pt x="16" y="396"/>
                  <a:pt x="16" y="396"/>
                  <a:pt x="16" y="396"/>
                </a:cubicBezTo>
                <a:cubicBezTo>
                  <a:pt x="16" y="16"/>
                  <a:pt x="16" y="16"/>
                  <a:pt x="16" y="16"/>
                </a:cubicBezTo>
                <a:cubicBezTo>
                  <a:pt x="186" y="16"/>
                  <a:pt x="186" y="16"/>
                  <a:pt x="186" y="16"/>
                </a:cubicBezTo>
                <a:cubicBezTo>
                  <a:pt x="186" y="109"/>
                  <a:pt x="186" y="109"/>
                  <a:pt x="186" y="109"/>
                </a:cubicBezTo>
                <a:cubicBezTo>
                  <a:pt x="186" y="111"/>
                  <a:pt x="187" y="113"/>
                  <a:pt x="188" y="115"/>
                </a:cubicBezTo>
                <a:cubicBezTo>
                  <a:pt x="190" y="116"/>
                  <a:pt x="192" y="117"/>
                  <a:pt x="194" y="117"/>
                </a:cubicBezTo>
                <a:cubicBezTo>
                  <a:pt x="286" y="117"/>
                  <a:pt x="286" y="117"/>
                  <a:pt x="286" y="117"/>
                </a:cubicBezTo>
                <a:cubicBezTo>
                  <a:pt x="286" y="130"/>
                  <a:pt x="286" y="130"/>
                  <a:pt x="286" y="130"/>
                </a:cubicBezTo>
                <a:cubicBezTo>
                  <a:pt x="286" y="134"/>
                  <a:pt x="290" y="138"/>
                  <a:pt x="294" y="138"/>
                </a:cubicBezTo>
                <a:cubicBezTo>
                  <a:pt x="298" y="138"/>
                  <a:pt x="302" y="134"/>
                  <a:pt x="302" y="130"/>
                </a:cubicBezTo>
                <a:cubicBezTo>
                  <a:pt x="302" y="130"/>
                  <a:pt x="302" y="130"/>
                  <a:pt x="302" y="130"/>
                </a:cubicBezTo>
                <a:cubicBezTo>
                  <a:pt x="302" y="117"/>
                  <a:pt x="302" y="117"/>
                  <a:pt x="302" y="117"/>
                </a:cubicBezTo>
                <a:cubicBezTo>
                  <a:pt x="302" y="108"/>
                  <a:pt x="295" y="101"/>
                  <a:pt x="286" y="101"/>
                </a:cubicBezTo>
                <a:cubicBezTo>
                  <a:pt x="202" y="101"/>
                  <a:pt x="202" y="101"/>
                  <a:pt x="202" y="101"/>
                </a:cubicBezTo>
                <a:cubicBezTo>
                  <a:pt x="202" y="16"/>
                  <a:pt x="202" y="16"/>
                  <a:pt x="202" y="16"/>
                </a:cubicBezTo>
                <a:cubicBezTo>
                  <a:pt x="202" y="7"/>
                  <a:pt x="195" y="0"/>
                  <a:pt x="186" y="0"/>
                </a:cubicBezTo>
                <a:cubicBezTo>
                  <a:pt x="16" y="0"/>
                  <a:pt x="16" y="0"/>
                  <a:pt x="16" y="0"/>
                </a:cubicBezTo>
                <a:cubicBezTo>
                  <a:pt x="8" y="0"/>
                  <a:pt x="0" y="7"/>
                  <a:pt x="0" y="16"/>
                </a:cubicBezTo>
                <a:cubicBezTo>
                  <a:pt x="0" y="396"/>
                  <a:pt x="0" y="396"/>
                  <a:pt x="0" y="396"/>
                </a:cubicBezTo>
                <a:cubicBezTo>
                  <a:pt x="0" y="404"/>
                  <a:pt x="8" y="412"/>
                  <a:pt x="16" y="412"/>
                </a:cubicBezTo>
                <a:cubicBezTo>
                  <a:pt x="286" y="412"/>
                  <a:pt x="286" y="412"/>
                  <a:pt x="286" y="412"/>
                </a:cubicBezTo>
                <a:cubicBezTo>
                  <a:pt x="295" y="412"/>
                  <a:pt x="302" y="404"/>
                  <a:pt x="302" y="396"/>
                </a:cubicBezTo>
                <a:cubicBezTo>
                  <a:pt x="302" y="162"/>
                  <a:pt x="302" y="162"/>
                  <a:pt x="302" y="162"/>
                </a:cubicBezTo>
                <a:cubicBezTo>
                  <a:pt x="302" y="157"/>
                  <a:pt x="298" y="154"/>
                  <a:pt x="294" y="154"/>
                </a:cubicBezTo>
                <a:close/>
                <a:moveTo>
                  <a:pt x="170" y="140"/>
                </a:moveTo>
                <a:cubicBezTo>
                  <a:pt x="170" y="136"/>
                  <a:pt x="166" y="133"/>
                  <a:pt x="162" y="133"/>
                </a:cubicBezTo>
                <a:cubicBezTo>
                  <a:pt x="142" y="133"/>
                  <a:pt x="142" y="133"/>
                  <a:pt x="142" y="133"/>
                </a:cubicBezTo>
                <a:cubicBezTo>
                  <a:pt x="138" y="133"/>
                  <a:pt x="135" y="136"/>
                  <a:pt x="135" y="140"/>
                </a:cubicBezTo>
                <a:cubicBezTo>
                  <a:pt x="135" y="160"/>
                  <a:pt x="135" y="160"/>
                  <a:pt x="135" y="160"/>
                </a:cubicBezTo>
                <a:cubicBezTo>
                  <a:pt x="135" y="164"/>
                  <a:pt x="138" y="167"/>
                  <a:pt x="142" y="167"/>
                </a:cubicBezTo>
                <a:cubicBezTo>
                  <a:pt x="162" y="167"/>
                  <a:pt x="162" y="167"/>
                  <a:pt x="162" y="167"/>
                </a:cubicBezTo>
                <a:cubicBezTo>
                  <a:pt x="166" y="167"/>
                  <a:pt x="170" y="164"/>
                  <a:pt x="170" y="160"/>
                </a:cubicBezTo>
                <a:lnTo>
                  <a:pt x="170" y="140"/>
                </a:lnTo>
                <a:close/>
                <a:moveTo>
                  <a:pt x="272" y="241"/>
                </a:moveTo>
                <a:cubicBezTo>
                  <a:pt x="272" y="237"/>
                  <a:pt x="268" y="234"/>
                  <a:pt x="264" y="234"/>
                </a:cubicBezTo>
                <a:cubicBezTo>
                  <a:pt x="244" y="234"/>
                  <a:pt x="244" y="234"/>
                  <a:pt x="244" y="234"/>
                </a:cubicBezTo>
                <a:cubicBezTo>
                  <a:pt x="240" y="234"/>
                  <a:pt x="237" y="237"/>
                  <a:pt x="237" y="241"/>
                </a:cubicBezTo>
                <a:cubicBezTo>
                  <a:pt x="237" y="261"/>
                  <a:pt x="237" y="261"/>
                  <a:pt x="237" y="261"/>
                </a:cubicBezTo>
                <a:cubicBezTo>
                  <a:pt x="237" y="265"/>
                  <a:pt x="240" y="268"/>
                  <a:pt x="244" y="268"/>
                </a:cubicBezTo>
                <a:cubicBezTo>
                  <a:pt x="264" y="268"/>
                  <a:pt x="264" y="268"/>
                  <a:pt x="264" y="268"/>
                </a:cubicBezTo>
                <a:cubicBezTo>
                  <a:pt x="268" y="268"/>
                  <a:pt x="272" y="265"/>
                  <a:pt x="272" y="261"/>
                </a:cubicBezTo>
                <a:lnTo>
                  <a:pt x="272" y="241"/>
                </a:lnTo>
                <a:close/>
                <a:moveTo>
                  <a:pt x="272" y="191"/>
                </a:moveTo>
                <a:cubicBezTo>
                  <a:pt x="272" y="187"/>
                  <a:pt x="268" y="183"/>
                  <a:pt x="264" y="183"/>
                </a:cubicBezTo>
                <a:cubicBezTo>
                  <a:pt x="244" y="183"/>
                  <a:pt x="244" y="183"/>
                  <a:pt x="244" y="183"/>
                </a:cubicBezTo>
                <a:cubicBezTo>
                  <a:pt x="240" y="183"/>
                  <a:pt x="237" y="187"/>
                  <a:pt x="237" y="191"/>
                </a:cubicBezTo>
                <a:cubicBezTo>
                  <a:pt x="237" y="210"/>
                  <a:pt x="237" y="210"/>
                  <a:pt x="237" y="210"/>
                </a:cubicBezTo>
                <a:cubicBezTo>
                  <a:pt x="237" y="215"/>
                  <a:pt x="240" y="218"/>
                  <a:pt x="244" y="218"/>
                </a:cubicBezTo>
                <a:cubicBezTo>
                  <a:pt x="264" y="218"/>
                  <a:pt x="264" y="218"/>
                  <a:pt x="264" y="218"/>
                </a:cubicBezTo>
                <a:cubicBezTo>
                  <a:pt x="268" y="218"/>
                  <a:pt x="272" y="215"/>
                  <a:pt x="272" y="210"/>
                </a:cubicBezTo>
                <a:lnTo>
                  <a:pt x="272" y="191"/>
                </a:lnTo>
                <a:close/>
                <a:moveTo>
                  <a:pt x="264" y="284"/>
                </a:moveTo>
                <a:cubicBezTo>
                  <a:pt x="244" y="284"/>
                  <a:pt x="244" y="284"/>
                  <a:pt x="244" y="284"/>
                </a:cubicBezTo>
                <a:cubicBezTo>
                  <a:pt x="240" y="284"/>
                  <a:pt x="237" y="288"/>
                  <a:pt x="237" y="292"/>
                </a:cubicBezTo>
                <a:cubicBezTo>
                  <a:pt x="237" y="311"/>
                  <a:pt x="237" y="311"/>
                  <a:pt x="237" y="311"/>
                </a:cubicBezTo>
                <a:cubicBezTo>
                  <a:pt x="237" y="316"/>
                  <a:pt x="240" y="319"/>
                  <a:pt x="244" y="319"/>
                </a:cubicBezTo>
                <a:cubicBezTo>
                  <a:pt x="264" y="319"/>
                  <a:pt x="264" y="319"/>
                  <a:pt x="264" y="319"/>
                </a:cubicBezTo>
                <a:cubicBezTo>
                  <a:pt x="268" y="319"/>
                  <a:pt x="272" y="316"/>
                  <a:pt x="272" y="311"/>
                </a:cubicBezTo>
                <a:cubicBezTo>
                  <a:pt x="272" y="292"/>
                  <a:pt x="272" y="292"/>
                  <a:pt x="272" y="292"/>
                </a:cubicBezTo>
                <a:cubicBezTo>
                  <a:pt x="272" y="288"/>
                  <a:pt x="268" y="284"/>
                  <a:pt x="264" y="284"/>
                </a:cubicBezTo>
                <a:close/>
                <a:moveTo>
                  <a:pt x="67" y="140"/>
                </a:moveTo>
                <a:cubicBezTo>
                  <a:pt x="67" y="136"/>
                  <a:pt x="64" y="133"/>
                  <a:pt x="60" y="133"/>
                </a:cubicBezTo>
                <a:cubicBezTo>
                  <a:pt x="40" y="133"/>
                  <a:pt x="40" y="133"/>
                  <a:pt x="40" y="133"/>
                </a:cubicBezTo>
                <a:cubicBezTo>
                  <a:pt x="36" y="133"/>
                  <a:pt x="32" y="136"/>
                  <a:pt x="32" y="140"/>
                </a:cubicBezTo>
                <a:cubicBezTo>
                  <a:pt x="32" y="160"/>
                  <a:pt x="32" y="160"/>
                  <a:pt x="32" y="160"/>
                </a:cubicBezTo>
                <a:cubicBezTo>
                  <a:pt x="32" y="164"/>
                  <a:pt x="36" y="167"/>
                  <a:pt x="40" y="167"/>
                </a:cubicBezTo>
                <a:cubicBezTo>
                  <a:pt x="60" y="167"/>
                  <a:pt x="60" y="167"/>
                  <a:pt x="60" y="167"/>
                </a:cubicBezTo>
                <a:cubicBezTo>
                  <a:pt x="64" y="167"/>
                  <a:pt x="67" y="164"/>
                  <a:pt x="67" y="160"/>
                </a:cubicBezTo>
                <a:lnTo>
                  <a:pt x="67" y="140"/>
                </a:lnTo>
                <a:close/>
                <a:moveTo>
                  <a:pt x="60" y="284"/>
                </a:moveTo>
                <a:cubicBezTo>
                  <a:pt x="40" y="284"/>
                  <a:pt x="40" y="284"/>
                  <a:pt x="40" y="284"/>
                </a:cubicBezTo>
                <a:cubicBezTo>
                  <a:pt x="36" y="284"/>
                  <a:pt x="32" y="288"/>
                  <a:pt x="32" y="292"/>
                </a:cubicBezTo>
                <a:cubicBezTo>
                  <a:pt x="32" y="311"/>
                  <a:pt x="32" y="311"/>
                  <a:pt x="32" y="311"/>
                </a:cubicBezTo>
                <a:cubicBezTo>
                  <a:pt x="32" y="316"/>
                  <a:pt x="36" y="319"/>
                  <a:pt x="40" y="319"/>
                </a:cubicBezTo>
                <a:cubicBezTo>
                  <a:pt x="60" y="319"/>
                  <a:pt x="60" y="319"/>
                  <a:pt x="60" y="319"/>
                </a:cubicBezTo>
                <a:cubicBezTo>
                  <a:pt x="64" y="319"/>
                  <a:pt x="67" y="316"/>
                  <a:pt x="67" y="311"/>
                </a:cubicBezTo>
                <a:cubicBezTo>
                  <a:pt x="67" y="292"/>
                  <a:pt x="67" y="292"/>
                  <a:pt x="67" y="292"/>
                </a:cubicBezTo>
                <a:cubicBezTo>
                  <a:pt x="67" y="288"/>
                  <a:pt x="64" y="284"/>
                  <a:pt x="60" y="284"/>
                </a:cubicBezTo>
                <a:close/>
                <a:moveTo>
                  <a:pt x="67" y="191"/>
                </a:moveTo>
                <a:cubicBezTo>
                  <a:pt x="67" y="187"/>
                  <a:pt x="64" y="183"/>
                  <a:pt x="60" y="183"/>
                </a:cubicBezTo>
                <a:cubicBezTo>
                  <a:pt x="40" y="183"/>
                  <a:pt x="40" y="183"/>
                  <a:pt x="40" y="183"/>
                </a:cubicBezTo>
                <a:cubicBezTo>
                  <a:pt x="36" y="183"/>
                  <a:pt x="32" y="187"/>
                  <a:pt x="32" y="191"/>
                </a:cubicBezTo>
                <a:cubicBezTo>
                  <a:pt x="32" y="210"/>
                  <a:pt x="32" y="210"/>
                  <a:pt x="32" y="210"/>
                </a:cubicBezTo>
                <a:cubicBezTo>
                  <a:pt x="32" y="215"/>
                  <a:pt x="36" y="218"/>
                  <a:pt x="40" y="218"/>
                </a:cubicBezTo>
                <a:cubicBezTo>
                  <a:pt x="60" y="218"/>
                  <a:pt x="60" y="218"/>
                  <a:pt x="60" y="218"/>
                </a:cubicBezTo>
                <a:cubicBezTo>
                  <a:pt x="64" y="218"/>
                  <a:pt x="67" y="215"/>
                  <a:pt x="67" y="210"/>
                </a:cubicBezTo>
                <a:lnTo>
                  <a:pt x="67" y="191"/>
                </a:lnTo>
                <a:close/>
                <a:moveTo>
                  <a:pt x="67" y="241"/>
                </a:moveTo>
                <a:cubicBezTo>
                  <a:pt x="67" y="237"/>
                  <a:pt x="64" y="234"/>
                  <a:pt x="60" y="234"/>
                </a:cubicBezTo>
                <a:cubicBezTo>
                  <a:pt x="40" y="234"/>
                  <a:pt x="40" y="234"/>
                  <a:pt x="40" y="234"/>
                </a:cubicBezTo>
                <a:cubicBezTo>
                  <a:pt x="36" y="234"/>
                  <a:pt x="32" y="237"/>
                  <a:pt x="32" y="241"/>
                </a:cubicBezTo>
                <a:cubicBezTo>
                  <a:pt x="32" y="261"/>
                  <a:pt x="32" y="261"/>
                  <a:pt x="32" y="261"/>
                </a:cubicBezTo>
                <a:cubicBezTo>
                  <a:pt x="32" y="265"/>
                  <a:pt x="36" y="268"/>
                  <a:pt x="40" y="268"/>
                </a:cubicBezTo>
                <a:cubicBezTo>
                  <a:pt x="60" y="268"/>
                  <a:pt x="60" y="268"/>
                  <a:pt x="60" y="268"/>
                </a:cubicBezTo>
                <a:cubicBezTo>
                  <a:pt x="64" y="268"/>
                  <a:pt x="67" y="265"/>
                  <a:pt x="67" y="261"/>
                </a:cubicBezTo>
                <a:lnTo>
                  <a:pt x="67" y="241"/>
                </a:lnTo>
                <a:close/>
                <a:moveTo>
                  <a:pt x="67" y="39"/>
                </a:moveTo>
                <a:cubicBezTo>
                  <a:pt x="67" y="35"/>
                  <a:pt x="64" y="32"/>
                  <a:pt x="60" y="32"/>
                </a:cubicBezTo>
                <a:cubicBezTo>
                  <a:pt x="40" y="32"/>
                  <a:pt x="40" y="32"/>
                  <a:pt x="40" y="32"/>
                </a:cubicBezTo>
                <a:cubicBezTo>
                  <a:pt x="36" y="32"/>
                  <a:pt x="32" y="35"/>
                  <a:pt x="32" y="39"/>
                </a:cubicBezTo>
                <a:cubicBezTo>
                  <a:pt x="32" y="59"/>
                  <a:pt x="32" y="59"/>
                  <a:pt x="32" y="59"/>
                </a:cubicBezTo>
                <a:cubicBezTo>
                  <a:pt x="32" y="63"/>
                  <a:pt x="36" y="66"/>
                  <a:pt x="40" y="66"/>
                </a:cubicBezTo>
                <a:cubicBezTo>
                  <a:pt x="60" y="66"/>
                  <a:pt x="60" y="66"/>
                  <a:pt x="60" y="66"/>
                </a:cubicBezTo>
                <a:cubicBezTo>
                  <a:pt x="64" y="66"/>
                  <a:pt x="67" y="63"/>
                  <a:pt x="67" y="59"/>
                </a:cubicBezTo>
                <a:lnTo>
                  <a:pt x="67" y="39"/>
                </a:lnTo>
                <a:close/>
                <a:moveTo>
                  <a:pt x="67" y="90"/>
                </a:moveTo>
                <a:cubicBezTo>
                  <a:pt x="67" y="86"/>
                  <a:pt x="64" y="82"/>
                  <a:pt x="60" y="82"/>
                </a:cubicBezTo>
                <a:cubicBezTo>
                  <a:pt x="40" y="82"/>
                  <a:pt x="40" y="82"/>
                  <a:pt x="40" y="82"/>
                </a:cubicBezTo>
                <a:cubicBezTo>
                  <a:pt x="36" y="82"/>
                  <a:pt x="32" y="86"/>
                  <a:pt x="32" y="90"/>
                </a:cubicBezTo>
                <a:cubicBezTo>
                  <a:pt x="32" y="109"/>
                  <a:pt x="32" y="109"/>
                  <a:pt x="32" y="109"/>
                </a:cubicBezTo>
                <a:cubicBezTo>
                  <a:pt x="32" y="114"/>
                  <a:pt x="36" y="117"/>
                  <a:pt x="40" y="117"/>
                </a:cubicBezTo>
                <a:cubicBezTo>
                  <a:pt x="60" y="117"/>
                  <a:pt x="60" y="117"/>
                  <a:pt x="60" y="117"/>
                </a:cubicBezTo>
                <a:cubicBezTo>
                  <a:pt x="64" y="117"/>
                  <a:pt x="67" y="114"/>
                  <a:pt x="67" y="109"/>
                </a:cubicBezTo>
                <a:lnTo>
                  <a:pt x="67" y="90"/>
                </a:lnTo>
                <a:close/>
                <a:moveTo>
                  <a:pt x="118" y="39"/>
                </a:moveTo>
                <a:cubicBezTo>
                  <a:pt x="118" y="35"/>
                  <a:pt x="115" y="32"/>
                  <a:pt x="111" y="32"/>
                </a:cubicBezTo>
                <a:cubicBezTo>
                  <a:pt x="91" y="32"/>
                  <a:pt x="91" y="32"/>
                  <a:pt x="91" y="32"/>
                </a:cubicBezTo>
                <a:cubicBezTo>
                  <a:pt x="87" y="32"/>
                  <a:pt x="84" y="35"/>
                  <a:pt x="84" y="39"/>
                </a:cubicBezTo>
                <a:cubicBezTo>
                  <a:pt x="84" y="59"/>
                  <a:pt x="84" y="59"/>
                  <a:pt x="84" y="59"/>
                </a:cubicBezTo>
                <a:cubicBezTo>
                  <a:pt x="84" y="63"/>
                  <a:pt x="87" y="66"/>
                  <a:pt x="91" y="66"/>
                </a:cubicBezTo>
                <a:cubicBezTo>
                  <a:pt x="111" y="66"/>
                  <a:pt x="111" y="66"/>
                  <a:pt x="111" y="66"/>
                </a:cubicBezTo>
                <a:cubicBezTo>
                  <a:pt x="115" y="66"/>
                  <a:pt x="118" y="63"/>
                  <a:pt x="118" y="59"/>
                </a:cubicBezTo>
                <a:lnTo>
                  <a:pt x="118" y="39"/>
                </a:lnTo>
                <a:close/>
                <a:moveTo>
                  <a:pt x="170" y="39"/>
                </a:moveTo>
                <a:cubicBezTo>
                  <a:pt x="170" y="35"/>
                  <a:pt x="166" y="32"/>
                  <a:pt x="162" y="32"/>
                </a:cubicBezTo>
                <a:cubicBezTo>
                  <a:pt x="142" y="32"/>
                  <a:pt x="142" y="32"/>
                  <a:pt x="142" y="32"/>
                </a:cubicBezTo>
                <a:cubicBezTo>
                  <a:pt x="138" y="32"/>
                  <a:pt x="135" y="35"/>
                  <a:pt x="135" y="39"/>
                </a:cubicBezTo>
                <a:cubicBezTo>
                  <a:pt x="135" y="59"/>
                  <a:pt x="135" y="59"/>
                  <a:pt x="135" y="59"/>
                </a:cubicBezTo>
                <a:cubicBezTo>
                  <a:pt x="135" y="63"/>
                  <a:pt x="138" y="66"/>
                  <a:pt x="142" y="66"/>
                </a:cubicBezTo>
                <a:cubicBezTo>
                  <a:pt x="162" y="66"/>
                  <a:pt x="162" y="66"/>
                  <a:pt x="162" y="66"/>
                </a:cubicBezTo>
                <a:cubicBezTo>
                  <a:pt x="166" y="66"/>
                  <a:pt x="170" y="63"/>
                  <a:pt x="170" y="59"/>
                </a:cubicBezTo>
                <a:lnTo>
                  <a:pt x="170" y="39"/>
                </a:lnTo>
                <a:close/>
                <a:moveTo>
                  <a:pt x="118" y="90"/>
                </a:moveTo>
                <a:cubicBezTo>
                  <a:pt x="118" y="86"/>
                  <a:pt x="115" y="82"/>
                  <a:pt x="111" y="82"/>
                </a:cubicBezTo>
                <a:cubicBezTo>
                  <a:pt x="91" y="82"/>
                  <a:pt x="91" y="82"/>
                  <a:pt x="91" y="82"/>
                </a:cubicBezTo>
                <a:cubicBezTo>
                  <a:pt x="87" y="82"/>
                  <a:pt x="84" y="86"/>
                  <a:pt x="84" y="90"/>
                </a:cubicBezTo>
                <a:cubicBezTo>
                  <a:pt x="84" y="109"/>
                  <a:pt x="84" y="109"/>
                  <a:pt x="84" y="109"/>
                </a:cubicBezTo>
                <a:cubicBezTo>
                  <a:pt x="84" y="114"/>
                  <a:pt x="87" y="117"/>
                  <a:pt x="91" y="117"/>
                </a:cubicBezTo>
                <a:cubicBezTo>
                  <a:pt x="111" y="117"/>
                  <a:pt x="111" y="117"/>
                  <a:pt x="111" y="117"/>
                </a:cubicBezTo>
                <a:cubicBezTo>
                  <a:pt x="115" y="117"/>
                  <a:pt x="118" y="114"/>
                  <a:pt x="118" y="109"/>
                </a:cubicBezTo>
                <a:lnTo>
                  <a:pt x="118" y="90"/>
                </a:lnTo>
                <a:close/>
                <a:moveTo>
                  <a:pt x="170" y="90"/>
                </a:moveTo>
                <a:cubicBezTo>
                  <a:pt x="170" y="86"/>
                  <a:pt x="166" y="82"/>
                  <a:pt x="162" y="82"/>
                </a:cubicBezTo>
                <a:cubicBezTo>
                  <a:pt x="142" y="82"/>
                  <a:pt x="142" y="82"/>
                  <a:pt x="142" y="82"/>
                </a:cubicBezTo>
                <a:cubicBezTo>
                  <a:pt x="138" y="82"/>
                  <a:pt x="135" y="86"/>
                  <a:pt x="135" y="90"/>
                </a:cubicBezTo>
                <a:cubicBezTo>
                  <a:pt x="135" y="109"/>
                  <a:pt x="135" y="109"/>
                  <a:pt x="135" y="109"/>
                </a:cubicBezTo>
                <a:cubicBezTo>
                  <a:pt x="135" y="114"/>
                  <a:pt x="138" y="117"/>
                  <a:pt x="142" y="117"/>
                </a:cubicBezTo>
                <a:cubicBezTo>
                  <a:pt x="162" y="117"/>
                  <a:pt x="162" y="117"/>
                  <a:pt x="162" y="117"/>
                </a:cubicBezTo>
                <a:cubicBezTo>
                  <a:pt x="166" y="117"/>
                  <a:pt x="170" y="114"/>
                  <a:pt x="170" y="109"/>
                </a:cubicBezTo>
                <a:lnTo>
                  <a:pt x="170" y="90"/>
                </a:lnTo>
                <a:close/>
                <a:moveTo>
                  <a:pt x="111" y="284"/>
                </a:moveTo>
                <a:cubicBezTo>
                  <a:pt x="91" y="284"/>
                  <a:pt x="91" y="284"/>
                  <a:pt x="91" y="284"/>
                </a:cubicBezTo>
                <a:cubicBezTo>
                  <a:pt x="87" y="284"/>
                  <a:pt x="84" y="288"/>
                  <a:pt x="84" y="292"/>
                </a:cubicBezTo>
                <a:cubicBezTo>
                  <a:pt x="84" y="311"/>
                  <a:pt x="84" y="311"/>
                  <a:pt x="84" y="311"/>
                </a:cubicBezTo>
                <a:cubicBezTo>
                  <a:pt x="84" y="316"/>
                  <a:pt x="87" y="319"/>
                  <a:pt x="91" y="319"/>
                </a:cubicBezTo>
                <a:cubicBezTo>
                  <a:pt x="111" y="319"/>
                  <a:pt x="111" y="319"/>
                  <a:pt x="111" y="319"/>
                </a:cubicBezTo>
                <a:cubicBezTo>
                  <a:pt x="115" y="319"/>
                  <a:pt x="118" y="316"/>
                  <a:pt x="118" y="311"/>
                </a:cubicBezTo>
                <a:cubicBezTo>
                  <a:pt x="118" y="292"/>
                  <a:pt x="118" y="292"/>
                  <a:pt x="118" y="292"/>
                </a:cubicBezTo>
                <a:cubicBezTo>
                  <a:pt x="118" y="288"/>
                  <a:pt x="115" y="284"/>
                  <a:pt x="111" y="284"/>
                </a:cubicBezTo>
                <a:close/>
                <a:moveTo>
                  <a:pt x="118" y="241"/>
                </a:moveTo>
                <a:cubicBezTo>
                  <a:pt x="118" y="237"/>
                  <a:pt x="115" y="234"/>
                  <a:pt x="111" y="234"/>
                </a:cubicBezTo>
                <a:cubicBezTo>
                  <a:pt x="91" y="234"/>
                  <a:pt x="91" y="234"/>
                  <a:pt x="91" y="234"/>
                </a:cubicBezTo>
                <a:cubicBezTo>
                  <a:pt x="87" y="234"/>
                  <a:pt x="84" y="237"/>
                  <a:pt x="84" y="241"/>
                </a:cubicBezTo>
                <a:cubicBezTo>
                  <a:pt x="84" y="261"/>
                  <a:pt x="84" y="261"/>
                  <a:pt x="84" y="261"/>
                </a:cubicBezTo>
                <a:cubicBezTo>
                  <a:pt x="84" y="265"/>
                  <a:pt x="87" y="268"/>
                  <a:pt x="91" y="268"/>
                </a:cubicBezTo>
                <a:cubicBezTo>
                  <a:pt x="111" y="268"/>
                  <a:pt x="111" y="268"/>
                  <a:pt x="111" y="268"/>
                </a:cubicBezTo>
                <a:cubicBezTo>
                  <a:pt x="115" y="268"/>
                  <a:pt x="118" y="265"/>
                  <a:pt x="118" y="261"/>
                </a:cubicBezTo>
                <a:lnTo>
                  <a:pt x="118" y="241"/>
                </a:lnTo>
                <a:close/>
                <a:moveTo>
                  <a:pt x="118" y="191"/>
                </a:moveTo>
                <a:cubicBezTo>
                  <a:pt x="118" y="187"/>
                  <a:pt x="115" y="183"/>
                  <a:pt x="111" y="183"/>
                </a:cubicBezTo>
                <a:cubicBezTo>
                  <a:pt x="91" y="183"/>
                  <a:pt x="91" y="183"/>
                  <a:pt x="91" y="183"/>
                </a:cubicBezTo>
                <a:cubicBezTo>
                  <a:pt x="87" y="183"/>
                  <a:pt x="84" y="187"/>
                  <a:pt x="84" y="191"/>
                </a:cubicBezTo>
                <a:cubicBezTo>
                  <a:pt x="84" y="210"/>
                  <a:pt x="84" y="210"/>
                  <a:pt x="84" y="210"/>
                </a:cubicBezTo>
                <a:cubicBezTo>
                  <a:pt x="84" y="215"/>
                  <a:pt x="87" y="218"/>
                  <a:pt x="91" y="218"/>
                </a:cubicBezTo>
                <a:cubicBezTo>
                  <a:pt x="111" y="218"/>
                  <a:pt x="111" y="218"/>
                  <a:pt x="111" y="218"/>
                </a:cubicBezTo>
                <a:cubicBezTo>
                  <a:pt x="115" y="218"/>
                  <a:pt x="118" y="215"/>
                  <a:pt x="118" y="210"/>
                </a:cubicBezTo>
                <a:lnTo>
                  <a:pt x="118" y="191"/>
                </a:lnTo>
                <a:close/>
                <a:moveTo>
                  <a:pt x="118" y="140"/>
                </a:moveTo>
                <a:cubicBezTo>
                  <a:pt x="118" y="136"/>
                  <a:pt x="115" y="133"/>
                  <a:pt x="111" y="133"/>
                </a:cubicBezTo>
                <a:cubicBezTo>
                  <a:pt x="91" y="133"/>
                  <a:pt x="91" y="133"/>
                  <a:pt x="91" y="133"/>
                </a:cubicBezTo>
                <a:cubicBezTo>
                  <a:pt x="87" y="133"/>
                  <a:pt x="84" y="136"/>
                  <a:pt x="84" y="140"/>
                </a:cubicBezTo>
                <a:cubicBezTo>
                  <a:pt x="84" y="160"/>
                  <a:pt x="84" y="160"/>
                  <a:pt x="84" y="160"/>
                </a:cubicBezTo>
                <a:cubicBezTo>
                  <a:pt x="84" y="164"/>
                  <a:pt x="87" y="167"/>
                  <a:pt x="91" y="167"/>
                </a:cubicBezTo>
                <a:cubicBezTo>
                  <a:pt x="111" y="167"/>
                  <a:pt x="111" y="167"/>
                  <a:pt x="111" y="167"/>
                </a:cubicBezTo>
                <a:cubicBezTo>
                  <a:pt x="115" y="167"/>
                  <a:pt x="118" y="164"/>
                  <a:pt x="118" y="160"/>
                </a:cubicBezTo>
                <a:lnTo>
                  <a:pt x="118" y="140"/>
                </a:ln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lIns="80119" tIns="40060" rIns="80119" bIns="40060"/>
          <a:lstStyle/>
          <a:p>
            <a:endParaRPr lang="en-US"/>
          </a:p>
        </p:txBody>
      </p:sp>
      <p:sp>
        <p:nvSpPr>
          <p:cNvPr id="62" name="Freeform 3"/>
          <p:cNvSpPr>
            <a:spLocks noChangeAspect="1" noEditPoints="1"/>
          </p:cNvSpPr>
          <p:nvPr/>
        </p:nvSpPr>
        <p:spPr bwMode="auto">
          <a:xfrm>
            <a:off x="8620141" y="3114783"/>
            <a:ext cx="444416" cy="481780"/>
          </a:xfrm>
          <a:custGeom>
            <a:avLst/>
            <a:gdLst>
              <a:gd name="T0" fmla="*/ 2147483647 w 302"/>
              <a:gd name="T1" fmla="*/ 2147483647 h 412"/>
              <a:gd name="T2" fmla="*/ 2147483647 w 302"/>
              <a:gd name="T3" fmla="*/ 2147483647 h 412"/>
              <a:gd name="T4" fmla="*/ 2147483647 w 302"/>
              <a:gd name="T5" fmla="*/ 2147483647 h 412"/>
              <a:gd name="T6" fmla="*/ 2147483647 w 302"/>
              <a:gd name="T7" fmla="*/ 2147483647 h 412"/>
              <a:gd name="T8" fmla="*/ 2147483647 w 302"/>
              <a:gd name="T9" fmla="*/ 2147483647 h 412"/>
              <a:gd name="T10" fmla="*/ 2147483647 w 302"/>
              <a:gd name="T11" fmla="*/ 2147483647 h 412"/>
              <a:gd name="T12" fmla="*/ 2147483647 w 302"/>
              <a:gd name="T13" fmla="*/ 2147483647 h 412"/>
              <a:gd name="T14" fmla="*/ 2147483647 w 302"/>
              <a:gd name="T15" fmla="*/ 2147483647 h 412"/>
              <a:gd name="T16" fmla="*/ 2147483647 w 302"/>
              <a:gd name="T17" fmla="*/ 2147483647 h 412"/>
              <a:gd name="T18" fmla="*/ 2147483647 w 302"/>
              <a:gd name="T19" fmla="*/ 2147483647 h 412"/>
              <a:gd name="T20" fmla="*/ 2147483647 w 302"/>
              <a:gd name="T21" fmla="*/ 2147483647 h 412"/>
              <a:gd name="T22" fmla="*/ 2147483647 w 302"/>
              <a:gd name="T23" fmla="*/ 2147483647 h 412"/>
              <a:gd name="T24" fmla="*/ 2147483647 w 302"/>
              <a:gd name="T25" fmla="*/ 2147483647 h 412"/>
              <a:gd name="T26" fmla="*/ 2147483647 w 302"/>
              <a:gd name="T27" fmla="*/ 2147483647 h 412"/>
              <a:gd name="T28" fmla="*/ 2147483647 w 302"/>
              <a:gd name="T29" fmla="*/ 2147483647 h 412"/>
              <a:gd name="T30" fmla="*/ 2147483647 w 302"/>
              <a:gd name="T31" fmla="*/ 2147483647 h 412"/>
              <a:gd name="T32" fmla="*/ 2147483647 w 302"/>
              <a:gd name="T33" fmla="*/ 2147483647 h 412"/>
              <a:gd name="T34" fmla="*/ 2147483647 w 302"/>
              <a:gd name="T35" fmla="*/ 2147483647 h 412"/>
              <a:gd name="T36" fmla="*/ 2147483647 w 302"/>
              <a:gd name="T37" fmla="*/ 2147483647 h 412"/>
              <a:gd name="T38" fmla="*/ 0 w 302"/>
              <a:gd name="T39" fmla="*/ 2147483647 h 412"/>
              <a:gd name="T40" fmla="*/ 2147483647 w 302"/>
              <a:gd name="T41" fmla="*/ 2147483647 h 412"/>
              <a:gd name="T42" fmla="*/ 2147483647 w 302"/>
              <a:gd name="T43" fmla="*/ 2147483647 h 412"/>
              <a:gd name="T44" fmla="*/ 2147483647 w 302"/>
              <a:gd name="T45" fmla="*/ 2147483647 h 412"/>
              <a:gd name="T46" fmla="*/ 2147483647 w 302"/>
              <a:gd name="T47" fmla="*/ 2147483647 h 412"/>
              <a:gd name="T48" fmla="*/ 2147483647 w 302"/>
              <a:gd name="T49" fmla="*/ 2147483647 h 412"/>
              <a:gd name="T50" fmla="*/ 2147483647 w 302"/>
              <a:gd name="T51" fmla="*/ 2147483647 h 412"/>
              <a:gd name="T52" fmla="*/ 2147483647 w 302"/>
              <a:gd name="T53" fmla="*/ 2147483647 h 412"/>
              <a:gd name="T54" fmla="*/ 2147483647 w 302"/>
              <a:gd name="T55" fmla="*/ 2147483647 h 412"/>
              <a:gd name="T56" fmla="*/ 2147483647 w 302"/>
              <a:gd name="T57" fmla="*/ 2147483647 h 412"/>
              <a:gd name="T58" fmla="*/ 2147483647 w 302"/>
              <a:gd name="T59" fmla="*/ 2147483647 h 412"/>
              <a:gd name="T60" fmla="*/ 2147483647 w 302"/>
              <a:gd name="T61" fmla="*/ 2147483647 h 412"/>
              <a:gd name="T62" fmla="*/ 2147483647 w 302"/>
              <a:gd name="T63" fmla="*/ 2147483647 h 412"/>
              <a:gd name="T64" fmla="*/ 2147483647 w 302"/>
              <a:gd name="T65" fmla="*/ 2147483647 h 412"/>
              <a:gd name="T66" fmla="*/ 2147483647 w 302"/>
              <a:gd name="T67" fmla="*/ 2147483647 h 412"/>
              <a:gd name="T68" fmla="*/ 2147483647 w 302"/>
              <a:gd name="T69" fmla="*/ 2147483647 h 412"/>
              <a:gd name="T70" fmla="*/ 2147483647 w 302"/>
              <a:gd name="T71" fmla="*/ 2147483647 h 412"/>
              <a:gd name="T72" fmla="*/ 2147483647 w 302"/>
              <a:gd name="T73" fmla="*/ 2147483647 h 412"/>
              <a:gd name="T74" fmla="*/ 2147483647 w 302"/>
              <a:gd name="T75" fmla="*/ 2147483647 h 412"/>
              <a:gd name="T76" fmla="*/ 2147483647 w 302"/>
              <a:gd name="T77" fmla="*/ 2147483647 h 412"/>
              <a:gd name="T78" fmla="*/ 2147483647 w 302"/>
              <a:gd name="T79" fmla="*/ 2147483647 h 412"/>
              <a:gd name="T80" fmla="*/ 2147483647 w 302"/>
              <a:gd name="T81" fmla="*/ 2147483647 h 412"/>
              <a:gd name="T82" fmla="*/ 2147483647 w 302"/>
              <a:gd name="T83" fmla="*/ 2147483647 h 412"/>
              <a:gd name="T84" fmla="*/ 2147483647 w 302"/>
              <a:gd name="T85" fmla="*/ 2147483647 h 412"/>
              <a:gd name="T86" fmla="*/ 2147483647 w 302"/>
              <a:gd name="T87" fmla="*/ 2147483647 h 412"/>
              <a:gd name="T88" fmla="*/ 2147483647 w 302"/>
              <a:gd name="T89" fmla="*/ 2147483647 h 412"/>
              <a:gd name="T90" fmla="*/ 2147483647 w 302"/>
              <a:gd name="T91" fmla="*/ 2147483647 h 412"/>
              <a:gd name="T92" fmla="*/ 2147483647 w 302"/>
              <a:gd name="T93" fmla="*/ 2147483647 h 412"/>
              <a:gd name="T94" fmla="*/ 2147483647 w 302"/>
              <a:gd name="T95" fmla="*/ 2147483647 h 412"/>
              <a:gd name="T96" fmla="*/ 2147483647 w 302"/>
              <a:gd name="T97" fmla="*/ 2147483647 h 412"/>
              <a:gd name="T98" fmla="*/ 2147483647 w 302"/>
              <a:gd name="T99" fmla="*/ 2147483647 h 412"/>
              <a:gd name="T100" fmla="*/ 2147483647 w 302"/>
              <a:gd name="T101" fmla="*/ 2147483647 h 412"/>
              <a:gd name="T102" fmla="*/ 2147483647 w 302"/>
              <a:gd name="T103" fmla="*/ 2147483647 h 412"/>
              <a:gd name="T104" fmla="*/ 2147483647 w 302"/>
              <a:gd name="T105" fmla="*/ 2147483647 h 4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2" h="412">
                <a:moveTo>
                  <a:pt x="221" y="241"/>
                </a:moveTo>
                <a:cubicBezTo>
                  <a:pt x="221" y="237"/>
                  <a:pt x="217" y="234"/>
                  <a:pt x="213" y="234"/>
                </a:cubicBezTo>
                <a:cubicBezTo>
                  <a:pt x="193" y="234"/>
                  <a:pt x="193" y="234"/>
                  <a:pt x="193" y="234"/>
                </a:cubicBezTo>
                <a:cubicBezTo>
                  <a:pt x="189" y="234"/>
                  <a:pt x="186" y="237"/>
                  <a:pt x="186" y="241"/>
                </a:cubicBezTo>
                <a:cubicBezTo>
                  <a:pt x="186" y="261"/>
                  <a:pt x="186" y="261"/>
                  <a:pt x="186" y="261"/>
                </a:cubicBezTo>
                <a:cubicBezTo>
                  <a:pt x="186" y="265"/>
                  <a:pt x="189" y="268"/>
                  <a:pt x="193" y="268"/>
                </a:cubicBezTo>
                <a:cubicBezTo>
                  <a:pt x="213" y="268"/>
                  <a:pt x="213" y="268"/>
                  <a:pt x="213" y="268"/>
                </a:cubicBezTo>
                <a:cubicBezTo>
                  <a:pt x="217" y="268"/>
                  <a:pt x="221" y="265"/>
                  <a:pt x="221" y="261"/>
                </a:cubicBezTo>
                <a:lnTo>
                  <a:pt x="221" y="241"/>
                </a:lnTo>
                <a:close/>
                <a:moveTo>
                  <a:pt x="221" y="140"/>
                </a:moveTo>
                <a:cubicBezTo>
                  <a:pt x="221" y="136"/>
                  <a:pt x="217" y="133"/>
                  <a:pt x="213" y="133"/>
                </a:cubicBezTo>
                <a:cubicBezTo>
                  <a:pt x="193" y="133"/>
                  <a:pt x="193" y="133"/>
                  <a:pt x="193" y="133"/>
                </a:cubicBezTo>
                <a:cubicBezTo>
                  <a:pt x="189" y="133"/>
                  <a:pt x="186" y="136"/>
                  <a:pt x="186" y="140"/>
                </a:cubicBezTo>
                <a:cubicBezTo>
                  <a:pt x="186" y="160"/>
                  <a:pt x="186" y="160"/>
                  <a:pt x="186" y="160"/>
                </a:cubicBezTo>
                <a:cubicBezTo>
                  <a:pt x="186" y="164"/>
                  <a:pt x="189" y="167"/>
                  <a:pt x="193" y="167"/>
                </a:cubicBezTo>
                <a:cubicBezTo>
                  <a:pt x="213" y="167"/>
                  <a:pt x="213" y="167"/>
                  <a:pt x="213" y="167"/>
                </a:cubicBezTo>
                <a:cubicBezTo>
                  <a:pt x="217" y="167"/>
                  <a:pt x="221" y="164"/>
                  <a:pt x="221" y="160"/>
                </a:cubicBezTo>
                <a:lnTo>
                  <a:pt x="221" y="140"/>
                </a:lnTo>
                <a:close/>
                <a:moveTo>
                  <a:pt x="213" y="284"/>
                </a:moveTo>
                <a:cubicBezTo>
                  <a:pt x="193" y="284"/>
                  <a:pt x="193" y="284"/>
                  <a:pt x="193" y="284"/>
                </a:cubicBezTo>
                <a:cubicBezTo>
                  <a:pt x="189" y="284"/>
                  <a:pt x="186" y="288"/>
                  <a:pt x="186" y="292"/>
                </a:cubicBezTo>
                <a:cubicBezTo>
                  <a:pt x="186" y="311"/>
                  <a:pt x="186" y="311"/>
                  <a:pt x="186" y="311"/>
                </a:cubicBezTo>
                <a:cubicBezTo>
                  <a:pt x="186" y="316"/>
                  <a:pt x="189" y="319"/>
                  <a:pt x="193" y="319"/>
                </a:cubicBezTo>
                <a:cubicBezTo>
                  <a:pt x="213" y="319"/>
                  <a:pt x="213" y="319"/>
                  <a:pt x="213" y="319"/>
                </a:cubicBezTo>
                <a:cubicBezTo>
                  <a:pt x="217" y="319"/>
                  <a:pt x="221" y="316"/>
                  <a:pt x="221" y="311"/>
                </a:cubicBezTo>
                <a:cubicBezTo>
                  <a:pt x="221" y="292"/>
                  <a:pt x="221" y="292"/>
                  <a:pt x="221" y="292"/>
                </a:cubicBezTo>
                <a:cubicBezTo>
                  <a:pt x="221" y="288"/>
                  <a:pt x="217" y="284"/>
                  <a:pt x="213" y="284"/>
                </a:cubicBezTo>
                <a:close/>
                <a:moveTo>
                  <a:pt x="170" y="241"/>
                </a:moveTo>
                <a:cubicBezTo>
                  <a:pt x="170" y="237"/>
                  <a:pt x="166" y="234"/>
                  <a:pt x="162" y="234"/>
                </a:cubicBezTo>
                <a:cubicBezTo>
                  <a:pt x="142" y="234"/>
                  <a:pt x="142" y="234"/>
                  <a:pt x="142" y="234"/>
                </a:cubicBezTo>
                <a:cubicBezTo>
                  <a:pt x="138" y="234"/>
                  <a:pt x="135" y="237"/>
                  <a:pt x="135" y="241"/>
                </a:cubicBezTo>
                <a:cubicBezTo>
                  <a:pt x="135" y="261"/>
                  <a:pt x="135" y="261"/>
                  <a:pt x="135" y="261"/>
                </a:cubicBezTo>
                <a:cubicBezTo>
                  <a:pt x="135" y="265"/>
                  <a:pt x="138" y="268"/>
                  <a:pt x="142" y="268"/>
                </a:cubicBezTo>
                <a:cubicBezTo>
                  <a:pt x="162" y="268"/>
                  <a:pt x="162" y="268"/>
                  <a:pt x="162" y="268"/>
                </a:cubicBezTo>
                <a:cubicBezTo>
                  <a:pt x="166" y="268"/>
                  <a:pt x="170" y="265"/>
                  <a:pt x="170" y="261"/>
                </a:cubicBezTo>
                <a:lnTo>
                  <a:pt x="170" y="241"/>
                </a:lnTo>
                <a:close/>
                <a:moveTo>
                  <a:pt x="170" y="191"/>
                </a:moveTo>
                <a:cubicBezTo>
                  <a:pt x="170" y="187"/>
                  <a:pt x="166" y="183"/>
                  <a:pt x="162" y="183"/>
                </a:cubicBezTo>
                <a:cubicBezTo>
                  <a:pt x="142" y="183"/>
                  <a:pt x="142" y="183"/>
                  <a:pt x="142" y="183"/>
                </a:cubicBezTo>
                <a:cubicBezTo>
                  <a:pt x="138" y="183"/>
                  <a:pt x="135" y="187"/>
                  <a:pt x="135" y="191"/>
                </a:cubicBezTo>
                <a:cubicBezTo>
                  <a:pt x="135" y="210"/>
                  <a:pt x="135" y="210"/>
                  <a:pt x="135" y="210"/>
                </a:cubicBezTo>
                <a:cubicBezTo>
                  <a:pt x="135" y="215"/>
                  <a:pt x="138" y="218"/>
                  <a:pt x="142" y="218"/>
                </a:cubicBezTo>
                <a:cubicBezTo>
                  <a:pt x="162" y="218"/>
                  <a:pt x="162" y="218"/>
                  <a:pt x="162" y="218"/>
                </a:cubicBezTo>
                <a:cubicBezTo>
                  <a:pt x="166" y="218"/>
                  <a:pt x="170" y="215"/>
                  <a:pt x="170" y="210"/>
                </a:cubicBezTo>
                <a:lnTo>
                  <a:pt x="170" y="191"/>
                </a:lnTo>
                <a:close/>
                <a:moveTo>
                  <a:pt x="162" y="284"/>
                </a:moveTo>
                <a:cubicBezTo>
                  <a:pt x="142" y="284"/>
                  <a:pt x="142" y="284"/>
                  <a:pt x="142" y="284"/>
                </a:cubicBezTo>
                <a:cubicBezTo>
                  <a:pt x="138" y="284"/>
                  <a:pt x="135" y="288"/>
                  <a:pt x="135" y="292"/>
                </a:cubicBezTo>
                <a:cubicBezTo>
                  <a:pt x="135" y="311"/>
                  <a:pt x="135" y="311"/>
                  <a:pt x="135" y="311"/>
                </a:cubicBezTo>
                <a:cubicBezTo>
                  <a:pt x="135" y="316"/>
                  <a:pt x="138" y="319"/>
                  <a:pt x="142" y="319"/>
                </a:cubicBezTo>
                <a:cubicBezTo>
                  <a:pt x="162" y="319"/>
                  <a:pt x="162" y="319"/>
                  <a:pt x="162" y="319"/>
                </a:cubicBezTo>
                <a:cubicBezTo>
                  <a:pt x="166" y="319"/>
                  <a:pt x="170" y="316"/>
                  <a:pt x="170" y="311"/>
                </a:cubicBezTo>
                <a:cubicBezTo>
                  <a:pt x="170" y="292"/>
                  <a:pt x="170" y="292"/>
                  <a:pt x="170" y="292"/>
                </a:cubicBezTo>
                <a:cubicBezTo>
                  <a:pt x="170" y="288"/>
                  <a:pt x="166" y="284"/>
                  <a:pt x="162" y="284"/>
                </a:cubicBezTo>
                <a:close/>
                <a:moveTo>
                  <a:pt x="221" y="191"/>
                </a:moveTo>
                <a:cubicBezTo>
                  <a:pt x="221" y="187"/>
                  <a:pt x="217" y="183"/>
                  <a:pt x="213" y="183"/>
                </a:cubicBezTo>
                <a:cubicBezTo>
                  <a:pt x="193" y="183"/>
                  <a:pt x="193" y="183"/>
                  <a:pt x="193" y="183"/>
                </a:cubicBezTo>
                <a:cubicBezTo>
                  <a:pt x="189" y="183"/>
                  <a:pt x="186" y="187"/>
                  <a:pt x="186" y="191"/>
                </a:cubicBezTo>
                <a:cubicBezTo>
                  <a:pt x="186" y="210"/>
                  <a:pt x="186" y="210"/>
                  <a:pt x="186" y="210"/>
                </a:cubicBezTo>
                <a:cubicBezTo>
                  <a:pt x="186" y="215"/>
                  <a:pt x="189" y="218"/>
                  <a:pt x="193" y="218"/>
                </a:cubicBezTo>
                <a:cubicBezTo>
                  <a:pt x="213" y="218"/>
                  <a:pt x="213" y="218"/>
                  <a:pt x="213" y="218"/>
                </a:cubicBezTo>
                <a:cubicBezTo>
                  <a:pt x="217" y="218"/>
                  <a:pt x="221" y="215"/>
                  <a:pt x="221" y="210"/>
                </a:cubicBezTo>
                <a:lnTo>
                  <a:pt x="221" y="191"/>
                </a:lnTo>
                <a:close/>
                <a:moveTo>
                  <a:pt x="272" y="140"/>
                </a:moveTo>
                <a:cubicBezTo>
                  <a:pt x="272" y="136"/>
                  <a:pt x="268" y="133"/>
                  <a:pt x="264" y="133"/>
                </a:cubicBezTo>
                <a:cubicBezTo>
                  <a:pt x="244" y="133"/>
                  <a:pt x="244" y="133"/>
                  <a:pt x="244" y="133"/>
                </a:cubicBezTo>
                <a:cubicBezTo>
                  <a:pt x="240" y="133"/>
                  <a:pt x="237" y="136"/>
                  <a:pt x="237" y="140"/>
                </a:cubicBezTo>
                <a:cubicBezTo>
                  <a:pt x="237" y="160"/>
                  <a:pt x="237" y="160"/>
                  <a:pt x="237" y="160"/>
                </a:cubicBezTo>
                <a:cubicBezTo>
                  <a:pt x="237" y="164"/>
                  <a:pt x="240" y="167"/>
                  <a:pt x="244" y="167"/>
                </a:cubicBezTo>
                <a:cubicBezTo>
                  <a:pt x="264" y="167"/>
                  <a:pt x="264" y="167"/>
                  <a:pt x="264" y="167"/>
                </a:cubicBezTo>
                <a:cubicBezTo>
                  <a:pt x="268" y="167"/>
                  <a:pt x="272" y="164"/>
                  <a:pt x="272" y="160"/>
                </a:cubicBezTo>
                <a:lnTo>
                  <a:pt x="272" y="140"/>
                </a:lnTo>
                <a:close/>
                <a:moveTo>
                  <a:pt x="294" y="154"/>
                </a:moveTo>
                <a:cubicBezTo>
                  <a:pt x="290" y="154"/>
                  <a:pt x="286" y="157"/>
                  <a:pt x="286" y="162"/>
                </a:cubicBezTo>
                <a:cubicBezTo>
                  <a:pt x="286" y="396"/>
                  <a:pt x="286" y="396"/>
                  <a:pt x="286" y="396"/>
                </a:cubicBezTo>
                <a:cubicBezTo>
                  <a:pt x="186" y="396"/>
                  <a:pt x="186" y="396"/>
                  <a:pt x="186" y="396"/>
                </a:cubicBezTo>
                <a:cubicBezTo>
                  <a:pt x="186" y="343"/>
                  <a:pt x="186" y="343"/>
                  <a:pt x="186" y="343"/>
                </a:cubicBezTo>
                <a:cubicBezTo>
                  <a:pt x="186" y="339"/>
                  <a:pt x="182" y="335"/>
                  <a:pt x="178" y="335"/>
                </a:cubicBezTo>
                <a:cubicBezTo>
                  <a:pt x="128" y="335"/>
                  <a:pt x="128" y="335"/>
                  <a:pt x="128" y="335"/>
                </a:cubicBezTo>
                <a:cubicBezTo>
                  <a:pt x="123" y="335"/>
                  <a:pt x="120" y="339"/>
                  <a:pt x="120" y="343"/>
                </a:cubicBezTo>
                <a:cubicBezTo>
                  <a:pt x="120" y="396"/>
                  <a:pt x="120" y="396"/>
                  <a:pt x="120" y="396"/>
                </a:cubicBezTo>
                <a:cubicBezTo>
                  <a:pt x="16" y="396"/>
                  <a:pt x="16" y="396"/>
                  <a:pt x="16" y="396"/>
                </a:cubicBezTo>
                <a:cubicBezTo>
                  <a:pt x="16" y="16"/>
                  <a:pt x="16" y="16"/>
                  <a:pt x="16" y="16"/>
                </a:cubicBezTo>
                <a:cubicBezTo>
                  <a:pt x="186" y="16"/>
                  <a:pt x="186" y="16"/>
                  <a:pt x="186" y="16"/>
                </a:cubicBezTo>
                <a:cubicBezTo>
                  <a:pt x="186" y="109"/>
                  <a:pt x="186" y="109"/>
                  <a:pt x="186" y="109"/>
                </a:cubicBezTo>
                <a:cubicBezTo>
                  <a:pt x="186" y="111"/>
                  <a:pt x="187" y="113"/>
                  <a:pt x="188" y="115"/>
                </a:cubicBezTo>
                <a:cubicBezTo>
                  <a:pt x="190" y="116"/>
                  <a:pt x="192" y="117"/>
                  <a:pt x="194" y="117"/>
                </a:cubicBezTo>
                <a:cubicBezTo>
                  <a:pt x="286" y="117"/>
                  <a:pt x="286" y="117"/>
                  <a:pt x="286" y="117"/>
                </a:cubicBezTo>
                <a:cubicBezTo>
                  <a:pt x="286" y="130"/>
                  <a:pt x="286" y="130"/>
                  <a:pt x="286" y="130"/>
                </a:cubicBezTo>
                <a:cubicBezTo>
                  <a:pt x="286" y="134"/>
                  <a:pt x="290" y="138"/>
                  <a:pt x="294" y="138"/>
                </a:cubicBezTo>
                <a:cubicBezTo>
                  <a:pt x="298" y="138"/>
                  <a:pt x="302" y="134"/>
                  <a:pt x="302" y="130"/>
                </a:cubicBezTo>
                <a:cubicBezTo>
                  <a:pt x="302" y="130"/>
                  <a:pt x="302" y="130"/>
                  <a:pt x="302" y="130"/>
                </a:cubicBezTo>
                <a:cubicBezTo>
                  <a:pt x="302" y="117"/>
                  <a:pt x="302" y="117"/>
                  <a:pt x="302" y="117"/>
                </a:cubicBezTo>
                <a:cubicBezTo>
                  <a:pt x="302" y="108"/>
                  <a:pt x="295" y="101"/>
                  <a:pt x="286" y="101"/>
                </a:cubicBezTo>
                <a:cubicBezTo>
                  <a:pt x="202" y="101"/>
                  <a:pt x="202" y="101"/>
                  <a:pt x="202" y="101"/>
                </a:cubicBezTo>
                <a:cubicBezTo>
                  <a:pt x="202" y="16"/>
                  <a:pt x="202" y="16"/>
                  <a:pt x="202" y="16"/>
                </a:cubicBezTo>
                <a:cubicBezTo>
                  <a:pt x="202" y="7"/>
                  <a:pt x="195" y="0"/>
                  <a:pt x="186" y="0"/>
                </a:cubicBezTo>
                <a:cubicBezTo>
                  <a:pt x="16" y="0"/>
                  <a:pt x="16" y="0"/>
                  <a:pt x="16" y="0"/>
                </a:cubicBezTo>
                <a:cubicBezTo>
                  <a:pt x="8" y="0"/>
                  <a:pt x="0" y="7"/>
                  <a:pt x="0" y="16"/>
                </a:cubicBezTo>
                <a:cubicBezTo>
                  <a:pt x="0" y="396"/>
                  <a:pt x="0" y="396"/>
                  <a:pt x="0" y="396"/>
                </a:cubicBezTo>
                <a:cubicBezTo>
                  <a:pt x="0" y="404"/>
                  <a:pt x="8" y="412"/>
                  <a:pt x="16" y="412"/>
                </a:cubicBezTo>
                <a:cubicBezTo>
                  <a:pt x="286" y="412"/>
                  <a:pt x="286" y="412"/>
                  <a:pt x="286" y="412"/>
                </a:cubicBezTo>
                <a:cubicBezTo>
                  <a:pt x="295" y="412"/>
                  <a:pt x="302" y="404"/>
                  <a:pt x="302" y="396"/>
                </a:cubicBezTo>
                <a:cubicBezTo>
                  <a:pt x="302" y="162"/>
                  <a:pt x="302" y="162"/>
                  <a:pt x="302" y="162"/>
                </a:cubicBezTo>
                <a:cubicBezTo>
                  <a:pt x="302" y="157"/>
                  <a:pt x="298" y="154"/>
                  <a:pt x="294" y="154"/>
                </a:cubicBezTo>
                <a:close/>
                <a:moveTo>
                  <a:pt x="170" y="140"/>
                </a:moveTo>
                <a:cubicBezTo>
                  <a:pt x="170" y="136"/>
                  <a:pt x="166" y="133"/>
                  <a:pt x="162" y="133"/>
                </a:cubicBezTo>
                <a:cubicBezTo>
                  <a:pt x="142" y="133"/>
                  <a:pt x="142" y="133"/>
                  <a:pt x="142" y="133"/>
                </a:cubicBezTo>
                <a:cubicBezTo>
                  <a:pt x="138" y="133"/>
                  <a:pt x="135" y="136"/>
                  <a:pt x="135" y="140"/>
                </a:cubicBezTo>
                <a:cubicBezTo>
                  <a:pt x="135" y="160"/>
                  <a:pt x="135" y="160"/>
                  <a:pt x="135" y="160"/>
                </a:cubicBezTo>
                <a:cubicBezTo>
                  <a:pt x="135" y="164"/>
                  <a:pt x="138" y="167"/>
                  <a:pt x="142" y="167"/>
                </a:cubicBezTo>
                <a:cubicBezTo>
                  <a:pt x="162" y="167"/>
                  <a:pt x="162" y="167"/>
                  <a:pt x="162" y="167"/>
                </a:cubicBezTo>
                <a:cubicBezTo>
                  <a:pt x="166" y="167"/>
                  <a:pt x="170" y="164"/>
                  <a:pt x="170" y="160"/>
                </a:cubicBezTo>
                <a:lnTo>
                  <a:pt x="170" y="140"/>
                </a:lnTo>
                <a:close/>
                <a:moveTo>
                  <a:pt x="272" y="241"/>
                </a:moveTo>
                <a:cubicBezTo>
                  <a:pt x="272" y="237"/>
                  <a:pt x="268" y="234"/>
                  <a:pt x="264" y="234"/>
                </a:cubicBezTo>
                <a:cubicBezTo>
                  <a:pt x="244" y="234"/>
                  <a:pt x="244" y="234"/>
                  <a:pt x="244" y="234"/>
                </a:cubicBezTo>
                <a:cubicBezTo>
                  <a:pt x="240" y="234"/>
                  <a:pt x="237" y="237"/>
                  <a:pt x="237" y="241"/>
                </a:cubicBezTo>
                <a:cubicBezTo>
                  <a:pt x="237" y="261"/>
                  <a:pt x="237" y="261"/>
                  <a:pt x="237" y="261"/>
                </a:cubicBezTo>
                <a:cubicBezTo>
                  <a:pt x="237" y="265"/>
                  <a:pt x="240" y="268"/>
                  <a:pt x="244" y="268"/>
                </a:cubicBezTo>
                <a:cubicBezTo>
                  <a:pt x="264" y="268"/>
                  <a:pt x="264" y="268"/>
                  <a:pt x="264" y="268"/>
                </a:cubicBezTo>
                <a:cubicBezTo>
                  <a:pt x="268" y="268"/>
                  <a:pt x="272" y="265"/>
                  <a:pt x="272" y="261"/>
                </a:cubicBezTo>
                <a:lnTo>
                  <a:pt x="272" y="241"/>
                </a:lnTo>
                <a:close/>
                <a:moveTo>
                  <a:pt x="272" y="191"/>
                </a:moveTo>
                <a:cubicBezTo>
                  <a:pt x="272" y="187"/>
                  <a:pt x="268" y="183"/>
                  <a:pt x="264" y="183"/>
                </a:cubicBezTo>
                <a:cubicBezTo>
                  <a:pt x="244" y="183"/>
                  <a:pt x="244" y="183"/>
                  <a:pt x="244" y="183"/>
                </a:cubicBezTo>
                <a:cubicBezTo>
                  <a:pt x="240" y="183"/>
                  <a:pt x="237" y="187"/>
                  <a:pt x="237" y="191"/>
                </a:cubicBezTo>
                <a:cubicBezTo>
                  <a:pt x="237" y="210"/>
                  <a:pt x="237" y="210"/>
                  <a:pt x="237" y="210"/>
                </a:cubicBezTo>
                <a:cubicBezTo>
                  <a:pt x="237" y="215"/>
                  <a:pt x="240" y="218"/>
                  <a:pt x="244" y="218"/>
                </a:cubicBezTo>
                <a:cubicBezTo>
                  <a:pt x="264" y="218"/>
                  <a:pt x="264" y="218"/>
                  <a:pt x="264" y="218"/>
                </a:cubicBezTo>
                <a:cubicBezTo>
                  <a:pt x="268" y="218"/>
                  <a:pt x="272" y="215"/>
                  <a:pt x="272" y="210"/>
                </a:cubicBezTo>
                <a:lnTo>
                  <a:pt x="272" y="191"/>
                </a:lnTo>
                <a:close/>
                <a:moveTo>
                  <a:pt x="264" y="284"/>
                </a:moveTo>
                <a:cubicBezTo>
                  <a:pt x="244" y="284"/>
                  <a:pt x="244" y="284"/>
                  <a:pt x="244" y="284"/>
                </a:cubicBezTo>
                <a:cubicBezTo>
                  <a:pt x="240" y="284"/>
                  <a:pt x="237" y="288"/>
                  <a:pt x="237" y="292"/>
                </a:cubicBezTo>
                <a:cubicBezTo>
                  <a:pt x="237" y="311"/>
                  <a:pt x="237" y="311"/>
                  <a:pt x="237" y="311"/>
                </a:cubicBezTo>
                <a:cubicBezTo>
                  <a:pt x="237" y="316"/>
                  <a:pt x="240" y="319"/>
                  <a:pt x="244" y="319"/>
                </a:cubicBezTo>
                <a:cubicBezTo>
                  <a:pt x="264" y="319"/>
                  <a:pt x="264" y="319"/>
                  <a:pt x="264" y="319"/>
                </a:cubicBezTo>
                <a:cubicBezTo>
                  <a:pt x="268" y="319"/>
                  <a:pt x="272" y="316"/>
                  <a:pt x="272" y="311"/>
                </a:cubicBezTo>
                <a:cubicBezTo>
                  <a:pt x="272" y="292"/>
                  <a:pt x="272" y="292"/>
                  <a:pt x="272" y="292"/>
                </a:cubicBezTo>
                <a:cubicBezTo>
                  <a:pt x="272" y="288"/>
                  <a:pt x="268" y="284"/>
                  <a:pt x="264" y="284"/>
                </a:cubicBezTo>
                <a:close/>
                <a:moveTo>
                  <a:pt x="67" y="140"/>
                </a:moveTo>
                <a:cubicBezTo>
                  <a:pt x="67" y="136"/>
                  <a:pt x="64" y="133"/>
                  <a:pt x="60" y="133"/>
                </a:cubicBezTo>
                <a:cubicBezTo>
                  <a:pt x="40" y="133"/>
                  <a:pt x="40" y="133"/>
                  <a:pt x="40" y="133"/>
                </a:cubicBezTo>
                <a:cubicBezTo>
                  <a:pt x="36" y="133"/>
                  <a:pt x="32" y="136"/>
                  <a:pt x="32" y="140"/>
                </a:cubicBezTo>
                <a:cubicBezTo>
                  <a:pt x="32" y="160"/>
                  <a:pt x="32" y="160"/>
                  <a:pt x="32" y="160"/>
                </a:cubicBezTo>
                <a:cubicBezTo>
                  <a:pt x="32" y="164"/>
                  <a:pt x="36" y="167"/>
                  <a:pt x="40" y="167"/>
                </a:cubicBezTo>
                <a:cubicBezTo>
                  <a:pt x="60" y="167"/>
                  <a:pt x="60" y="167"/>
                  <a:pt x="60" y="167"/>
                </a:cubicBezTo>
                <a:cubicBezTo>
                  <a:pt x="64" y="167"/>
                  <a:pt x="67" y="164"/>
                  <a:pt x="67" y="160"/>
                </a:cubicBezTo>
                <a:lnTo>
                  <a:pt x="67" y="140"/>
                </a:lnTo>
                <a:close/>
                <a:moveTo>
                  <a:pt x="60" y="284"/>
                </a:moveTo>
                <a:cubicBezTo>
                  <a:pt x="40" y="284"/>
                  <a:pt x="40" y="284"/>
                  <a:pt x="40" y="284"/>
                </a:cubicBezTo>
                <a:cubicBezTo>
                  <a:pt x="36" y="284"/>
                  <a:pt x="32" y="288"/>
                  <a:pt x="32" y="292"/>
                </a:cubicBezTo>
                <a:cubicBezTo>
                  <a:pt x="32" y="311"/>
                  <a:pt x="32" y="311"/>
                  <a:pt x="32" y="311"/>
                </a:cubicBezTo>
                <a:cubicBezTo>
                  <a:pt x="32" y="316"/>
                  <a:pt x="36" y="319"/>
                  <a:pt x="40" y="319"/>
                </a:cubicBezTo>
                <a:cubicBezTo>
                  <a:pt x="60" y="319"/>
                  <a:pt x="60" y="319"/>
                  <a:pt x="60" y="319"/>
                </a:cubicBezTo>
                <a:cubicBezTo>
                  <a:pt x="64" y="319"/>
                  <a:pt x="67" y="316"/>
                  <a:pt x="67" y="311"/>
                </a:cubicBezTo>
                <a:cubicBezTo>
                  <a:pt x="67" y="292"/>
                  <a:pt x="67" y="292"/>
                  <a:pt x="67" y="292"/>
                </a:cubicBezTo>
                <a:cubicBezTo>
                  <a:pt x="67" y="288"/>
                  <a:pt x="64" y="284"/>
                  <a:pt x="60" y="284"/>
                </a:cubicBezTo>
                <a:close/>
                <a:moveTo>
                  <a:pt x="67" y="191"/>
                </a:moveTo>
                <a:cubicBezTo>
                  <a:pt x="67" y="187"/>
                  <a:pt x="64" y="183"/>
                  <a:pt x="60" y="183"/>
                </a:cubicBezTo>
                <a:cubicBezTo>
                  <a:pt x="40" y="183"/>
                  <a:pt x="40" y="183"/>
                  <a:pt x="40" y="183"/>
                </a:cubicBezTo>
                <a:cubicBezTo>
                  <a:pt x="36" y="183"/>
                  <a:pt x="32" y="187"/>
                  <a:pt x="32" y="191"/>
                </a:cubicBezTo>
                <a:cubicBezTo>
                  <a:pt x="32" y="210"/>
                  <a:pt x="32" y="210"/>
                  <a:pt x="32" y="210"/>
                </a:cubicBezTo>
                <a:cubicBezTo>
                  <a:pt x="32" y="215"/>
                  <a:pt x="36" y="218"/>
                  <a:pt x="40" y="218"/>
                </a:cubicBezTo>
                <a:cubicBezTo>
                  <a:pt x="60" y="218"/>
                  <a:pt x="60" y="218"/>
                  <a:pt x="60" y="218"/>
                </a:cubicBezTo>
                <a:cubicBezTo>
                  <a:pt x="64" y="218"/>
                  <a:pt x="67" y="215"/>
                  <a:pt x="67" y="210"/>
                </a:cubicBezTo>
                <a:lnTo>
                  <a:pt x="67" y="191"/>
                </a:lnTo>
                <a:close/>
                <a:moveTo>
                  <a:pt x="67" y="241"/>
                </a:moveTo>
                <a:cubicBezTo>
                  <a:pt x="67" y="237"/>
                  <a:pt x="64" y="234"/>
                  <a:pt x="60" y="234"/>
                </a:cubicBezTo>
                <a:cubicBezTo>
                  <a:pt x="40" y="234"/>
                  <a:pt x="40" y="234"/>
                  <a:pt x="40" y="234"/>
                </a:cubicBezTo>
                <a:cubicBezTo>
                  <a:pt x="36" y="234"/>
                  <a:pt x="32" y="237"/>
                  <a:pt x="32" y="241"/>
                </a:cubicBezTo>
                <a:cubicBezTo>
                  <a:pt x="32" y="261"/>
                  <a:pt x="32" y="261"/>
                  <a:pt x="32" y="261"/>
                </a:cubicBezTo>
                <a:cubicBezTo>
                  <a:pt x="32" y="265"/>
                  <a:pt x="36" y="268"/>
                  <a:pt x="40" y="268"/>
                </a:cubicBezTo>
                <a:cubicBezTo>
                  <a:pt x="60" y="268"/>
                  <a:pt x="60" y="268"/>
                  <a:pt x="60" y="268"/>
                </a:cubicBezTo>
                <a:cubicBezTo>
                  <a:pt x="64" y="268"/>
                  <a:pt x="67" y="265"/>
                  <a:pt x="67" y="261"/>
                </a:cubicBezTo>
                <a:lnTo>
                  <a:pt x="67" y="241"/>
                </a:lnTo>
                <a:close/>
                <a:moveTo>
                  <a:pt x="67" y="39"/>
                </a:moveTo>
                <a:cubicBezTo>
                  <a:pt x="67" y="35"/>
                  <a:pt x="64" y="32"/>
                  <a:pt x="60" y="32"/>
                </a:cubicBezTo>
                <a:cubicBezTo>
                  <a:pt x="40" y="32"/>
                  <a:pt x="40" y="32"/>
                  <a:pt x="40" y="32"/>
                </a:cubicBezTo>
                <a:cubicBezTo>
                  <a:pt x="36" y="32"/>
                  <a:pt x="32" y="35"/>
                  <a:pt x="32" y="39"/>
                </a:cubicBezTo>
                <a:cubicBezTo>
                  <a:pt x="32" y="59"/>
                  <a:pt x="32" y="59"/>
                  <a:pt x="32" y="59"/>
                </a:cubicBezTo>
                <a:cubicBezTo>
                  <a:pt x="32" y="63"/>
                  <a:pt x="36" y="66"/>
                  <a:pt x="40" y="66"/>
                </a:cubicBezTo>
                <a:cubicBezTo>
                  <a:pt x="60" y="66"/>
                  <a:pt x="60" y="66"/>
                  <a:pt x="60" y="66"/>
                </a:cubicBezTo>
                <a:cubicBezTo>
                  <a:pt x="64" y="66"/>
                  <a:pt x="67" y="63"/>
                  <a:pt x="67" y="59"/>
                </a:cubicBezTo>
                <a:lnTo>
                  <a:pt x="67" y="39"/>
                </a:lnTo>
                <a:close/>
                <a:moveTo>
                  <a:pt x="67" y="90"/>
                </a:moveTo>
                <a:cubicBezTo>
                  <a:pt x="67" y="86"/>
                  <a:pt x="64" y="82"/>
                  <a:pt x="60" y="82"/>
                </a:cubicBezTo>
                <a:cubicBezTo>
                  <a:pt x="40" y="82"/>
                  <a:pt x="40" y="82"/>
                  <a:pt x="40" y="82"/>
                </a:cubicBezTo>
                <a:cubicBezTo>
                  <a:pt x="36" y="82"/>
                  <a:pt x="32" y="86"/>
                  <a:pt x="32" y="90"/>
                </a:cubicBezTo>
                <a:cubicBezTo>
                  <a:pt x="32" y="109"/>
                  <a:pt x="32" y="109"/>
                  <a:pt x="32" y="109"/>
                </a:cubicBezTo>
                <a:cubicBezTo>
                  <a:pt x="32" y="114"/>
                  <a:pt x="36" y="117"/>
                  <a:pt x="40" y="117"/>
                </a:cubicBezTo>
                <a:cubicBezTo>
                  <a:pt x="60" y="117"/>
                  <a:pt x="60" y="117"/>
                  <a:pt x="60" y="117"/>
                </a:cubicBezTo>
                <a:cubicBezTo>
                  <a:pt x="64" y="117"/>
                  <a:pt x="67" y="114"/>
                  <a:pt x="67" y="109"/>
                </a:cubicBezTo>
                <a:lnTo>
                  <a:pt x="67" y="90"/>
                </a:lnTo>
                <a:close/>
                <a:moveTo>
                  <a:pt x="118" y="39"/>
                </a:moveTo>
                <a:cubicBezTo>
                  <a:pt x="118" y="35"/>
                  <a:pt x="115" y="32"/>
                  <a:pt x="111" y="32"/>
                </a:cubicBezTo>
                <a:cubicBezTo>
                  <a:pt x="91" y="32"/>
                  <a:pt x="91" y="32"/>
                  <a:pt x="91" y="32"/>
                </a:cubicBezTo>
                <a:cubicBezTo>
                  <a:pt x="87" y="32"/>
                  <a:pt x="84" y="35"/>
                  <a:pt x="84" y="39"/>
                </a:cubicBezTo>
                <a:cubicBezTo>
                  <a:pt x="84" y="59"/>
                  <a:pt x="84" y="59"/>
                  <a:pt x="84" y="59"/>
                </a:cubicBezTo>
                <a:cubicBezTo>
                  <a:pt x="84" y="63"/>
                  <a:pt x="87" y="66"/>
                  <a:pt x="91" y="66"/>
                </a:cubicBezTo>
                <a:cubicBezTo>
                  <a:pt x="111" y="66"/>
                  <a:pt x="111" y="66"/>
                  <a:pt x="111" y="66"/>
                </a:cubicBezTo>
                <a:cubicBezTo>
                  <a:pt x="115" y="66"/>
                  <a:pt x="118" y="63"/>
                  <a:pt x="118" y="59"/>
                </a:cubicBezTo>
                <a:lnTo>
                  <a:pt x="118" y="39"/>
                </a:lnTo>
                <a:close/>
                <a:moveTo>
                  <a:pt x="170" y="39"/>
                </a:moveTo>
                <a:cubicBezTo>
                  <a:pt x="170" y="35"/>
                  <a:pt x="166" y="32"/>
                  <a:pt x="162" y="32"/>
                </a:cubicBezTo>
                <a:cubicBezTo>
                  <a:pt x="142" y="32"/>
                  <a:pt x="142" y="32"/>
                  <a:pt x="142" y="32"/>
                </a:cubicBezTo>
                <a:cubicBezTo>
                  <a:pt x="138" y="32"/>
                  <a:pt x="135" y="35"/>
                  <a:pt x="135" y="39"/>
                </a:cubicBezTo>
                <a:cubicBezTo>
                  <a:pt x="135" y="59"/>
                  <a:pt x="135" y="59"/>
                  <a:pt x="135" y="59"/>
                </a:cubicBezTo>
                <a:cubicBezTo>
                  <a:pt x="135" y="63"/>
                  <a:pt x="138" y="66"/>
                  <a:pt x="142" y="66"/>
                </a:cubicBezTo>
                <a:cubicBezTo>
                  <a:pt x="162" y="66"/>
                  <a:pt x="162" y="66"/>
                  <a:pt x="162" y="66"/>
                </a:cubicBezTo>
                <a:cubicBezTo>
                  <a:pt x="166" y="66"/>
                  <a:pt x="170" y="63"/>
                  <a:pt x="170" y="59"/>
                </a:cubicBezTo>
                <a:lnTo>
                  <a:pt x="170" y="39"/>
                </a:lnTo>
                <a:close/>
                <a:moveTo>
                  <a:pt x="118" y="90"/>
                </a:moveTo>
                <a:cubicBezTo>
                  <a:pt x="118" y="86"/>
                  <a:pt x="115" y="82"/>
                  <a:pt x="111" y="82"/>
                </a:cubicBezTo>
                <a:cubicBezTo>
                  <a:pt x="91" y="82"/>
                  <a:pt x="91" y="82"/>
                  <a:pt x="91" y="82"/>
                </a:cubicBezTo>
                <a:cubicBezTo>
                  <a:pt x="87" y="82"/>
                  <a:pt x="84" y="86"/>
                  <a:pt x="84" y="90"/>
                </a:cubicBezTo>
                <a:cubicBezTo>
                  <a:pt x="84" y="109"/>
                  <a:pt x="84" y="109"/>
                  <a:pt x="84" y="109"/>
                </a:cubicBezTo>
                <a:cubicBezTo>
                  <a:pt x="84" y="114"/>
                  <a:pt x="87" y="117"/>
                  <a:pt x="91" y="117"/>
                </a:cubicBezTo>
                <a:cubicBezTo>
                  <a:pt x="111" y="117"/>
                  <a:pt x="111" y="117"/>
                  <a:pt x="111" y="117"/>
                </a:cubicBezTo>
                <a:cubicBezTo>
                  <a:pt x="115" y="117"/>
                  <a:pt x="118" y="114"/>
                  <a:pt x="118" y="109"/>
                </a:cubicBezTo>
                <a:lnTo>
                  <a:pt x="118" y="90"/>
                </a:lnTo>
                <a:close/>
                <a:moveTo>
                  <a:pt x="170" y="90"/>
                </a:moveTo>
                <a:cubicBezTo>
                  <a:pt x="170" y="86"/>
                  <a:pt x="166" y="82"/>
                  <a:pt x="162" y="82"/>
                </a:cubicBezTo>
                <a:cubicBezTo>
                  <a:pt x="142" y="82"/>
                  <a:pt x="142" y="82"/>
                  <a:pt x="142" y="82"/>
                </a:cubicBezTo>
                <a:cubicBezTo>
                  <a:pt x="138" y="82"/>
                  <a:pt x="135" y="86"/>
                  <a:pt x="135" y="90"/>
                </a:cubicBezTo>
                <a:cubicBezTo>
                  <a:pt x="135" y="109"/>
                  <a:pt x="135" y="109"/>
                  <a:pt x="135" y="109"/>
                </a:cubicBezTo>
                <a:cubicBezTo>
                  <a:pt x="135" y="114"/>
                  <a:pt x="138" y="117"/>
                  <a:pt x="142" y="117"/>
                </a:cubicBezTo>
                <a:cubicBezTo>
                  <a:pt x="162" y="117"/>
                  <a:pt x="162" y="117"/>
                  <a:pt x="162" y="117"/>
                </a:cubicBezTo>
                <a:cubicBezTo>
                  <a:pt x="166" y="117"/>
                  <a:pt x="170" y="114"/>
                  <a:pt x="170" y="109"/>
                </a:cubicBezTo>
                <a:lnTo>
                  <a:pt x="170" y="90"/>
                </a:lnTo>
                <a:close/>
                <a:moveTo>
                  <a:pt x="111" y="284"/>
                </a:moveTo>
                <a:cubicBezTo>
                  <a:pt x="91" y="284"/>
                  <a:pt x="91" y="284"/>
                  <a:pt x="91" y="284"/>
                </a:cubicBezTo>
                <a:cubicBezTo>
                  <a:pt x="87" y="284"/>
                  <a:pt x="84" y="288"/>
                  <a:pt x="84" y="292"/>
                </a:cubicBezTo>
                <a:cubicBezTo>
                  <a:pt x="84" y="311"/>
                  <a:pt x="84" y="311"/>
                  <a:pt x="84" y="311"/>
                </a:cubicBezTo>
                <a:cubicBezTo>
                  <a:pt x="84" y="316"/>
                  <a:pt x="87" y="319"/>
                  <a:pt x="91" y="319"/>
                </a:cubicBezTo>
                <a:cubicBezTo>
                  <a:pt x="111" y="319"/>
                  <a:pt x="111" y="319"/>
                  <a:pt x="111" y="319"/>
                </a:cubicBezTo>
                <a:cubicBezTo>
                  <a:pt x="115" y="319"/>
                  <a:pt x="118" y="316"/>
                  <a:pt x="118" y="311"/>
                </a:cubicBezTo>
                <a:cubicBezTo>
                  <a:pt x="118" y="292"/>
                  <a:pt x="118" y="292"/>
                  <a:pt x="118" y="292"/>
                </a:cubicBezTo>
                <a:cubicBezTo>
                  <a:pt x="118" y="288"/>
                  <a:pt x="115" y="284"/>
                  <a:pt x="111" y="284"/>
                </a:cubicBezTo>
                <a:close/>
                <a:moveTo>
                  <a:pt x="118" y="241"/>
                </a:moveTo>
                <a:cubicBezTo>
                  <a:pt x="118" y="237"/>
                  <a:pt x="115" y="234"/>
                  <a:pt x="111" y="234"/>
                </a:cubicBezTo>
                <a:cubicBezTo>
                  <a:pt x="91" y="234"/>
                  <a:pt x="91" y="234"/>
                  <a:pt x="91" y="234"/>
                </a:cubicBezTo>
                <a:cubicBezTo>
                  <a:pt x="87" y="234"/>
                  <a:pt x="84" y="237"/>
                  <a:pt x="84" y="241"/>
                </a:cubicBezTo>
                <a:cubicBezTo>
                  <a:pt x="84" y="261"/>
                  <a:pt x="84" y="261"/>
                  <a:pt x="84" y="261"/>
                </a:cubicBezTo>
                <a:cubicBezTo>
                  <a:pt x="84" y="265"/>
                  <a:pt x="87" y="268"/>
                  <a:pt x="91" y="268"/>
                </a:cubicBezTo>
                <a:cubicBezTo>
                  <a:pt x="111" y="268"/>
                  <a:pt x="111" y="268"/>
                  <a:pt x="111" y="268"/>
                </a:cubicBezTo>
                <a:cubicBezTo>
                  <a:pt x="115" y="268"/>
                  <a:pt x="118" y="265"/>
                  <a:pt x="118" y="261"/>
                </a:cubicBezTo>
                <a:lnTo>
                  <a:pt x="118" y="241"/>
                </a:lnTo>
                <a:close/>
                <a:moveTo>
                  <a:pt x="118" y="191"/>
                </a:moveTo>
                <a:cubicBezTo>
                  <a:pt x="118" y="187"/>
                  <a:pt x="115" y="183"/>
                  <a:pt x="111" y="183"/>
                </a:cubicBezTo>
                <a:cubicBezTo>
                  <a:pt x="91" y="183"/>
                  <a:pt x="91" y="183"/>
                  <a:pt x="91" y="183"/>
                </a:cubicBezTo>
                <a:cubicBezTo>
                  <a:pt x="87" y="183"/>
                  <a:pt x="84" y="187"/>
                  <a:pt x="84" y="191"/>
                </a:cubicBezTo>
                <a:cubicBezTo>
                  <a:pt x="84" y="210"/>
                  <a:pt x="84" y="210"/>
                  <a:pt x="84" y="210"/>
                </a:cubicBezTo>
                <a:cubicBezTo>
                  <a:pt x="84" y="215"/>
                  <a:pt x="87" y="218"/>
                  <a:pt x="91" y="218"/>
                </a:cubicBezTo>
                <a:cubicBezTo>
                  <a:pt x="111" y="218"/>
                  <a:pt x="111" y="218"/>
                  <a:pt x="111" y="218"/>
                </a:cubicBezTo>
                <a:cubicBezTo>
                  <a:pt x="115" y="218"/>
                  <a:pt x="118" y="215"/>
                  <a:pt x="118" y="210"/>
                </a:cubicBezTo>
                <a:lnTo>
                  <a:pt x="118" y="191"/>
                </a:lnTo>
                <a:close/>
                <a:moveTo>
                  <a:pt x="118" y="140"/>
                </a:moveTo>
                <a:cubicBezTo>
                  <a:pt x="118" y="136"/>
                  <a:pt x="115" y="133"/>
                  <a:pt x="111" y="133"/>
                </a:cubicBezTo>
                <a:cubicBezTo>
                  <a:pt x="91" y="133"/>
                  <a:pt x="91" y="133"/>
                  <a:pt x="91" y="133"/>
                </a:cubicBezTo>
                <a:cubicBezTo>
                  <a:pt x="87" y="133"/>
                  <a:pt x="84" y="136"/>
                  <a:pt x="84" y="140"/>
                </a:cubicBezTo>
                <a:cubicBezTo>
                  <a:pt x="84" y="160"/>
                  <a:pt x="84" y="160"/>
                  <a:pt x="84" y="160"/>
                </a:cubicBezTo>
                <a:cubicBezTo>
                  <a:pt x="84" y="164"/>
                  <a:pt x="87" y="167"/>
                  <a:pt x="91" y="167"/>
                </a:cubicBezTo>
                <a:cubicBezTo>
                  <a:pt x="111" y="167"/>
                  <a:pt x="111" y="167"/>
                  <a:pt x="111" y="167"/>
                </a:cubicBezTo>
                <a:cubicBezTo>
                  <a:pt x="115" y="167"/>
                  <a:pt x="118" y="164"/>
                  <a:pt x="118" y="160"/>
                </a:cubicBezTo>
                <a:lnTo>
                  <a:pt x="118" y="140"/>
                </a:ln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lIns="80119" tIns="40060" rIns="80119" bIns="40060"/>
          <a:lstStyle/>
          <a:p>
            <a:endParaRPr lang="en-US"/>
          </a:p>
        </p:txBody>
      </p:sp>
      <p:cxnSp>
        <p:nvCxnSpPr>
          <p:cNvPr id="63" name="Straight Connector 62"/>
          <p:cNvCxnSpPr/>
          <p:nvPr/>
        </p:nvCxnSpPr>
        <p:spPr bwMode="auto">
          <a:xfrm>
            <a:off x="755667" y="3364050"/>
            <a:ext cx="7635874" cy="13097"/>
          </a:xfrm>
          <a:prstGeom prst="line">
            <a:avLst/>
          </a:prstGeom>
          <a:solidFill>
            <a:schemeClr val="tx2"/>
          </a:solidFill>
          <a:ln w="38100" cap="flat" cmpd="sng" algn="ctr">
            <a:solidFill>
              <a:srgbClr val="C00000"/>
            </a:solidFill>
            <a:prstDash val="dashDot"/>
            <a:round/>
            <a:headEnd type="none" w="med" len="med"/>
            <a:tailEnd type="none" w="med" len="med"/>
          </a:ln>
          <a:effectLst/>
        </p:spPr>
      </p:cxnSp>
    </p:spTree>
    <p:extLst>
      <p:ext uri="{BB962C8B-B14F-4D97-AF65-F5344CB8AC3E}">
        <p14:creationId xmlns:p14="http://schemas.microsoft.com/office/powerpoint/2010/main" val="259531830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Service View MEF Core Model</a:t>
            </a:r>
            <a:endParaRPr lang="en-US" sz="3200"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8669"/>
            <a:ext cx="9144000" cy="358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1127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MEF 7.3 – Service Info Model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94" y="1089915"/>
            <a:ext cx="8216572" cy="3757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225631" y="1042415"/>
            <a:ext cx="1852551" cy="667633"/>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2859974" y="1710048"/>
            <a:ext cx="1852551" cy="667633"/>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769429" y="1042414"/>
            <a:ext cx="1260763" cy="667633"/>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7982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0376" y="2170512"/>
            <a:ext cx="7494588" cy="814028"/>
          </a:xfrm>
        </p:spPr>
        <p:txBody>
          <a:bodyPr/>
          <a:lstStyle/>
          <a:p>
            <a:r>
              <a:rPr lang="en-US" dirty="0" smtClean="0"/>
              <a:t>Resource View</a:t>
            </a:r>
            <a:endParaRPr lang="en-US" dirty="0"/>
          </a:p>
        </p:txBody>
      </p:sp>
    </p:spTree>
    <p:extLst>
      <p:ext uri="{BB962C8B-B14F-4D97-AF65-F5344CB8AC3E}">
        <p14:creationId xmlns:p14="http://schemas.microsoft.com/office/powerpoint/2010/main" val="121549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is MEF LSO?</a:t>
            </a:r>
            <a:endParaRPr lang="en-US" dirty="0"/>
          </a:p>
        </p:txBody>
      </p:sp>
      <p:sp>
        <p:nvSpPr>
          <p:cNvPr id="3" name="Content Placeholder 2"/>
          <p:cNvSpPr>
            <a:spLocks noGrp="1"/>
          </p:cNvSpPr>
          <p:nvPr>
            <p:ph idx="1"/>
          </p:nvPr>
        </p:nvSpPr>
        <p:spPr>
          <a:xfrm>
            <a:off x="225629" y="933142"/>
            <a:ext cx="8677646" cy="4018867"/>
          </a:xfrm>
        </p:spPr>
        <p:txBody>
          <a:bodyPr>
            <a:normAutofit fontScale="70000" lnSpcReduction="20000"/>
          </a:bodyPr>
          <a:lstStyle/>
          <a:p>
            <a:r>
              <a:rPr lang="en-US" sz="2400" dirty="0" smtClean="0"/>
              <a:t>LSO defined in MEF Specification 55 and provides for the orchestrated management and control of Third Network Connectivity Services</a:t>
            </a:r>
          </a:p>
          <a:p>
            <a:r>
              <a:rPr lang="en-US" sz="2400" dirty="0" smtClean="0"/>
              <a:t>LSO Reference Architecture characterizes the management and control domains and entities that enable the cooperative LSO capabilities</a:t>
            </a:r>
          </a:p>
          <a:p>
            <a:r>
              <a:rPr lang="en-US" sz="2400" dirty="0" smtClean="0"/>
              <a:t>LSO overcomes existing complexity by defining product, service, and resource abstractions that hide the complexity of underlying technologies and network layers from the applications and users of the services</a:t>
            </a:r>
          </a:p>
          <a:p>
            <a:endParaRPr lang="en-US" sz="2400" dirty="0" smtClean="0"/>
          </a:p>
          <a:p>
            <a:pPr marL="0" indent="0">
              <a:buNone/>
            </a:pPr>
            <a:r>
              <a:rPr lang="en-US" sz="2400" b="1" i="1" dirty="0" smtClean="0"/>
              <a:t>Orchestration</a:t>
            </a:r>
          </a:p>
          <a:p>
            <a:r>
              <a:rPr lang="en-US" sz="2400" dirty="0"/>
              <a:t>Connectivity Services are orchestrated across all internal and external network domains from one or more network operators</a:t>
            </a:r>
          </a:p>
          <a:p>
            <a:r>
              <a:rPr lang="en-US" sz="2400" dirty="0"/>
              <a:t>Encompasses all network domains that require coordinated end-to-end management and control to deliver connectivity services</a:t>
            </a:r>
          </a:p>
          <a:p>
            <a:r>
              <a:rPr lang="en-US" sz="2400" dirty="0"/>
              <a:t>Within each provider domain, the infrastructure may be implemented with WAN technologies, as well as NFV and/or SDN</a:t>
            </a:r>
          </a:p>
          <a:p>
            <a:r>
              <a:rPr lang="en-US" sz="2400" dirty="0"/>
              <a:t>Not only dramatically decreases the time to establish and modify the characteristics of the Connectivity Service, but also assure the overall service quality and security for these services.</a:t>
            </a:r>
          </a:p>
          <a:p>
            <a:endParaRPr lang="en-US" sz="2400" dirty="0" smtClean="0"/>
          </a:p>
        </p:txBody>
      </p:sp>
      <p:sp>
        <p:nvSpPr>
          <p:cNvPr id="4" name="Slide Number Placeholder 3"/>
          <p:cNvSpPr>
            <a:spLocks noGrp="1"/>
          </p:cNvSpPr>
          <p:nvPr>
            <p:ph type="sldNum" sz="quarter" idx="12"/>
          </p:nvPr>
        </p:nvSpPr>
        <p:spPr/>
        <p:txBody>
          <a:bodyPr/>
          <a:lstStyle/>
          <a:p>
            <a:fld id="{6B71981B-747E-FC42-A9CB-4FBC300A3530}" type="slidenum">
              <a:rPr lang="en-US" smtClean="0"/>
              <a:pPr/>
              <a:t>2</a:t>
            </a:fld>
            <a:endParaRPr lang="en-US" dirty="0"/>
          </a:p>
        </p:txBody>
      </p:sp>
    </p:spTree>
    <p:extLst>
      <p:ext uri="{BB962C8B-B14F-4D97-AF65-F5344CB8AC3E}">
        <p14:creationId xmlns:p14="http://schemas.microsoft.com/office/powerpoint/2010/main" val="392774803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Ethernet Resource View Concepts</a:t>
            </a:r>
            <a:endParaRPr lang="en-US" sz="2800" dirty="0"/>
          </a:p>
        </p:txBody>
      </p:sp>
      <p:sp>
        <p:nvSpPr>
          <p:cNvPr id="3" name="Content Placeholder 2"/>
          <p:cNvSpPr>
            <a:spLocks noGrp="1"/>
          </p:cNvSpPr>
          <p:nvPr>
            <p:ph idx="1"/>
          </p:nvPr>
        </p:nvSpPr>
        <p:spPr>
          <a:xfrm>
            <a:off x="266700" y="735546"/>
            <a:ext cx="8625780" cy="4122204"/>
          </a:xfrm>
        </p:spPr>
        <p:txBody>
          <a:bodyPr>
            <a:normAutofit fontScale="92500" lnSpcReduction="10000"/>
          </a:bodyPr>
          <a:lstStyle/>
          <a:p>
            <a:pPr marL="0" lvl="3" indent="0">
              <a:spcAft>
                <a:spcPts val="500"/>
              </a:spcAft>
              <a:buSzPct val="100000"/>
              <a:buNone/>
            </a:pPr>
            <a:r>
              <a:rPr lang="en-US" sz="1900" dirty="0"/>
              <a:t>“The ETH Layer is also responsible for all service-aware processing aspects associated with the treatment of the Service Frames, including operations, administration, maintenance and provisioning capabilities [of network resources] required in support of the Ethernet services”. </a:t>
            </a:r>
            <a:endParaRPr lang="en-US" sz="1900" dirty="0" smtClean="0"/>
          </a:p>
          <a:p>
            <a:pPr marL="0" lvl="3" indent="0">
              <a:spcAft>
                <a:spcPts val="500"/>
              </a:spcAft>
              <a:buSzPct val="100000"/>
              <a:buNone/>
            </a:pPr>
            <a:endParaRPr lang="en-US" sz="1600" dirty="0"/>
          </a:p>
          <a:p>
            <a:pPr>
              <a:buClrTx/>
              <a:buSzPct val="100000"/>
              <a:buFont typeface="Wingdings" panose="05000000000000000000" pitchFamily="2" charset="2"/>
              <a:buChar char="q"/>
            </a:pPr>
            <a:r>
              <a:rPr lang="en-US" sz="2000" dirty="0" smtClean="0"/>
              <a:t>Ethernet  Forwarding </a:t>
            </a:r>
            <a:r>
              <a:rPr lang="en-US" sz="2000" dirty="0"/>
              <a:t>Domain   </a:t>
            </a:r>
            <a:r>
              <a:rPr lang="en-US" sz="1600" b="0" dirty="0"/>
              <a:t>A topological component of the Eth Layer defined by a set of Eth </a:t>
            </a:r>
            <a:r>
              <a:rPr lang="en-US" sz="1600" b="0" dirty="0" smtClean="0"/>
              <a:t>Service </a:t>
            </a:r>
            <a:r>
              <a:rPr lang="en-US" sz="1600" b="0" dirty="0" err="1" smtClean="0"/>
              <a:t>EndPoints</a:t>
            </a:r>
            <a:r>
              <a:rPr lang="en-US" sz="1600" b="0" dirty="0"/>
              <a:t>, made available for the purpose of transferring information within a given administrative portion of the ETH layer network</a:t>
            </a:r>
          </a:p>
          <a:p>
            <a:pPr>
              <a:buClrTx/>
              <a:buSzPct val="100000"/>
              <a:buFont typeface="Wingdings" panose="05000000000000000000" pitchFamily="2" charset="2"/>
              <a:buChar char="q"/>
            </a:pPr>
            <a:r>
              <a:rPr lang="en-US" sz="2000" dirty="0"/>
              <a:t>Ethernet Link  </a:t>
            </a:r>
            <a:r>
              <a:rPr lang="en-US" sz="1600" b="0" dirty="0"/>
              <a:t>A topological component that describes a </a:t>
            </a:r>
            <a:r>
              <a:rPr lang="en-US" sz="1600" b="0" dirty="0" smtClean="0"/>
              <a:t>topological </a:t>
            </a:r>
            <a:r>
              <a:rPr lang="en-US" sz="1600" b="0" dirty="0"/>
              <a:t>relationship between Ethernet </a:t>
            </a:r>
            <a:r>
              <a:rPr lang="en-US" sz="1600" b="0" dirty="0" smtClean="0"/>
              <a:t>Forwarding Domains. </a:t>
            </a:r>
            <a:endParaRPr lang="en-US" sz="1600" b="0" dirty="0"/>
          </a:p>
          <a:p>
            <a:pPr>
              <a:buClrTx/>
              <a:buSzPct val="100000"/>
              <a:buFont typeface="Wingdings" panose="05000000000000000000" pitchFamily="2" charset="2"/>
              <a:buChar char="q"/>
            </a:pPr>
            <a:r>
              <a:rPr lang="en-US" sz="2000" dirty="0"/>
              <a:t>Ethernet </a:t>
            </a:r>
            <a:r>
              <a:rPr lang="en-US" sz="2000" dirty="0" smtClean="0"/>
              <a:t>Forwarding Construct </a:t>
            </a:r>
            <a:r>
              <a:rPr lang="en-US" sz="1600" b="0" dirty="0" smtClean="0"/>
              <a:t>The </a:t>
            </a:r>
            <a:r>
              <a:rPr lang="en-US" sz="1600" b="0" dirty="0"/>
              <a:t>ETH layer transport entity that conveys the ETH Characteristic information (CI) between a set of two or more ETH Layer termination </a:t>
            </a:r>
            <a:r>
              <a:rPr lang="en-US" sz="1600" b="0" dirty="0" smtClean="0"/>
              <a:t>points </a:t>
            </a:r>
            <a:r>
              <a:rPr lang="en-US" sz="1600" b="0" dirty="0"/>
              <a:t>in a given ETH Layer. </a:t>
            </a:r>
          </a:p>
          <a:p>
            <a:pPr>
              <a:buClrTx/>
              <a:buSzPct val="100000"/>
              <a:buFont typeface="Wingdings" panose="05000000000000000000" pitchFamily="2" charset="2"/>
              <a:buChar char="q"/>
            </a:pPr>
            <a:r>
              <a:rPr lang="en-US" sz="2000" dirty="0"/>
              <a:t>Ethernet </a:t>
            </a:r>
            <a:r>
              <a:rPr lang="en-US" sz="2000" dirty="0" smtClean="0"/>
              <a:t>LTP Service </a:t>
            </a:r>
            <a:r>
              <a:rPr lang="en-US" sz="2000" dirty="0" err="1" smtClean="0"/>
              <a:t>EndPoint</a:t>
            </a:r>
            <a:r>
              <a:rPr lang="en-US" sz="2000" dirty="0" smtClean="0"/>
              <a:t>   </a:t>
            </a:r>
            <a:r>
              <a:rPr lang="en-US" altLang="ja-JP" sz="1600" b="0" dirty="0"/>
              <a:t>A reference point that represents a point of transfer for connectionless traffic units between Ethernet </a:t>
            </a:r>
            <a:r>
              <a:rPr lang="en-US" altLang="ja-JP" sz="1600" b="0" dirty="0" smtClean="0"/>
              <a:t>forwarding domains</a:t>
            </a:r>
            <a:r>
              <a:rPr lang="en-US" altLang="ja-JP" sz="1600" b="0" dirty="0"/>
              <a:t>.</a:t>
            </a:r>
          </a:p>
          <a:p>
            <a:pPr>
              <a:buSzPct val="100000"/>
              <a:buFont typeface="Wingdings" panose="05000000000000000000" pitchFamily="2" charset="2"/>
              <a:buChar char="q"/>
            </a:pPr>
            <a:r>
              <a:rPr lang="en-US" altLang="ja-JP" sz="2000" dirty="0"/>
              <a:t>Ethernet </a:t>
            </a:r>
            <a:r>
              <a:rPr lang="en-US" altLang="ja-JP" sz="2000" dirty="0" smtClean="0"/>
              <a:t>LTP Node </a:t>
            </a:r>
            <a:r>
              <a:rPr lang="en-US" altLang="ja-JP" sz="2000" dirty="0" err="1" smtClean="0"/>
              <a:t>EndPoint</a:t>
            </a:r>
            <a:r>
              <a:rPr lang="en-US" altLang="ja-JP" sz="2000" dirty="0" smtClean="0"/>
              <a:t>  </a:t>
            </a:r>
            <a:r>
              <a:rPr lang="en-US" altLang="ja-JP" sz="1600" b="0" dirty="0"/>
              <a:t>A reference point that represents a point of entry into an Ethernet Layer Network.</a:t>
            </a:r>
          </a:p>
          <a:p>
            <a:pPr marL="0" indent="0">
              <a:buClrTx/>
              <a:buSzPct val="100000"/>
              <a:buNone/>
            </a:pPr>
            <a:endParaRPr lang="en-US" sz="1600" b="0" dirty="0"/>
          </a:p>
          <a:p>
            <a:pPr marL="0" indent="0">
              <a:buClrTx/>
              <a:buSzPct val="100000"/>
              <a:buNone/>
            </a:pPr>
            <a:endParaRPr lang="en-US" sz="1600" b="0" dirty="0"/>
          </a:p>
          <a:p>
            <a:pPr>
              <a:buClrTx/>
              <a:buSzPct val="100000"/>
              <a:buFont typeface="Wingdings" panose="05000000000000000000" pitchFamily="2" charset="2"/>
              <a:buChar char="q"/>
            </a:pPr>
            <a:endParaRPr lang="en-US" b="0" dirty="0"/>
          </a:p>
          <a:p>
            <a:pPr>
              <a:buClrTx/>
              <a:buSzPct val="100000"/>
              <a:buFont typeface="Wingdings" panose="05000000000000000000" pitchFamily="2" charset="2"/>
              <a:buChar char="q"/>
            </a:pPr>
            <a:endParaRPr lang="en-US" b="0" dirty="0" smtClean="0"/>
          </a:p>
          <a:p>
            <a:pPr>
              <a:buClrTx/>
              <a:buSzPct val="100000"/>
              <a:buFont typeface="Wingdings" panose="05000000000000000000" pitchFamily="2" charset="2"/>
              <a:buChar char="q"/>
            </a:pPr>
            <a:endParaRPr lang="en-US" sz="1600" b="0" dirty="0" smtClean="0"/>
          </a:p>
          <a:p>
            <a:pPr>
              <a:buClrTx/>
              <a:buSzPct val="100000"/>
              <a:buFont typeface="Wingdings" panose="05000000000000000000" pitchFamily="2" charset="2"/>
              <a:buChar char="q"/>
            </a:pPr>
            <a:endParaRPr lang="en-US" b="0" dirty="0" smtClean="0"/>
          </a:p>
          <a:p>
            <a:pPr>
              <a:buClrTx/>
              <a:buSzPct val="100000"/>
              <a:buFont typeface="Wingdings" panose="05000000000000000000" pitchFamily="2" charset="2"/>
              <a:buChar char="q"/>
            </a:pPr>
            <a:endParaRPr lang="en-US" sz="1600" b="0" dirty="0" smtClean="0"/>
          </a:p>
        </p:txBody>
      </p:sp>
    </p:spTree>
    <p:extLst>
      <p:ext uri="{BB962C8B-B14F-4D97-AF65-F5344CB8AC3E}">
        <p14:creationId xmlns:p14="http://schemas.microsoft.com/office/powerpoint/2010/main" val="35357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695660" y="2456263"/>
            <a:ext cx="1784843" cy="393327"/>
          </a:xfrm>
          <a:prstGeom prst="rect">
            <a:avLst/>
          </a:prstGeom>
          <a:solidFill>
            <a:schemeClr val="tx2"/>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solidFill>
                  <a:schemeClr val="bg1">
                    <a:lumMod val="95000"/>
                  </a:schemeClr>
                </a:solidFill>
              </a:rPr>
              <a:t>Forwarding Construct</a:t>
            </a:r>
          </a:p>
          <a:p>
            <a:pPr algn="ctr">
              <a:spcBef>
                <a:spcPts val="0"/>
              </a:spcBef>
            </a:pPr>
            <a:r>
              <a:rPr lang="en-US" sz="1200" dirty="0" smtClean="0">
                <a:solidFill>
                  <a:schemeClr val="bg1">
                    <a:lumMod val="95000"/>
                  </a:schemeClr>
                </a:solidFill>
              </a:rPr>
              <a:t>type=edge</a:t>
            </a:r>
            <a:endParaRPr lang="en-CA" sz="1200" dirty="0">
              <a:solidFill>
                <a:schemeClr val="bg1">
                  <a:lumMod val="95000"/>
                </a:schemeClr>
              </a:solidFill>
            </a:endParaRPr>
          </a:p>
        </p:txBody>
      </p:sp>
      <p:cxnSp>
        <p:nvCxnSpPr>
          <p:cNvPr id="25" name="Straight Connector 24"/>
          <p:cNvCxnSpPr>
            <a:stCxn id="86" idx="0"/>
            <a:endCxn id="24" idx="2"/>
          </p:cNvCxnSpPr>
          <p:nvPr/>
        </p:nvCxnSpPr>
        <p:spPr bwMode="auto">
          <a:xfrm flipV="1">
            <a:off x="1125071" y="2849590"/>
            <a:ext cx="463011" cy="18739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p:cNvCxnSpPr>
            <a:stCxn id="87" idx="0"/>
            <a:endCxn id="24" idx="3"/>
          </p:cNvCxnSpPr>
          <p:nvPr/>
        </p:nvCxnSpPr>
        <p:spPr bwMode="auto">
          <a:xfrm flipH="1" flipV="1">
            <a:off x="2480503" y="2652926"/>
            <a:ext cx="104393" cy="94867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4" name="Rectangle 33"/>
          <p:cNvSpPr/>
          <p:nvPr/>
        </p:nvSpPr>
        <p:spPr bwMode="auto">
          <a:xfrm>
            <a:off x="3917501" y="1402429"/>
            <a:ext cx="2028499" cy="527797"/>
          </a:xfrm>
          <a:prstGeom prst="rect">
            <a:avLst/>
          </a:prstGeom>
          <a:solidFill>
            <a:schemeClr val="tx2"/>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solidFill>
                  <a:schemeClr val="bg1">
                    <a:lumMod val="95000"/>
                  </a:schemeClr>
                </a:solidFill>
              </a:rPr>
              <a:t>Forwarding Construct</a:t>
            </a:r>
            <a:endParaRPr lang="en-CA" sz="1200" dirty="0">
              <a:solidFill>
                <a:schemeClr val="bg1">
                  <a:lumMod val="95000"/>
                </a:schemeClr>
              </a:solidFill>
            </a:endParaRPr>
          </a:p>
          <a:p>
            <a:pPr algn="ctr">
              <a:spcBef>
                <a:spcPts val="0"/>
              </a:spcBef>
            </a:pPr>
            <a:r>
              <a:rPr lang="en-CA" sz="1200" dirty="0">
                <a:solidFill>
                  <a:schemeClr val="bg1">
                    <a:lumMod val="95000"/>
                  </a:schemeClr>
                </a:solidFill>
              </a:rPr>
              <a:t>t</a:t>
            </a:r>
            <a:r>
              <a:rPr lang="en-CA" sz="1200" dirty="0" smtClean="0">
                <a:solidFill>
                  <a:schemeClr val="bg1">
                    <a:lumMod val="95000"/>
                  </a:schemeClr>
                </a:solidFill>
              </a:rPr>
              <a:t>ype=transit</a:t>
            </a:r>
            <a:endParaRPr lang="en-CA" sz="1200" dirty="0">
              <a:solidFill>
                <a:schemeClr val="bg1">
                  <a:lumMod val="95000"/>
                </a:schemeClr>
              </a:solidFill>
            </a:endParaRPr>
          </a:p>
        </p:txBody>
      </p:sp>
      <p:cxnSp>
        <p:nvCxnSpPr>
          <p:cNvPr id="36" name="Straight Connector 35"/>
          <p:cNvCxnSpPr>
            <a:stCxn id="37" idx="0"/>
            <a:endCxn id="34" idx="2"/>
          </p:cNvCxnSpPr>
          <p:nvPr/>
        </p:nvCxnSpPr>
        <p:spPr bwMode="auto">
          <a:xfrm flipV="1">
            <a:off x="3875890" y="1930226"/>
            <a:ext cx="1055861" cy="287972"/>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7" name="Rectangle 36"/>
          <p:cNvSpPr/>
          <p:nvPr/>
        </p:nvSpPr>
        <p:spPr bwMode="auto">
          <a:xfrm>
            <a:off x="2879076" y="2218198"/>
            <a:ext cx="1993627" cy="400051"/>
          </a:xfrm>
          <a:prstGeom prst="rect">
            <a:avLst/>
          </a:prstGeom>
          <a:solidFill>
            <a:schemeClr val="bg1">
              <a:lumMod val="85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Logical Termination Point</a:t>
            </a:r>
          </a:p>
          <a:p>
            <a:pPr algn="ctr">
              <a:spcBef>
                <a:spcPts val="0"/>
              </a:spcBef>
            </a:pPr>
            <a:r>
              <a:rPr lang="en-CA" sz="1200" dirty="0" smtClean="0"/>
              <a:t>type=INNI</a:t>
            </a:r>
            <a:endParaRPr lang="en-CA" sz="1200" dirty="0"/>
          </a:p>
        </p:txBody>
      </p:sp>
      <p:cxnSp>
        <p:nvCxnSpPr>
          <p:cNvPr id="39" name="Straight Connector 38"/>
          <p:cNvCxnSpPr>
            <a:stCxn id="69" idx="0"/>
            <a:endCxn id="34" idx="2"/>
          </p:cNvCxnSpPr>
          <p:nvPr/>
        </p:nvCxnSpPr>
        <p:spPr bwMode="auto">
          <a:xfrm flipH="1" flipV="1">
            <a:off x="4931750" y="1930225"/>
            <a:ext cx="1026471" cy="287972"/>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7" name="Rectangle 46"/>
          <p:cNvSpPr/>
          <p:nvPr/>
        </p:nvSpPr>
        <p:spPr bwMode="auto">
          <a:xfrm>
            <a:off x="2438810" y="1544522"/>
            <a:ext cx="853483" cy="25737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L</a:t>
            </a:r>
            <a:r>
              <a:rPr lang="en-CA" sz="1200" dirty="0" smtClean="0"/>
              <a:t>ink</a:t>
            </a:r>
            <a:endParaRPr lang="en-CA" sz="1200" dirty="0"/>
          </a:p>
        </p:txBody>
      </p:sp>
      <p:cxnSp>
        <p:nvCxnSpPr>
          <p:cNvPr id="51" name="Straight Connector 50"/>
          <p:cNvCxnSpPr>
            <a:stCxn id="47" idx="3"/>
            <a:endCxn id="98" idx="1"/>
          </p:cNvCxnSpPr>
          <p:nvPr/>
        </p:nvCxnSpPr>
        <p:spPr bwMode="auto">
          <a:xfrm flipV="1">
            <a:off x="3292293" y="1030773"/>
            <a:ext cx="853923" cy="64243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 name="Straight Connector 69"/>
          <p:cNvCxnSpPr>
            <a:stCxn id="88" idx="1"/>
            <a:endCxn id="98" idx="3"/>
          </p:cNvCxnSpPr>
          <p:nvPr/>
        </p:nvCxnSpPr>
        <p:spPr bwMode="auto">
          <a:xfrm flipH="1" flipV="1">
            <a:off x="5717283" y="1030773"/>
            <a:ext cx="886434" cy="65654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8" name="Rectangle 77"/>
          <p:cNvSpPr/>
          <p:nvPr/>
        </p:nvSpPr>
        <p:spPr bwMode="auto">
          <a:xfrm>
            <a:off x="415103" y="2001933"/>
            <a:ext cx="709968" cy="268942"/>
          </a:xfrm>
          <a:prstGeom prst="rect">
            <a:avLst/>
          </a:prstGeom>
          <a:solidFill>
            <a:schemeClr val="bg1">
              <a:lumMod val="95000"/>
            </a:schemeClr>
          </a:solidFill>
          <a:ln w="12700" cap="flat" cmpd="sng" algn="ctr">
            <a:solidFill>
              <a:schemeClr val="bg1">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050" dirty="0" smtClean="0">
                <a:solidFill>
                  <a:schemeClr val="bg1">
                    <a:lumMod val="65000"/>
                  </a:schemeClr>
                </a:solidFill>
              </a:rPr>
              <a:t>VLAN Pool</a:t>
            </a:r>
          </a:p>
        </p:txBody>
      </p:sp>
      <p:sp>
        <p:nvSpPr>
          <p:cNvPr id="80" name="Rectangle 79"/>
          <p:cNvSpPr/>
          <p:nvPr/>
        </p:nvSpPr>
        <p:spPr bwMode="auto">
          <a:xfrm>
            <a:off x="1339102" y="2001926"/>
            <a:ext cx="1428753" cy="268949"/>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Forwarding Domain</a:t>
            </a:r>
          </a:p>
        </p:txBody>
      </p:sp>
      <p:cxnSp>
        <p:nvCxnSpPr>
          <p:cNvPr id="81" name="Straight Connector 80"/>
          <p:cNvCxnSpPr>
            <a:stCxn id="80" idx="2"/>
            <a:endCxn id="24" idx="0"/>
          </p:cNvCxnSpPr>
          <p:nvPr/>
        </p:nvCxnSpPr>
        <p:spPr bwMode="auto">
          <a:xfrm flipH="1">
            <a:off x="1588082" y="2270875"/>
            <a:ext cx="465397" cy="1853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4" name="Straight Connector 83"/>
          <p:cNvCxnSpPr>
            <a:stCxn id="80" idx="0"/>
            <a:endCxn id="47" idx="2"/>
          </p:cNvCxnSpPr>
          <p:nvPr/>
        </p:nvCxnSpPr>
        <p:spPr bwMode="auto">
          <a:xfrm flipV="1">
            <a:off x="2053479" y="1801900"/>
            <a:ext cx="812073" cy="20002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1" name="Straight Connector 90"/>
          <p:cNvCxnSpPr>
            <a:stCxn id="78" idx="3"/>
            <a:endCxn id="80" idx="1"/>
          </p:cNvCxnSpPr>
          <p:nvPr/>
        </p:nvCxnSpPr>
        <p:spPr bwMode="auto">
          <a:xfrm flipV="1">
            <a:off x="1125071" y="2136401"/>
            <a:ext cx="214031" cy="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7" name="Rectangle 96"/>
          <p:cNvSpPr/>
          <p:nvPr/>
        </p:nvSpPr>
        <p:spPr bwMode="auto">
          <a:xfrm>
            <a:off x="3008652" y="856823"/>
            <a:ext cx="709968" cy="268942"/>
          </a:xfrm>
          <a:prstGeom prst="rect">
            <a:avLst/>
          </a:prstGeom>
          <a:solidFill>
            <a:schemeClr val="bg1">
              <a:lumMod val="95000"/>
            </a:schemeClr>
          </a:solidFill>
          <a:ln w="12700" cap="flat" cmpd="sng" algn="ctr">
            <a:solidFill>
              <a:schemeClr val="bg1">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050" dirty="0" smtClean="0">
                <a:solidFill>
                  <a:schemeClr val="bg1">
                    <a:lumMod val="65000"/>
                  </a:schemeClr>
                </a:solidFill>
              </a:rPr>
              <a:t>VPLS Pool</a:t>
            </a:r>
          </a:p>
        </p:txBody>
      </p:sp>
      <p:sp>
        <p:nvSpPr>
          <p:cNvPr id="98" name="Rectangle 97"/>
          <p:cNvSpPr/>
          <p:nvPr/>
        </p:nvSpPr>
        <p:spPr bwMode="auto">
          <a:xfrm>
            <a:off x="4146215" y="896302"/>
            <a:ext cx="1571068" cy="268942"/>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Forwarding Domain</a:t>
            </a:r>
          </a:p>
        </p:txBody>
      </p:sp>
      <p:cxnSp>
        <p:nvCxnSpPr>
          <p:cNvPr id="99" name="Straight Connector 98"/>
          <p:cNvCxnSpPr>
            <a:stCxn id="97" idx="3"/>
            <a:endCxn id="98" idx="1"/>
          </p:cNvCxnSpPr>
          <p:nvPr/>
        </p:nvCxnSpPr>
        <p:spPr bwMode="auto">
          <a:xfrm>
            <a:off x="3718620" y="991294"/>
            <a:ext cx="427595" cy="3947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1" name="Straight Connector 100"/>
          <p:cNvCxnSpPr>
            <a:stCxn id="98" idx="2"/>
            <a:endCxn id="34" idx="0"/>
          </p:cNvCxnSpPr>
          <p:nvPr/>
        </p:nvCxnSpPr>
        <p:spPr bwMode="auto">
          <a:xfrm>
            <a:off x="4931750" y="1165244"/>
            <a:ext cx="1" cy="237185"/>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3" name="Rectangle 102"/>
          <p:cNvSpPr/>
          <p:nvPr/>
        </p:nvSpPr>
        <p:spPr bwMode="auto">
          <a:xfrm>
            <a:off x="7371888" y="2006787"/>
            <a:ext cx="1567160" cy="30364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Forwarding Domain</a:t>
            </a:r>
          </a:p>
        </p:txBody>
      </p:sp>
      <p:sp>
        <p:nvSpPr>
          <p:cNvPr id="104" name="Rectangle 103"/>
          <p:cNvSpPr/>
          <p:nvPr/>
        </p:nvSpPr>
        <p:spPr bwMode="auto">
          <a:xfrm>
            <a:off x="8303241" y="1593473"/>
            <a:ext cx="709968" cy="268942"/>
          </a:xfrm>
          <a:prstGeom prst="rect">
            <a:avLst/>
          </a:prstGeom>
          <a:solidFill>
            <a:schemeClr val="bg1">
              <a:lumMod val="95000"/>
            </a:schemeClr>
          </a:solidFill>
          <a:ln w="12700" cap="flat" cmpd="sng" algn="ctr">
            <a:solidFill>
              <a:schemeClr val="bg1">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050" dirty="0" smtClean="0">
                <a:solidFill>
                  <a:schemeClr val="bg1">
                    <a:lumMod val="65000"/>
                  </a:schemeClr>
                </a:solidFill>
              </a:rPr>
              <a:t>Id Pool</a:t>
            </a:r>
          </a:p>
        </p:txBody>
      </p:sp>
      <p:cxnSp>
        <p:nvCxnSpPr>
          <p:cNvPr id="105" name="Straight Connector 104"/>
          <p:cNvCxnSpPr>
            <a:stCxn id="103" idx="0"/>
            <a:endCxn id="104" idx="2"/>
          </p:cNvCxnSpPr>
          <p:nvPr/>
        </p:nvCxnSpPr>
        <p:spPr bwMode="auto">
          <a:xfrm flipV="1">
            <a:off x="8155468" y="1862415"/>
            <a:ext cx="502757" cy="14437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2" name="Straight Connector 111"/>
          <p:cNvCxnSpPr>
            <a:stCxn id="88" idx="2"/>
            <a:endCxn id="103" idx="1"/>
          </p:cNvCxnSpPr>
          <p:nvPr/>
        </p:nvCxnSpPr>
        <p:spPr bwMode="auto">
          <a:xfrm>
            <a:off x="6955034" y="1809284"/>
            <a:ext cx="416854" cy="34932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dirty="0" smtClean="0"/>
              <a:t>MEF 55 - Network View (SOF)</a:t>
            </a:r>
            <a:endParaRPr lang="en-US" dirty="0"/>
          </a:p>
        </p:txBody>
      </p:sp>
      <p:sp>
        <p:nvSpPr>
          <p:cNvPr id="69" name="Rectangle 68"/>
          <p:cNvSpPr/>
          <p:nvPr/>
        </p:nvSpPr>
        <p:spPr bwMode="auto">
          <a:xfrm>
            <a:off x="4961408" y="2218197"/>
            <a:ext cx="1993627" cy="400051"/>
          </a:xfrm>
          <a:prstGeom prst="rect">
            <a:avLst/>
          </a:prstGeom>
          <a:solidFill>
            <a:schemeClr val="bg1">
              <a:lumMod val="85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Logical Termination Point</a:t>
            </a:r>
          </a:p>
          <a:p>
            <a:pPr algn="ctr">
              <a:spcBef>
                <a:spcPts val="0"/>
              </a:spcBef>
            </a:pPr>
            <a:r>
              <a:rPr lang="en-CA" sz="1200" dirty="0" smtClean="0"/>
              <a:t>type=INNI</a:t>
            </a:r>
            <a:endParaRPr lang="en-CA" sz="1200" dirty="0"/>
          </a:p>
        </p:txBody>
      </p:sp>
      <p:sp>
        <p:nvSpPr>
          <p:cNvPr id="86" name="Rectangle 85"/>
          <p:cNvSpPr/>
          <p:nvPr/>
        </p:nvSpPr>
        <p:spPr bwMode="auto">
          <a:xfrm>
            <a:off x="128257" y="3036986"/>
            <a:ext cx="1993627" cy="400051"/>
          </a:xfrm>
          <a:prstGeom prst="rect">
            <a:avLst/>
          </a:prstGeom>
          <a:solidFill>
            <a:schemeClr val="bg1">
              <a:lumMod val="85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Logical Termination Point</a:t>
            </a:r>
          </a:p>
          <a:p>
            <a:pPr algn="ctr">
              <a:spcBef>
                <a:spcPts val="0"/>
              </a:spcBef>
            </a:pPr>
            <a:r>
              <a:rPr lang="en-CA" sz="1200" dirty="0" smtClean="0"/>
              <a:t>type=UNI</a:t>
            </a:r>
            <a:endParaRPr lang="en-CA" sz="1200" dirty="0"/>
          </a:p>
        </p:txBody>
      </p:sp>
      <p:sp>
        <p:nvSpPr>
          <p:cNvPr id="88" name="Rectangle 87"/>
          <p:cNvSpPr/>
          <p:nvPr/>
        </p:nvSpPr>
        <p:spPr bwMode="auto">
          <a:xfrm>
            <a:off x="6603718" y="1565356"/>
            <a:ext cx="702633" cy="243929"/>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L</a:t>
            </a:r>
            <a:r>
              <a:rPr lang="en-CA" sz="1200" dirty="0" smtClean="0"/>
              <a:t>ink</a:t>
            </a:r>
            <a:endParaRPr lang="en-CA" sz="1200" dirty="0"/>
          </a:p>
        </p:txBody>
      </p:sp>
      <p:sp>
        <p:nvSpPr>
          <p:cNvPr id="106" name="Rectangle 105"/>
          <p:cNvSpPr/>
          <p:nvPr/>
        </p:nvSpPr>
        <p:spPr bwMode="auto">
          <a:xfrm>
            <a:off x="7256797" y="2526021"/>
            <a:ext cx="1784843" cy="393327"/>
          </a:xfrm>
          <a:prstGeom prst="rect">
            <a:avLst/>
          </a:prstGeom>
          <a:solidFill>
            <a:schemeClr val="tx2"/>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solidFill>
                  <a:schemeClr val="bg1">
                    <a:lumMod val="95000"/>
                  </a:schemeClr>
                </a:solidFill>
              </a:rPr>
              <a:t>Forwarding Construct</a:t>
            </a:r>
          </a:p>
          <a:p>
            <a:pPr algn="ctr">
              <a:spcBef>
                <a:spcPts val="0"/>
              </a:spcBef>
            </a:pPr>
            <a:r>
              <a:rPr lang="en-US" sz="1200" dirty="0" smtClean="0">
                <a:solidFill>
                  <a:schemeClr val="bg1">
                    <a:lumMod val="95000"/>
                  </a:schemeClr>
                </a:solidFill>
              </a:rPr>
              <a:t>type=edge</a:t>
            </a:r>
            <a:endParaRPr lang="en-CA" sz="1200" dirty="0">
              <a:solidFill>
                <a:schemeClr val="bg1">
                  <a:lumMod val="95000"/>
                </a:schemeClr>
              </a:solidFill>
            </a:endParaRPr>
          </a:p>
        </p:txBody>
      </p:sp>
      <p:cxnSp>
        <p:nvCxnSpPr>
          <p:cNvPr id="107" name="Straight Connector 106"/>
          <p:cNvCxnSpPr>
            <a:stCxn id="109" idx="0"/>
            <a:endCxn id="106" idx="2"/>
          </p:cNvCxnSpPr>
          <p:nvPr/>
        </p:nvCxnSpPr>
        <p:spPr bwMode="auto">
          <a:xfrm flipV="1">
            <a:off x="8115474" y="2919348"/>
            <a:ext cx="33745" cy="68224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8" name="Straight Connector 107"/>
          <p:cNvCxnSpPr>
            <a:stCxn id="110" idx="0"/>
            <a:endCxn id="106" idx="2"/>
          </p:cNvCxnSpPr>
          <p:nvPr/>
        </p:nvCxnSpPr>
        <p:spPr bwMode="auto">
          <a:xfrm flipV="1">
            <a:off x="7007438" y="2919348"/>
            <a:ext cx="1141781" cy="14709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9" name="Rectangle 108"/>
          <p:cNvSpPr/>
          <p:nvPr/>
        </p:nvSpPr>
        <p:spPr bwMode="auto">
          <a:xfrm>
            <a:off x="7118660" y="3601596"/>
            <a:ext cx="1993627" cy="400051"/>
          </a:xfrm>
          <a:prstGeom prst="rect">
            <a:avLst/>
          </a:prstGeom>
          <a:solidFill>
            <a:schemeClr val="bg1">
              <a:lumMod val="85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Logical Termination Point</a:t>
            </a:r>
          </a:p>
          <a:p>
            <a:pPr algn="ctr">
              <a:spcBef>
                <a:spcPts val="0"/>
              </a:spcBef>
            </a:pPr>
            <a:r>
              <a:rPr lang="en-CA" sz="1200" dirty="0" smtClean="0"/>
              <a:t>type=UNI</a:t>
            </a:r>
            <a:endParaRPr lang="en-CA" sz="1200" dirty="0"/>
          </a:p>
        </p:txBody>
      </p:sp>
      <p:sp>
        <p:nvSpPr>
          <p:cNvPr id="110" name="Rectangle 109"/>
          <p:cNvSpPr/>
          <p:nvPr/>
        </p:nvSpPr>
        <p:spPr bwMode="auto">
          <a:xfrm>
            <a:off x="6010624" y="3066447"/>
            <a:ext cx="1993627" cy="400051"/>
          </a:xfrm>
          <a:prstGeom prst="rect">
            <a:avLst/>
          </a:prstGeom>
          <a:solidFill>
            <a:schemeClr val="bg1">
              <a:lumMod val="85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Logical Termination Point</a:t>
            </a:r>
          </a:p>
          <a:p>
            <a:pPr algn="ctr">
              <a:spcBef>
                <a:spcPts val="0"/>
              </a:spcBef>
            </a:pPr>
            <a:r>
              <a:rPr lang="en-CA" sz="1200" dirty="0" smtClean="0"/>
              <a:t>type=INNI</a:t>
            </a:r>
            <a:endParaRPr lang="en-CA" sz="1200" dirty="0"/>
          </a:p>
        </p:txBody>
      </p:sp>
      <p:cxnSp>
        <p:nvCxnSpPr>
          <p:cNvPr id="115" name="Straight Connector 114"/>
          <p:cNvCxnSpPr>
            <a:stCxn id="103" idx="2"/>
            <a:endCxn id="106" idx="0"/>
          </p:cNvCxnSpPr>
          <p:nvPr/>
        </p:nvCxnSpPr>
        <p:spPr bwMode="auto">
          <a:xfrm flipH="1">
            <a:off x="8149218" y="2310427"/>
            <a:ext cx="6250" cy="215594"/>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48" name="Picture 138" descr="cloud - plain"/>
          <p:cNvPicPr>
            <a:picLocks noChangeAspect="1" noChangeArrowheads="1"/>
          </p:cNvPicPr>
          <p:nvPr/>
        </p:nvPicPr>
        <p:blipFill>
          <a:blip r:embed="rId3">
            <a:extLst>
              <a:ext uri="{28A0092B-C50C-407E-A947-70E740481C1C}">
                <a14:useLocalDpi xmlns:a14="http://schemas.microsoft.com/office/drawing/2010/main" val="0"/>
              </a:ext>
            </a:extLst>
          </a:blip>
          <a:srcRect l="9711" t="24222" r="4634" b="8861"/>
          <a:stretch>
            <a:fillRect/>
          </a:stretch>
        </p:blipFill>
        <p:spPr bwMode="auto">
          <a:xfrm>
            <a:off x="581360" y="3877437"/>
            <a:ext cx="8020048" cy="120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33"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711" t="24222" r="4634" b="8861"/>
          <a:stretch>
            <a:fillRect/>
          </a:stretch>
        </p:blipFill>
        <p:spPr bwMode="auto">
          <a:xfrm>
            <a:off x="5891546" y="4135802"/>
            <a:ext cx="2667000" cy="71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21"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711" t="24222" r="4634" b="8861"/>
          <a:stretch>
            <a:fillRect/>
          </a:stretch>
        </p:blipFill>
        <p:spPr bwMode="auto">
          <a:xfrm>
            <a:off x="3461087" y="4146518"/>
            <a:ext cx="2384425" cy="72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17"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694" t="24153" r="4674" b="8974"/>
          <a:stretch>
            <a:fillRect/>
          </a:stretch>
        </p:blipFill>
        <p:spPr bwMode="auto">
          <a:xfrm>
            <a:off x="759083" y="4128419"/>
            <a:ext cx="2588789" cy="699026"/>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145"/>
          <p:cNvGrpSpPr>
            <a:grpSpLocks/>
          </p:cNvGrpSpPr>
          <p:nvPr/>
        </p:nvGrpSpPr>
        <p:grpSpPr bwMode="auto">
          <a:xfrm>
            <a:off x="5526428" y="4181046"/>
            <a:ext cx="625476" cy="448865"/>
            <a:chOff x="3399" y="712"/>
            <a:chExt cx="394" cy="377"/>
          </a:xfrm>
        </p:grpSpPr>
        <p:sp>
          <p:nvSpPr>
            <p:cNvPr id="54" name="Text Box 123"/>
            <p:cNvSpPr txBox="1">
              <a:spLocks noChangeArrowheads="1"/>
            </p:cNvSpPr>
            <p:nvPr/>
          </p:nvSpPr>
          <p:spPr bwMode="auto">
            <a:xfrm>
              <a:off x="3399" y="712"/>
              <a:ext cx="394"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a:t>I-NNI</a:t>
              </a:r>
            </a:p>
          </p:txBody>
        </p:sp>
        <p:sp>
          <p:nvSpPr>
            <p:cNvPr id="55" name="Oval 122"/>
            <p:cNvSpPr>
              <a:spLocks noChangeArrowheads="1"/>
            </p:cNvSpPr>
            <p:nvPr/>
          </p:nvSpPr>
          <p:spPr bwMode="auto">
            <a:xfrm>
              <a:off x="3560" y="937"/>
              <a:ext cx="144" cy="152"/>
            </a:xfrm>
            <a:prstGeom prst="ellipse">
              <a:avLst/>
            </a:prstGeom>
            <a:gradFill rotWithShape="1">
              <a:gsLst>
                <a:gs pos="0">
                  <a:srgbClr val="AFCFD9"/>
                </a:gs>
                <a:gs pos="100000">
                  <a:schemeClr val="bg1"/>
                </a:gs>
              </a:gsLst>
              <a:lin ang="0" scaled="1"/>
            </a:gra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56" name="Text Box 130"/>
          <p:cNvSpPr txBox="1">
            <a:spLocks noChangeArrowheads="1"/>
          </p:cNvSpPr>
          <p:nvPr/>
        </p:nvSpPr>
        <p:spPr bwMode="auto">
          <a:xfrm>
            <a:off x="714206" y="4207130"/>
            <a:ext cx="2597150" cy="609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400" b="1" dirty="0" smtClean="0">
                <a:effectLst>
                  <a:outerShdw blurRad="38100" dist="38100" dir="2700000" algn="tl">
                    <a:srgbClr val="C0C0C0"/>
                  </a:outerShdw>
                </a:effectLst>
              </a:rPr>
              <a:t>Aggregation </a:t>
            </a:r>
          </a:p>
          <a:p>
            <a:pPr algn="ctr">
              <a:lnSpc>
                <a:spcPct val="120000"/>
              </a:lnSpc>
            </a:pPr>
            <a:r>
              <a:rPr lang="en-US" altLang="en-US" sz="1400" b="1" dirty="0" smtClean="0">
                <a:effectLst>
                  <a:outerShdw blurRad="38100" dist="38100" dir="2700000" algn="tl">
                    <a:srgbClr val="C0C0C0"/>
                  </a:outerShdw>
                </a:effectLst>
              </a:rPr>
              <a:t>Network</a:t>
            </a:r>
            <a:endParaRPr lang="en-US" altLang="en-US" sz="1400" b="1" dirty="0">
              <a:effectLst>
                <a:outerShdw blurRad="38100" dist="38100" dir="2700000" algn="tl">
                  <a:srgbClr val="C0C0C0"/>
                </a:outerShdw>
              </a:effectLst>
            </a:endParaRPr>
          </a:p>
        </p:txBody>
      </p:sp>
      <p:grpSp>
        <p:nvGrpSpPr>
          <p:cNvPr id="57" name="Group 144"/>
          <p:cNvGrpSpPr>
            <a:grpSpLocks/>
          </p:cNvGrpSpPr>
          <p:nvPr/>
        </p:nvGrpSpPr>
        <p:grpSpPr bwMode="auto">
          <a:xfrm>
            <a:off x="3008652" y="4206052"/>
            <a:ext cx="625476" cy="416719"/>
            <a:chOff x="1813" y="733"/>
            <a:chExt cx="394" cy="350"/>
          </a:xfrm>
        </p:grpSpPr>
        <p:sp>
          <p:nvSpPr>
            <p:cNvPr id="58" name="Oval 33"/>
            <p:cNvSpPr>
              <a:spLocks noChangeArrowheads="1"/>
            </p:cNvSpPr>
            <p:nvPr/>
          </p:nvSpPr>
          <p:spPr bwMode="auto">
            <a:xfrm>
              <a:off x="1996" y="931"/>
              <a:ext cx="144" cy="152"/>
            </a:xfrm>
            <a:prstGeom prst="ellipse">
              <a:avLst/>
            </a:prstGeom>
            <a:gradFill rotWithShape="1">
              <a:gsLst>
                <a:gs pos="0">
                  <a:srgbClr val="AFCFD9"/>
                </a:gs>
                <a:gs pos="100000">
                  <a:schemeClr val="bg1"/>
                </a:gs>
              </a:gsLst>
              <a:lin ang="0" scaled="1"/>
            </a:gra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9" name="Text Box 131"/>
            <p:cNvSpPr txBox="1">
              <a:spLocks noChangeArrowheads="1"/>
            </p:cNvSpPr>
            <p:nvPr/>
          </p:nvSpPr>
          <p:spPr bwMode="auto">
            <a:xfrm>
              <a:off x="1813" y="733"/>
              <a:ext cx="394"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smtClean="0"/>
                <a:t>I-NNI</a:t>
              </a:r>
              <a:endParaRPr lang="en-US" altLang="en-US" sz="1600" b="1" dirty="0"/>
            </a:p>
          </p:txBody>
        </p:sp>
      </p:grpSp>
      <p:sp>
        <p:nvSpPr>
          <p:cNvPr id="60" name="Text Box 132"/>
          <p:cNvSpPr txBox="1">
            <a:spLocks noChangeArrowheads="1"/>
          </p:cNvSpPr>
          <p:nvPr/>
        </p:nvSpPr>
        <p:spPr bwMode="auto">
          <a:xfrm>
            <a:off x="3705558" y="4256056"/>
            <a:ext cx="1911350" cy="609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400" b="1" dirty="0" smtClean="0">
                <a:effectLst>
                  <a:outerShdw blurRad="38100" dist="38100" dir="2700000" algn="tl">
                    <a:srgbClr val="C0C0C0"/>
                  </a:outerShdw>
                </a:effectLst>
              </a:rPr>
              <a:t>Core </a:t>
            </a:r>
          </a:p>
          <a:p>
            <a:pPr algn="ctr">
              <a:lnSpc>
                <a:spcPct val="120000"/>
              </a:lnSpc>
            </a:pPr>
            <a:r>
              <a:rPr lang="en-US" altLang="en-US" sz="1400" b="1" dirty="0" smtClean="0">
                <a:effectLst>
                  <a:outerShdw blurRad="38100" dist="38100" dir="2700000" algn="tl">
                    <a:srgbClr val="C0C0C0"/>
                  </a:outerShdw>
                </a:effectLst>
              </a:rPr>
              <a:t>Network</a:t>
            </a:r>
            <a:endParaRPr lang="en-US" altLang="en-US" sz="1400" b="1" dirty="0">
              <a:effectLst>
                <a:outerShdw blurRad="38100" dist="38100" dir="2700000" algn="tl">
                  <a:srgbClr val="C0C0C0"/>
                </a:outerShdw>
              </a:effectLst>
            </a:endParaRPr>
          </a:p>
        </p:txBody>
      </p:sp>
      <p:sp>
        <p:nvSpPr>
          <p:cNvPr id="61" name="Text Box 136"/>
          <p:cNvSpPr txBox="1">
            <a:spLocks noChangeArrowheads="1"/>
          </p:cNvSpPr>
          <p:nvPr/>
        </p:nvSpPr>
        <p:spPr bwMode="auto">
          <a:xfrm>
            <a:off x="5958221" y="4245340"/>
            <a:ext cx="2597150" cy="609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400" b="1" dirty="0" smtClean="0">
                <a:effectLst>
                  <a:outerShdw blurRad="38100" dist="38100" dir="2700000" algn="tl">
                    <a:srgbClr val="C0C0C0"/>
                  </a:outerShdw>
                </a:effectLst>
              </a:rPr>
              <a:t>Aggregation </a:t>
            </a:r>
          </a:p>
          <a:p>
            <a:pPr algn="ctr">
              <a:lnSpc>
                <a:spcPct val="120000"/>
              </a:lnSpc>
            </a:pPr>
            <a:r>
              <a:rPr lang="en-US" altLang="en-US" sz="1400" b="1" dirty="0" smtClean="0">
                <a:effectLst>
                  <a:outerShdw blurRad="38100" dist="38100" dir="2700000" algn="tl">
                    <a:srgbClr val="C0C0C0"/>
                  </a:outerShdw>
                </a:effectLst>
              </a:rPr>
              <a:t>Network</a:t>
            </a:r>
            <a:endParaRPr lang="en-US" altLang="en-US" sz="1400" b="1" dirty="0">
              <a:effectLst>
                <a:outerShdw blurRad="38100" dist="38100" dir="2700000" algn="tl">
                  <a:srgbClr val="C0C0C0"/>
                </a:outerShdw>
              </a:effectLst>
            </a:endParaRPr>
          </a:p>
        </p:txBody>
      </p:sp>
      <p:grpSp>
        <p:nvGrpSpPr>
          <p:cNvPr id="62" name="Group 143"/>
          <p:cNvGrpSpPr>
            <a:grpSpLocks/>
          </p:cNvGrpSpPr>
          <p:nvPr/>
        </p:nvGrpSpPr>
        <p:grpSpPr bwMode="auto">
          <a:xfrm>
            <a:off x="492459" y="4092701"/>
            <a:ext cx="8181975" cy="513159"/>
            <a:chOff x="228" y="656"/>
            <a:chExt cx="5154" cy="431"/>
          </a:xfrm>
        </p:grpSpPr>
        <p:grpSp>
          <p:nvGrpSpPr>
            <p:cNvPr id="63" name="Group 141"/>
            <p:cNvGrpSpPr>
              <a:grpSpLocks/>
            </p:cNvGrpSpPr>
            <p:nvPr/>
          </p:nvGrpSpPr>
          <p:grpSpPr bwMode="auto">
            <a:xfrm>
              <a:off x="228" y="686"/>
              <a:ext cx="320" cy="390"/>
              <a:chOff x="228" y="686"/>
              <a:chExt cx="320" cy="390"/>
            </a:xfrm>
          </p:grpSpPr>
          <p:sp>
            <p:nvSpPr>
              <p:cNvPr id="67" name="Text Box 34"/>
              <p:cNvSpPr txBox="1">
                <a:spLocks noChangeArrowheads="1"/>
              </p:cNvSpPr>
              <p:nvPr/>
            </p:nvSpPr>
            <p:spPr bwMode="auto">
              <a:xfrm>
                <a:off x="228" y="686"/>
                <a:ext cx="320"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a:t>UNI</a:t>
                </a:r>
              </a:p>
            </p:txBody>
          </p:sp>
          <p:sp>
            <p:nvSpPr>
              <p:cNvPr id="68" name="Oval 32"/>
              <p:cNvSpPr>
                <a:spLocks noChangeArrowheads="1"/>
              </p:cNvSpPr>
              <p:nvPr/>
            </p:nvSpPr>
            <p:spPr bwMode="auto">
              <a:xfrm>
                <a:off x="284" y="924"/>
                <a:ext cx="144" cy="152"/>
              </a:xfrm>
              <a:prstGeom prst="ellipse">
                <a:avLst/>
              </a:prstGeom>
              <a:solidFill>
                <a:srgbClr val="00B050"/>
              </a:soli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4" name="Group 142"/>
            <p:cNvGrpSpPr>
              <a:grpSpLocks/>
            </p:cNvGrpSpPr>
            <p:nvPr/>
          </p:nvGrpSpPr>
          <p:grpSpPr bwMode="auto">
            <a:xfrm>
              <a:off x="5052" y="656"/>
              <a:ext cx="330" cy="431"/>
              <a:chOff x="5052" y="656"/>
              <a:chExt cx="330" cy="431"/>
            </a:xfrm>
          </p:grpSpPr>
          <p:sp>
            <p:nvSpPr>
              <p:cNvPr id="65" name="Text Box 134"/>
              <p:cNvSpPr txBox="1">
                <a:spLocks noChangeArrowheads="1"/>
              </p:cNvSpPr>
              <p:nvPr/>
            </p:nvSpPr>
            <p:spPr bwMode="auto">
              <a:xfrm>
                <a:off x="5052" y="656"/>
                <a:ext cx="320"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a:t>UNI</a:t>
                </a:r>
              </a:p>
            </p:txBody>
          </p:sp>
          <p:sp>
            <p:nvSpPr>
              <p:cNvPr id="66" name="Oval 135"/>
              <p:cNvSpPr>
                <a:spLocks noChangeArrowheads="1"/>
              </p:cNvSpPr>
              <p:nvPr/>
            </p:nvSpPr>
            <p:spPr bwMode="auto">
              <a:xfrm>
                <a:off x="5238" y="935"/>
                <a:ext cx="144" cy="152"/>
              </a:xfrm>
              <a:prstGeom prst="ellipse">
                <a:avLst/>
              </a:prstGeom>
              <a:solidFill>
                <a:srgbClr val="00B050"/>
              </a:soli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71" name="Group 146"/>
          <p:cNvGrpSpPr>
            <a:grpSpLocks/>
          </p:cNvGrpSpPr>
          <p:nvPr/>
        </p:nvGrpSpPr>
        <p:grpSpPr bwMode="auto">
          <a:xfrm>
            <a:off x="5361321" y="4558477"/>
            <a:ext cx="1212850" cy="508396"/>
            <a:chOff x="3295" y="1029"/>
            <a:chExt cx="764" cy="427"/>
          </a:xfrm>
        </p:grpSpPr>
        <p:sp>
          <p:nvSpPr>
            <p:cNvPr id="72" name="Text Box 18"/>
            <p:cNvSpPr txBox="1">
              <a:spLocks noChangeArrowheads="1"/>
            </p:cNvSpPr>
            <p:nvPr/>
          </p:nvSpPr>
          <p:spPr bwMode="auto">
            <a:xfrm>
              <a:off x="3413" y="1130"/>
              <a:ext cx="6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lang="en-US" altLang="en-US" sz="1600" b="1" dirty="0">
                  <a:solidFill>
                    <a:srgbClr val="FFFF00"/>
                  </a:solidFill>
                  <a:effectLst>
                    <a:outerShdw blurRad="38100" dist="38100" dir="2700000" algn="tl">
                      <a:srgbClr val="C0C0C0"/>
                    </a:outerShdw>
                  </a:effectLst>
                </a:rPr>
                <a:t>EVC</a:t>
              </a:r>
            </a:p>
          </p:txBody>
        </p:sp>
        <p:sp>
          <p:nvSpPr>
            <p:cNvPr id="73" name="Line 137"/>
            <p:cNvSpPr>
              <a:spLocks noChangeShapeType="1"/>
            </p:cNvSpPr>
            <p:nvPr/>
          </p:nvSpPr>
          <p:spPr bwMode="auto">
            <a:xfrm flipH="1" flipV="1">
              <a:off x="3295" y="1029"/>
              <a:ext cx="282" cy="199"/>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600">
                <a:solidFill>
                  <a:srgbClr val="FFFF00"/>
                </a:solidFill>
              </a:endParaRPr>
            </a:p>
          </p:txBody>
        </p:sp>
      </p:grpSp>
      <p:sp>
        <p:nvSpPr>
          <p:cNvPr id="74" name="Freeform 3"/>
          <p:cNvSpPr>
            <a:spLocks noChangeAspect="1" noEditPoints="1"/>
          </p:cNvSpPr>
          <p:nvPr/>
        </p:nvSpPr>
        <p:spPr bwMode="auto">
          <a:xfrm>
            <a:off x="170770" y="4283057"/>
            <a:ext cx="444416" cy="481780"/>
          </a:xfrm>
          <a:custGeom>
            <a:avLst/>
            <a:gdLst>
              <a:gd name="T0" fmla="*/ 2147483647 w 302"/>
              <a:gd name="T1" fmla="*/ 2147483647 h 412"/>
              <a:gd name="T2" fmla="*/ 2147483647 w 302"/>
              <a:gd name="T3" fmla="*/ 2147483647 h 412"/>
              <a:gd name="T4" fmla="*/ 2147483647 w 302"/>
              <a:gd name="T5" fmla="*/ 2147483647 h 412"/>
              <a:gd name="T6" fmla="*/ 2147483647 w 302"/>
              <a:gd name="T7" fmla="*/ 2147483647 h 412"/>
              <a:gd name="T8" fmla="*/ 2147483647 w 302"/>
              <a:gd name="T9" fmla="*/ 2147483647 h 412"/>
              <a:gd name="T10" fmla="*/ 2147483647 w 302"/>
              <a:gd name="T11" fmla="*/ 2147483647 h 412"/>
              <a:gd name="T12" fmla="*/ 2147483647 w 302"/>
              <a:gd name="T13" fmla="*/ 2147483647 h 412"/>
              <a:gd name="T14" fmla="*/ 2147483647 w 302"/>
              <a:gd name="T15" fmla="*/ 2147483647 h 412"/>
              <a:gd name="T16" fmla="*/ 2147483647 w 302"/>
              <a:gd name="T17" fmla="*/ 2147483647 h 412"/>
              <a:gd name="T18" fmla="*/ 2147483647 w 302"/>
              <a:gd name="T19" fmla="*/ 2147483647 h 412"/>
              <a:gd name="T20" fmla="*/ 2147483647 w 302"/>
              <a:gd name="T21" fmla="*/ 2147483647 h 412"/>
              <a:gd name="T22" fmla="*/ 2147483647 w 302"/>
              <a:gd name="T23" fmla="*/ 2147483647 h 412"/>
              <a:gd name="T24" fmla="*/ 2147483647 w 302"/>
              <a:gd name="T25" fmla="*/ 2147483647 h 412"/>
              <a:gd name="T26" fmla="*/ 2147483647 w 302"/>
              <a:gd name="T27" fmla="*/ 2147483647 h 412"/>
              <a:gd name="T28" fmla="*/ 2147483647 w 302"/>
              <a:gd name="T29" fmla="*/ 2147483647 h 412"/>
              <a:gd name="T30" fmla="*/ 2147483647 w 302"/>
              <a:gd name="T31" fmla="*/ 2147483647 h 412"/>
              <a:gd name="T32" fmla="*/ 2147483647 w 302"/>
              <a:gd name="T33" fmla="*/ 2147483647 h 412"/>
              <a:gd name="T34" fmla="*/ 2147483647 w 302"/>
              <a:gd name="T35" fmla="*/ 2147483647 h 412"/>
              <a:gd name="T36" fmla="*/ 2147483647 w 302"/>
              <a:gd name="T37" fmla="*/ 2147483647 h 412"/>
              <a:gd name="T38" fmla="*/ 0 w 302"/>
              <a:gd name="T39" fmla="*/ 2147483647 h 412"/>
              <a:gd name="T40" fmla="*/ 2147483647 w 302"/>
              <a:gd name="T41" fmla="*/ 2147483647 h 412"/>
              <a:gd name="T42" fmla="*/ 2147483647 w 302"/>
              <a:gd name="T43" fmla="*/ 2147483647 h 412"/>
              <a:gd name="T44" fmla="*/ 2147483647 w 302"/>
              <a:gd name="T45" fmla="*/ 2147483647 h 412"/>
              <a:gd name="T46" fmla="*/ 2147483647 w 302"/>
              <a:gd name="T47" fmla="*/ 2147483647 h 412"/>
              <a:gd name="T48" fmla="*/ 2147483647 w 302"/>
              <a:gd name="T49" fmla="*/ 2147483647 h 412"/>
              <a:gd name="T50" fmla="*/ 2147483647 w 302"/>
              <a:gd name="T51" fmla="*/ 2147483647 h 412"/>
              <a:gd name="T52" fmla="*/ 2147483647 w 302"/>
              <a:gd name="T53" fmla="*/ 2147483647 h 412"/>
              <a:gd name="T54" fmla="*/ 2147483647 w 302"/>
              <a:gd name="T55" fmla="*/ 2147483647 h 412"/>
              <a:gd name="T56" fmla="*/ 2147483647 w 302"/>
              <a:gd name="T57" fmla="*/ 2147483647 h 412"/>
              <a:gd name="T58" fmla="*/ 2147483647 w 302"/>
              <a:gd name="T59" fmla="*/ 2147483647 h 412"/>
              <a:gd name="T60" fmla="*/ 2147483647 w 302"/>
              <a:gd name="T61" fmla="*/ 2147483647 h 412"/>
              <a:gd name="T62" fmla="*/ 2147483647 w 302"/>
              <a:gd name="T63" fmla="*/ 2147483647 h 412"/>
              <a:gd name="T64" fmla="*/ 2147483647 w 302"/>
              <a:gd name="T65" fmla="*/ 2147483647 h 412"/>
              <a:gd name="T66" fmla="*/ 2147483647 w 302"/>
              <a:gd name="T67" fmla="*/ 2147483647 h 412"/>
              <a:gd name="T68" fmla="*/ 2147483647 w 302"/>
              <a:gd name="T69" fmla="*/ 2147483647 h 412"/>
              <a:gd name="T70" fmla="*/ 2147483647 w 302"/>
              <a:gd name="T71" fmla="*/ 2147483647 h 412"/>
              <a:gd name="T72" fmla="*/ 2147483647 w 302"/>
              <a:gd name="T73" fmla="*/ 2147483647 h 412"/>
              <a:gd name="T74" fmla="*/ 2147483647 w 302"/>
              <a:gd name="T75" fmla="*/ 2147483647 h 412"/>
              <a:gd name="T76" fmla="*/ 2147483647 w 302"/>
              <a:gd name="T77" fmla="*/ 2147483647 h 412"/>
              <a:gd name="T78" fmla="*/ 2147483647 w 302"/>
              <a:gd name="T79" fmla="*/ 2147483647 h 412"/>
              <a:gd name="T80" fmla="*/ 2147483647 w 302"/>
              <a:gd name="T81" fmla="*/ 2147483647 h 412"/>
              <a:gd name="T82" fmla="*/ 2147483647 w 302"/>
              <a:gd name="T83" fmla="*/ 2147483647 h 412"/>
              <a:gd name="T84" fmla="*/ 2147483647 w 302"/>
              <a:gd name="T85" fmla="*/ 2147483647 h 412"/>
              <a:gd name="T86" fmla="*/ 2147483647 w 302"/>
              <a:gd name="T87" fmla="*/ 2147483647 h 412"/>
              <a:gd name="T88" fmla="*/ 2147483647 w 302"/>
              <a:gd name="T89" fmla="*/ 2147483647 h 412"/>
              <a:gd name="T90" fmla="*/ 2147483647 w 302"/>
              <a:gd name="T91" fmla="*/ 2147483647 h 412"/>
              <a:gd name="T92" fmla="*/ 2147483647 w 302"/>
              <a:gd name="T93" fmla="*/ 2147483647 h 412"/>
              <a:gd name="T94" fmla="*/ 2147483647 w 302"/>
              <a:gd name="T95" fmla="*/ 2147483647 h 412"/>
              <a:gd name="T96" fmla="*/ 2147483647 w 302"/>
              <a:gd name="T97" fmla="*/ 2147483647 h 412"/>
              <a:gd name="T98" fmla="*/ 2147483647 w 302"/>
              <a:gd name="T99" fmla="*/ 2147483647 h 412"/>
              <a:gd name="T100" fmla="*/ 2147483647 w 302"/>
              <a:gd name="T101" fmla="*/ 2147483647 h 412"/>
              <a:gd name="T102" fmla="*/ 2147483647 w 302"/>
              <a:gd name="T103" fmla="*/ 2147483647 h 412"/>
              <a:gd name="T104" fmla="*/ 2147483647 w 302"/>
              <a:gd name="T105" fmla="*/ 2147483647 h 4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2" h="412">
                <a:moveTo>
                  <a:pt x="221" y="241"/>
                </a:moveTo>
                <a:cubicBezTo>
                  <a:pt x="221" y="237"/>
                  <a:pt x="217" y="234"/>
                  <a:pt x="213" y="234"/>
                </a:cubicBezTo>
                <a:cubicBezTo>
                  <a:pt x="193" y="234"/>
                  <a:pt x="193" y="234"/>
                  <a:pt x="193" y="234"/>
                </a:cubicBezTo>
                <a:cubicBezTo>
                  <a:pt x="189" y="234"/>
                  <a:pt x="186" y="237"/>
                  <a:pt x="186" y="241"/>
                </a:cubicBezTo>
                <a:cubicBezTo>
                  <a:pt x="186" y="261"/>
                  <a:pt x="186" y="261"/>
                  <a:pt x="186" y="261"/>
                </a:cubicBezTo>
                <a:cubicBezTo>
                  <a:pt x="186" y="265"/>
                  <a:pt x="189" y="268"/>
                  <a:pt x="193" y="268"/>
                </a:cubicBezTo>
                <a:cubicBezTo>
                  <a:pt x="213" y="268"/>
                  <a:pt x="213" y="268"/>
                  <a:pt x="213" y="268"/>
                </a:cubicBezTo>
                <a:cubicBezTo>
                  <a:pt x="217" y="268"/>
                  <a:pt x="221" y="265"/>
                  <a:pt x="221" y="261"/>
                </a:cubicBezTo>
                <a:lnTo>
                  <a:pt x="221" y="241"/>
                </a:lnTo>
                <a:close/>
                <a:moveTo>
                  <a:pt x="221" y="140"/>
                </a:moveTo>
                <a:cubicBezTo>
                  <a:pt x="221" y="136"/>
                  <a:pt x="217" y="133"/>
                  <a:pt x="213" y="133"/>
                </a:cubicBezTo>
                <a:cubicBezTo>
                  <a:pt x="193" y="133"/>
                  <a:pt x="193" y="133"/>
                  <a:pt x="193" y="133"/>
                </a:cubicBezTo>
                <a:cubicBezTo>
                  <a:pt x="189" y="133"/>
                  <a:pt x="186" y="136"/>
                  <a:pt x="186" y="140"/>
                </a:cubicBezTo>
                <a:cubicBezTo>
                  <a:pt x="186" y="160"/>
                  <a:pt x="186" y="160"/>
                  <a:pt x="186" y="160"/>
                </a:cubicBezTo>
                <a:cubicBezTo>
                  <a:pt x="186" y="164"/>
                  <a:pt x="189" y="167"/>
                  <a:pt x="193" y="167"/>
                </a:cubicBezTo>
                <a:cubicBezTo>
                  <a:pt x="213" y="167"/>
                  <a:pt x="213" y="167"/>
                  <a:pt x="213" y="167"/>
                </a:cubicBezTo>
                <a:cubicBezTo>
                  <a:pt x="217" y="167"/>
                  <a:pt x="221" y="164"/>
                  <a:pt x="221" y="160"/>
                </a:cubicBezTo>
                <a:lnTo>
                  <a:pt x="221" y="140"/>
                </a:lnTo>
                <a:close/>
                <a:moveTo>
                  <a:pt x="213" y="284"/>
                </a:moveTo>
                <a:cubicBezTo>
                  <a:pt x="193" y="284"/>
                  <a:pt x="193" y="284"/>
                  <a:pt x="193" y="284"/>
                </a:cubicBezTo>
                <a:cubicBezTo>
                  <a:pt x="189" y="284"/>
                  <a:pt x="186" y="288"/>
                  <a:pt x="186" y="292"/>
                </a:cubicBezTo>
                <a:cubicBezTo>
                  <a:pt x="186" y="311"/>
                  <a:pt x="186" y="311"/>
                  <a:pt x="186" y="311"/>
                </a:cubicBezTo>
                <a:cubicBezTo>
                  <a:pt x="186" y="316"/>
                  <a:pt x="189" y="319"/>
                  <a:pt x="193" y="319"/>
                </a:cubicBezTo>
                <a:cubicBezTo>
                  <a:pt x="213" y="319"/>
                  <a:pt x="213" y="319"/>
                  <a:pt x="213" y="319"/>
                </a:cubicBezTo>
                <a:cubicBezTo>
                  <a:pt x="217" y="319"/>
                  <a:pt x="221" y="316"/>
                  <a:pt x="221" y="311"/>
                </a:cubicBezTo>
                <a:cubicBezTo>
                  <a:pt x="221" y="292"/>
                  <a:pt x="221" y="292"/>
                  <a:pt x="221" y="292"/>
                </a:cubicBezTo>
                <a:cubicBezTo>
                  <a:pt x="221" y="288"/>
                  <a:pt x="217" y="284"/>
                  <a:pt x="213" y="284"/>
                </a:cubicBezTo>
                <a:close/>
                <a:moveTo>
                  <a:pt x="170" y="241"/>
                </a:moveTo>
                <a:cubicBezTo>
                  <a:pt x="170" y="237"/>
                  <a:pt x="166" y="234"/>
                  <a:pt x="162" y="234"/>
                </a:cubicBezTo>
                <a:cubicBezTo>
                  <a:pt x="142" y="234"/>
                  <a:pt x="142" y="234"/>
                  <a:pt x="142" y="234"/>
                </a:cubicBezTo>
                <a:cubicBezTo>
                  <a:pt x="138" y="234"/>
                  <a:pt x="135" y="237"/>
                  <a:pt x="135" y="241"/>
                </a:cubicBezTo>
                <a:cubicBezTo>
                  <a:pt x="135" y="261"/>
                  <a:pt x="135" y="261"/>
                  <a:pt x="135" y="261"/>
                </a:cubicBezTo>
                <a:cubicBezTo>
                  <a:pt x="135" y="265"/>
                  <a:pt x="138" y="268"/>
                  <a:pt x="142" y="268"/>
                </a:cubicBezTo>
                <a:cubicBezTo>
                  <a:pt x="162" y="268"/>
                  <a:pt x="162" y="268"/>
                  <a:pt x="162" y="268"/>
                </a:cubicBezTo>
                <a:cubicBezTo>
                  <a:pt x="166" y="268"/>
                  <a:pt x="170" y="265"/>
                  <a:pt x="170" y="261"/>
                </a:cubicBezTo>
                <a:lnTo>
                  <a:pt x="170" y="241"/>
                </a:lnTo>
                <a:close/>
                <a:moveTo>
                  <a:pt x="170" y="191"/>
                </a:moveTo>
                <a:cubicBezTo>
                  <a:pt x="170" y="187"/>
                  <a:pt x="166" y="183"/>
                  <a:pt x="162" y="183"/>
                </a:cubicBezTo>
                <a:cubicBezTo>
                  <a:pt x="142" y="183"/>
                  <a:pt x="142" y="183"/>
                  <a:pt x="142" y="183"/>
                </a:cubicBezTo>
                <a:cubicBezTo>
                  <a:pt x="138" y="183"/>
                  <a:pt x="135" y="187"/>
                  <a:pt x="135" y="191"/>
                </a:cubicBezTo>
                <a:cubicBezTo>
                  <a:pt x="135" y="210"/>
                  <a:pt x="135" y="210"/>
                  <a:pt x="135" y="210"/>
                </a:cubicBezTo>
                <a:cubicBezTo>
                  <a:pt x="135" y="215"/>
                  <a:pt x="138" y="218"/>
                  <a:pt x="142" y="218"/>
                </a:cubicBezTo>
                <a:cubicBezTo>
                  <a:pt x="162" y="218"/>
                  <a:pt x="162" y="218"/>
                  <a:pt x="162" y="218"/>
                </a:cubicBezTo>
                <a:cubicBezTo>
                  <a:pt x="166" y="218"/>
                  <a:pt x="170" y="215"/>
                  <a:pt x="170" y="210"/>
                </a:cubicBezTo>
                <a:lnTo>
                  <a:pt x="170" y="191"/>
                </a:lnTo>
                <a:close/>
                <a:moveTo>
                  <a:pt x="162" y="284"/>
                </a:moveTo>
                <a:cubicBezTo>
                  <a:pt x="142" y="284"/>
                  <a:pt x="142" y="284"/>
                  <a:pt x="142" y="284"/>
                </a:cubicBezTo>
                <a:cubicBezTo>
                  <a:pt x="138" y="284"/>
                  <a:pt x="135" y="288"/>
                  <a:pt x="135" y="292"/>
                </a:cubicBezTo>
                <a:cubicBezTo>
                  <a:pt x="135" y="311"/>
                  <a:pt x="135" y="311"/>
                  <a:pt x="135" y="311"/>
                </a:cubicBezTo>
                <a:cubicBezTo>
                  <a:pt x="135" y="316"/>
                  <a:pt x="138" y="319"/>
                  <a:pt x="142" y="319"/>
                </a:cubicBezTo>
                <a:cubicBezTo>
                  <a:pt x="162" y="319"/>
                  <a:pt x="162" y="319"/>
                  <a:pt x="162" y="319"/>
                </a:cubicBezTo>
                <a:cubicBezTo>
                  <a:pt x="166" y="319"/>
                  <a:pt x="170" y="316"/>
                  <a:pt x="170" y="311"/>
                </a:cubicBezTo>
                <a:cubicBezTo>
                  <a:pt x="170" y="292"/>
                  <a:pt x="170" y="292"/>
                  <a:pt x="170" y="292"/>
                </a:cubicBezTo>
                <a:cubicBezTo>
                  <a:pt x="170" y="288"/>
                  <a:pt x="166" y="284"/>
                  <a:pt x="162" y="284"/>
                </a:cubicBezTo>
                <a:close/>
                <a:moveTo>
                  <a:pt x="221" y="191"/>
                </a:moveTo>
                <a:cubicBezTo>
                  <a:pt x="221" y="187"/>
                  <a:pt x="217" y="183"/>
                  <a:pt x="213" y="183"/>
                </a:cubicBezTo>
                <a:cubicBezTo>
                  <a:pt x="193" y="183"/>
                  <a:pt x="193" y="183"/>
                  <a:pt x="193" y="183"/>
                </a:cubicBezTo>
                <a:cubicBezTo>
                  <a:pt x="189" y="183"/>
                  <a:pt x="186" y="187"/>
                  <a:pt x="186" y="191"/>
                </a:cubicBezTo>
                <a:cubicBezTo>
                  <a:pt x="186" y="210"/>
                  <a:pt x="186" y="210"/>
                  <a:pt x="186" y="210"/>
                </a:cubicBezTo>
                <a:cubicBezTo>
                  <a:pt x="186" y="215"/>
                  <a:pt x="189" y="218"/>
                  <a:pt x="193" y="218"/>
                </a:cubicBezTo>
                <a:cubicBezTo>
                  <a:pt x="213" y="218"/>
                  <a:pt x="213" y="218"/>
                  <a:pt x="213" y="218"/>
                </a:cubicBezTo>
                <a:cubicBezTo>
                  <a:pt x="217" y="218"/>
                  <a:pt x="221" y="215"/>
                  <a:pt x="221" y="210"/>
                </a:cubicBezTo>
                <a:lnTo>
                  <a:pt x="221" y="191"/>
                </a:lnTo>
                <a:close/>
                <a:moveTo>
                  <a:pt x="272" y="140"/>
                </a:moveTo>
                <a:cubicBezTo>
                  <a:pt x="272" y="136"/>
                  <a:pt x="268" y="133"/>
                  <a:pt x="264" y="133"/>
                </a:cubicBezTo>
                <a:cubicBezTo>
                  <a:pt x="244" y="133"/>
                  <a:pt x="244" y="133"/>
                  <a:pt x="244" y="133"/>
                </a:cubicBezTo>
                <a:cubicBezTo>
                  <a:pt x="240" y="133"/>
                  <a:pt x="237" y="136"/>
                  <a:pt x="237" y="140"/>
                </a:cubicBezTo>
                <a:cubicBezTo>
                  <a:pt x="237" y="160"/>
                  <a:pt x="237" y="160"/>
                  <a:pt x="237" y="160"/>
                </a:cubicBezTo>
                <a:cubicBezTo>
                  <a:pt x="237" y="164"/>
                  <a:pt x="240" y="167"/>
                  <a:pt x="244" y="167"/>
                </a:cubicBezTo>
                <a:cubicBezTo>
                  <a:pt x="264" y="167"/>
                  <a:pt x="264" y="167"/>
                  <a:pt x="264" y="167"/>
                </a:cubicBezTo>
                <a:cubicBezTo>
                  <a:pt x="268" y="167"/>
                  <a:pt x="272" y="164"/>
                  <a:pt x="272" y="160"/>
                </a:cubicBezTo>
                <a:lnTo>
                  <a:pt x="272" y="140"/>
                </a:lnTo>
                <a:close/>
                <a:moveTo>
                  <a:pt x="294" y="154"/>
                </a:moveTo>
                <a:cubicBezTo>
                  <a:pt x="290" y="154"/>
                  <a:pt x="286" y="157"/>
                  <a:pt x="286" y="162"/>
                </a:cubicBezTo>
                <a:cubicBezTo>
                  <a:pt x="286" y="396"/>
                  <a:pt x="286" y="396"/>
                  <a:pt x="286" y="396"/>
                </a:cubicBezTo>
                <a:cubicBezTo>
                  <a:pt x="186" y="396"/>
                  <a:pt x="186" y="396"/>
                  <a:pt x="186" y="396"/>
                </a:cubicBezTo>
                <a:cubicBezTo>
                  <a:pt x="186" y="343"/>
                  <a:pt x="186" y="343"/>
                  <a:pt x="186" y="343"/>
                </a:cubicBezTo>
                <a:cubicBezTo>
                  <a:pt x="186" y="339"/>
                  <a:pt x="182" y="335"/>
                  <a:pt x="178" y="335"/>
                </a:cubicBezTo>
                <a:cubicBezTo>
                  <a:pt x="128" y="335"/>
                  <a:pt x="128" y="335"/>
                  <a:pt x="128" y="335"/>
                </a:cubicBezTo>
                <a:cubicBezTo>
                  <a:pt x="123" y="335"/>
                  <a:pt x="120" y="339"/>
                  <a:pt x="120" y="343"/>
                </a:cubicBezTo>
                <a:cubicBezTo>
                  <a:pt x="120" y="396"/>
                  <a:pt x="120" y="396"/>
                  <a:pt x="120" y="396"/>
                </a:cubicBezTo>
                <a:cubicBezTo>
                  <a:pt x="16" y="396"/>
                  <a:pt x="16" y="396"/>
                  <a:pt x="16" y="396"/>
                </a:cubicBezTo>
                <a:cubicBezTo>
                  <a:pt x="16" y="16"/>
                  <a:pt x="16" y="16"/>
                  <a:pt x="16" y="16"/>
                </a:cubicBezTo>
                <a:cubicBezTo>
                  <a:pt x="186" y="16"/>
                  <a:pt x="186" y="16"/>
                  <a:pt x="186" y="16"/>
                </a:cubicBezTo>
                <a:cubicBezTo>
                  <a:pt x="186" y="109"/>
                  <a:pt x="186" y="109"/>
                  <a:pt x="186" y="109"/>
                </a:cubicBezTo>
                <a:cubicBezTo>
                  <a:pt x="186" y="111"/>
                  <a:pt x="187" y="113"/>
                  <a:pt x="188" y="115"/>
                </a:cubicBezTo>
                <a:cubicBezTo>
                  <a:pt x="190" y="116"/>
                  <a:pt x="192" y="117"/>
                  <a:pt x="194" y="117"/>
                </a:cubicBezTo>
                <a:cubicBezTo>
                  <a:pt x="286" y="117"/>
                  <a:pt x="286" y="117"/>
                  <a:pt x="286" y="117"/>
                </a:cubicBezTo>
                <a:cubicBezTo>
                  <a:pt x="286" y="130"/>
                  <a:pt x="286" y="130"/>
                  <a:pt x="286" y="130"/>
                </a:cubicBezTo>
                <a:cubicBezTo>
                  <a:pt x="286" y="134"/>
                  <a:pt x="290" y="138"/>
                  <a:pt x="294" y="138"/>
                </a:cubicBezTo>
                <a:cubicBezTo>
                  <a:pt x="298" y="138"/>
                  <a:pt x="302" y="134"/>
                  <a:pt x="302" y="130"/>
                </a:cubicBezTo>
                <a:cubicBezTo>
                  <a:pt x="302" y="130"/>
                  <a:pt x="302" y="130"/>
                  <a:pt x="302" y="130"/>
                </a:cubicBezTo>
                <a:cubicBezTo>
                  <a:pt x="302" y="117"/>
                  <a:pt x="302" y="117"/>
                  <a:pt x="302" y="117"/>
                </a:cubicBezTo>
                <a:cubicBezTo>
                  <a:pt x="302" y="108"/>
                  <a:pt x="295" y="101"/>
                  <a:pt x="286" y="101"/>
                </a:cubicBezTo>
                <a:cubicBezTo>
                  <a:pt x="202" y="101"/>
                  <a:pt x="202" y="101"/>
                  <a:pt x="202" y="101"/>
                </a:cubicBezTo>
                <a:cubicBezTo>
                  <a:pt x="202" y="16"/>
                  <a:pt x="202" y="16"/>
                  <a:pt x="202" y="16"/>
                </a:cubicBezTo>
                <a:cubicBezTo>
                  <a:pt x="202" y="7"/>
                  <a:pt x="195" y="0"/>
                  <a:pt x="186" y="0"/>
                </a:cubicBezTo>
                <a:cubicBezTo>
                  <a:pt x="16" y="0"/>
                  <a:pt x="16" y="0"/>
                  <a:pt x="16" y="0"/>
                </a:cubicBezTo>
                <a:cubicBezTo>
                  <a:pt x="8" y="0"/>
                  <a:pt x="0" y="7"/>
                  <a:pt x="0" y="16"/>
                </a:cubicBezTo>
                <a:cubicBezTo>
                  <a:pt x="0" y="396"/>
                  <a:pt x="0" y="396"/>
                  <a:pt x="0" y="396"/>
                </a:cubicBezTo>
                <a:cubicBezTo>
                  <a:pt x="0" y="404"/>
                  <a:pt x="8" y="412"/>
                  <a:pt x="16" y="412"/>
                </a:cubicBezTo>
                <a:cubicBezTo>
                  <a:pt x="286" y="412"/>
                  <a:pt x="286" y="412"/>
                  <a:pt x="286" y="412"/>
                </a:cubicBezTo>
                <a:cubicBezTo>
                  <a:pt x="295" y="412"/>
                  <a:pt x="302" y="404"/>
                  <a:pt x="302" y="396"/>
                </a:cubicBezTo>
                <a:cubicBezTo>
                  <a:pt x="302" y="162"/>
                  <a:pt x="302" y="162"/>
                  <a:pt x="302" y="162"/>
                </a:cubicBezTo>
                <a:cubicBezTo>
                  <a:pt x="302" y="157"/>
                  <a:pt x="298" y="154"/>
                  <a:pt x="294" y="154"/>
                </a:cubicBezTo>
                <a:close/>
                <a:moveTo>
                  <a:pt x="170" y="140"/>
                </a:moveTo>
                <a:cubicBezTo>
                  <a:pt x="170" y="136"/>
                  <a:pt x="166" y="133"/>
                  <a:pt x="162" y="133"/>
                </a:cubicBezTo>
                <a:cubicBezTo>
                  <a:pt x="142" y="133"/>
                  <a:pt x="142" y="133"/>
                  <a:pt x="142" y="133"/>
                </a:cubicBezTo>
                <a:cubicBezTo>
                  <a:pt x="138" y="133"/>
                  <a:pt x="135" y="136"/>
                  <a:pt x="135" y="140"/>
                </a:cubicBezTo>
                <a:cubicBezTo>
                  <a:pt x="135" y="160"/>
                  <a:pt x="135" y="160"/>
                  <a:pt x="135" y="160"/>
                </a:cubicBezTo>
                <a:cubicBezTo>
                  <a:pt x="135" y="164"/>
                  <a:pt x="138" y="167"/>
                  <a:pt x="142" y="167"/>
                </a:cubicBezTo>
                <a:cubicBezTo>
                  <a:pt x="162" y="167"/>
                  <a:pt x="162" y="167"/>
                  <a:pt x="162" y="167"/>
                </a:cubicBezTo>
                <a:cubicBezTo>
                  <a:pt x="166" y="167"/>
                  <a:pt x="170" y="164"/>
                  <a:pt x="170" y="160"/>
                </a:cubicBezTo>
                <a:lnTo>
                  <a:pt x="170" y="140"/>
                </a:lnTo>
                <a:close/>
                <a:moveTo>
                  <a:pt x="272" y="241"/>
                </a:moveTo>
                <a:cubicBezTo>
                  <a:pt x="272" y="237"/>
                  <a:pt x="268" y="234"/>
                  <a:pt x="264" y="234"/>
                </a:cubicBezTo>
                <a:cubicBezTo>
                  <a:pt x="244" y="234"/>
                  <a:pt x="244" y="234"/>
                  <a:pt x="244" y="234"/>
                </a:cubicBezTo>
                <a:cubicBezTo>
                  <a:pt x="240" y="234"/>
                  <a:pt x="237" y="237"/>
                  <a:pt x="237" y="241"/>
                </a:cubicBezTo>
                <a:cubicBezTo>
                  <a:pt x="237" y="261"/>
                  <a:pt x="237" y="261"/>
                  <a:pt x="237" y="261"/>
                </a:cubicBezTo>
                <a:cubicBezTo>
                  <a:pt x="237" y="265"/>
                  <a:pt x="240" y="268"/>
                  <a:pt x="244" y="268"/>
                </a:cubicBezTo>
                <a:cubicBezTo>
                  <a:pt x="264" y="268"/>
                  <a:pt x="264" y="268"/>
                  <a:pt x="264" y="268"/>
                </a:cubicBezTo>
                <a:cubicBezTo>
                  <a:pt x="268" y="268"/>
                  <a:pt x="272" y="265"/>
                  <a:pt x="272" y="261"/>
                </a:cubicBezTo>
                <a:lnTo>
                  <a:pt x="272" y="241"/>
                </a:lnTo>
                <a:close/>
                <a:moveTo>
                  <a:pt x="272" y="191"/>
                </a:moveTo>
                <a:cubicBezTo>
                  <a:pt x="272" y="187"/>
                  <a:pt x="268" y="183"/>
                  <a:pt x="264" y="183"/>
                </a:cubicBezTo>
                <a:cubicBezTo>
                  <a:pt x="244" y="183"/>
                  <a:pt x="244" y="183"/>
                  <a:pt x="244" y="183"/>
                </a:cubicBezTo>
                <a:cubicBezTo>
                  <a:pt x="240" y="183"/>
                  <a:pt x="237" y="187"/>
                  <a:pt x="237" y="191"/>
                </a:cubicBezTo>
                <a:cubicBezTo>
                  <a:pt x="237" y="210"/>
                  <a:pt x="237" y="210"/>
                  <a:pt x="237" y="210"/>
                </a:cubicBezTo>
                <a:cubicBezTo>
                  <a:pt x="237" y="215"/>
                  <a:pt x="240" y="218"/>
                  <a:pt x="244" y="218"/>
                </a:cubicBezTo>
                <a:cubicBezTo>
                  <a:pt x="264" y="218"/>
                  <a:pt x="264" y="218"/>
                  <a:pt x="264" y="218"/>
                </a:cubicBezTo>
                <a:cubicBezTo>
                  <a:pt x="268" y="218"/>
                  <a:pt x="272" y="215"/>
                  <a:pt x="272" y="210"/>
                </a:cubicBezTo>
                <a:lnTo>
                  <a:pt x="272" y="191"/>
                </a:lnTo>
                <a:close/>
                <a:moveTo>
                  <a:pt x="264" y="284"/>
                </a:moveTo>
                <a:cubicBezTo>
                  <a:pt x="244" y="284"/>
                  <a:pt x="244" y="284"/>
                  <a:pt x="244" y="284"/>
                </a:cubicBezTo>
                <a:cubicBezTo>
                  <a:pt x="240" y="284"/>
                  <a:pt x="237" y="288"/>
                  <a:pt x="237" y="292"/>
                </a:cubicBezTo>
                <a:cubicBezTo>
                  <a:pt x="237" y="311"/>
                  <a:pt x="237" y="311"/>
                  <a:pt x="237" y="311"/>
                </a:cubicBezTo>
                <a:cubicBezTo>
                  <a:pt x="237" y="316"/>
                  <a:pt x="240" y="319"/>
                  <a:pt x="244" y="319"/>
                </a:cubicBezTo>
                <a:cubicBezTo>
                  <a:pt x="264" y="319"/>
                  <a:pt x="264" y="319"/>
                  <a:pt x="264" y="319"/>
                </a:cubicBezTo>
                <a:cubicBezTo>
                  <a:pt x="268" y="319"/>
                  <a:pt x="272" y="316"/>
                  <a:pt x="272" y="311"/>
                </a:cubicBezTo>
                <a:cubicBezTo>
                  <a:pt x="272" y="292"/>
                  <a:pt x="272" y="292"/>
                  <a:pt x="272" y="292"/>
                </a:cubicBezTo>
                <a:cubicBezTo>
                  <a:pt x="272" y="288"/>
                  <a:pt x="268" y="284"/>
                  <a:pt x="264" y="284"/>
                </a:cubicBezTo>
                <a:close/>
                <a:moveTo>
                  <a:pt x="67" y="140"/>
                </a:moveTo>
                <a:cubicBezTo>
                  <a:pt x="67" y="136"/>
                  <a:pt x="64" y="133"/>
                  <a:pt x="60" y="133"/>
                </a:cubicBezTo>
                <a:cubicBezTo>
                  <a:pt x="40" y="133"/>
                  <a:pt x="40" y="133"/>
                  <a:pt x="40" y="133"/>
                </a:cubicBezTo>
                <a:cubicBezTo>
                  <a:pt x="36" y="133"/>
                  <a:pt x="32" y="136"/>
                  <a:pt x="32" y="140"/>
                </a:cubicBezTo>
                <a:cubicBezTo>
                  <a:pt x="32" y="160"/>
                  <a:pt x="32" y="160"/>
                  <a:pt x="32" y="160"/>
                </a:cubicBezTo>
                <a:cubicBezTo>
                  <a:pt x="32" y="164"/>
                  <a:pt x="36" y="167"/>
                  <a:pt x="40" y="167"/>
                </a:cubicBezTo>
                <a:cubicBezTo>
                  <a:pt x="60" y="167"/>
                  <a:pt x="60" y="167"/>
                  <a:pt x="60" y="167"/>
                </a:cubicBezTo>
                <a:cubicBezTo>
                  <a:pt x="64" y="167"/>
                  <a:pt x="67" y="164"/>
                  <a:pt x="67" y="160"/>
                </a:cubicBezTo>
                <a:lnTo>
                  <a:pt x="67" y="140"/>
                </a:lnTo>
                <a:close/>
                <a:moveTo>
                  <a:pt x="60" y="284"/>
                </a:moveTo>
                <a:cubicBezTo>
                  <a:pt x="40" y="284"/>
                  <a:pt x="40" y="284"/>
                  <a:pt x="40" y="284"/>
                </a:cubicBezTo>
                <a:cubicBezTo>
                  <a:pt x="36" y="284"/>
                  <a:pt x="32" y="288"/>
                  <a:pt x="32" y="292"/>
                </a:cubicBezTo>
                <a:cubicBezTo>
                  <a:pt x="32" y="311"/>
                  <a:pt x="32" y="311"/>
                  <a:pt x="32" y="311"/>
                </a:cubicBezTo>
                <a:cubicBezTo>
                  <a:pt x="32" y="316"/>
                  <a:pt x="36" y="319"/>
                  <a:pt x="40" y="319"/>
                </a:cubicBezTo>
                <a:cubicBezTo>
                  <a:pt x="60" y="319"/>
                  <a:pt x="60" y="319"/>
                  <a:pt x="60" y="319"/>
                </a:cubicBezTo>
                <a:cubicBezTo>
                  <a:pt x="64" y="319"/>
                  <a:pt x="67" y="316"/>
                  <a:pt x="67" y="311"/>
                </a:cubicBezTo>
                <a:cubicBezTo>
                  <a:pt x="67" y="292"/>
                  <a:pt x="67" y="292"/>
                  <a:pt x="67" y="292"/>
                </a:cubicBezTo>
                <a:cubicBezTo>
                  <a:pt x="67" y="288"/>
                  <a:pt x="64" y="284"/>
                  <a:pt x="60" y="284"/>
                </a:cubicBezTo>
                <a:close/>
                <a:moveTo>
                  <a:pt x="67" y="191"/>
                </a:moveTo>
                <a:cubicBezTo>
                  <a:pt x="67" y="187"/>
                  <a:pt x="64" y="183"/>
                  <a:pt x="60" y="183"/>
                </a:cubicBezTo>
                <a:cubicBezTo>
                  <a:pt x="40" y="183"/>
                  <a:pt x="40" y="183"/>
                  <a:pt x="40" y="183"/>
                </a:cubicBezTo>
                <a:cubicBezTo>
                  <a:pt x="36" y="183"/>
                  <a:pt x="32" y="187"/>
                  <a:pt x="32" y="191"/>
                </a:cubicBezTo>
                <a:cubicBezTo>
                  <a:pt x="32" y="210"/>
                  <a:pt x="32" y="210"/>
                  <a:pt x="32" y="210"/>
                </a:cubicBezTo>
                <a:cubicBezTo>
                  <a:pt x="32" y="215"/>
                  <a:pt x="36" y="218"/>
                  <a:pt x="40" y="218"/>
                </a:cubicBezTo>
                <a:cubicBezTo>
                  <a:pt x="60" y="218"/>
                  <a:pt x="60" y="218"/>
                  <a:pt x="60" y="218"/>
                </a:cubicBezTo>
                <a:cubicBezTo>
                  <a:pt x="64" y="218"/>
                  <a:pt x="67" y="215"/>
                  <a:pt x="67" y="210"/>
                </a:cubicBezTo>
                <a:lnTo>
                  <a:pt x="67" y="191"/>
                </a:lnTo>
                <a:close/>
                <a:moveTo>
                  <a:pt x="67" y="241"/>
                </a:moveTo>
                <a:cubicBezTo>
                  <a:pt x="67" y="237"/>
                  <a:pt x="64" y="234"/>
                  <a:pt x="60" y="234"/>
                </a:cubicBezTo>
                <a:cubicBezTo>
                  <a:pt x="40" y="234"/>
                  <a:pt x="40" y="234"/>
                  <a:pt x="40" y="234"/>
                </a:cubicBezTo>
                <a:cubicBezTo>
                  <a:pt x="36" y="234"/>
                  <a:pt x="32" y="237"/>
                  <a:pt x="32" y="241"/>
                </a:cubicBezTo>
                <a:cubicBezTo>
                  <a:pt x="32" y="261"/>
                  <a:pt x="32" y="261"/>
                  <a:pt x="32" y="261"/>
                </a:cubicBezTo>
                <a:cubicBezTo>
                  <a:pt x="32" y="265"/>
                  <a:pt x="36" y="268"/>
                  <a:pt x="40" y="268"/>
                </a:cubicBezTo>
                <a:cubicBezTo>
                  <a:pt x="60" y="268"/>
                  <a:pt x="60" y="268"/>
                  <a:pt x="60" y="268"/>
                </a:cubicBezTo>
                <a:cubicBezTo>
                  <a:pt x="64" y="268"/>
                  <a:pt x="67" y="265"/>
                  <a:pt x="67" y="261"/>
                </a:cubicBezTo>
                <a:lnTo>
                  <a:pt x="67" y="241"/>
                </a:lnTo>
                <a:close/>
                <a:moveTo>
                  <a:pt x="67" y="39"/>
                </a:moveTo>
                <a:cubicBezTo>
                  <a:pt x="67" y="35"/>
                  <a:pt x="64" y="32"/>
                  <a:pt x="60" y="32"/>
                </a:cubicBezTo>
                <a:cubicBezTo>
                  <a:pt x="40" y="32"/>
                  <a:pt x="40" y="32"/>
                  <a:pt x="40" y="32"/>
                </a:cubicBezTo>
                <a:cubicBezTo>
                  <a:pt x="36" y="32"/>
                  <a:pt x="32" y="35"/>
                  <a:pt x="32" y="39"/>
                </a:cubicBezTo>
                <a:cubicBezTo>
                  <a:pt x="32" y="59"/>
                  <a:pt x="32" y="59"/>
                  <a:pt x="32" y="59"/>
                </a:cubicBezTo>
                <a:cubicBezTo>
                  <a:pt x="32" y="63"/>
                  <a:pt x="36" y="66"/>
                  <a:pt x="40" y="66"/>
                </a:cubicBezTo>
                <a:cubicBezTo>
                  <a:pt x="60" y="66"/>
                  <a:pt x="60" y="66"/>
                  <a:pt x="60" y="66"/>
                </a:cubicBezTo>
                <a:cubicBezTo>
                  <a:pt x="64" y="66"/>
                  <a:pt x="67" y="63"/>
                  <a:pt x="67" y="59"/>
                </a:cubicBezTo>
                <a:lnTo>
                  <a:pt x="67" y="39"/>
                </a:lnTo>
                <a:close/>
                <a:moveTo>
                  <a:pt x="67" y="90"/>
                </a:moveTo>
                <a:cubicBezTo>
                  <a:pt x="67" y="86"/>
                  <a:pt x="64" y="82"/>
                  <a:pt x="60" y="82"/>
                </a:cubicBezTo>
                <a:cubicBezTo>
                  <a:pt x="40" y="82"/>
                  <a:pt x="40" y="82"/>
                  <a:pt x="40" y="82"/>
                </a:cubicBezTo>
                <a:cubicBezTo>
                  <a:pt x="36" y="82"/>
                  <a:pt x="32" y="86"/>
                  <a:pt x="32" y="90"/>
                </a:cubicBezTo>
                <a:cubicBezTo>
                  <a:pt x="32" y="109"/>
                  <a:pt x="32" y="109"/>
                  <a:pt x="32" y="109"/>
                </a:cubicBezTo>
                <a:cubicBezTo>
                  <a:pt x="32" y="114"/>
                  <a:pt x="36" y="117"/>
                  <a:pt x="40" y="117"/>
                </a:cubicBezTo>
                <a:cubicBezTo>
                  <a:pt x="60" y="117"/>
                  <a:pt x="60" y="117"/>
                  <a:pt x="60" y="117"/>
                </a:cubicBezTo>
                <a:cubicBezTo>
                  <a:pt x="64" y="117"/>
                  <a:pt x="67" y="114"/>
                  <a:pt x="67" y="109"/>
                </a:cubicBezTo>
                <a:lnTo>
                  <a:pt x="67" y="90"/>
                </a:lnTo>
                <a:close/>
                <a:moveTo>
                  <a:pt x="118" y="39"/>
                </a:moveTo>
                <a:cubicBezTo>
                  <a:pt x="118" y="35"/>
                  <a:pt x="115" y="32"/>
                  <a:pt x="111" y="32"/>
                </a:cubicBezTo>
                <a:cubicBezTo>
                  <a:pt x="91" y="32"/>
                  <a:pt x="91" y="32"/>
                  <a:pt x="91" y="32"/>
                </a:cubicBezTo>
                <a:cubicBezTo>
                  <a:pt x="87" y="32"/>
                  <a:pt x="84" y="35"/>
                  <a:pt x="84" y="39"/>
                </a:cubicBezTo>
                <a:cubicBezTo>
                  <a:pt x="84" y="59"/>
                  <a:pt x="84" y="59"/>
                  <a:pt x="84" y="59"/>
                </a:cubicBezTo>
                <a:cubicBezTo>
                  <a:pt x="84" y="63"/>
                  <a:pt x="87" y="66"/>
                  <a:pt x="91" y="66"/>
                </a:cubicBezTo>
                <a:cubicBezTo>
                  <a:pt x="111" y="66"/>
                  <a:pt x="111" y="66"/>
                  <a:pt x="111" y="66"/>
                </a:cubicBezTo>
                <a:cubicBezTo>
                  <a:pt x="115" y="66"/>
                  <a:pt x="118" y="63"/>
                  <a:pt x="118" y="59"/>
                </a:cubicBezTo>
                <a:lnTo>
                  <a:pt x="118" y="39"/>
                </a:lnTo>
                <a:close/>
                <a:moveTo>
                  <a:pt x="170" y="39"/>
                </a:moveTo>
                <a:cubicBezTo>
                  <a:pt x="170" y="35"/>
                  <a:pt x="166" y="32"/>
                  <a:pt x="162" y="32"/>
                </a:cubicBezTo>
                <a:cubicBezTo>
                  <a:pt x="142" y="32"/>
                  <a:pt x="142" y="32"/>
                  <a:pt x="142" y="32"/>
                </a:cubicBezTo>
                <a:cubicBezTo>
                  <a:pt x="138" y="32"/>
                  <a:pt x="135" y="35"/>
                  <a:pt x="135" y="39"/>
                </a:cubicBezTo>
                <a:cubicBezTo>
                  <a:pt x="135" y="59"/>
                  <a:pt x="135" y="59"/>
                  <a:pt x="135" y="59"/>
                </a:cubicBezTo>
                <a:cubicBezTo>
                  <a:pt x="135" y="63"/>
                  <a:pt x="138" y="66"/>
                  <a:pt x="142" y="66"/>
                </a:cubicBezTo>
                <a:cubicBezTo>
                  <a:pt x="162" y="66"/>
                  <a:pt x="162" y="66"/>
                  <a:pt x="162" y="66"/>
                </a:cubicBezTo>
                <a:cubicBezTo>
                  <a:pt x="166" y="66"/>
                  <a:pt x="170" y="63"/>
                  <a:pt x="170" y="59"/>
                </a:cubicBezTo>
                <a:lnTo>
                  <a:pt x="170" y="39"/>
                </a:lnTo>
                <a:close/>
                <a:moveTo>
                  <a:pt x="118" y="90"/>
                </a:moveTo>
                <a:cubicBezTo>
                  <a:pt x="118" y="86"/>
                  <a:pt x="115" y="82"/>
                  <a:pt x="111" y="82"/>
                </a:cubicBezTo>
                <a:cubicBezTo>
                  <a:pt x="91" y="82"/>
                  <a:pt x="91" y="82"/>
                  <a:pt x="91" y="82"/>
                </a:cubicBezTo>
                <a:cubicBezTo>
                  <a:pt x="87" y="82"/>
                  <a:pt x="84" y="86"/>
                  <a:pt x="84" y="90"/>
                </a:cubicBezTo>
                <a:cubicBezTo>
                  <a:pt x="84" y="109"/>
                  <a:pt x="84" y="109"/>
                  <a:pt x="84" y="109"/>
                </a:cubicBezTo>
                <a:cubicBezTo>
                  <a:pt x="84" y="114"/>
                  <a:pt x="87" y="117"/>
                  <a:pt x="91" y="117"/>
                </a:cubicBezTo>
                <a:cubicBezTo>
                  <a:pt x="111" y="117"/>
                  <a:pt x="111" y="117"/>
                  <a:pt x="111" y="117"/>
                </a:cubicBezTo>
                <a:cubicBezTo>
                  <a:pt x="115" y="117"/>
                  <a:pt x="118" y="114"/>
                  <a:pt x="118" y="109"/>
                </a:cubicBezTo>
                <a:lnTo>
                  <a:pt x="118" y="90"/>
                </a:lnTo>
                <a:close/>
                <a:moveTo>
                  <a:pt x="170" y="90"/>
                </a:moveTo>
                <a:cubicBezTo>
                  <a:pt x="170" y="86"/>
                  <a:pt x="166" y="82"/>
                  <a:pt x="162" y="82"/>
                </a:cubicBezTo>
                <a:cubicBezTo>
                  <a:pt x="142" y="82"/>
                  <a:pt x="142" y="82"/>
                  <a:pt x="142" y="82"/>
                </a:cubicBezTo>
                <a:cubicBezTo>
                  <a:pt x="138" y="82"/>
                  <a:pt x="135" y="86"/>
                  <a:pt x="135" y="90"/>
                </a:cubicBezTo>
                <a:cubicBezTo>
                  <a:pt x="135" y="109"/>
                  <a:pt x="135" y="109"/>
                  <a:pt x="135" y="109"/>
                </a:cubicBezTo>
                <a:cubicBezTo>
                  <a:pt x="135" y="114"/>
                  <a:pt x="138" y="117"/>
                  <a:pt x="142" y="117"/>
                </a:cubicBezTo>
                <a:cubicBezTo>
                  <a:pt x="162" y="117"/>
                  <a:pt x="162" y="117"/>
                  <a:pt x="162" y="117"/>
                </a:cubicBezTo>
                <a:cubicBezTo>
                  <a:pt x="166" y="117"/>
                  <a:pt x="170" y="114"/>
                  <a:pt x="170" y="109"/>
                </a:cubicBezTo>
                <a:lnTo>
                  <a:pt x="170" y="90"/>
                </a:lnTo>
                <a:close/>
                <a:moveTo>
                  <a:pt x="111" y="284"/>
                </a:moveTo>
                <a:cubicBezTo>
                  <a:pt x="91" y="284"/>
                  <a:pt x="91" y="284"/>
                  <a:pt x="91" y="284"/>
                </a:cubicBezTo>
                <a:cubicBezTo>
                  <a:pt x="87" y="284"/>
                  <a:pt x="84" y="288"/>
                  <a:pt x="84" y="292"/>
                </a:cubicBezTo>
                <a:cubicBezTo>
                  <a:pt x="84" y="311"/>
                  <a:pt x="84" y="311"/>
                  <a:pt x="84" y="311"/>
                </a:cubicBezTo>
                <a:cubicBezTo>
                  <a:pt x="84" y="316"/>
                  <a:pt x="87" y="319"/>
                  <a:pt x="91" y="319"/>
                </a:cubicBezTo>
                <a:cubicBezTo>
                  <a:pt x="111" y="319"/>
                  <a:pt x="111" y="319"/>
                  <a:pt x="111" y="319"/>
                </a:cubicBezTo>
                <a:cubicBezTo>
                  <a:pt x="115" y="319"/>
                  <a:pt x="118" y="316"/>
                  <a:pt x="118" y="311"/>
                </a:cubicBezTo>
                <a:cubicBezTo>
                  <a:pt x="118" y="292"/>
                  <a:pt x="118" y="292"/>
                  <a:pt x="118" y="292"/>
                </a:cubicBezTo>
                <a:cubicBezTo>
                  <a:pt x="118" y="288"/>
                  <a:pt x="115" y="284"/>
                  <a:pt x="111" y="284"/>
                </a:cubicBezTo>
                <a:close/>
                <a:moveTo>
                  <a:pt x="118" y="241"/>
                </a:moveTo>
                <a:cubicBezTo>
                  <a:pt x="118" y="237"/>
                  <a:pt x="115" y="234"/>
                  <a:pt x="111" y="234"/>
                </a:cubicBezTo>
                <a:cubicBezTo>
                  <a:pt x="91" y="234"/>
                  <a:pt x="91" y="234"/>
                  <a:pt x="91" y="234"/>
                </a:cubicBezTo>
                <a:cubicBezTo>
                  <a:pt x="87" y="234"/>
                  <a:pt x="84" y="237"/>
                  <a:pt x="84" y="241"/>
                </a:cubicBezTo>
                <a:cubicBezTo>
                  <a:pt x="84" y="261"/>
                  <a:pt x="84" y="261"/>
                  <a:pt x="84" y="261"/>
                </a:cubicBezTo>
                <a:cubicBezTo>
                  <a:pt x="84" y="265"/>
                  <a:pt x="87" y="268"/>
                  <a:pt x="91" y="268"/>
                </a:cubicBezTo>
                <a:cubicBezTo>
                  <a:pt x="111" y="268"/>
                  <a:pt x="111" y="268"/>
                  <a:pt x="111" y="268"/>
                </a:cubicBezTo>
                <a:cubicBezTo>
                  <a:pt x="115" y="268"/>
                  <a:pt x="118" y="265"/>
                  <a:pt x="118" y="261"/>
                </a:cubicBezTo>
                <a:lnTo>
                  <a:pt x="118" y="241"/>
                </a:lnTo>
                <a:close/>
                <a:moveTo>
                  <a:pt x="118" y="191"/>
                </a:moveTo>
                <a:cubicBezTo>
                  <a:pt x="118" y="187"/>
                  <a:pt x="115" y="183"/>
                  <a:pt x="111" y="183"/>
                </a:cubicBezTo>
                <a:cubicBezTo>
                  <a:pt x="91" y="183"/>
                  <a:pt x="91" y="183"/>
                  <a:pt x="91" y="183"/>
                </a:cubicBezTo>
                <a:cubicBezTo>
                  <a:pt x="87" y="183"/>
                  <a:pt x="84" y="187"/>
                  <a:pt x="84" y="191"/>
                </a:cubicBezTo>
                <a:cubicBezTo>
                  <a:pt x="84" y="210"/>
                  <a:pt x="84" y="210"/>
                  <a:pt x="84" y="210"/>
                </a:cubicBezTo>
                <a:cubicBezTo>
                  <a:pt x="84" y="215"/>
                  <a:pt x="87" y="218"/>
                  <a:pt x="91" y="218"/>
                </a:cubicBezTo>
                <a:cubicBezTo>
                  <a:pt x="111" y="218"/>
                  <a:pt x="111" y="218"/>
                  <a:pt x="111" y="218"/>
                </a:cubicBezTo>
                <a:cubicBezTo>
                  <a:pt x="115" y="218"/>
                  <a:pt x="118" y="215"/>
                  <a:pt x="118" y="210"/>
                </a:cubicBezTo>
                <a:lnTo>
                  <a:pt x="118" y="191"/>
                </a:lnTo>
                <a:close/>
                <a:moveTo>
                  <a:pt x="118" y="140"/>
                </a:moveTo>
                <a:cubicBezTo>
                  <a:pt x="118" y="136"/>
                  <a:pt x="115" y="133"/>
                  <a:pt x="111" y="133"/>
                </a:cubicBezTo>
                <a:cubicBezTo>
                  <a:pt x="91" y="133"/>
                  <a:pt x="91" y="133"/>
                  <a:pt x="91" y="133"/>
                </a:cubicBezTo>
                <a:cubicBezTo>
                  <a:pt x="87" y="133"/>
                  <a:pt x="84" y="136"/>
                  <a:pt x="84" y="140"/>
                </a:cubicBezTo>
                <a:cubicBezTo>
                  <a:pt x="84" y="160"/>
                  <a:pt x="84" y="160"/>
                  <a:pt x="84" y="160"/>
                </a:cubicBezTo>
                <a:cubicBezTo>
                  <a:pt x="84" y="164"/>
                  <a:pt x="87" y="167"/>
                  <a:pt x="91" y="167"/>
                </a:cubicBezTo>
                <a:cubicBezTo>
                  <a:pt x="111" y="167"/>
                  <a:pt x="111" y="167"/>
                  <a:pt x="111" y="167"/>
                </a:cubicBezTo>
                <a:cubicBezTo>
                  <a:pt x="115" y="167"/>
                  <a:pt x="118" y="164"/>
                  <a:pt x="118" y="160"/>
                </a:cubicBezTo>
                <a:lnTo>
                  <a:pt x="118" y="140"/>
                </a:ln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lIns="80119" tIns="40060" rIns="80119" bIns="40060"/>
          <a:lstStyle/>
          <a:p>
            <a:endParaRPr lang="en-US" sz="1600"/>
          </a:p>
        </p:txBody>
      </p:sp>
      <p:sp>
        <p:nvSpPr>
          <p:cNvPr id="75" name="Freeform 3"/>
          <p:cNvSpPr>
            <a:spLocks noChangeAspect="1" noEditPoints="1"/>
          </p:cNvSpPr>
          <p:nvPr/>
        </p:nvSpPr>
        <p:spPr bwMode="auto">
          <a:xfrm>
            <a:off x="8674434" y="4288635"/>
            <a:ext cx="444416" cy="481780"/>
          </a:xfrm>
          <a:custGeom>
            <a:avLst/>
            <a:gdLst>
              <a:gd name="T0" fmla="*/ 2147483647 w 302"/>
              <a:gd name="T1" fmla="*/ 2147483647 h 412"/>
              <a:gd name="T2" fmla="*/ 2147483647 w 302"/>
              <a:gd name="T3" fmla="*/ 2147483647 h 412"/>
              <a:gd name="T4" fmla="*/ 2147483647 w 302"/>
              <a:gd name="T5" fmla="*/ 2147483647 h 412"/>
              <a:gd name="T6" fmla="*/ 2147483647 w 302"/>
              <a:gd name="T7" fmla="*/ 2147483647 h 412"/>
              <a:gd name="T8" fmla="*/ 2147483647 w 302"/>
              <a:gd name="T9" fmla="*/ 2147483647 h 412"/>
              <a:gd name="T10" fmla="*/ 2147483647 w 302"/>
              <a:gd name="T11" fmla="*/ 2147483647 h 412"/>
              <a:gd name="T12" fmla="*/ 2147483647 w 302"/>
              <a:gd name="T13" fmla="*/ 2147483647 h 412"/>
              <a:gd name="T14" fmla="*/ 2147483647 w 302"/>
              <a:gd name="T15" fmla="*/ 2147483647 h 412"/>
              <a:gd name="T16" fmla="*/ 2147483647 w 302"/>
              <a:gd name="T17" fmla="*/ 2147483647 h 412"/>
              <a:gd name="T18" fmla="*/ 2147483647 w 302"/>
              <a:gd name="T19" fmla="*/ 2147483647 h 412"/>
              <a:gd name="T20" fmla="*/ 2147483647 w 302"/>
              <a:gd name="T21" fmla="*/ 2147483647 h 412"/>
              <a:gd name="T22" fmla="*/ 2147483647 w 302"/>
              <a:gd name="T23" fmla="*/ 2147483647 h 412"/>
              <a:gd name="T24" fmla="*/ 2147483647 w 302"/>
              <a:gd name="T25" fmla="*/ 2147483647 h 412"/>
              <a:gd name="T26" fmla="*/ 2147483647 w 302"/>
              <a:gd name="T27" fmla="*/ 2147483647 h 412"/>
              <a:gd name="T28" fmla="*/ 2147483647 w 302"/>
              <a:gd name="T29" fmla="*/ 2147483647 h 412"/>
              <a:gd name="T30" fmla="*/ 2147483647 w 302"/>
              <a:gd name="T31" fmla="*/ 2147483647 h 412"/>
              <a:gd name="T32" fmla="*/ 2147483647 w 302"/>
              <a:gd name="T33" fmla="*/ 2147483647 h 412"/>
              <a:gd name="T34" fmla="*/ 2147483647 w 302"/>
              <a:gd name="T35" fmla="*/ 2147483647 h 412"/>
              <a:gd name="T36" fmla="*/ 2147483647 w 302"/>
              <a:gd name="T37" fmla="*/ 2147483647 h 412"/>
              <a:gd name="T38" fmla="*/ 0 w 302"/>
              <a:gd name="T39" fmla="*/ 2147483647 h 412"/>
              <a:gd name="T40" fmla="*/ 2147483647 w 302"/>
              <a:gd name="T41" fmla="*/ 2147483647 h 412"/>
              <a:gd name="T42" fmla="*/ 2147483647 w 302"/>
              <a:gd name="T43" fmla="*/ 2147483647 h 412"/>
              <a:gd name="T44" fmla="*/ 2147483647 w 302"/>
              <a:gd name="T45" fmla="*/ 2147483647 h 412"/>
              <a:gd name="T46" fmla="*/ 2147483647 w 302"/>
              <a:gd name="T47" fmla="*/ 2147483647 h 412"/>
              <a:gd name="T48" fmla="*/ 2147483647 w 302"/>
              <a:gd name="T49" fmla="*/ 2147483647 h 412"/>
              <a:gd name="T50" fmla="*/ 2147483647 w 302"/>
              <a:gd name="T51" fmla="*/ 2147483647 h 412"/>
              <a:gd name="T52" fmla="*/ 2147483647 w 302"/>
              <a:gd name="T53" fmla="*/ 2147483647 h 412"/>
              <a:gd name="T54" fmla="*/ 2147483647 w 302"/>
              <a:gd name="T55" fmla="*/ 2147483647 h 412"/>
              <a:gd name="T56" fmla="*/ 2147483647 w 302"/>
              <a:gd name="T57" fmla="*/ 2147483647 h 412"/>
              <a:gd name="T58" fmla="*/ 2147483647 w 302"/>
              <a:gd name="T59" fmla="*/ 2147483647 h 412"/>
              <a:gd name="T60" fmla="*/ 2147483647 w 302"/>
              <a:gd name="T61" fmla="*/ 2147483647 h 412"/>
              <a:gd name="T62" fmla="*/ 2147483647 w 302"/>
              <a:gd name="T63" fmla="*/ 2147483647 h 412"/>
              <a:gd name="T64" fmla="*/ 2147483647 w 302"/>
              <a:gd name="T65" fmla="*/ 2147483647 h 412"/>
              <a:gd name="T66" fmla="*/ 2147483647 w 302"/>
              <a:gd name="T67" fmla="*/ 2147483647 h 412"/>
              <a:gd name="T68" fmla="*/ 2147483647 w 302"/>
              <a:gd name="T69" fmla="*/ 2147483647 h 412"/>
              <a:gd name="T70" fmla="*/ 2147483647 w 302"/>
              <a:gd name="T71" fmla="*/ 2147483647 h 412"/>
              <a:gd name="T72" fmla="*/ 2147483647 w 302"/>
              <a:gd name="T73" fmla="*/ 2147483647 h 412"/>
              <a:gd name="T74" fmla="*/ 2147483647 w 302"/>
              <a:gd name="T75" fmla="*/ 2147483647 h 412"/>
              <a:gd name="T76" fmla="*/ 2147483647 w 302"/>
              <a:gd name="T77" fmla="*/ 2147483647 h 412"/>
              <a:gd name="T78" fmla="*/ 2147483647 w 302"/>
              <a:gd name="T79" fmla="*/ 2147483647 h 412"/>
              <a:gd name="T80" fmla="*/ 2147483647 w 302"/>
              <a:gd name="T81" fmla="*/ 2147483647 h 412"/>
              <a:gd name="T82" fmla="*/ 2147483647 w 302"/>
              <a:gd name="T83" fmla="*/ 2147483647 h 412"/>
              <a:gd name="T84" fmla="*/ 2147483647 w 302"/>
              <a:gd name="T85" fmla="*/ 2147483647 h 412"/>
              <a:gd name="T86" fmla="*/ 2147483647 w 302"/>
              <a:gd name="T87" fmla="*/ 2147483647 h 412"/>
              <a:gd name="T88" fmla="*/ 2147483647 w 302"/>
              <a:gd name="T89" fmla="*/ 2147483647 h 412"/>
              <a:gd name="T90" fmla="*/ 2147483647 w 302"/>
              <a:gd name="T91" fmla="*/ 2147483647 h 412"/>
              <a:gd name="T92" fmla="*/ 2147483647 w 302"/>
              <a:gd name="T93" fmla="*/ 2147483647 h 412"/>
              <a:gd name="T94" fmla="*/ 2147483647 w 302"/>
              <a:gd name="T95" fmla="*/ 2147483647 h 412"/>
              <a:gd name="T96" fmla="*/ 2147483647 w 302"/>
              <a:gd name="T97" fmla="*/ 2147483647 h 412"/>
              <a:gd name="T98" fmla="*/ 2147483647 w 302"/>
              <a:gd name="T99" fmla="*/ 2147483647 h 412"/>
              <a:gd name="T100" fmla="*/ 2147483647 w 302"/>
              <a:gd name="T101" fmla="*/ 2147483647 h 412"/>
              <a:gd name="T102" fmla="*/ 2147483647 w 302"/>
              <a:gd name="T103" fmla="*/ 2147483647 h 412"/>
              <a:gd name="T104" fmla="*/ 2147483647 w 302"/>
              <a:gd name="T105" fmla="*/ 2147483647 h 4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2" h="412">
                <a:moveTo>
                  <a:pt x="221" y="241"/>
                </a:moveTo>
                <a:cubicBezTo>
                  <a:pt x="221" y="237"/>
                  <a:pt x="217" y="234"/>
                  <a:pt x="213" y="234"/>
                </a:cubicBezTo>
                <a:cubicBezTo>
                  <a:pt x="193" y="234"/>
                  <a:pt x="193" y="234"/>
                  <a:pt x="193" y="234"/>
                </a:cubicBezTo>
                <a:cubicBezTo>
                  <a:pt x="189" y="234"/>
                  <a:pt x="186" y="237"/>
                  <a:pt x="186" y="241"/>
                </a:cubicBezTo>
                <a:cubicBezTo>
                  <a:pt x="186" y="261"/>
                  <a:pt x="186" y="261"/>
                  <a:pt x="186" y="261"/>
                </a:cubicBezTo>
                <a:cubicBezTo>
                  <a:pt x="186" y="265"/>
                  <a:pt x="189" y="268"/>
                  <a:pt x="193" y="268"/>
                </a:cubicBezTo>
                <a:cubicBezTo>
                  <a:pt x="213" y="268"/>
                  <a:pt x="213" y="268"/>
                  <a:pt x="213" y="268"/>
                </a:cubicBezTo>
                <a:cubicBezTo>
                  <a:pt x="217" y="268"/>
                  <a:pt x="221" y="265"/>
                  <a:pt x="221" y="261"/>
                </a:cubicBezTo>
                <a:lnTo>
                  <a:pt x="221" y="241"/>
                </a:lnTo>
                <a:close/>
                <a:moveTo>
                  <a:pt x="221" y="140"/>
                </a:moveTo>
                <a:cubicBezTo>
                  <a:pt x="221" y="136"/>
                  <a:pt x="217" y="133"/>
                  <a:pt x="213" y="133"/>
                </a:cubicBezTo>
                <a:cubicBezTo>
                  <a:pt x="193" y="133"/>
                  <a:pt x="193" y="133"/>
                  <a:pt x="193" y="133"/>
                </a:cubicBezTo>
                <a:cubicBezTo>
                  <a:pt x="189" y="133"/>
                  <a:pt x="186" y="136"/>
                  <a:pt x="186" y="140"/>
                </a:cubicBezTo>
                <a:cubicBezTo>
                  <a:pt x="186" y="160"/>
                  <a:pt x="186" y="160"/>
                  <a:pt x="186" y="160"/>
                </a:cubicBezTo>
                <a:cubicBezTo>
                  <a:pt x="186" y="164"/>
                  <a:pt x="189" y="167"/>
                  <a:pt x="193" y="167"/>
                </a:cubicBezTo>
                <a:cubicBezTo>
                  <a:pt x="213" y="167"/>
                  <a:pt x="213" y="167"/>
                  <a:pt x="213" y="167"/>
                </a:cubicBezTo>
                <a:cubicBezTo>
                  <a:pt x="217" y="167"/>
                  <a:pt x="221" y="164"/>
                  <a:pt x="221" y="160"/>
                </a:cubicBezTo>
                <a:lnTo>
                  <a:pt x="221" y="140"/>
                </a:lnTo>
                <a:close/>
                <a:moveTo>
                  <a:pt x="213" y="284"/>
                </a:moveTo>
                <a:cubicBezTo>
                  <a:pt x="193" y="284"/>
                  <a:pt x="193" y="284"/>
                  <a:pt x="193" y="284"/>
                </a:cubicBezTo>
                <a:cubicBezTo>
                  <a:pt x="189" y="284"/>
                  <a:pt x="186" y="288"/>
                  <a:pt x="186" y="292"/>
                </a:cubicBezTo>
                <a:cubicBezTo>
                  <a:pt x="186" y="311"/>
                  <a:pt x="186" y="311"/>
                  <a:pt x="186" y="311"/>
                </a:cubicBezTo>
                <a:cubicBezTo>
                  <a:pt x="186" y="316"/>
                  <a:pt x="189" y="319"/>
                  <a:pt x="193" y="319"/>
                </a:cubicBezTo>
                <a:cubicBezTo>
                  <a:pt x="213" y="319"/>
                  <a:pt x="213" y="319"/>
                  <a:pt x="213" y="319"/>
                </a:cubicBezTo>
                <a:cubicBezTo>
                  <a:pt x="217" y="319"/>
                  <a:pt x="221" y="316"/>
                  <a:pt x="221" y="311"/>
                </a:cubicBezTo>
                <a:cubicBezTo>
                  <a:pt x="221" y="292"/>
                  <a:pt x="221" y="292"/>
                  <a:pt x="221" y="292"/>
                </a:cubicBezTo>
                <a:cubicBezTo>
                  <a:pt x="221" y="288"/>
                  <a:pt x="217" y="284"/>
                  <a:pt x="213" y="284"/>
                </a:cubicBezTo>
                <a:close/>
                <a:moveTo>
                  <a:pt x="170" y="241"/>
                </a:moveTo>
                <a:cubicBezTo>
                  <a:pt x="170" y="237"/>
                  <a:pt x="166" y="234"/>
                  <a:pt x="162" y="234"/>
                </a:cubicBezTo>
                <a:cubicBezTo>
                  <a:pt x="142" y="234"/>
                  <a:pt x="142" y="234"/>
                  <a:pt x="142" y="234"/>
                </a:cubicBezTo>
                <a:cubicBezTo>
                  <a:pt x="138" y="234"/>
                  <a:pt x="135" y="237"/>
                  <a:pt x="135" y="241"/>
                </a:cubicBezTo>
                <a:cubicBezTo>
                  <a:pt x="135" y="261"/>
                  <a:pt x="135" y="261"/>
                  <a:pt x="135" y="261"/>
                </a:cubicBezTo>
                <a:cubicBezTo>
                  <a:pt x="135" y="265"/>
                  <a:pt x="138" y="268"/>
                  <a:pt x="142" y="268"/>
                </a:cubicBezTo>
                <a:cubicBezTo>
                  <a:pt x="162" y="268"/>
                  <a:pt x="162" y="268"/>
                  <a:pt x="162" y="268"/>
                </a:cubicBezTo>
                <a:cubicBezTo>
                  <a:pt x="166" y="268"/>
                  <a:pt x="170" y="265"/>
                  <a:pt x="170" y="261"/>
                </a:cubicBezTo>
                <a:lnTo>
                  <a:pt x="170" y="241"/>
                </a:lnTo>
                <a:close/>
                <a:moveTo>
                  <a:pt x="170" y="191"/>
                </a:moveTo>
                <a:cubicBezTo>
                  <a:pt x="170" y="187"/>
                  <a:pt x="166" y="183"/>
                  <a:pt x="162" y="183"/>
                </a:cubicBezTo>
                <a:cubicBezTo>
                  <a:pt x="142" y="183"/>
                  <a:pt x="142" y="183"/>
                  <a:pt x="142" y="183"/>
                </a:cubicBezTo>
                <a:cubicBezTo>
                  <a:pt x="138" y="183"/>
                  <a:pt x="135" y="187"/>
                  <a:pt x="135" y="191"/>
                </a:cubicBezTo>
                <a:cubicBezTo>
                  <a:pt x="135" y="210"/>
                  <a:pt x="135" y="210"/>
                  <a:pt x="135" y="210"/>
                </a:cubicBezTo>
                <a:cubicBezTo>
                  <a:pt x="135" y="215"/>
                  <a:pt x="138" y="218"/>
                  <a:pt x="142" y="218"/>
                </a:cubicBezTo>
                <a:cubicBezTo>
                  <a:pt x="162" y="218"/>
                  <a:pt x="162" y="218"/>
                  <a:pt x="162" y="218"/>
                </a:cubicBezTo>
                <a:cubicBezTo>
                  <a:pt x="166" y="218"/>
                  <a:pt x="170" y="215"/>
                  <a:pt x="170" y="210"/>
                </a:cubicBezTo>
                <a:lnTo>
                  <a:pt x="170" y="191"/>
                </a:lnTo>
                <a:close/>
                <a:moveTo>
                  <a:pt x="162" y="284"/>
                </a:moveTo>
                <a:cubicBezTo>
                  <a:pt x="142" y="284"/>
                  <a:pt x="142" y="284"/>
                  <a:pt x="142" y="284"/>
                </a:cubicBezTo>
                <a:cubicBezTo>
                  <a:pt x="138" y="284"/>
                  <a:pt x="135" y="288"/>
                  <a:pt x="135" y="292"/>
                </a:cubicBezTo>
                <a:cubicBezTo>
                  <a:pt x="135" y="311"/>
                  <a:pt x="135" y="311"/>
                  <a:pt x="135" y="311"/>
                </a:cubicBezTo>
                <a:cubicBezTo>
                  <a:pt x="135" y="316"/>
                  <a:pt x="138" y="319"/>
                  <a:pt x="142" y="319"/>
                </a:cubicBezTo>
                <a:cubicBezTo>
                  <a:pt x="162" y="319"/>
                  <a:pt x="162" y="319"/>
                  <a:pt x="162" y="319"/>
                </a:cubicBezTo>
                <a:cubicBezTo>
                  <a:pt x="166" y="319"/>
                  <a:pt x="170" y="316"/>
                  <a:pt x="170" y="311"/>
                </a:cubicBezTo>
                <a:cubicBezTo>
                  <a:pt x="170" y="292"/>
                  <a:pt x="170" y="292"/>
                  <a:pt x="170" y="292"/>
                </a:cubicBezTo>
                <a:cubicBezTo>
                  <a:pt x="170" y="288"/>
                  <a:pt x="166" y="284"/>
                  <a:pt x="162" y="284"/>
                </a:cubicBezTo>
                <a:close/>
                <a:moveTo>
                  <a:pt x="221" y="191"/>
                </a:moveTo>
                <a:cubicBezTo>
                  <a:pt x="221" y="187"/>
                  <a:pt x="217" y="183"/>
                  <a:pt x="213" y="183"/>
                </a:cubicBezTo>
                <a:cubicBezTo>
                  <a:pt x="193" y="183"/>
                  <a:pt x="193" y="183"/>
                  <a:pt x="193" y="183"/>
                </a:cubicBezTo>
                <a:cubicBezTo>
                  <a:pt x="189" y="183"/>
                  <a:pt x="186" y="187"/>
                  <a:pt x="186" y="191"/>
                </a:cubicBezTo>
                <a:cubicBezTo>
                  <a:pt x="186" y="210"/>
                  <a:pt x="186" y="210"/>
                  <a:pt x="186" y="210"/>
                </a:cubicBezTo>
                <a:cubicBezTo>
                  <a:pt x="186" y="215"/>
                  <a:pt x="189" y="218"/>
                  <a:pt x="193" y="218"/>
                </a:cubicBezTo>
                <a:cubicBezTo>
                  <a:pt x="213" y="218"/>
                  <a:pt x="213" y="218"/>
                  <a:pt x="213" y="218"/>
                </a:cubicBezTo>
                <a:cubicBezTo>
                  <a:pt x="217" y="218"/>
                  <a:pt x="221" y="215"/>
                  <a:pt x="221" y="210"/>
                </a:cubicBezTo>
                <a:lnTo>
                  <a:pt x="221" y="191"/>
                </a:lnTo>
                <a:close/>
                <a:moveTo>
                  <a:pt x="272" y="140"/>
                </a:moveTo>
                <a:cubicBezTo>
                  <a:pt x="272" y="136"/>
                  <a:pt x="268" y="133"/>
                  <a:pt x="264" y="133"/>
                </a:cubicBezTo>
                <a:cubicBezTo>
                  <a:pt x="244" y="133"/>
                  <a:pt x="244" y="133"/>
                  <a:pt x="244" y="133"/>
                </a:cubicBezTo>
                <a:cubicBezTo>
                  <a:pt x="240" y="133"/>
                  <a:pt x="237" y="136"/>
                  <a:pt x="237" y="140"/>
                </a:cubicBezTo>
                <a:cubicBezTo>
                  <a:pt x="237" y="160"/>
                  <a:pt x="237" y="160"/>
                  <a:pt x="237" y="160"/>
                </a:cubicBezTo>
                <a:cubicBezTo>
                  <a:pt x="237" y="164"/>
                  <a:pt x="240" y="167"/>
                  <a:pt x="244" y="167"/>
                </a:cubicBezTo>
                <a:cubicBezTo>
                  <a:pt x="264" y="167"/>
                  <a:pt x="264" y="167"/>
                  <a:pt x="264" y="167"/>
                </a:cubicBezTo>
                <a:cubicBezTo>
                  <a:pt x="268" y="167"/>
                  <a:pt x="272" y="164"/>
                  <a:pt x="272" y="160"/>
                </a:cubicBezTo>
                <a:lnTo>
                  <a:pt x="272" y="140"/>
                </a:lnTo>
                <a:close/>
                <a:moveTo>
                  <a:pt x="294" y="154"/>
                </a:moveTo>
                <a:cubicBezTo>
                  <a:pt x="290" y="154"/>
                  <a:pt x="286" y="157"/>
                  <a:pt x="286" y="162"/>
                </a:cubicBezTo>
                <a:cubicBezTo>
                  <a:pt x="286" y="396"/>
                  <a:pt x="286" y="396"/>
                  <a:pt x="286" y="396"/>
                </a:cubicBezTo>
                <a:cubicBezTo>
                  <a:pt x="186" y="396"/>
                  <a:pt x="186" y="396"/>
                  <a:pt x="186" y="396"/>
                </a:cubicBezTo>
                <a:cubicBezTo>
                  <a:pt x="186" y="343"/>
                  <a:pt x="186" y="343"/>
                  <a:pt x="186" y="343"/>
                </a:cubicBezTo>
                <a:cubicBezTo>
                  <a:pt x="186" y="339"/>
                  <a:pt x="182" y="335"/>
                  <a:pt x="178" y="335"/>
                </a:cubicBezTo>
                <a:cubicBezTo>
                  <a:pt x="128" y="335"/>
                  <a:pt x="128" y="335"/>
                  <a:pt x="128" y="335"/>
                </a:cubicBezTo>
                <a:cubicBezTo>
                  <a:pt x="123" y="335"/>
                  <a:pt x="120" y="339"/>
                  <a:pt x="120" y="343"/>
                </a:cubicBezTo>
                <a:cubicBezTo>
                  <a:pt x="120" y="396"/>
                  <a:pt x="120" y="396"/>
                  <a:pt x="120" y="396"/>
                </a:cubicBezTo>
                <a:cubicBezTo>
                  <a:pt x="16" y="396"/>
                  <a:pt x="16" y="396"/>
                  <a:pt x="16" y="396"/>
                </a:cubicBezTo>
                <a:cubicBezTo>
                  <a:pt x="16" y="16"/>
                  <a:pt x="16" y="16"/>
                  <a:pt x="16" y="16"/>
                </a:cubicBezTo>
                <a:cubicBezTo>
                  <a:pt x="186" y="16"/>
                  <a:pt x="186" y="16"/>
                  <a:pt x="186" y="16"/>
                </a:cubicBezTo>
                <a:cubicBezTo>
                  <a:pt x="186" y="109"/>
                  <a:pt x="186" y="109"/>
                  <a:pt x="186" y="109"/>
                </a:cubicBezTo>
                <a:cubicBezTo>
                  <a:pt x="186" y="111"/>
                  <a:pt x="187" y="113"/>
                  <a:pt x="188" y="115"/>
                </a:cubicBezTo>
                <a:cubicBezTo>
                  <a:pt x="190" y="116"/>
                  <a:pt x="192" y="117"/>
                  <a:pt x="194" y="117"/>
                </a:cubicBezTo>
                <a:cubicBezTo>
                  <a:pt x="286" y="117"/>
                  <a:pt x="286" y="117"/>
                  <a:pt x="286" y="117"/>
                </a:cubicBezTo>
                <a:cubicBezTo>
                  <a:pt x="286" y="130"/>
                  <a:pt x="286" y="130"/>
                  <a:pt x="286" y="130"/>
                </a:cubicBezTo>
                <a:cubicBezTo>
                  <a:pt x="286" y="134"/>
                  <a:pt x="290" y="138"/>
                  <a:pt x="294" y="138"/>
                </a:cubicBezTo>
                <a:cubicBezTo>
                  <a:pt x="298" y="138"/>
                  <a:pt x="302" y="134"/>
                  <a:pt x="302" y="130"/>
                </a:cubicBezTo>
                <a:cubicBezTo>
                  <a:pt x="302" y="130"/>
                  <a:pt x="302" y="130"/>
                  <a:pt x="302" y="130"/>
                </a:cubicBezTo>
                <a:cubicBezTo>
                  <a:pt x="302" y="117"/>
                  <a:pt x="302" y="117"/>
                  <a:pt x="302" y="117"/>
                </a:cubicBezTo>
                <a:cubicBezTo>
                  <a:pt x="302" y="108"/>
                  <a:pt x="295" y="101"/>
                  <a:pt x="286" y="101"/>
                </a:cubicBezTo>
                <a:cubicBezTo>
                  <a:pt x="202" y="101"/>
                  <a:pt x="202" y="101"/>
                  <a:pt x="202" y="101"/>
                </a:cubicBezTo>
                <a:cubicBezTo>
                  <a:pt x="202" y="16"/>
                  <a:pt x="202" y="16"/>
                  <a:pt x="202" y="16"/>
                </a:cubicBezTo>
                <a:cubicBezTo>
                  <a:pt x="202" y="7"/>
                  <a:pt x="195" y="0"/>
                  <a:pt x="186" y="0"/>
                </a:cubicBezTo>
                <a:cubicBezTo>
                  <a:pt x="16" y="0"/>
                  <a:pt x="16" y="0"/>
                  <a:pt x="16" y="0"/>
                </a:cubicBezTo>
                <a:cubicBezTo>
                  <a:pt x="8" y="0"/>
                  <a:pt x="0" y="7"/>
                  <a:pt x="0" y="16"/>
                </a:cubicBezTo>
                <a:cubicBezTo>
                  <a:pt x="0" y="396"/>
                  <a:pt x="0" y="396"/>
                  <a:pt x="0" y="396"/>
                </a:cubicBezTo>
                <a:cubicBezTo>
                  <a:pt x="0" y="404"/>
                  <a:pt x="8" y="412"/>
                  <a:pt x="16" y="412"/>
                </a:cubicBezTo>
                <a:cubicBezTo>
                  <a:pt x="286" y="412"/>
                  <a:pt x="286" y="412"/>
                  <a:pt x="286" y="412"/>
                </a:cubicBezTo>
                <a:cubicBezTo>
                  <a:pt x="295" y="412"/>
                  <a:pt x="302" y="404"/>
                  <a:pt x="302" y="396"/>
                </a:cubicBezTo>
                <a:cubicBezTo>
                  <a:pt x="302" y="162"/>
                  <a:pt x="302" y="162"/>
                  <a:pt x="302" y="162"/>
                </a:cubicBezTo>
                <a:cubicBezTo>
                  <a:pt x="302" y="157"/>
                  <a:pt x="298" y="154"/>
                  <a:pt x="294" y="154"/>
                </a:cubicBezTo>
                <a:close/>
                <a:moveTo>
                  <a:pt x="170" y="140"/>
                </a:moveTo>
                <a:cubicBezTo>
                  <a:pt x="170" y="136"/>
                  <a:pt x="166" y="133"/>
                  <a:pt x="162" y="133"/>
                </a:cubicBezTo>
                <a:cubicBezTo>
                  <a:pt x="142" y="133"/>
                  <a:pt x="142" y="133"/>
                  <a:pt x="142" y="133"/>
                </a:cubicBezTo>
                <a:cubicBezTo>
                  <a:pt x="138" y="133"/>
                  <a:pt x="135" y="136"/>
                  <a:pt x="135" y="140"/>
                </a:cubicBezTo>
                <a:cubicBezTo>
                  <a:pt x="135" y="160"/>
                  <a:pt x="135" y="160"/>
                  <a:pt x="135" y="160"/>
                </a:cubicBezTo>
                <a:cubicBezTo>
                  <a:pt x="135" y="164"/>
                  <a:pt x="138" y="167"/>
                  <a:pt x="142" y="167"/>
                </a:cubicBezTo>
                <a:cubicBezTo>
                  <a:pt x="162" y="167"/>
                  <a:pt x="162" y="167"/>
                  <a:pt x="162" y="167"/>
                </a:cubicBezTo>
                <a:cubicBezTo>
                  <a:pt x="166" y="167"/>
                  <a:pt x="170" y="164"/>
                  <a:pt x="170" y="160"/>
                </a:cubicBezTo>
                <a:lnTo>
                  <a:pt x="170" y="140"/>
                </a:lnTo>
                <a:close/>
                <a:moveTo>
                  <a:pt x="272" y="241"/>
                </a:moveTo>
                <a:cubicBezTo>
                  <a:pt x="272" y="237"/>
                  <a:pt x="268" y="234"/>
                  <a:pt x="264" y="234"/>
                </a:cubicBezTo>
                <a:cubicBezTo>
                  <a:pt x="244" y="234"/>
                  <a:pt x="244" y="234"/>
                  <a:pt x="244" y="234"/>
                </a:cubicBezTo>
                <a:cubicBezTo>
                  <a:pt x="240" y="234"/>
                  <a:pt x="237" y="237"/>
                  <a:pt x="237" y="241"/>
                </a:cubicBezTo>
                <a:cubicBezTo>
                  <a:pt x="237" y="261"/>
                  <a:pt x="237" y="261"/>
                  <a:pt x="237" y="261"/>
                </a:cubicBezTo>
                <a:cubicBezTo>
                  <a:pt x="237" y="265"/>
                  <a:pt x="240" y="268"/>
                  <a:pt x="244" y="268"/>
                </a:cubicBezTo>
                <a:cubicBezTo>
                  <a:pt x="264" y="268"/>
                  <a:pt x="264" y="268"/>
                  <a:pt x="264" y="268"/>
                </a:cubicBezTo>
                <a:cubicBezTo>
                  <a:pt x="268" y="268"/>
                  <a:pt x="272" y="265"/>
                  <a:pt x="272" y="261"/>
                </a:cubicBezTo>
                <a:lnTo>
                  <a:pt x="272" y="241"/>
                </a:lnTo>
                <a:close/>
                <a:moveTo>
                  <a:pt x="272" y="191"/>
                </a:moveTo>
                <a:cubicBezTo>
                  <a:pt x="272" y="187"/>
                  <a:pt x="268" y="183"/>
                  <a:pt x="264" y="183"/>
                </a:cubicBezTo>
                <a:cubicBezTo>
                  <a:pt x="244" y="183"/>
                  <a:pt x="244" y="183"/>
                  <a:pt x="244" y="183"/>
                </a:cubicBezTo>
                <a:cubicBezTo>
                  <a:pt x="240" y="183"/>
                  <a:pt x="237" y="187"/>
                  <a:pt x="237" y="191"/>
                </a:cubicBezTo>
                <a:cubicBezTo>
                  <a:pt x="237" y="210"/>
                  <a:pt x="237" y="210"/>
                  <a:pt x="237" y="210"/>
                </a:cubicBezTo>
                <a:cubicBezTo>
                  <a:pt x="237" y="215"/>
                  <a:pt x="240" y="218"/>
                  <a:pt x="244" y="218"/>
                </a:cubicBezTo>
                <a:cubicBezTo>
                  <a:pt x="264" y="218"/>
                  <a:pt x="264" y="218"/>
                  <a:pt x="264" y="218"/>
                </a:cubicBezTo>
                <a:cubicBezTo>
                  <a:pt x="268" y="218"/>
                  <a:pt x="272" y="215"/>
                  <a:pt x="272" y="210"/>
                </a:cubicBezTo>
                <a:lnTo>
                  <a:pt x="272" y="191"/>
                </a:lnTo>
                <a:close/>
                <a:moveTo>
                  <a:pt x="264" y="284"/>
                </a:moveTo>
                <a:cubicBezTo>
                  <a:pt x="244" y="284"/>
                  <a:pt x="244" y="284"/>
                  <a:pt x="244" y="284"/>
                </a:cubicBezTo>
                <a:cubicBezTo>
                  <a:pt x="240" y="284"/>
                  <a:pt x="237" y="288"/>
                  <a:pt x="237" y="292"/>
                </a:cubicBezTo>
                <a:cubicBezTo>
                  <a:pt x="237" y="311"/>
                  <a:pt x="237" y="311"/>
                  <a:pt x="237" y="311"/>
                </a:cubicBezTo>
                <a:cubicBezTo>
                  <a:pt x="237" y="316"/>
                  <a:pt x="240" y="319"/>
                  <a:pt x="244" y="319"/>
                </a:cubicBezTo>
                <a:cubicBezTo>
                  <a:pt x="264" y="319"/>
                  <a:pt x="264" y="319"/>
                  <a:pt x="264" y="319"/>
                </a:cubicBezTo>
                <a:cubicBezTo>
                  <a:pt x="268" y="319"/>
                  <a:pt x="272" y="316"/>
                  <a:pt x="272" y="311"/>
                </a:cubicBezTo>
                <a:cubicBezTo>
                  <a:pt x="272" y="292"/>
                  <a:pt x="272" y="292"/>
                  <a:pt x="272" y="292"/>
                </a:cubicBezTo>
                <a:cubicBezTo>
                  <a:pt x="272" y="288"/>
                  <a:pt x="268" y="284"/>
                  <a:pt x="264" y="284"/>
                </a:cubicBezTo>
                <a:close/>
                <a:moveTo>
                  <a:pt x="67" y="140"/>
                </a:moveTo>
                <a:cubicBezTo>
                  <a:pt x="67" y="136"/>
                  <a:pt x="64" y="133"/>
                  <a:pt x="60" y="133"/>
                </a:cubicBezTo>
                <a:cubicBezTo>
                  <a:pt x="40" y="133"/>
                  <a:pt x="40" y="133"/>
                  <a:pt x="40" y="133"/>
                </a:cubicBezTo>
                <a:cubicBezTo>
                  <a:pt x="36" y="133"/>
                  <a:pt x="32" y="136"/>
                  <a:pt x="32" y="140"/>
                </a:cubicBezTo>
                <a:cubicBezTo>
                  <a:pt x="32" y="160"/>
                  <a:pt x="32" y="160"/>
                  <a:pt x="32" y="160"/>
                </a:cubicBezTo>
                <a:cubicBezTo>
                  <a:pt x="32" y="164"/>
                  <a:pt x="36" y="167"/>
                  <a:pt x="40" y="167"/>
                </a:cubicBezTo>
                <a:cubicBezTo>
                  <a:pt x="60" y="167"/>
                  <a:pt x="60" y="167"/>
                  <a:pt x="60" y="167"/>
                </a:cubicBezTo>
                <a:cubicBezTo>
                  <a:pt x="64" y="167"/>
                  <a:pt x="67" y="164"/>
                  <a:pt x="67" y="160"/>
                </a:cubicBezTo>
                <a:lnTo>
                  <a:pt x="67" y="140"/>
                </a:lnTo>
                <a:close/>
                <a:moveTo>
                  <a:pt x="60" y="284"/>
                </a:moveTo>
                <a:cubicBezTo>
                  <a:pt x="40" y="284"/>
                  <a:pt x="40" y="284"/>
                  <a:pt x="40" y="284"/>
                </a:cubicBezTo>
                <a:cubicBezTo>
                  <a:pt x="36" y="284"/>
                  <a:pt x="32" y="288"/>
                  <a:pt x="32" y="292"/>
                </a:cubicBezTo>
                <a:cubicBezTo>
                  <a:pt x="32" y="311"/>
                  <a:pt x="32" y="311"/>
                  <a:pt x="32" y="311"/>
                </a:cubicBezTo>
                <a:cubicBezTo>
                  <a:pt x="32" y="316"/>
                  <a:pt x="36" y="319"/>
                  <a:pt x="40" y="319"/>
                </a:cubicBezTo>
                <a:cubicBezTo>
                  <a:pt x="60" y="319"/>
                  <a:pt x="60" y="319"/>
                  <a:pt x="60" y="319"/>
                </a:cubicBezTo>
                <a:cubicBezTo>
                  <a:pt x="64" y="319"/>
                  <a:pt x="67" y="316"/>
                  <a:pt x="67" y="311"/>
                </a:cubicBezTo>
                <a:cubicBezTo>
                  <a:pt x="67" y="292"/>
                  <a:pt x="67" y="292"/>
                  <a:pt x="67" y="292"/>
                </a:cubicBezTo>
                <a:cubicBezTo>
                  <a:pt x="67" y="288"/>
                  <a:pt x="64" y="284"/>
                  <a:pt x="60" y="284"/>
                </a:cubicBezTo>
                <a:close/>
                <a:moveTo>
                  <a:pt x="67" y="191"/>
                </a:moveTo>
                <a:cubicBezTo>
                  <a:pt x="67" y="187"/>
                  <a:pt x="64" y="183"/>
                  <a:pt x="60" y="183"/>
                </a:cubicBezTo>
                <a:cubicBezTo>
                  <a:pt x="40" y="183"/>
                  <a:pt x="40" y="183"/>
                  <a:pt x="40" y="183"/>
                </a:cubicBezTo>
                <a:cubicBezTo>
                  <a:pt x="36" y="183"/>
                  <a:pt x="32" y="187"/>
                  <a:pt x="32" y="191"/>
                </a:cubicBezTo>
                <a:cubicBezTo>
                  <a:pt x="32" y="210"/>
                  <a:pt x="32" y="210"/>
                  <a:pt x="32" y="210"/>
                </a:cubicBezTo>
                <a:cubicBezTo>
                  <a:pt x="32" y="215"/>
                  <a:pt x="36" y="218"/>
                  <a:pt x="40" y="218"/>
                </a:cubicBezTo>
                <a:cubicBezTo>
                  <a:pt x="60" y="218"/>
                  <a:pt x="60" y="218"/>
                  <a:pt x="60" y="218"/>
                </a:cubicBezTo>
                <a:cubicBezTo>
                  <a:pt x="64" y="218"/>
                  <a:pt x="67" y="215"/>
                  <a:pt x="67" y="210"/>
                </a:cubicBezTo>
                <a:lnTo>
                  <a:pt x="67" y="191"/>
                </a:lnTo>
                <a:close/>
                <a:moveTo>
                  <a:pt x="67" y="241"/>
                </a:moveTo>
                <a:cubicBezTo>
                  <a:pt x="67" y="237"/>
                  <a:pt x="64" y="234"/>
                  <a:pt x="60" y="234"/>
                </a:cubicBezTo>
                <a:cubicBezTo>
                  <a:pt x="40" y="234"/>
                  <a:pt x="40" y="234"/>
                  <a:pt x="40" y="234"/>
                </a:cubicBezTo>
                <a:cubicBezTo>
                  <a:pt x="36" y="234"/>
                  <a:pt x="32" y="237"/>
                  <a:pt x="32" y="241"/>
                </a:cubicBezTo>
                <a:cubicBezTo>
                  <a:pt x="32" y="261"/>
                  <a:pt x="32" y="261"/>
                  <a:pt x="32" y="261"/>
                </a:cubicBezTo>
                <a:cubicBezTo>
                  <a:pt x="32" y="265"/>
                  <a:pt x="36" y="268"/>
                  <a:pt x="40" y="268"/>
                </a:cubicBezTo>
                <a:cubicBezTo>
                  <a:pt x="60" y="268"/>
                  <a:pt x="60" y="268"/>
                  <a:pt x="60" y="268"/>
                </a:cubicBezTo>
                <a:cubicBezTo>
                  <a:pt x="64" y="268"/>
                  <a:pt x="67" y="265"/>
                  <a:pt x="67" y="261"/>
                </a:cubicBezTo>
                <a:lnTo>
                  <a:pt x="67" y="241"/>
                </a:lnTo>
                <a:close/>
                <a:moveTo>
                  <a:pt x="67" y="39"/>
                </a:moveTo>
                <a:cubicBezTo>
                  <a:pt x="67" y="35"/>
                  <a:pt x="64" y="32"/>
                  <a:pt x="60" y="32"/>
                </a:cubicBezTo>
                <a:cubicBezTo>
                  <a:pt x="40" y="32"/>
                  <a:pt x="40" y="32"/>
                  <a:pt x="40" y="32"/>
                </a:cubicBezTo>
                <a:cubicBezTo>
                  <a:pt x="36" y="32"/>
                  <a:pt x="32" y="35"/>
                  <a:pt x="32" y="39"/>
                </a:cubicBezTo>
                <a:cubicBezTo>
                  <a:pt x="32" y="59"/>
                  <a:pt x="32" y="59"/>
                  <a:pt x="32" y="59"/>
                </a:cubicBezTo>
                <a:cubicBezTo>
                  <a:pt x="32" y="63"/>
                  <a:pt x="36" y="66"/>
                  <a:pt x="40" y="66"/>
                </a:cubicBezTo>
                <a:cubicBezTo>
                  <a:pt x="60" y="66"/>
                  <a:pt x="60" y="66"/>
                  <a:pt x="60" y="66"/>
                </a:cubicBezTo>
                <a:cubicBezTo>
                  <a:pt x="64" y="66"/>
                  <a:pt x="67" y="63"/>
                  <a:pt x="67" y="59"/>
                </a:cubicBezTo>
                <a:lnTo>
                  <a:pt x="67" y="39"/>
                </a:lnTo>
                <a:close/>
                <a:moveTo>
                  <a:pt x="67" y="90"/>
                </a:moveTo>
                <a:cubicBezTo>
                  <a:pt x="67" y="86"/>
                  <a:pt x="64" y="82"/>
                  <a:pt x="60" y="82"/>
                </a:cubicBezTo>
                <a:cubicBezTo>
                  <a:pt x="40" y="82"/>
                  <a:pt x="40" y="82"/>
                  <a:pt x="40" y="82"/>
                </a:cubicBezTo>
                <a:cubicBezTo>
                  <a:pt x="36" y="82"/>
                  <a:pt x="32" y="86"/>
                  <a:pt x="32" y="90"/>
                </a:cubicBezTo>
                <a:cubicBezTo>
                  <a:pt x="32" y="109"/>
                  <a:pt x="32" y="109"/>
                  <a:pt x="32" y="109"/>
                </a:cubicBezTo>
                <a:cubicBezTo>
                  <a:pt x="32" y="114"/>
                  <a:pt x="36" y="117"/>
                  <a:pt x="40" y="117"/>
                </a:cubicBezTo>
                <a:cubicBezTo>
                  <a:pt x="60" y="117"/>
                  <a:pt x="60" y="117"/>
                  <a:pt x="60" y="117"/>
                </a:cubicBezTo>
                <a:cubicBezTo>
                  <a:pt x="64" y="117"/>
                  <a:pt x="67" y="114"/>
                  <a:pt x="67" y="109"/>
                </a:cubicBezTo>
                <a:lnTo>
                  <a:pt x="67" y="90"/>
                </a:lnTo>
                <a:close/>
                <a:moveTo>
                  <a:pt x="118" y="39"/>
                </a:moveTo>
                <a:cubicBezTo>
                  <a:pt x="118" y="35"/>
                  <a:pt x="115" y="32"/>
                  <a:pt x="111" y="32"/>
                </a:cubicBezTo>
                <a:cubicBezTo>
                  <a:pt x="91" y="32"/>
                  <a:pt x="91" y="32"/>
                  <a:pt x="91" y="32"/>
                </a:cubicBezTo>
                <a:cubicBezTo>
                  <a:pt x="87" y="32"/>
                  <a:pt x="84" y="35"/>
                  <a:pt x="84" y="39"/>
                </a:cubicBezTo>
                <a:cubicBezTo>
                  <a:pt x="84" y="59"/>
                  <a:pt x="84" y="59"/>
                  <a:pt x="84" y="59"/>
                </a:cubicBezTo>
                <a:cubicBezTo>
                  <a:pt x="84" y="63"/>
                  <a:pt x="87" y="66"/>
                  <a:pt x="91" y="66"/>
                </a:cubicBezTo>
                <a:cubicBezTo>
                  <a:pt x="111" y="66"/>
                  <a:pt x="111" y="66"/>
                  <a:pt x="111" y="66"/>
                </a:cubicBezTo>
                <a:cubicBezTo>
                  <a:pt x="115" y="66"/>
                  <a:pt x="118" y="63"/>
                  <a:pt x="118" y="59"/>
                </a:cubicBezTo>
                <a:lnTo>
                  <a:pt x="118" y="39"/>
                </a:lnTo>
                <a:close/>
                <a:moveTo>
                  <a:pt x="170" y="39"/>
                </a:moveTo>
                <a:cubicBezTo>
                  <a:pt x="170" y="35"/>
                  <a:pt x="166" y="32"/>
                  <a:pt x="162" y="32"/>
                </a:cubicBezTo>
                <a:cubicBezTo>
                  <a:pt x="142" y="32"/>
                  <a:pt x="142" y="32"/>
                  <a:pt x="142" y="32"/>
                </a:cubicBezTo>
                <a:cubicBezTo>
                  <a:pt x="138" y="32"/>
                  <a:pt x="135" y="35"/>
                  <a:pt x="135" y="39"/>
                </a:cubicBezTo>
                <a:cubicBezTo>
                  <a:pt x="135" y="59"/>
                  <a:pt x="135" y="59"/>
                  <a:pt x="135" y="59"/>
                </a:cubicBezTo>
                <a:cubicBezTo>
                  <a:pt x="135" y="63"/>
                  <a:pt x="138" y="66"/>
                  <a:pt x="142" y="66"/>
                </a:cubicBezTo>
                <a:cubicBezTo>
                  <a:pt x="162" y="66"/>
                  <a:pt x="162" y="66"/>
                  <a:pt x="162" y="66"/>
                </a:cubicBezTo>
                <a:cubicBezTo>
                  <a:pt x="166" y="66"/>
                  <a:pt x="170" y="63"/>
                  <a:pt x="170" y="59"/>
                </a:cubicBezTo>
                <a:lnTo>
                  <a:pt x="170" y="39"/>
                </a:lnTo>
                <a:close/>
                <a:moveTo>
                  <a:pt x="118" y="90"/>
                </a:moveTo>
                <a:cubicBezTo>
                  <a:pt x="118" y="86"/>
                  <a:pt x="115" y="82"/>
                  <a:pt x="111" y="82"/>
                </a:cubicBezTo>
                <a:cubicBezTo>
                  <a:pt x="91" y="82"/>
                  <a:pt x="91" y="82"/>
                  <a:pt x="91" y="82"/>
                </a:cubicBezTo>
                <a:cubicBezTo>
                  <a:pt x="87" y="82"/>
                  <a:pt x="84" y="86"/>
                  <a:pt x="84" y="90"/>
                </a:cubicBezTo>
                <a:cubicBezTo>
                  <a:pt x="84" y="109"/>
                  <a:pt x="84" y="109"/>
                  <a:pt x="84" y="109"/>
                </a:cubicBezTo>
                <a:cubicBezTo>
                  <a:pt x="84" y="114"/>
                  <a:pt x="87" y="117"/>
                  <a:pt x="91" y="117"/>
                </a:cubicBezTo>
                <a:cubicBezTo>
                  <a:pt x="111" y="117"/>
                  <a:pt x="111" y="117"/>
                  <a:pt x="111" y="117"/>
                </a:cubicBezTo>
                <a:cubicBezTo>
                  <a:pt x="115" y="117"/>
                  <a:pt x="118" y="114"/>
                  <a:pt x="118" y="109"/>
                </a:cubicBezTo>
                <a:lnTo>
                  <a:pt x="118" y="90"/>
                </a:lnTo>
                <a:close/>
                <a:moveTo>
                  <a:pt x="170" y="90"/>
                </a:moveTo>
                <a:cubicBezTo>
                  <a:pt x="170" y="86"/>
                  <a:pt x="166" y="82"/>
                  <a:pt x="162" y="82"/>
                </a:cubicBezTo>
                <a:cubicBezTo>
                  <a:pt x="142" y="82"/>
                  <a:pt x="142" y="82"/>
                  <a:pt x="142" y="82"/>
                </a:cubicBezTo>
                <a:cubicBezTo>
                  <a:pt x="138" y="82"/>
                  <a:pt x="135" y="86"/>
                  <a:pt x="135" y="90"/>
                </a:cubicBezTo>
                <a:cubicBezTo>
                  <a:pt x="135" y="109"/>
                  <a:pt x="135" y="109"/>
                  <a:pt x="135" y="109"/>
                </a:cubicBezTo>
                <a:cubicBezTo>
                  <a:pt x="135" y="114"/>
                  <a:pt x="138" y="117"/>
                  <a:pt x="142" y="117"/>
                </a:cubicBezTo>
                <a:cubicBezTo>
                  <a:pt x="162" y="117"/>
                  <a:pt x="162" y="117"/>
                  <a:pt x="162" y="117"/>
                </a:cubicBezTo>
                <a:cubicBezTo>
                  <a:pt x="166" y="117"/>
                  <a:pt x="170" y="114"/>
                  <a:pt x="170" y="109"/>
                </a:cubicBezTo>
                <a:lnTo>
                  <a:pt x="170" y="90"/>
                </a:lnTo>
                <a:close/>
                <a:moveTo>
                  <a:pt x="111" y="284"/>
                </a:moveTo>
                <a:cubicBezTo>
                  <a:pt x="91" y="284"/>
                  <a:pt x="91" y="284"/>
                  <a:pt x="91" y="284"/>
                </a:cubicBezTo>
                <a:cubicBezTo>
                  <a:pt x="87" y="284"/>
                  <a:pt x="84" y="288"/>
                  <a:pt x="84" y="292"/>
                </a:cubicBezTo>
                <a:cubicBezTo>
                  <a:pt x="84" y="311"/>
                  <a:pt x="84" y="311"/>
                  <a:pt x="84" y="311"/>
                </a:cubicBezTo>
                <a:cubicBezTo>
                  <a:pt x="84" y="316"/>
                  <a:pt x="87" y="319"/>
                  <a:pt x="91" y="319"/>
                </a:cubicBezTo>
                <a:cubicBezTo>
                  <a:pt x="111" y="319"/>
                  <a:pt x="111" y="319"/>
                  <a:pt x="111" y="319"/>
                </a:cubicBezTo>
                <a:cubicBezTo>
                  <a:pt x="115" y="319"/>
                  <a:pt x="118" y="316"/>
                  <a:pt x="118" y="311"/>
                </a:cubicBezTo>
                <a:cubicBezTo>
                  <a:pt x="118" y="292"/>
                  <a:pt x="118" y="292"/>
                  <a:pt x="118" y="292"/>
                </a:cubicBezTo>
                <a:cubicBezTo>
                  <a:pt x="118" y="288"/>
                  <a:pt x="115" y="284"/>
                  <a:pt x="111" y="284"/>
                </a:cubicBezTo>
                <a:close/>
                <a:moveTo>
                  <a:pt x="118" y="241"/>
                </a:moveTo>
                <a:cubicBezTo>
                  <a:pt x="118" y="237"/>
                  <a:pt x="115" y="234"/>
                  <a:pt x="111" y="234"/>
                </a:cubicBezTo>
                <a:cubicBezTo>
                  <a:pt x="91" y="234"/>
                  <a:pt x="91" y="234"/>
                  <a:pt x="91" y="234"/>
                </a:cubicBezTo>
                <a:cubicBezTo>
                  <a:pt x="87" y="234"/>
                  <a:pt x="84" y="237"/>
                  <a:pt x="84" y="241"/>
                </a:cubicBezTo>
                <a:cubicBezTo>
                  <a:pt x="84" y="261"/>
                  <a:pt x="84" y="261"/>
                  <a:pt x="84" y="261"/>
                </a:cubicBezTo>
                <a:cubicBezTo>
                  <a:pt x="84" y="265"/>
                  <a:pt x="87" y="268"/>
                  <a:pt x="91" y="268"/>
                </a:cubicBezTo>
                <a:cubicBezTo>
                  <a:pt x="111" y="268"/>
                  <a:pt x="111" y="268"/>
                  <a:pt x="111" y="268"/>
                </a:cubicBezTo>
                <a:cubicBezTo>
                  <a:pt x="115" y="268"/>
                  <a:pt x="118" y="265"/>
                  <a:pt x="118" y="261"/>
                </a:cubicBezTo>
                <a:lnTo>
                  <a:pt x="118" y="241"/>
                </a:lnTo>
                <a:close/>
                <a:moveTo>
                  <a:pt x="118" y="191"/>
                </a:moveTo>
                <a:cubicBezTo>
                  <a:pt x="118" y="187"/>
                  <a:pt x="115" y="183"/>
                  <a:pt x="111" y="183"/>
                </a:cubicBezTo>
                <a:cubicBezTo>
                  <a:pt x="91" y="183"/>
                  <a:pt x="91" y="183"/>
                  <a:pt x="91" y="183"/>
                </a:cubicBezTo>
                <a:cubicBezTo>
                  <a:pt x="87" y="183"/>
                  <a:pt x="84" y="187"/>
                  <a:pt x="84" y="191"/>
                </a:cubicBezTo>
                <a:cubicBezTo>
                  <a:pt x="84" y="210"/>
                  <a:pt x="84" y="210"/>
                  <a:pt x="84" y="210"/>
                </a:cubicBezTo>
                <a:cubicBezTo>
                  <a:pt x="84" y="215"/>
                  <a:pt x="87" y="218"/>
                  <a:pt x="91" y="218"/>
                </a:cubicBezTo>
                <a:cubicBezTo>
                  <a:pt x="111" y="218"/>
                  <a:pt x="111" y="218"/>
                  <a:pt x="111" y="218"/>
                </a:cubicBezTo>
                <a:cubicBezTo>
                  <a:pt x="115" y="218"/>
                  <a:pt x="118" y="215"/>
                  <a:pt x="118" y="210"/>
                </a:cubicBezTo>
                <a:lnTo>
                  <a:pt x="118" y="191"/>
                </a:lnTo>
                <a:close/>
                <a:moveTo>
                  <a:pt x="118" y="140"/>
                </a:moveTo>
                <a:cubicBezTo>
                  <a:pt x="118" y="136"/>
                  <a:pt x="115" y="133"/>
                  <a:pt x="111" y="133"/>
                </a:cubicBezTo>
                <a:cubicBezTo>
                  <a:pt x="91" y="133"/>
                  <a:pt x="91" y="133"/>
                  <a:pt x="91" y="133"/>
                </a:cubicBezTo>
                <a:cubicBezTo>
                  <a:pt x="87" y="133"/>
                  <a:pt x="84" y="136"/>
                  <a:pt x="84" y="140"/>
                </a:cubicBezTo>
                <a:cubicBezTo>
                  <a:pt x="84" y="160"/>
                  <a:pt x="84" y="160"/>
                  <a:pt x="84" y="160"/>
                </a:cubicBezTo>
                <a:cubicBezTo>
                  <a:pt x="84" y="164"/>
                  <a:pt x="87" y="167"/>
                  <a:pt x="91" y="167"/>
                </a:cubicBezTo>
                <a:cubicBezTo>
                  <a:pt x="111" y="167"/>
                  <a:pt x="111" y="167"/>
                  <a:pt x="111" y="167"/>
                </a:cubicBezTo>
                <a:cubicBezTo>
                  <a:pt x="115" y="167"/>
                  <a:pt x="118" y="164"/>
                  <a:pt x="118" y="160"/>
                </a:cubicBezTo>
                <a:lnTo>
                  <a:pt x="118" y="140"/>
                </a:ln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lIns="80119" tIns="40060" rIns="80119" bIns="40060"/>
          <a:lstStyle/>
          <a:p>
            <a:endParaRPr lang="en-US" sz="1600"/>
          </a:p>
        </p:txBody>
      </p:sp>
      <p:cxnSp>
        <p:nvCxnSpPr>
          <p:cNvPr id="76" name="Straight Connector 75"/>
          <p:cNvCxnSpPr>
            <a:stCxn id="68" idx="6"/>
            <a:endCxn id="66" idx="2"/>
          </p:cNvCxnSpPr>
          <p:nvPr/>
        </p:nvCxnSpPr>
        <p:spPr bwMode="auto">
          <a:xfrm>
            <a:off x="809960" y="4502276"/>
            <a:ext cx="7635874" cy="13097"/>
          </a:xfrm>
          <a:prstGeom prst="line">
            <a:avLst/>
          </a:prstGeom>
          <a:solidFill>
            <a:schemeClr val="tx2"/>
          </a:solidFill>
          <a:ln w="38100" cap="flat" cmpd="sng" algn="ctr">
            <a:solidFill>
              <a:srgbClr val="FFFF00"/>
            </a:solidFill>
            <a:prstDash val="dashDot"/>
            <a:round/>
            <a:headEnd type="none" w="med" len="med"/>
            <a:tailEnd type="none" w="med" len="med"/>
          </a:ln>
          <a:effectLst/>
        </p:spPr>
      </p:cxnSp>
      <p:cxnSp>
        <p:nvCxnSpPr>
          <p:cNvPr id="22" name="Straight Connector 21"/>
          <p:cNvCxnSpPr>
            <a:stCxn id="86" idx="2"/>
            <a:endCxn id="68" idx="5"/>
          </p:cNvCxnSpPr>
          <p:nvPr/>
        </p:nvCxnSpPr>
        <p:spPr>
          <a:xfrm flipH="1">
            <a:off x="776482" y="3437037"/>
            <a:ext cx="348589" cy="112922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7" idx="2"/>
            <a:endCxn id="58" idx="2"/>
          </p:cNvCxnSpPr>
          <p:nvPr/>
        </p:nvCxnSpPr>
        <p:spPr>
          <a:xfrm>
            <a:off x="2584895" y="4001647"/>
            <a:ext cx="714274" cy="530636"/>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37" idx="2"/>
            <a:endCxn id="58" idx="6"/>
          </p:cNvCxnSpPr>
          <p:nvPr/>
        </p:nvCxnSpPr>
        <p:spPr>
          <a:xfrm flipH="1">
            <a:off x="3527771" y="2618248"/>
            <a:ext cx="348119" cy="191403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10" idx="2"/>
            <a:endCxn id="61" idx="1"/>
          </p:cNvCxnSpPr>
          <p:nvPr/>
        </p:nvCxnSpPr>
        <p:spPr>
          <a:xfrm flipH="1">
            <a:off x="5958221" y="3466498"/>
            <a:ext cx="1049217" cy="1083517"/>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9" idx="2"/>
            <a:endCxn id="66" idx="2"/>
          </p:cNvCxnSpPr>
          <p:nvPr/>
        </p:nvCxnSpPr>
        <p:spPr>
          <a:xfrm>
            <a:off x="8115474" y="4001647"/>
            <a:ext cx="330361" cy="51372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69" idx="2"/>
            <a:endCxn id="55" idx="1"/>
          </p:cNvCxnSpPr>
          <p:nvPr/>
        </p:nvCxnSpPr>
        <p:spPr>
          <a:xfrm flipH="1">
            <a:off x="5815501" y="2618248"/>
            <a:ext cx="142721" cy="1857191"/>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bwMode="auto">
          <a:xfrm>
            <a:off x="1588082" y="3601597"/>
            <a:ext cx="1993627" cy="400051"/>
          </a:xfrm>
          <a:prstGeom prst="rect">
            <a:avLst/>
          </a:prstGeom>
          <a:solidFill>
            <a:schemeClr val="bg1">
              <a:lumMod val="85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Logical Termination Point</a:t>
            </a:r>
          </a:p>
          <a:p>
            <a:pPr algn="ctr">
              <a:spcBef>
                <a:spcPts val="0"/>
              </a:spcBef>
            </a:pPr>
            <a:r>
              <a:rPr lang="en-CA" sz="1200" dirty="0" smtClean="0"/>
              <a:t>type=INNI</a:t>
            </a:r>
            <a:endParaRPr lang="en-CA" sz="1200" dirty="0"/>
          </a:p>
        </p:txBody>
      </p:sp>
    </p:spTree>
    <p:extLst>
      <p:ext uri="{BB962C8B-B14F-4D97-AF65-F5344CB8AC3E}">
        <p14:creationId xmlns:p14="http://schemas.microsoft.com/office/powerpoint/2010/main" val="17594808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1000"/>
                                        <p:tgtEl>
                                          <p:spTgt spid="62"/>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down)">
                                      <p:cBhvr>
                                        <p:cTn id="11" dur="500"/>
                                        <p:tgtEl>
                                          <p:spTgt spid="71"/>
                                        </p:tgtEl>
                                      </p:cBhvr>
                                    </p:animEffect>
                                  </p:childTnLst>
                                </p:cTn>
                              </p:par>
                              <p:par>
                                <p:cTn id="12" presetID="1" presetClass="entr" presetSubtype="0"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dissolve">
                                      <p:cBhvr>
                                        <p:cTn id="31" dur="500"/>
                                        <p:tgtEl>
                                          <p:spTgt spid="57"/>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dissolve">
                                      <p:cBhvr>
                                        <p:cTn id="3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0" grpId="0"/>
      <p:bldP spid="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690343" y="2456263"/>
            <a:ext cx="1784843" cy="393327"/>
          </a:xfrm>
          <a:prstGeom prst="rect">
            <a:avLst/>
          </a:prstGeom>
          <a:solidFill>
            <a:schemeClr val="tx2"/>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solidFill>
                  <a:schemeClr val="bg1">
                    <a:lumMod val="95000"/>
                  </a:schemeClr>
                </a:solidFill>
              </a:rPr>
              <a:t>Connectivity Service (FC)</a:t>
            </a:r>
          </a:p>
          <a:p>
            <a:pPr algn="ctr">
              <a:spcBef>
                <a:spcPts val="0"/>
              </a:spcBef>
            </a:pPr>
            <a:r>
              <a:rPr lang="en-US" sz="1200" dirty="0" smtClean="0">
                <a:solidFill>
                  <a:schemeClr val="bg1">
                    <a:lumMod val="95000"/>
                  </a:schemeClr>
                </a:solidFill>
              </a:rPr>
              <a:t>type=edge</a:t>
            </a:r>
            <a:endParaRPr lang="en-CA" sz="1200" dirty="0">
              <a:solidFill>
                <a:schemeClr val="bg1">
                  <a:lumMod val="95000"/>
                </a:schemeClr>
              </a:solidFill>
            </a:endParaRPr>
          </a:p>
        </p:txBody>
      </p:sp>
      <p:cxnSp>
        <p:nvCxnSpPr>
          <p:cNvPr id="25" name="Straight Connector 24"/>
          <p:cNvCxnSpPr>
            <a:endCxn id="24" idx="2"/>
          </p:cNvCxnSpPr>
          <p:nvPr/>
        </p:nvCxnSpPr>
        <p:spPr bwMode="auto">
          <a:xfrm flipV="1">
            <a:off x="1125070" y="2849590"/>
            <a:ext cx="457695" cy="18739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p:cNvCxnSpPr>
            <a:stCxn id="120" idx="1"/>
            <a:endCxn id="24" idx="2"/>
          </p:cNvCxnSpPr>
          <p:nvPr/>
        </p:nvCxnSpPr>
        <p:spPr bwMode="auto">
          <a:xfrm flipH="1" flipV="1">
            <a:off x="1582765" y="2849590"/>
            <a:ext cx="878041" cy="44787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4" name="Rectangle 33"/>
          <p:cNvSpPr/>
          <p:nvPr/>
        </p:nvSpPr>
        <p:spPr bwMode="auto">
          <a:xfrm>
            <a:off x="3917501" y="1402429"/>
            <a:ext cx="2028499" cy="527797"/>
          </a:xfrm>
          <a:prstGeom prst="rect">
            <a:avLst/>
          </a:prstGeom>
          <a:solidFill>
            <a:schemeClr val="tx2"/>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solidFill>
                  <a:schemeClr val="bg1">
                    <a:lumMod val="95000"/>
                  </a:schemeClr>
                </a:solidFill>
              </a:rPr>
              <a:t>Connectivity Service (FC)</a:t>
            </a:r>
            <a:endParaRPr lang="en-CA" sz="1200" dirty="0">
              <a:solidFill>
                <a:schemeClr val="bg1">
                  <a:lumMod val="95000"/>
                </a:schemeClr>
              </a:solidFill>
            </a:endParaRPr>
          </a:p>
          <a:p>
            <a:pPr algn="ctr">
              <a:spcBef>
                <a:spcPts val="0"/>
              </a:spcBef>
            </a:pPr>
            <a:r>
              <a:rPr lang="en-CA" sz="1200" dirty="0">
                <a:solidFill>
                  <a:schemeClr val="bg1">
                    <a:lumMod val="95000"/>
                  </a:schemeClr>
                </a:solidFill>
              </a:rPr>
              <a:t>t</a:t>
            </a:r>
            <a:r>
              <a:rPr lang="en-CA" sz="1200" dirty="0" smtClean="0">
                <a:solidFill>
                  <a:schemeClr val="bg1">
                    <a:lumMod val="95000"/>
                  </a:schemeClr>
                </a:solidFill>
              </a:rPr>
              <a:t>ype=transit</a:t>
            </a:r>
            <a:endParaRPr lang="en-CA" sz="1200" dirty="0">
              <a:solidFill>
                <a:schemeClr val="bg1">
                  <a:lumMod val="95000"/>
                </a:schemeClr>
              </a:solidFill>
            </a:endParaRPr>
          </a:p>
        </p:txBody>
      </p:sp>
      <p:cxnSp>
        <p:nvCxnSpPr>
          <p:cNvPr id="36" name="Straight Connector 35"/>
          <p:cNvCxnSpPr>
            <a:stCxn id="116" idx="3"/>
            <a:endCxn id="34" idx="2"/>
          </p:cNvCxnSpPr>
          <p:nvPr/>
        </p:nvCxnSpPr>
        <p:spPr bwMode="auto">
          <a:xfrm flipV="1">
            <a:off x="4650036" y="1930226"/>
            <a:ext cx="281715" cy="28013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9" name="Straight Connector 38"/>
          <p:cNvCxnSpPr>
            <a:stCxn id="102" idx="1"/>
            <a:endCxn id="34" idx="2"/>
          </p:cNvCxnSpPr>
          <p:nvPr/>
        </p:nvCxnSpPr>
        <p:spPr bwMode="auto">
          <a:xfrm flipH="1" flipV="1">
            <a:off x="4931751" y="1930226"/>
            <a:ext cx="206077" cy="29079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7" name="Rectangle 46"/>
          <p:cNvSpPr/>
          <p:nvPr/>
        </p:nvSpPr>
        <p:spPr bwMode="auto">
          <a:xfrm>
            <a:off x="2438810" y="1544522"/>
            <a:ext cx="853483" cy="257378"/>
          </a:xfrm>
          <a:prstGeom prst="rect">
            <a:avLst/>
          </a:prstGeom>
          <a:solidFill>
            <a:schemeClr val="accent3">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L</a:t>
            </a:r>
            <a:r>
              <a:rPr lang="en-CA" sz="1200" dirty="0" smtClean="0"/>
              <a:t>ink</a:t>
            </a:r>
            <a:endParaRPr lang="en-CA" sz="1200" dirty="0"/>
          </a:p>
        </p:txBody>
      </p:sp>
      <p:cxnSp>
        <p:nvCxnSpPr>
          <p:cNvPr id="51" name="Straight Connector 50"/>
          <p:cNvCxnSpPr>
            <a:stCxn id="47" idx="3"/>
            <a:endCxn id="98" idx="1"/>
          </p:cNvCxnSpPr>
          <p:nvPr/>
        </p:nvCxnSpPr>
        <p:spPr bwMode="auto">
          <a:xfrm flipV="1">
            <a:off x="3292293" y="1030773"/>
            <a:ext cx="853923" cy="64243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 name="Straight Connector 69"/>
          <p:cNvCxnSpPr>
            <a:stCxn id="88" idx="1"/>
            <a:endCxn id="98" idx="3"/>
          </p:cNvCxnSpPr>
          <p:nvPr/>
        </p:nvCxnSpPr>
        <p:spPr bwMode="auto">
          <a:xfrm flipH="1" flipV="1">
            <a:off x="5717283" y="1030773"/>
            <a:ext cx="886434" cy="65654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8" name="Rectangle 77"/>
          <p:cNvSpPr/>
          <p:nvPr/>
        </p:nvSpPr>
        <p:spPr bwMode="auto">
          <a:xfrm>
            <a:off x="212911" y="2001933"/>
            <a:ext cx="795594" cy="208427"/>
          </a:xfrm>
          <a:prstGeom prst="rect">
            <a:avLst/>
          </a:prstGeom>
          <a:solidFill>
            <a:schemeClr val="bg1">
              <a:lumMod val="95000"/>
            </a:schemeClr>
          </a:solidFill>
          <a:ln w="12700" cap="flat" cmpd="sng" algn="ctr">
            <a:solidFill>
              <a:schemeClr val="bg1">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solidFill>
                  <a:schemeClr val="bg1">
                    <a:lumMod val="65000"/>
                  </a:schemeClr>
                </a:solidFill>
              </a:rPr>
              <a:t>VLAN Pool</a:t>
            </a:r>
          </a:p>
        </p:txBody>
      </p:sp>
      <p:sp>
        <p:nvSpPr>
          <p:cNvPr id="80" name="Rectangle 79"/>
          <p:cNvSpPr/>
          <p:nvPr/>
        </p:nvSpPr>
        <p:spPr bwMode="auto">
          <a:xfrm>
            <a:off x="1339102" y="2001926"/>
            <a:ext cx="1428753" cy="268949"/>
          </a:xfrm>
          <a:prstGeom prst="rect">
            <a:avLst/>
          </a:prstGeom>
          <a:solidFill>
            <a:schemeClr val="accent3">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Forwarding Domain</a:t>
            </a:r>
          </a:p>
        </p:txBody>
      </p:sp>
      <p:cxnSp>
        <p:nvCxnSpPr>
          <p:cNvPr id="81" name="Straight Connector 80"/>
          <p:cNvCxnSpPr>
            <a:stCxn id="80" idx="2"/>
            <a:endCxn id="24" idx="0"/>
          </p:cNvCxnSpPr>
          <p:nvPr/>
        </p:nvCxnSpPr>
        <p:spPr bwMode="auto">
          <a:xfrm flipH="1">
            <a:off x="1582765" y="2270875"/>
            <a:ext cx="470714" cy="1853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4" name="Straight Connector 83"/>
          <p:cNvCxnSpPr>
            <a:stCxn id="80" idx="0"/>
            <a:endCxn id="47" idx="2"/>
          </p:cNvCxnSpPr>
          <p:nvPr/>
        </p:nvCxnSpPr>
        <p:spPr bwMode="auto">
          <a:xfrm flipV="1">
            <a:off x="2053479" y="1801900"/>
            <a:ext cx="812073" cy="20002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1" name="Straight Connector 90"/>
          <p:cNvCxnSpPr>
            <a:stCxn id="78" idx="3"/>
            <a:endCxn id="80" idx="1"/>
          </p:cNvCxnSpPr>
          <p:nvPr/>
        </p:nvCxnSpPr>
        <p:spPr bwMode="auto">
          <a:xfrm>
            <a:off x="1008505" y="2106147"/>
            <a:ext cx="330597" cy="3025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97" name="Rectangle 96"/>
          <p:cNvSpPr/>
          <p:nvPr/>
        </p:nvSpPr>
        <p:spPr bwMode="auto">
          <a:xfrm>
            <a:off x="2806460" y="856823"/>
            <a:ext cx="795594" cy="208427"/>
          </a:xfrm>
          <a:prstGeom prst="rect">
            <a:avLst/>
          </a:prstGeom>
          <a:solidFill>
            <a:schemeClr val="bg1">
              <a:lumMod val="95000"/>
            </a:schemeClr>
          </a:solidFill>
          <a:ln w="12700" cap="flat" cmpd="sng" algn="ctr">
            <a:solidFill>
              <a:schemeClr val="bg1">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solidFill>
                  <a:schemeClr val="bg1">
                    <a:lumMod val="65000"/>
                  </a:schemeClr>
                </a:solidFill>
              </a:rPr>
              <a:t>VPLS Pool</a:t>
            </a:r>
          </a:p>
        </p:txBody>
      </p:sp>
      <p:sp>
        <p:nvSpPr>
          <p:cNvPr id="98" name="Rectangle 97"/>
          <p:cNvSpPr/>
          <p:nvPr/>
        </p:nvSpPr>
        <p:spPr bwMode="auto">
          <a:xfrm>
            <a:off x="4146215" y="896302"/>
            <a:ext cx="1571068" cy="268942"/>
          </a:xfrm>
          <a:prstGeom prst="rect">
            <a:avLst/>
          </a:prstGeom>
          <a:solidFill>
            <a:schemeClr val="accent3">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Forwarding Domain</a:t>
            </a:r>
          </a:p>
        </p:txBody>
      </p:sp>
      <p:cxnSp>
        <p:nvCxnSpPr>
          <p:cNvPr id="99" name="Straight Connector 98"/>
          <p:cNvCxnSpPr>
            <a:stCxn id="97" idx="3"/>
            <a:endCxn id="98" idx="1"/>
          </p:cNvCxnSpPr>
          <p:nvPr/>
        </p:nvCxnSpPr>
        <p:spPr bwMode="auto">
          <a:xfrm>
            <a:off x="3602054" y="961037"/>
            <a:ext cx="544161" cy="697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1" name="Straight Connector 100"/>
          <p:cNvCxnSpPr>
            <a:stCxn id="98" idx="2"/>
            <a:endCxn id="34" idx="0"/>
          </p:cNvCxnSpPr>
          <p:nvPr/>
        </p:nvCxnSpPr>
        <p:spPr bwMode="auto">
          <a:xfrm>
            <a:off x="4931750" y="1165244"/>
            <a:ext cx="1" cy="237185"/>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3" name="Rectangle 102"/>
          <p:cNvSpPr/>
          <p:nvPr/>
        </p:nvSpPr>
        <p:spPr bwMode="auto">
          <a:xfrm>
            <a:off x="7371888" y="2006787"/>
            <a:ext cx="1567160" cy="303640"/>
          </a:xfrm>
          <a:prstGeom prst="rect">
            <a:avLst/>
          </a:prstGeom>
          <a:solidFill>
            <a:schemeClr val="accent3">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Forwarding Domain</a:t>
            </a:r>
          </a:p>
        </p:txBody>
      </p:sp>
      <p:sp>
        <p:nvSpPr>
          <p:cNvPr id="104" name="Rectangle 103"/>
          <p:cNvSpPr/>
          <p:nvPr/>
        </p:nvSpPr>
        <p:spPr bwMode="auto">
          <a:xfrm>
            <a:off x="8101049" y="1593473"/>
            <a:ext cx="795594" cy="208427"/>
          </a:xfrm>
          <a:prstGeom prst="rect">
            <a:avLst/>
          </a:prstGeom>
          <a:solidFill>
            <a:schemeClr val="bg1">
              <a:lumMod val="95000"/>
            </a:schemeClr>
          </a:solidFill>
          <a:ln w="12700" cap="flat" cmpd="sng" algn="ctr">
            <a:solidFill>
              <a:schemeClr val="bg1">
                <a:lumMod val="50000"/>
              </a:schemeClr>
            </a:solidFill>
            <a:prstDash val="dash"/>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solidFill>
                  <a:schemeClr val="bg1">
                    <a:lumMod val="65000"/>
                  </a:schemeClr>
                </a:solidFill>
              </a:rPr>
              <a:t>Id Pool</a:t>
            </a:r>
          </a:p>
        </p:txBody>
      </p:sp>
      <p:cxnSp>
        <p:nvCxnSpPr>
          <p:cNvPr id="105" name="Straight Connector 104"/>
          <p:cNvCxnSpPr>
            <a:stCxn id="103" idx="0"/>
            <a:endCxn id="104" idx="2"/>
          </p:cNvCxnSpPr>
          <p:nvPr/>
        </p:nvCxnSpPr>
        <p:spPr bwMode="auto">
          <a:xfrm flipV="1">
            <a:off x="8155468" y="1801900"/>
            <a:ext cx="343378" cy="2048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2" name="Straight Connector 111"/>
          <p:cNvCxnSpPr>
            <a:stCxn id="88" idx="2"/>
            <a:endCxn id="103" idx="1"/>
          </p:cNvCxnSpPr>
          <p:nvPr/>
        </p:nvCxnSpPr>
        <p:spPr bwMode="auto">
          <a:xfrm>
            <a:off x="6955034" y="1809284"/>
            <a:ext cx="416854" cy="349323"/>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dirty="0" smtClean="0"/>
              <a:t>Network View (ICM)</a:t>
            </a:r>
            <a:endParaRPr lang="en-US" dirty="0"/>
          </a:p>
        </p:txBody>
      </p:sp>
      <p:sp>
        <p:nvSpPr>
          <p:cNvPr id="88" name="Rectangle 87"/>
          <p:cNvSpPr/>
          <p:nvPr/>
        </p:nvSpPr>
        <p:spPr bwMode="auto">
          <a:xfrm>
            <a:off x="6603718" y="1565356"/>
            <a:ext cx="702633" cy="243929"/>
          </a:xfrm>
          <a:prstGeom prst="rect">
            <a:avLst/>
          </a:prstGeom>
          <a:solidFill>
            <a:schemeClr val="accent3">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t>L</a:t>
            </a:r>
            <a:r>
              <a:rPr lang="en-CA" sz="1200" dirty="0" smtClean="0"/>
              <a:t>ink</a:t>
            </a:r>
            <a:endParaRPr lang="en-CA" sz="1200" dirty="0"/>
          </a:p>
        </p:txBody>
      </p:sp>
      <p:sp>
        <p:nvSpPr>
          <p:cNvPr id="106" name="Rectangle 105"/>
          <p:cNvSpPr/>
          <p:nvPr/>
        </p:nvSpPr>
        <p:spPr bwMode="auto">
          <a:xfrm>
            <a:off x="7256797" y="2526021"/>
            <a:ext cx="1784843" cy="393327"/>
          </a:xfrm>
          <a:prstGeom prst="rect">
            <a:avLst/>
          </a:prstGeom>
          <a:solidFill>
            <a:schemeClr val="tx2"/>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smtClean="0">
                <a:solidFill>
                  <a:schemeClr val="bg1">
                    <a:lumMod val="95000"/>
                  </a:schemeClr>
                </a:solidFill>
              </a:rPr>
              <a:t>Connectivity Service (FC)</a:t>
            </a:r>
          </a:p>
          <a:p>
            <a:pPr algn="ctr">
              <a:spcBef>
                <a:spcPts val="0"/>
              </a:spcBef>
            </a:pPr>
            <a:r>
              <a:rPr lang="en-US" sz="1200" dirty="0" smtClean="0">
                <a:solidFill>
                  <a:schemeClr val="bg1">
                    <a:lumMod val="95000"/>
                  </a:schemeClr>
                </a:solidFill>
              </a:rPr>
              <a:t>type=edge</a:t>
            </a:r>
            <a:endParaRPr lang="en-CA" sz="1200" dirty="0">
              <a:solidFill>
                <a:schemeClr val="bg1">
                  <a:lumMod val="95000"/>
                </a:schemeClr>
              </a:solidFill>
            </a:endParaRPr>
          </a:p>
        </p:txBody>
      </p:sp>
      <p:cxnSp>
        <p:nvCxnSpPr>
          <p:cNvPr id="107" name="Straight Connector 106"/>
          <p:cNvCxnSpPr>
            <a:stCxn id="92" idx="0"/>
            <a:endCxn id="106" idx="2"/>
          </p:cNvCxnSpPr>
          <p:nvPr/>
        </p:nvCxnSpPr>
        <p:spPr bwMode="auto">
          <a:xfrm flipV="1">
            <a:off x="8131179" y="2919348"/>
            <a:ext cx="18040" cy="25649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8" name="Straight Connector 107"/>
          <p:cNvCxnSpPr>
            <a:stCxn id="110" idx="3"/>
            <a:endCxn id="106" idx="2"/>
          </p:cNvCxnSpPr>
          <p:nvPr/>
        </p:nvCxnSpPr>
        <p:spPr bwMode="auto">
          <a:xfrm flipV="1">
            <a:off x="7011785" y="2919348"/>
            <a:ext cx="1137434" cy="45837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0" name="Rectangle 109"/>
          <p:cNvSpPr/>
          <p:nvPr/>
        </p:nvSpPr>
        <p:spPr bwMode="auto">
          <a:xfrm>
            <a:off x="6053625" y="3177693"/>
            <a:ext cx="958160" cy="400051"/>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LPSpec</a:t>
            </a:r>
            <a:r>
              <a:rPr lang="en-US" sz="1200" dirty="0" smtClean="0"/>
              <a:t> = Eth</a:t>
            </a:r>
          </a:p>
          <a:p>
            <a:pPr algn="ctr">
              <a:spcBef>
                <a:spcPts val="0"/>
              </a:spcBef>
            </a:pPr>
            <a:r>
              <a:rPr lang="en-CA" sz="1200" dirty="0" smtClean="0"/>
              <a:t>type=INNI</a:t>
            </a:r>
            <a:endParaRPr lang="en-CA" sz="1200" dirty="0"/>
          </a:p>
        </p:txBody>
      </p:sp>
      <p:cxnSp>
        <p:nvCxnSpPr>
          <p:cNvPr id="115" name="Straight Connector 114"/>
          <p:cNvCxnSpPr>
            <a:stCxn id="103" idx="2"/>
            <a:endCxn id="106" idx="0"/>
          </p:cNvCxnSpPr>
          <p:nvPr/>
        </p:nvCxnSpPr>
        <p:spPr bwMode="auto">
          <a:xfrm flipH="1">
            <a:off x="8149218" y="2310427"/>
            <a:ext cx="6250" cy="215594"/>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48" name="Picture 138" descr="cloud - plain"/>
          <p:cNvPicPr>
            <a:picLocks noChangeAspect="1" noChangeArrowheads="1"/>
          </p:cNvPicPr>
          <p:nvPr/>
        </p:nvPicPr>
        <p:blipFill>
          <a:blip r:embed="rId3">
            <a:extLst>
              <a:ext uri="{28A0092B-C50C-407E-A947-70E740481C1C}">
                <a14:useLocalDpi xmlns:a14="http://schemas.microsoft.com/office/drawing/2010/main" val="0"/>
              </a:ext>
            </a:extLst>
          </a:blip>
          <a:srcRect l="9711" t="24222" r="4634" b="8861"/>
          <a:stretch>
            <a:fillRect/>
          </a:stretch>
        </p:blipFill>
        <p:spPr bwMode="auto">
          <a:xfrm>
            <a:off x="581360" y="3877437"/>
            <a:ext cx="8020048" cy="120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33"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711" t="24222" r="4634" b="8861"/>
          <a:stretch>
            <a:fillRect/>
          </a:stretch>
        </p:blipFill>
        <p:spPr bwMode="auto">
          <a:xfrm>
            <a:off x="5891546" y="4135802"/>
            <a:ext cx="2667000" cy="71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21"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711" t="24222" r="4634" b="8861"/>
          <a:stretch>
            <a:fillRect/>
          </a:stretch>
        </p:blipFill>
        <p:spPr bwMode="auto">
          <a:xfrm>
            <a:off x="3461086" y="4146518"/>
            <a:ext cx="2384425" cy="72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17" descr="cloud - plain"/>
          <p:cNvPicPr>
            <a:picLocks noChangeAspect="1" noChangeArrowheads="1"/>
          </p:cNvPicPr>
          <p:nvPr/>
        </p:nvPicPr>
        <p:blipFill>
          <a:blip r:embed="rId3">
            <a:grayscl/>
            <a:extLst>
              <a:ext uri="{28A0092B-C50C-407E-A947-70E740481C1C}">
                <a14:useLocalDpi xmlns:a14="http://schemas.microsoft.com/office/drawing/2010/main" val="0"/>
              </a:ext>
            </a:extLst>
          </a:blip>
          <a:srcRect l="9694" t="24153" r="4674" b="8974"/>
          <a:stretch>
            <a:fillRect/>
          </a:stretch>
        </p:blipFill>
        <p:spPr bwMode="auto">
          <a:xfrm>
            <a:off x="759083" y="4128419"/>
            <a:ext cx="2588789" cy="699026"/>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145"/>
          <p:cNvGrpSpPr>
            <a:grpSpLocks/>
          </p:cNvGrpSpPr>
          <p:nvPr/>
        </p:nvGrpSpPr>
        <p:grpSpPr bwMode="auto">
          <a:xfrm>
            <a:off x="5526431" y="4181046"/>
            <a:ext cx="681039" cy="448865"/>
            <a:chOff x="3399" y="712"/>
            <a:chExt cx="429" cy="377"/>
          </a:xfrm>
        </p:grpSpPr>
        <p:sp>
          <p:nvSpPr>
            <p:cNvPr id="54" name="Text Box 123"/>
            <p:cNvSpPr txBox="1">
              <a:spLocks noChangeArrowheads="1"/>
            </p:cNvSpPr>
            <p:nvPr/>
          </p:nvSpPr>
          <p:spPr bwMode="auto">
            <a:xfrm>
              <a:off x="3399" y="712"/>
              <a:ext cx="42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I-NNI</a:t>
              </a:r>
            </a:p>
          </p:txBody>
        </p:sp>
        <p:sp>
          <p:nvSpPr>
            <p:cNvPr id="55" name="Oval 122"/>
            <p:cNvSpPr>
              <a:spLocks noChangeArrowheads="1"/>
            </p:cNvSpPr>
            <p:nvPr/>
          </p:nvSpPr>
          <p:spPr bwMode="auto">
            <a:xfrm>
              <a:off x="3560" y="937"/>
              <a:ext cx="144" cy="152"/>
            </a:xfrm>
            <a:prstGeom prst="ellipse">
              <a:avLst/>
            </a:prstGeom>
            <a:gradFill rotWithShape="1">
              <a:gsLst>
                <a:gs pos="0">
                  <a:srgbClr val="AFCFD9"/>
                </a:gs>
                <a:gs pos="100000">
                  <a:schemeClr val="bg1"/>
                </a:gs>
              </a:gsLst>
              <a:lin ang="0" scaled="1"/>
            </a:gra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 name="Text Box 130"/>
          <p:cNvSpPr txBox="1">
            <a:spLocks noChangeArrowheads="1"/>
          </p:cNvSpPr>
          <p:nvPr/>
        </p:nvSpPr>
        <p:spPr bwMode="auto">
          <a:xfrm>
            <a:off x="714206" y="4207130"/>
            <a:ext cx="2597150" cy="59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400" b="1" dirty="0" smtClean="0">
                <a:effectLst>
                  <a:outerShdw blurRad="38100" dist="38100" dir="2700000" algn="tl">
                    <a:srgbClr val="C0C0C0"/>
                  </a:outerShdw>
                </a:effectLst>
              </a:rPr>
              <a:t>Aggregation </a:t>
            </a:r>
          </a:p>
          <a:p>
            <a:pPr algn="ctr">
              <a:lnSpc>
                <a:spcPct val="120000"/>
              </a:lnSpc>
            </a:pPr>
            <a:r>
              <a:rPr lang="en-US" altLang="en-US" sz="1400" b="1" dirty="0" smtClean="0">
                <a:effectLst>
                  <a:outerShdw blurRad="38100" dist="38100" dir="2700000" algn="tl">
                    <a:srgbClr val="C0C0C0"/>
                  </a:outerShdw>
                </a:effectLst>
              </a:rPr>
              <a:t>Network</a:t>
            </a:r>
            <a:endParaRPr lang="en-US" altLang="en-US" sz="1400" b="1" dirty="0">
              <a:effectLst>
                <a:outerShdw blurRad="38100" dist="38100" dir="2700000" algn="tl">
                  <a:srgbClr val="C0C0C0"/>
                </a:outerShdw>
              </a:effectLst>
            </a:endParaRPr>
          </a:p>
        </p:txBody>
      </p:sp>
      <p:grpSp>
        <p:nvGrpSpPr>
          <p:cNvPr id="57" name="Group 144"/>
          <p:cNvGrpSpPr>
            <a:grpSpLocks/>
          </p:cNvGrpSpPr>
          <p:nvPr/>
        </p:nvGrpSpPr>
        <p:grpSpPr bwMode="auto">
          <a:xfrm>
            <a:off x="3008654" y="4206052"/>
            <a:ext cx="681039" cy="416719"/>
            <a:chOff x="1813" y="733"/>
            <a:chExt cx="429" cy="350"/>
          </a:xfrm>
        </p:grpSpPr>
        <p:sp>
          <p:nvSpPr>
            <p:cNvPr id="58" name="Oval 33"/>
            <p:cNvSpPr>
              <a:spLocks noChangeArrowheads="1"/>
            </p:cNvSpPr>
            <p:nvPr/>
          </p:nvSpPr>
          <p:spPr bwMode="auto">
            <a:xfrm>
              <a:off x="1996" y="931"/>
              <a:ext cx="144" cy="152"/>
            </a:xfrm>
            <a:prstGeom prst="ellipse">
              <a:avLst/>
            </a:prstGeom>
            <a:gradFill rotWithShape="1">
              <a:gsLst>
                <a:gs pos="0">
                  <a:srgbClr val="AFCFD9"/>
                </a:gs>
                <a:gs pos="100000">
                  <a:schemeClr val="bg1"/>
                </a:gs>
              </a:gsLst>
              <a:lin ang="0" scaled="1"/>
            </a:gra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Text Box 131"/>
            <p:cNvSpPr txBox="1">
              <a:spLocks noChangeArrowheads="1"/>
            </p:cNvSpPr>
            <p:nvPr/>
          </p:nvSpPr>
          <p:spPr bwMode="auto">
            <a:xfrm>
              <a:off x="1813" y="733"/>
              <a:ext cx="42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t>I-NNI</a:t>
              </a:r>
              <a:endParaRPr lang="en-US" altLang="en-US" b="1" dirty="0"/>
            </a:p>
          </p:txBody>
        </p:sp>
      </p:grpSp>
      <p:sp>
        <p:nvSpPr>
          <p:cNvPr id="60" name="Text Box 132"/>
          <p:cNvSpPr txBox="1">
            <a:spLocks noChangeArrowheads="1"/>
          </p:cNvSpPr>
          <p:nvPr/>
        </p:nvSpPr>
        <p:spPr bwMode="auto">
          <a:xfrm>
            <a:off x="3705558" y="4256056"/>
            <a:ext cx="1911350" cy="59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400" b="1" dirty="0" smtClean="0">
                <a:effectLst>
                  <a:outerShdw blurRad="38100" dist="38100" dir="2700000" algn="tl">
                    <a:srgbClr val="C0C0C0"/>
                  </a:outerShdw>
                </a:effectLst>
              </a:rPr>
              <a:t>Core </a:t>
            </a:r>
          </a:p>
          <a:p>
            <a:pPr algn="ctr">
              <a:lnSpc>
                <a:spcPct val="120000"/>
              </a:lnSpc>
            </a:pPr>
            <a:r>
              <a:rPr lang="en-US" altLang="en-US" sz="1400" b="1" dirty="0" smtClean="0">
                <a:effectLst>
                  <a:outerShdw blurRad="38100" dist="38100" dir="2700000" algn="tl">
                    <a:srgbClr val="C0C0C0"/>
                  </a:outerShdw>
                </a:effectLst>
              </a:rPr>
              <a:t>Network</a:t>
            </a:r>
            <a:endParaRPr lang="en-US" altLang="en-US" sz="1400" b="1" dirty="0">
              <a:effectLst>
                <a:outerShdw blurRad="38100" dist="38100" dir="2700000" algn="tl">
                  <a:srgbClr val="C0C0C0"/>
                </a:outerShdw>
              </a:effectLst>
            </a:endParaRPr>
          </a:p>
        </p:txBody>
      </p:sp>
      <p:sp>
        <p:nvSpPr>
          <p:cNvPr id="61" name="Text Box 136"/>
          <p:cNvSpPr txBox="1">
            <a:spLocks noChangeArrowheads="1"/>
          </p:cNvSpPr>
          <p:nvPr/>
        </p:nvSpPr>
        <p:spPr bwMode="auto">
          <a:xfrm>
            <a:off x="5958221" y="4245340"/>
            <a:ext cx="2597150" cy="59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2" tIns="45696" rIns="91392" bIns="45696">
            <a:spAutoFit/>
          </a:bodyPr>
          <a:lstStyle/>
          <a:p>
            <a:pPr algn="ctr">
              <a:lnSpc>
                <a:spcPct val="120000"/>
              </a:lnSpc>
            </a:pPr>
            <a:r>
              <a:rPr lang="en-US" altLang="en-US" sz="1400" b="1" dirty="0" smtClean="0">
                <a:effectLst>
                  <a:outerShdw blurRad="38100" dist="38100" dir="2700000" algn="tl">
                    <a:srgbClr val="C0C0C0"/>
                  </a:outerShdw>
                </a:effectLst>
              </a:rPr>
              <a:t>Aggregation </a:t>
            </a:r>
          </a:p>
          <a:p>
            <a:pPr algn="ctr">
              <a:lnSpc>
                <a:spcPct val="120000"/>
              </a:lnSpc>
            </a:pPr>
            <a:r>
              <a:rPr lang="en-US" altLang="en-US" sz="1400" b="1" dirty="0" smtClean="0">
                <a:effectLst>
                  <a:outerShdw blurRad="38100" dist="38100" dir="2700000" algn="tl">
                    <a:srgbClr val="C0C0C0"/>
                  </a:outerShdw>
                </a:effectLst>
              </a:rPr>
              <a:t>Network</a:t>
            </a:r>
            <a:endParaRPr lang="en-US" altLang="en-US" sz="1400" b="1" dirty="0">
              <a:effectLst>
                <a:outerShdw blurRad="38100" dist="38100" dir="2700000" algn="tl">
                  <a:srgbClr val="C0C0C0"/>
                </a:outerShdw>
              </a:effectLst>
            </a:endParaRPr>
          </a:p>
        </p:txBody>
      </p:sp>
      <p:grpSp>
        <p:nvGrpSpPr>
          <p:cNvPr id="62" name="Group 143"/>
          <p:cNvGrpSpPr>
            <a:grpSpLocks/>
          </p:cNvGrpSpPr>
          <p:nvPr/>
        </p:nvGrpSpPr>
        <p:grpSpPr bwMode="auto">
          <a:xfrm>
            <a:off x="492459" y="4092701"/>
            <a:ext cx="8207375" cy="513159"/>
            <a:chOff x="228" y="656"/>
            <a:chExt cx="5170" cy="431"/>
          </a:xfrm>
        </p:grpSpPr>
        <p:grpSp>
          <p:nvGrpSpPr>
            <p:cNvPr id="63" name="Group 141"/>
            <p:cNvGrpSpPr>
              <a:grpSpLocks/>
            </p:cNvGrpSpPr>
            <p:nvPr/>
          </p:nvGrpSpPr>
          <p:grpSpPr bwMode="auto">
            <a:xfrm>
              <a:off x="228" y="686"/>
              <a:ext cx="346" cy="390"/>
              <a:chOff x="228" y="686"/>
              <a:chExt cx="346" cy="390"/>
            </a:xfrm>
          </p:grpSpPr>
          <p:sp>
            <p:nvSpPr>
              <p:cNvPr id="67" name="Text Box 34"/>
              <p:cNvSpPr txBox="1">
                <a:spLocks noChangeArrowheads="1"/>
              </p:cNvSpPr>
              <p:nvPr/>
            </p:nvSpPr>
            <p:spPr bwMode="auto">
              <a:xfrm>
                <a:off x="228" y="686"/>
                <a:ext cx="34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UNI</a:t>
                </a:r>
              </a:p>
            </p:txBody>
          </p:sp>
          <p:sp>
            <p:nvSpPr>
              <p:cNvPr id="68" name="Oval 32"/>
              <p:cNvSpPr>
                <a:spLocks noChangeArrowheads="1"/>
              </p:cNvSpPr>
              <p:nvPr/>
            </p:nvSpPr>
            <p:spPr bwMode="auto">
              <a:xfrm>
                <a:off x="284" y="924"/>
                <a:ext cx="144" cy="152"/>
              </a:xfrm>
              <a:prstGeom prst="ellipse">
                <a:avLst/>
              </a:prstGeom>
              <a:solidFill>
                <a:srgbClr val="00B050"/>
              </a:soli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 name="Group 142"/>
            <p:cNvGrpSpPr>
              <a:grpSpLocks/>
            </p:cNvGrpSpPr>
            <p:nvPr/>
          </p:nvGrpSpPr>
          <p:grpSpPr bwMode="auto">
            <a:xfrm>
              <a:off x="5052" y="656"/>
              <a:ext cx="346" cy="431"/>
              <a:chOff x="5052" y="656"/>
              <a:chExt cx="346" cy="431"/>
            </a:xfrm>
          </p:grpSpPr>
          <p:sp>
            <p:nvSpPr>
              <p:cNvPr id="65" name="Text Box 134"/>
              <p:cNvSpPr txBox="1">
                <a:spLocks noChangeArrowheads="1"/>
              </p:cNvSpPr>
              <p:nvPr/>
            </p:nvSpPr>
            <p:spPr bwMode="auto">
              <a:xfrm>
                <a:off x="5052" y="656"/>
                <a:ext cx="34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UNI</a:t>
                </a:r>
              </a:p>
            </p:txBody>
          </p:sp>
          <p:sp>
            <p:nvSpPr>
              <p:cNvPr id="66" name="Oval 135"/>
              <p:cNvSpPr>
                <a:spLocks noChangeArrowheads="1"/>
              </p:cNvSpPr>
              <p:nvPr/>
            </p:nvSpPr>
            <p:spPr bwMode="auto">
              <a:xfrm>
                <a:off x="5238" y="935"/>
                <a:ext cx="144" cy="152"/>
              </a:xfrm>
              <a:prstGeom prst="ellipse">
                <a:avLst/>
              </a:prstGeom>
              <a:solidFill>
                <a:srgbClr val="00B050"/>
              </a:solidFill>
              <a:ln w="9525">
                <a:solidFill>
                  <a:srgbClr val="4A4A4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1" name="Group 146"/>
          <p:cNvGrpSpPr>
            <a:grpSpLocks/>
          </p:cNvGrpSpPr>
          <p:nvPr/>
        </p:nvGrpSpPr>
        <p:grpSpPr bwMode="auto">
          <a:xfrm>
            <a:off x="5361321" y="4558476"/>
            <a:ext cx="1212850" cy="545305"/>
            <a:chOff x="3295" y="1029"/>
            <a:chExt cx="764" cy="458"/>
          </a:xfrm>
        </p:grpSpPr>
        <p:sp>
          <p:nvSpPr>
            <p:cNvPr id="72" name="Text Box 18"/>
            <p:cNvSpPr txBox="1">
              <a:spLocks noChangeArrowheads="1"/>
            </p:cNvSpPr>
            <p:nvPr/>
          </p:nvSpPr>
          <p:spPr bwMode="auto">
            <a:xfrm>
              <a:off x="3413" y="1130"/>
              <a:ext cx="646"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lang="en-US" altLang="en-US" b="1" dirty="0">
                  <a:solidFill>
                    <a:srgbClr val="FFFF00"/>
                  </a:solidFill>
                  <a:effectLst>
                    <a:outerShdw blurRad="38100" dist="38100" dir="2700000" algn="tl">
                      <a:srgbClr val="C0C0C0"/>
                    </a:outerShdw>
                  </a:effectLst>
                </a:rPr>
                <a:t>EVC</a:t>
              </a:r>
            </a:p>
          </p:txBody>
        </p:sp>
        <p:sp>
          <p:nvSpPr>
            <p:cNvPr id="73" name="Line 137"/>
            <p:cNvSpPr>
              <a:spLocks noChangeShapeType="1"/>
            </p:cNvSpPr>
            <p:nvPr/>
          </p:nvSpPr>
          <p:spPr bwMode="auto">
            <a:xfrm flipH="1" flipV="1">
              <a:off x="3295" y="1029"/>
              <a:ext cx="282" cy="199"/>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FFFF00"/>
                </a:solidFill>
              </a:endParaRPr>
            </a:p>
          </p:txBody>
        </p:sp>
      </p:grpSp>
      <p:sp>
        <p:nvSpPr>
          <p:cNvPr id="74" name="Freeform 3"/>
          <p:cNvSpPr>
            <a:spLocks noChangeAspect="1" noEditPoints="1"/>
          </p:cNvSpPr>
          <p:nvPr/>
        </p:nvSpPr>
        <p:spPr bwMode="auto">
          <a:xfrm>
            <a:off x="170770" y="4283057"/>
            <a:ext cx="444416" cy="481780"/>
          </a:xfrm>
          <a:custGeom>
            <a:avLst/>
            <a:gdLst>
              <a:gd name="T0" fmla="*/ 2147483647 w 302"/>
              <a:gd name="T1" fmla="*/ 2147483647 h 412"/>
              <a:gd name="T2" fmla="*/ 2147483647 w 302"/>
              <a:gd name="T3" fmla="*/ 2147483647 h 412"/>
              <a:gd name="T4" fmla="*/ 2147483647 w 302"/>
              <a:gd name="T5" fmla="*/ 2147483647 h 412"/>
              <a:gd name="T6" fmla="*/ 2147483647 w 302"/>
              <a:gd name="T7" fmla="*/ 2147483647 h 412"/>
              <a:gd name="T8" fmla="*/ 2147483647 w 302"/>
              <a:gd name="T9" fmla="*/ 2147483647 h 412"/>
              <a:gd name="T10" fmla="*/ 2147483647 w 302"/>
              <a:gd name="T11" fmla="*/ 2147483647 h 412"/>
              <a:gd name="T12" fmla="*/ 2147483647 w 302"/>
              <a:gd name="T13" fmla="*/ 2147483647 h 412"/>
              <a:gd name="T14" fmla="*/ 2147483647 w 302"/>
              <a:gd name="T15" fmla="*/ 2147483647 h 412"/>
              <a:gd name="T16" fmla="*/ 2147483647 w 302"/>
              <a:gd name="T17" fmla="*/ 2147483647 h 412"/>
              <a:gd name="T18" fmla="*/ 2147483647 w 302"/>
              <a:gd name="T19" fmla="*/ 2147483647 h 412"/>
              <a:gd name="T20" fmla="*/ 2147483647 w 302"/>
              <a:gd name="T21" fmla="*/ 2147483647 h 412"/>
              <a:gd name="T22" fmla="*/ 2147483647 w 302"/>
              <a:gd name="T23" fmla="*/ 2147483647 h 412"/>
              <a:gd name="T24" fmla="*/ 2147483647 w 302"/>
              <a:gd name="T25" fmla="*/ 2147483647 h 412"/>
              <a:gd name="T26" fmla="*/ 2147483647 w 302"/>
              <a:gd name="T27" fmla="*/ 2147483647 h 412"/>
              <a:gd name="T28" fmla="*/ 2147483647 w 302"/>
              <a:gd name="T29" fmla="*/ 2147483647 h 412"/>
              <a:gd name="T30" fmla="*/ 2147483647 w 302"/>
              <a:gd name="T31" fmla="*/ 2147483647 h 412"/>
              <a:gd name="T32" fmla="*/ 2147483647 w 302"/>
              <a:gd name="T33" fmla="*/ 2147483647 h 412"/>
              <a:gd name="T34" fmla="*/ 2147483647 w 302"/>
              <a:gd name="T35" fmla="*/ 2147483647 h 412"/>
              <a:gd name="T36" fmla="*/ 2147483647 w 302"/>
              <a:gd name="T37" fmla="*/ 2147483647 h 412"/>
              <a:gd name="T38" fmla="*/ 0 w 302"/>
              <a:gd name="T39" fmla="*/ 2147483647 h 412"/>
              <a:gd name="T40" fmla="*/ 2147483647 w 302"/>
              <a:gd name="T41" fmla="*/ 2147483647 h 412"/>
              <a:gd name="T42" fmla="*/ 2147483647 w 302"/>
              <a:gd name="T43" fmla="*/ 2147483647 h 412"/>
              <a:gd name="T44" fmla="*/ 2147483647 w 302"/>
              <a:gd name="T45" fmla="*/ 2147483647 h 412"/>
              <a:gd name="T46" fmla="*/ 2147483647 w 302"/>
              <a:gd name="T47" fmla="*/ 2147483647 h 412"/>
              <a:gd name="T48" fmla="*/ 2147483647 w 302"/>
              <a:gd name="T49" fmla="*/ 2147483647 h 412"/>
              <a:gd name="T50" fmla="*/ 2147483647 w 302"/>
              <a:gd name="T51" fmla="*/ 2147483647 h 412"/>
              <a:gd name="T52" fmla="*/ 2147483647 w 302"/>
              <a:gd name="T53" fmla="*/ 2147483647 h 412"/>
              <a:gd name="T54" fmla="*/ 2147483647 w 302"/>
              <a:gd name="T55" fmla="*/ 2147483647 h 412"/>
              <a:gd name="T56" fmla="*/ 2147483647 w 302"/>
              <a:gd name="T57" fmla="*/ 2147483647 h 412"/>
              <a:gd name="T58" fmla="*/ 2147483647 w 302"/>
              <a:gd name="T59" fmla="*/ 2147483647 h 412"/>
              <a:gd name="T60" fmla="*/ 2147483647 w 302"/>
              <a:gd name="T61" fmla="*/ 2147483647 h 412"/>
              <a:gd name="T62" fmla="*/ 2147483647 w 302"/>
              <a:gd name="T63" fmla="*/ 2147483647 h 412"/>
              <a:gd name="T64" fmla="*/ 2147483647 w 302"/>
              <a:gd name="T65" fmla="*/ 2147483647 h 412"/>
              <a:gd name="T66" fmla="*/ 2147483647 w 302"/>
              <a:gd name="T67" fmla="*/ 2147483647 h 412"/>
              <a:gd name="T68" fmla="*/ 2147483647 w 302"/>
              <a:gd name="T69" fmla="*/ 2147483647 h 412"/>
              <a:gd name="T70" fmla="*/ 2147483647 w 302"/>
              <a:gd name="T71" fmla="*/ 2147483647 h 412"/>
              <a:gd name="T72" fmla="*/ 2147483647 w 302"/>
              <a:gd name="T73" fmla="*/ 2147483647 h 412"/>
              <a:gd name="T74" fmla="*/ 2147483647 w 302"/>
              <a:gd name="T75" fmla="*/ 2147483647 h 412"/>
              <a:gd name="T76" fmla="*/ 2147483647 w 302"/>
              <a:gd name="T77" fmla="*/ 2147483647 h 412"/>
              <a:gd name="T78" fmla="*/ 2147483647 w 302"/>
              <a:gd name="T79" fmla="*/ 2147483647 h 412"/>
              <a:gd name="T80" fmla="*/ 2147483647 w 302"/>
              <a:gd name="T81" fmla="*/ 2147483647 h 412"/>
              <a:gd name="T82" fmla="*/ 2147483647 w 302"/>
              <a:gd name="T83" fmla="*/ 2147483647 h 412"/>
              <a:gd name="T84" fmla="*/ 2147483647 w 302"/>
              <a:gd name="T85" fmla="*/ 2147483647 h 412"/>
              <a:gd name="T86" fmla="*/ 2147483647 w 302"/>
              <a:gd name="T87" fmla="*/ 2147483647 h 412"/>
              <a:gd name="T88" fmla="*/ 2147483647 w 302"/>
              <a:gd name="T89" fmla="*/ 2147483647 h 412"/>
              <a:gd name="T90" fmla="*/ 2147483647 w 302"/>
              <a:gd name="T91" fmla="*/ 2147483647 h 412"/>
              <a:gd name="T92" fmla="*/ 2147483647 w 302"/>
              <a:gd name="T93" fmla="*/ 2147483647 h 412"/>
              <a:gd name="T94" fmla="*/ 2147483647 w 302"/>
              <a:gd name="T95" fmla="*/ 2147483647 h 412"/>
              <a:gd name="T96" fmla="*/ 2147483647 w 302"/>
              <a:gd name="T97" fmla="*/ 2147483647 h 412"/>
              <a:gd name="T98" fmla="*/ 2147483647 w 302"/>
              <a:gd name="T99" fmla="*/ 2147483647 h 412"/>
              <a:gd name="T100" fmla="*/ 2147483647 w 302"/>
              <a:gd name="T101" fmla="*/ 2147483647 h 412"/>
              <a:gd name="T102" fmla="*/ 2147483647 w 302"/>
              <a:gd name="T103" fmla="*/ 2147483647 h 412"/>
              <a:gd name="T104" fmla="*/ 2147483647 w 302"/>
              <a:gd name="T105" fmla="*/ 2147483647 h 4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2" h="412">
                <a:moveTo>
                  <a:pt x="221" y="241"/>
                </a:moveTo>
                <a:cubicBezTo>
                  <a:pt x="221" y="237"/>
                  <a:pt x="217" y="234"/>
                  <a:pt x="213" y="234"/>
                </a:cubicBezTo>
                <a:cubicBezTo>
                  <a:pt x="193" y="234"/>
                  <a:pt x="193" y="234"/>
                  <a:pt x="193" y="234"/>
                </a:cubicBezTo>
                <a:cubicBezTo>
                  <a:pt x="189" y="234"/>
                  <a:pt x="186" y="237"/>
                  <a:pt x="186" y="241"/>
                </a:cubicBezTo>
                <a:cubicBezTo>
                  <a:pt x="186" y="261"/>
                  <a:pt x="186" y="261"/>
                  <a:pt x="186" y="261"/>
                </a:cubicBezTo>
                <a:cubicBezTo>
                  <a:pt x="186" y="265"/>
                  <a:pt x="189" y="268"/>
                  <a:pt x="193" y="268"/>
                </a:cubicBezTo>
                <a:cubicBezTo>
                  <a:pt x="213" y="268"/>
                  <a:pt x="213" y="268"/>
                  <a:pt x="213" y="268"/>
                </a:cubicBezTo>
                <a:cubicBezTo>
                  <a:pt x="217" y="268"/>
                  <a:pt x="221" y="265"/>
                  <a:pt x="221" y="261"/>
                </a:cubicBezTo>
                <a:lnTo>
                  <a:pt x="221" y="241"/>
                </a:lnTo>
                <a:close/>
                <a:moveTo>
                  <a:pt x="221" y="140"/>
                </a:moveTo>
                <a:cubicBezTo>
                  <a:pt x="221" y="136"/>
                  <a:pt x="217" y="133"/>
                  <a:pt x="213" y="133"/>
                </a:cubicBezTo>
                <a:cubicBezTo>
                  <a:pt x="193" y="133"/>
                  <a:pt x="193" y="133"/>
                  <a:pt x="193" y="133"/>
                </a:cubicBezTo>
                <a:cubicBezTo>
                  <a:pt x="189" y="133"/>
                  <a:pt x="186" y="136"/>
                  <a:pt x="186" y="140"/>
                </a:cubicBezTo>
                <a:cubicBezTo>
                  <a:pt x="186" y="160"/>
                  <a:pt x="186" y="160"/>
                  <a:pt x="186" y="160"/>
                </a:cubicBezTo>
                <a:cubicBezTo>
                  <a:pt x="186" y="164"/>
                  <a:pt x="189" y="167"/>
                  <a:pt x="193" y="167"/>
                </a:cubicBezTo>
                <a:cubicBezTo>
                  <a:pt x="213" y="167"/>
                  <a:pt x="213" y="167"/>
                  <a:pt x="213" y="167"/>
                </a:cubicBezTo>
                <a:cubicBezTo>
                  <a:pt x="217" y="167"/>
                  <a:pt x="221" y="164"/>
                  <a:pt x="221" y="160"/>
                </a:cubicBezTo>
                <a:lnTo>
                  <a:pt x="221" y="140"/>
                </a:lnTo>
                <a:close/>
                <a:moveTo>
                  <a:pt x="213" y="284"/>
                </a:moveTo>
                <a:cubicBezTo>
                  <a:pt x="193" y="284"/>
                  <a:pt x="193" y="284"/>
                  <a:pt x="193" y="284"/>
                </a:cubicBezTo>
                <a:cubicBezTo>
                  <a:pt x="189" y="284"/>
                  <a:pt x="186" y="288"/>
                  <a:pt x="186" y="292"/>
                </a:cubicBezTo>
                <a:cubicBezTo>
                  <a:pt x="186" y="311"/>
                  <a:pt x="186" y="311"/>
                  <a:pt x="186" y="311"/>
                </a:cubicBezTo>
                <a:cubicBezTo>
                  <a:pt x="186" y="316"/>
                  <a:pt x="189" y="319"/>
                  <a:pt x="193" y="319"/>
                </a:cubicBezTo>
                <a:cubicBezTo>
                  <a:pt x="213" y="319"/>
                  <a:pt x="213" y="319"/>
                  <a:pt x="213" y="319"/>
                </a:cubicBezTo>
                <a:cubicBezTo>
                  <a:pt x="217" y="319"/>
                  <a:pt x="221" y="316"/>
                  <a:pt x="221" y="311"/>
                </a:cubicBezTo>
                <a:cubicBezTo>
                  <a:pt x="221" y="292"/>
                  <a:pt x="221" y="292"/>
                  <a:pt x="221" y="292"/>
                </a:cubicBezTo>
                <a:cubicBezTo>
                  <a:pt x="221" y="288"/>
                  <a:pt x="217" y="284"/>
                  <a:pt x="213" y="284"/>
                </a:cubicBezTo>
                <a:close/>
                <a:moveTo>
                  <a:pt x="170" y="241"/>
                </a:moveTo>
                <a:cubicBezTo>
                  <a:pt x="170" y="237"/>
                  <a:pt x="166" y="234"/>
                  <a:pt x="162" y="234"/>
                </a:cubicBezTo>
                <a:cubicBezTo>
                  <a:pt x="142" y="234"/>
                  <a:pt x="142" y="234"/>
                  <a:pt x="142" y="234"/>
                </a:cubicBezTo>
                <a:cubicBezTo>
                  <a:pt x="138" y="234"/>
                  <a:pt x="135" y="237"/>
                  <a:pt x="135" y="241"/>
                </a:cubicBezTo>
                <a:cubicBezTo>
                  <a:pt x="135" y="261"/>
                  <a:pt x="135" y="261"/>
                  <a:pt x="135" y="261"/>
                </a:cubicBezTo>
                <a:cubicBezTo>
                  <a:pt x="135" y="265"/>
                  <a:pt x="138" y="268"/>
                  <a:pt x="142" y="268"/>
                </a:cubicBezTo>
                <a:cubicBezTo>
                  <a:pt x="162" y="268"/>
                  <a:pt x="162" y="268"/>
                  <a:pt x="162" y="268"/>
                </a:cubicBezTo>
                <a:cubicBezTo>
                  <a:pt x="166" y="268"/>
                  <a:pt x="170" y="265"/>
                  <a:pt x="170" y="261"/>
                </a:cubicBezTo>
                <a:lnTo>
                  <a:pt x="170" y="241"/>
                </a:lnTo>
                <a:close/>
                <a:moveTo>
                  <a:pt x="170" y="191"/>
                </a:moveTo>
                <a:cubicBezTo>
                  <a:pt x="170" y="187"/>
                  <a:pt x="166" y="183"/>
                  <a:pt x="162" y="183"/>
                </a:cubicBezTo>
                <a:cubicBezTo>
                  <a:pt x="142" y="183"/>
                  <a:pt x="142" y="183"/>
                  <a:pt x="142" y="183"/>
                </a:cubicBezTo>
                <a:cubicBezTo>
                  <a:pt x="138" y="183"/>
                  <a:pt x="135" y="187"/>
                  <a:pt x="135" y="191"/>
                </a:cubicBezTo>
                <a:cubicBezTo>
                  <a:pt x="135" y="210"/>
                  <a:pt x="135" y="210"/>
                  <a:pt x="135" y="210"/>
                </a:cubicBezTo>
                <a:cubicBezTo>
                  <a:pt x="135" y="215"/>
                  <a:pt x="138" y="218"/>
                  <a:pt x="142" y="218"/>
                </a:cubicBezTo>
                <a:cubicBezTo>
                  <a:pt x="162" y="218"/>
                  <a:pt x="162" y="218"/>
                  <a:pt x="162" y="218"/>
                </a:cubicBezTo>
                <a:cubicBezTo>
                  <a:pt x="166" y="218"/>
                  <a:pt x="170" y="215"/>
                  <a:pt x="170" y="210"/>
                </a:cubicBezTo>
                <a:lnTo>
                  <a:pt x="170" y="191"/>
                </a:lnTo>
                <a:close/>
                <a:moveTo>
                  <a:pt x="162" y="284"/>
                </a:moveTo>
                <a:cubicBezTo>
                  <a:pt x="142" y="284"/>
                  <a:pt x="142" y="284"/>
                  <a:pt x="142" y="284"/>
                </a:cubicBezTo>
                <a:cubicBezTo>
                  <a:pt x="138" y="284"/>
                  <a:pt x="135" y="288"/>
                  <a:pt x="135" y="292"/>
                </a:cubicBezTo>
                <a:cubicBezTo>
                  <a:pt x="135" y="311"/>
                  <a:pt x="135" y="311"/>
                  <a:pt x="135" y="311"/>
                </a:cubicBezTo>
                <a:cubicBezTo>
                  <a:pt x="135" y="316"/>
                  <a:pt x="138" y="319"/>
                  <a:pt x="142" y="319"/>
                </a:cubicBezTo>
                <a:cubicBezTo>
                  <a:pt x="162" y="319"/>
                  <a:pt x="162" y="319"/>
                  <a:pt x="162" y="319"/>
                </a:cubicBezTo>
                <a:cubicBezTo>
                  <a:pt x="166" y="319"/>
                  <a:pt x="170" y="316"/>
                  <a:pt x="170" y="311"/>
                </a:cubicBezTo>
                <a:cubicBezTo>
                  <a:pt x="170" y="292"/>
                  <a:pt x="170" y="292"/>
                  <a:pt x="170" y="292"/>
                </a:cubicBezTo>
                <a:cubicBezTo>
                  <a:pt x="170" y="288"/>
                  <a:pt x="166" y="284"/>
                  <a:pt x="162" y="284"/>
                </a:cubicBezTo>
                <a:close/>
                <a:moveTo>
                  <a:pt x="221" y="191"/>
                </a:moveTo>
                <a:cubicBezTo>
                  <a:pt x="221" y="187"/>
                  <a:pt x="217" y="183"/>
                  <a:pt x="213" y="183"/>
                </a:cubicBezTo>
                <a:cubicBezTo>
                  <a:pt x="193" y="183"/>
                  <a:pt x="193" y="183"/>
                  <a:pt x="193" y="183"/>
                </a:cubicBezTo>
                <a:cubicBezTo>
                  <a:pt x="189" y="183"/>
                  <a:pt x="186" y="187"/>
                  <a:pt x="186" y="191"/>
                </a:cubicBezTo>
                <a:cubicBezTo>
                  <a:pt x="186" y="210"/>
                  <a:pt x="186" y="210"/>
                  <a:pt x="186" y="210"/>
                </a:cubicBezTo>
                <a:cubicBezTo>
                  <a:pt x="186" y="215"/>
                  <a:pt x="189" y="218"/>
                  <a:pt x="193" y="218"/>
                </a:cubicBezTo>
                <a:cubicBezTo>
                  <a:pt x="213" y="218"/>
                  <a:pt x="213" y="218"/>
                  <a:pt x="213" y="218"/>
                </a:cubicBezTo>
                <a:cubicBezTo>
                  <a:pt x="217" y="218"/>
                  <a:pt x="221" y="215"/>
                  <a:pt x="221" y="210"/>
                </a:cubicBezTo>
                <a:lnTo>
                  <a:pt x="221" y="191"/>
                </a:lnTo>
                <a:close/>
                <a:moveTo>
                  <a:pt x="272" y="140"/>
                </a:moveTo>
                <a:cubicBezTo>
                  <a:pt x="272" y="136"/>
                  <a:pt x="268" y="133"/>
                  <a:pt x="264" y="133"/>
                </a:cubicBezTo>
                <a:cubicBezTo>
                  <a:pt x="244" y="133"/>
                  <a:pt x="244" y="133"/>
                  <a:pt x="244" y="133"/>
                </a:cubicBezTo>
                <a:cubicBezTo>
                  <a:pt x="240" y="133"/>
                  <a:pt x="237" y="136"/>
                  <a:pt x="237" y="140"/>
                </a:cubicBezTo>
                <a:cubicBezTo>
                  <a:pt x="237" y="160"/>
                  <a:pt x="237" y="160"/>
                  <a:pt x="237" y="160"/>
                </a:cubicBezTo>
                <a:cubicBezTo>
                  <a:pt x="237" y="164"/>
                  <a:pt x="240" y="167"/>
                  <a:pt x="244" y="167"/>
                </a:cubicBezTo>
                <a:cubicBezTo>
                  <a:pt x="264" y="167"/>
                  <a:pt x="264" y="167"/>
                  <a:pt x="264" y="167"/>
                </a:cubicBezTo>
                <a:cubicBezTo>
                  <a:pt x="268" y="167"/>
                  <a:pt x="272" y="164"/>
                  <a:pt x="272" y="160"/>
                </a:cubicBezTo>
                <a:lnTo>
                  <a:pt x="272" y="140"/>
                </a:lnTo>
                <a:close/>
                <a:moveTo>
                  <a:pt x="294" y="154"/>
                </a:moveTo>
                <a:cubicBezTo>
                  <a:pt x="290" y="154"/>
                  <a:pt x="286" y="157"/>
                  <a:pt x="286" y="162"/>
                </a:cubicBezTo>
                <a:cubicBezTo>
                  <a:pt x="286" y="396"/>
                  <a:pt x="286" y="396"/>
                  <a:pt x="286" y="396"/>
                </a:cubicBezTo>
                <a:cubicBezTo>
                  <a:pt x="186" y="396"/>
                  <a:pt x="186" y="396"/>
                  <a:pt x="186" y="396"/>
                </a:cubicBezTo>
                <a:cubicBezTo>
                  <a:pt x="186" y="343"/>
                  <a:pt x="186" y="343"/>
                  <a:pt x="186" y="343"/>
                </a:cubicBezTo>
                <a:cubicBezTo>
                  <a:pt x="186" y="339"/>
                  <a:pt x="182" y="335"/>
                  <a:pt x="178" y="335"/>
                </a:cubicBezTo>
                <a:cubicBezTo>
                  <a:pt x="128" y="335"/>
                  <a:pt x="128" y="335"/>
                  <a:pt x="128" y="335"/>
                </a:cubicBezTo>
                <a:cubicBezTo>
                  <a:pt x="123" y="335"/>
                  <a:pt x="120" y="339"/>
                  <a:pt x="120" y="343"/>
                </a:cubicBezTo>
                <a:cubicBezTo>
                  <a:pt x="120" y="396"/>
                  <a:pt x="120" y="396"/>
                  <a:pt x="120" y="396"/>
                </a:cubicBezTo>
                <a:cubicBezTo>
                  <a:pt x="16" y="396"/>
                  <a:pt x="16" y="396"/>
                  <a:pt x="16" y="396"/>
                </a:cubicBezTo>
                <a:cubicBezTo>
                  <a:pt x="16" y="16"/>
                  <a:pt x="16" y="16"/>
                  <a:pt x="16" y="16"/>
                </a:cubicBezTo>
                <a:cubicBezTo>
                  <a:pt x="186" y="16"/>
                  <a:pt x="186" y="16"/>
                  <a:pt x="186" y="16"/>
                </a:cubicBezTo>
                <a:cubicBezTo>
                  <a:pt x="186" y="109"/>
                  <a:pt x="186" y="109"/>
                  <a:pt x="186" y="109"/>
                </a:cubicBezTo>
                <a:cubicBezTo>
                  <a:pt x="186" y="111"/>
                  <a:pt x="187" y="113"/>
                  <a:pt x="188" y="115"/>
                </a:cubicBezTo>
                <a:cubicBezTo>
                  <a:pt x="190" y="116"/>
                  <a:pt x="192" y="117"/>
                  <a:pt x="194" y="117"/>
                </a:cubicBezTo>
                <a:cubicBezTo>
                  <a:pt x="286" y="117"/>
                  <a:pt x="286" y="117"/>
                  <a:pt x="286" y="117"/>
                </a:cubicBezTo>
                <a:cubicBezTo>
                  <a:pt x="286" y="130"/>
                  <a:pt x="286" y="130"/>
                  <a:pt x="286" y="130"/>
                </a:cubicBezTo>
                <a:cubicBezTo>
                  <a:pt x="286" y="134"/>
                  <a:pt x="290" y="138"/>
                  <a:pt x="294" y="138"/>
                </a:cubicBezTo>
                <a:cubicBezTo>
                  <a:pt x="298" y="138"/>
                  <a:pt x="302" y="134"/>
                  <a:pt x="302" y="130"/>
                </a:cubicBezTo>
                <a:cubicBezTo>
                  <a:pt x="302" y="130"/>
                  <a:pt x="302" y="130"/>
                  <a:pt x="302" y="130"/>
                </a:cubicBezTo>
                <a:cubicBezTo>
                  <a:pt x="302" y="117"/>
                  <a:pt x="302" y="117"/>
                  <a:pt x="302" y="117"/>
                </a:cubicBezTo>
                <a:cubicBezTo>
                  <a:pt x="302" y="108"/>
                  <a:pt x="295" y="101"/>
                  <a:pt x="286" y="101"/>
                </a:cubicBezTo>
                <a:cubicBezTo>
                  <a:pt x="202" y="101"/>
                  <a:pt x="202" y="101"/>
                  <a:pt x="202" y="101"/>
                </a:cubicBezTo>
                <a:cubicBezTo>
                  <a:pt x="202" y="16"/>
                  <a:pt x="202" y="16"/>
                  <a:pt x="202" y="16"/>
                </a:cubicBezTo>
                <a:cubicBezTo>
                  <a:pt x="202" y="7"/>
                  <a:pt x="195" y="0"/>
                  <a:pt x="186" y="0"/>
                </a:cubicBezTo>
                <a:cubicBezTo>
                  <a:pt x="16" y="0"/>
                  <a:pt x="16" y="0"/>
                  <a:pt x="16" y="0"/>
                </a:cubicBezTo>
                <a:cubicBezTo>
                  <a:pt x="8" y="0"/>
                  <a:pt x="0" y="7"/>
                  <a:pt x="0" y="16"/>
                </a:cubicBezTo>
                <a:cubicBezTo>
                  <a:pt x="0" y="396"/>
                  <a:pt x="0" y="396"/>
                  <a:pt x="0" y="396"/>
                </a:cubicBezTo>
                <a:cubicBezTo>
                  <a:pt x="0" y="404"/>
                  <a:pt x="8" y="412"/>
                  <a:pt x="16" y="412"/>
                </a:cubicBezTo>
                <a:cubicBezTo>
                  <a:pt x="286" y="412"/>
                  <a:pt x="286" y="412"/>
                  <a:pt x="286" y="412"/>
                </a:cubicBezTo>
                <a:cubicBezTo>
                  <a:pt x="295" y="412"/>
                  <a:pt x="302" y="404"/>
                  <a:pt x="302" y="396"/>
                </a:cubicBezTo>
                <a:cubicBezTo>
                  <a:pt x="302" y="162"/>
                  <a:pt x="302" y="162"/>
                  <a:pt x="302" y="162"/>
                </a:cubicBezTo>
                <a:cubicBezTo>
                  <a:pt x="302" y="157"/>
                  <a:pt x="298" y="154"/>
                  <a:pt x="294" y="154"/>
                </a:cubicBezTo>
                <a:close/>
                <a:moveTo>
                  <a:pt x="170" y="140"/>
                </a:moveTo>
                <a:cubicBezTo>
                  <a:pt x="170" y="136"/>
                  <a:pt x="166" y="133"/>
                  <a:pt x="162" y="133"/>
                </a:cubicBezTo>
                <a:cubicBezTo>
                  <a:pt x="142" y="133"/>
                  <a:pt x="142" y="133"/>
                  <a:pt x="142" y="133"/>
                </a:cubicBezTo>
                <a:cubicBezTo>
                  <a:pt x="138" y="133"/>
                  <a:pt x="135" y="136"/>
                  <a:pt x="135" y="140"/>
                </a:cubicBezTo>
                <a:cubicBezTo>
                  <a:pt x="135" y="160"/>
                  <a:pt x="135" y="160"/>
                  <a:pt x="135" y="160"/>
                </a:cubicBezTo>
                <a:cubicBezTo>
                  <a:pt x="135" y="164"/>
                  <a:pt x="138" y="167"/>
                  <a:pt x="142" y="167"/>
                </a:cubicBezTo>
                <a:cubicBezTo>
                  <a:pt x="162" y="167"/>
                  <a:pt x="162" y="167"/>
                  <a:pt x="162" y="167"/>
                </a:cubicBezTo>
                <a:cubicBezTo>
                  <a:pt x="166" y="167"/>
                  <a:pt x="170" y="164"/>
                  <a:pt x="170" y="160"/>
                </a:cubicBezTo>
                <a:lnTo>
                  <a:pt x="170" y="140"/>
                </a:lnTo>
                <a:close/>
                <a:moveTo>
                  <a:pt x="272" y="241"/>
                </a:moveTo>
                <a:cubicBezTo>
                  <a:pt x="272" y="237"/>
                  <a:pt x="268" y="234"/>
                  <a:pt x="264" y="234"/>
                </a:cubicBezTo>
                <a:cubicBezTo>
                  <a:pt x="244" y="234"/>
                  <a:pt x="244" y="234"/>
                  <a:pt x="244" y="234"/>
                </a:cubicBezTo>
                <a:cubicBezTo>
                  <a:pt x="240" y="234"/>
                  <a:pt x="237" y="237"/>
                  <a:pt x="237" y="241"/>
                </a:cubicBezTo>
                <a:cubicBezTo>
                  <a:pt x="237" y="261"/>
                  <a:pt x="237" y="261"/>
                  <a:pt x="237" y="261"/>
                </a:cubicBezTo>
                <a:cubicBezTo>
                  <a:pt x="237" y="265"/>
                  <a:pt x="240" y="268"/>
                  <a:pt x="244" y="268"/>
                </a:cubicBezTo>
                <a:cubicBezTo>
                  <a:pt x="264" y="268"/>
                  <a:pt x="264" y="268"/>
                  <a:pt x="264" y="268"/>
                </a:cubicBezTo>
                <a:cubicBezTo>
                  <a:pt x="268" y="268"/>
                  <a:pt x="272" y="265"/>
                  <a:pt x="272" y="261"/>
                </a:cubicBezTo>
                <a:lnTo>
                  <a:pt x="272" y="241"/>
                </a:lnTo>
                <a:close/>
                <a:moveTo>
                  <a:pt x="272" y="191"/>
                </a:moveTo>
                <a:cubicBezTo>
                  <a:pt x="272" y="187"/>
                  <a:pt x="268" y="183"/>
                  <a:pt x="264" y="183"/>
                </a:cubicBezTo>
                <a:cubicBezTo>
                  <a:pt x="244" y="183"/>
                  <a:pt x="244" y="183"/>
                  <a:pt x="244" y="183"/>
                </a:cubicBezTo>
                <a:cubicBezTo>
                  <a:pt x="240" y="183"/>
                  <a:pt x="237" y="187"/>
                  <a:pt x="237" y="191"/>
                </a:cubicBezTo>
                <a:cubicBezTo>
                  <a:pt x="237" y="210"/>
                  <a:pt x="237" y="210"/>
                  <a:pt x="237" y="210"/>
                </a:cubicBezTo>
                <a:cubicBezTo>
                  <a:pt x="237" y="215"/>
                  <a:pt x="240" y="218"/>
                  <a:pt x="244" y="218"/>
                </a:cubicBezTo>
                <a:cubicBezTo>
                  <a:pt x="264" y="218"/>
                  <a:pt x="264" y="218"/>
                  <a:pt x="264" y="218"/>
                </a:cubicBezTo>
                <a:cubicBezTo>
                  <a:pt x="268" y="218"/>
                  <a:pt x="272" y="215"/>
                  <a:pt x="272" y="210"/>
                </a:cubicBezTo>
                <a:lnTo>
                  <a:pt x="272" y="191"/>
                </a:lnTo>
                <a:close/>
                <a:moveTo>
                  <a:pt x="264" y="284"/>
                </a:moveTo>
                <a:cubicBezTo>
                  <a:pt x="244" y="284"/>
                  <a:pt x="244" y="284"/>
                  <a:pt x="244" y="284"/>
                </a:cubicBezTo>
                <a:cubicBezTo>
                  <a:pt x="240" y="284"/>
                  <a:pt x="237" y="288"/>
                  <a:pt x="237" y="292"/>
                </a:cubicBezTo>
                <a:cubicBezTo>
                  <a:pt x="237" y="311"/>
                  <a:pt x="237" y="311"/>
                  <a:pt x="237" y="311"/>
                </a:cubicBezTo>
                <a:cubicBezTo>
                  <a:pt x="237" y="316"/>
                  <a:pt x="240" y="319"/>
                  <a:pt x="244" y="319"/>
                </a:cubicBezTo>
                <a:cubicBezTo>
                  <a:pt x="264" y="319"/>
                  <a:pt x="264" y="319"/>
                  <a:pt x="264" y="319"/>
                </a:cubicBezTo>
                <a:cubicBezTo>
                  <a:pt x="268" y="319"/>
                  <a:pt x="272" y="316"/>
                  <a:pt x="272" y="311"/>
                </a:cubicBezTo>
                <a:cubicBezTo>
                  <a:pt x="272" y="292"/>
                  <a:pt x="272" y="292"/>
                  <a:pt x="272" y="292"/>
                </a:cubicBezTo>
                <a:cubicBezTo>
                  <a:pt x="272" y="288"/>
                  <a:pt x="268" y="284"/>
                  <a:pt x="264" y="284"/>
                </a:cubicBezTo>
                <a:close/>
                <a:moveTo>
                  <a:pt x="67" y="140"/>
                </a:moveTo>
                <a:cubicBezTo>
                  <a:pt x="67" y="136"/>
                  <a:pt x="64" y="133"/>
                  <a:pt x="60" y="133"/>
                </a:cubicBezTo>
                <a:cubicBezTo>
                  <a:pt x="40" y="133"/>
                  <a:pt x="40" y="133"/>
                  <a:pt x="40" y="133"/>
                </a:cubicBezTo>
                <a:cubicBezTo>
                  <a:pt x="36" y="133"/>
                  <a:pt x="32" y="136"/>
                  <a:pt x="32" y="140"/>
                </a:cubicBezTo>
                <a:cubicBezTo>
                  <a:pt x="32" y="160"/>
                  <a:pt x="32" y="160"/>
                  <a:pt x="32" y="160"/>
                </a:cubicBezTo>
                <a:cubicBezTo>
                  <a:pt x="32" y="164"/>
                  <a:pt x="36" y="167"/>
                  <a:pt x="40" y="167"/>
                </a:cubicBezTo>
                <a:cubicBezTo>
                  <a:pt x="60" y="167"/>
                  <a:pt x="60" y="167"/>
                  <a:pt x="60" y="167"/>
                </a:cubicBezTo>
                <a:cubicBezTo>
                  <a:pt x="64" y="167"/>
                  <a:pt x="67" y="164"/>
                  <a:pt x="67" y="160"/>
                </a:cubicBezTo>
                <a:lnTo>
                  <a:pt x="67" y="140"/>
                </a:lnTo>
                <a:close/>
                <a:moveTo>
                  <a:pt x="60" y="284"/>
                </a:moveTo>
                <a:cubicBezTo>
                  <a:pt x="40" y="284"/>
                  <a:pt x="40" y="284"/>
                  <a:pt x="40" y="284"/>
                </a:cubicBezTo>
                <a:cubicBezTo>
                  <a:pt x="36" y="284"/>
                  <a:pt x="32" y="288"/>
                  <a:pt x="32" y="292"/>
                </a:cubicBezTo>
                <a:cubicBezTo>
                  <a:pt x="32" y="311"/>
                  <a:pt x="32" y="311"/>
                  <a:pt x="32" y="311"/>
                </a:cubicBezTo>
                <a:cubicBezTo>
                  <a:pt x="32" y="316"/>
                  <a:pt x="36" y="319"/>
                  <a:pt x="40" y="319"/>
                </a:cubicBezTo>
                <a:cubicBezTo>
                  <a:pt x="60" y="319"/>
                  <a:pt x="60" y="319"/>
                  <a:pt x="60" y="319"/>
                </a:cubicBezTo>
                <a:cubicBezTo>
                  <a:pt x="64" y="319"/>
                  <a:pt x="67" y="316"/>
                  <a:pt x="67" y="311"/>
                </a:cubicBezTo>
                <a:cubicBezTo>
                  <a:pt x="67" y="292"/>
                  <a:pt x="67" y="292"/>
                  <a:pt x="67" y="292"/>
                </a:cubicBezTo>
                <a:cubicBezTo>
                  <a:pt x="67" y="288"/>
                  <a:pt x="64" y="284"/>
                  <a:pt x="60" y="284"/>
                </a:cubicBezTo>
                <a:close/>
                <a:moveTo>
                  <a:pt x="67" y="191"/>
                </a:moveTo>
                <a:cubicBezTo>
                  <a:pt x="67" y="187"/>
                  <a:pt x="64" y="183"/>
                  <a:pt x="60" y="183"/>
                </a:cubicBezTo>
                <a:cubicBezTo>
                  <a:pt x="40" y="183"/>
                  <a:pt x="40" y="183"/>
                  <a:pt x="40" y="183"/>
                </a:cubicBezTo>
                <a:cubicBezTo>
                  <a:pt x="36" y="183"/>
                  <a:pt x="32" y="187"/>
                  <a:pt x="32" y="191"/>
                </a:cubicBezTo>
                <a:cubicBezTo>
                  <a:pt x="32" y="210"/>
                  <a:pt x="32" y="210"/>
                  <a:pt x="32" y="210"/>
                </a:cubicBezTo>
                <a:cubicBezTo>
                  <a:pt x="32" y="215"/>
                  <a:pt x="36" y="218"/>
                  <a:pt x="40" y="218"/>
                </a:cubicBezTo>
                <a:cubicBezTo>
                  <a:pt x="60" y="218"/>
                  <a:pt x="60" y="218"/>
                  <a:pt x="60" y="218"/>
                </a:cubicBezTo>
                <a:cubicBezTo>
                  <a:pt x="64" y="218"/>
                  <a:pt x="67" y="215"/>
                  <a:pt x="67" y="210"/>
                </a:cubicBezTo>
                <a:lnTo>
                  <a:pt x="67" y="191"/>
                </a:lnTo>
                <a:close/>
                <a:moveTo>
                  <a:pt x="67" y="241"/>
                </a:moveTo>
                <a:cubicBezTo>
                  <a:pt x="67" y="237"/>
                  <a:pt x="64" y="234"/>
                  <a:pt x="60" y="234"/>
                </a:cubicBezTo>
                <a:cubicBezTo>
                  <a:pt x="40" y="234"/>
                  <a:pt x="40" y="234"/>
                  <a:pt x="40" y="234"/>
                </a:cubicBezTo>
                <a:cubicBezTo>
                  <a:pt x="36" y="234"/>
                  <a:pt x="32" y="237"/>
                  <a:pt x="32" y="241"/>
                </a:cubicBezTo>
                <a:cubicBezTo>
                  <a:pt x="32" y="261"/>
                  <a:pt x="32" y="261"/>
                  <a:pt x="32" y="261"/>
                </a:cubicBezTo>
                <a:cubicBezTo>
                  <a:pt x="32" y="265"/>
                  <a:pt x="36" y="268"/>
                  <a:pt x="40" y="268"/>
                </a:cubicBezTo>
                <a:cubicBezTo>
                  <a:pt x="60" y="268"/>
                  <a:pt x="60" y="268"/>
                  <a:pt x="60" y="268"/>
                </a:cubicBezTo>
                <a:cubicBezTo>
                  <a:pt x="64" y="268"/>
                  <a:pt x="67" y="265"/>
                  <a:pt x="67" y="261"/>
                </a:cubicBezTo>
                <a:lnTo>
                  <a:pt x="67" y="241"/>
                </a:lnTo>
                <a:close/>
                <a:moveTo>
                  <a:pt x="67" y="39"/>
                </a:moveTo>
                <a:cubicBezTo>
                  <a:pt x="67" y="35"/>
                  <a:pt x="64" y="32"/>
                  <a:pt x="60" y="32"/>
                </a:cubicBezTo>
                <a:cubicBezTo>
                  <a:pt x="40" y="32"/>
                  <a:pt x="40" y="32"/>
                  <a:pt x="40" y="32"/>
                </a:cubicBezTo>
                <a:cubicBezTo>
                  <a:pt x="36" y="32"/>
                  <a:pt x="32" y="35"/>
                  <a:pt x="32" y="39"/>
                </a:cubicBezTo>
                <a:cubicBezTo>
                  <a:pt x="32" y="59"/>
                  <a:pt x="32" y="59"/>
                  <a:pt x="32" y="59"/>
                </a:cubicBezTo>
                <a:cubicBezTo>
                  <a:pt x="32" y="63"/>
                  <a:pt x="36" y="66"/>
                  <a:pt x="40" y="66"/>
                </a:cubicBezTo>
                <a:cubicBezTo>
                  <a:pt x="60" y="66"/>
                  <a:pt x="60" y="66"/>
                  <a:pt x="60" y="66"/>
                </a:cubicBezTo>
                <a:cubicBezTo>
                  <a:pt x="64" y="66"/>
                  <a:pt x="67" y="63"/>
                  <a:pt x="67" y="59"/>
                </a:cubicBezTo>
                <a:lnTo>
                  <a:pt x="67" y="39"/>
                </a:lnTo>
                <a:close/>
                <a:moveTo>
                  <a:pt x="67" y="90"/>
                </a:moveTo>
                <a:cubicBezTo>
                  <a:pt x="67" y="86"/>
                  <a:pt x="64" y="82"/>
                  <a:pt x="60" y="82"/>
                </a:cubicBezTo>
                <a:cubicBezTo>
                  <a:pt x="40" y="82"/>
                  <a:pt x="40" y="82"/>
                  <a:pt x="40" y="82"/>
                </a:cubicBezTo>
                <a:cubicBezTo>
                  <a:pt x="36" y="82"/>
                  <a:pt x="32" y="86"/>
                  <a:pt x="32" y="90"/>
                </a:cubicBezTo>
                <a:cubicBezTo>
                  <a:pt x="32" y="109"/>
                  <a:pt x="32" y="109"/>
                  <a:pt x="32" y="109"/>
                </a:cubicBezTo>
                <a:cubicBezTo>
                  <a:pt x="32" y="114"/>
                  <a:pt x="36" y="117"/>
                  <a:pt x="40" y="117"/>
                </a:cubicBezTo>
                <a:cubicBezTo>
                  <a:pt x="60" y="117"/>
                  <a:pt x="60" y="117"/>
                  <a:pt x="60" y="117"/>
                </a:cubicBezTo>
                <a:cubicBezTo>
                  <a:pt x="64" y="117"/>
                  <a:pt x="67" y="114"/>
                  <a:pt x="67" y="109"/>
                </a:cubicBezTo>
                <a:lnTo>
                  <a:pt x="67" y="90"/>
                </a:lnTo>
                <a:close/>
                <a:moveTo>
                  <a:pt x="118" y="39"/>
                </a:moveTo>
                <a:cubicBezTo>
                  <a:pt x="118" y="35"/>
                  <a:pt x="115" y="32"/>
                  <a:pt x="111" y="32"/>
                </a:cubicBezTo>
                <a:cubicBezTo>
                  <a:pt x="91" y="32"/>
                  <a:pt x="91" y="32"/>
                  <a:pt x="91" y="32"/>
                </a:cubicBezTo>
                <a:cubicBezTo>
                  <a:pt x="87" y="32"/>
                  <a:pt x="84" y="35"/>
                  <a:pt x="84" y="39"/>
                </a:cubicBezTo>
                <a:cubicBezTo>
                  <a:pt x="84" y="59"/>
                  <a:pt x="84" y="59"/>
                  <a:pt x="84" y="59"/>
                </a:cubicBezTo>
                <a:cubicBezTo>
                  <a:pt x="84" y="63"/>
                  <a:pt x="87" y="66"/>
                  <a:pt x="91" y="66"/>
                </a:cubicBezTo>
                <a:cubicBezTo>
                  <a:pt x="111" y="66"/>
                  <a:pt x="111" y="66"/>
                  <a:pt x="111" y="66"/>
                </a:cubicBezTo>
                <a:cubicBezTo>
                  <a:pt x="115" y="66"/>
                  <a:pt x="118" y="63"/>
                  <a:pt x="118" y="59"/>
                </a:cubicBezTo>
                <a:lnTo>
                  <a:pt x="118" y="39"/>
                </a:lnTo>
                <a:close/>
                <a:moveTo>
                  <a:pt x="170" y="39"/>
                </a:moveTo>
                <a:cubicBezTo>
                  <a:pt x="170" y="35"/>
                  <a:pt x="166" y="32"/>
                  <a:pt x="162" y="32"/>
                </a:cubicBezTo>
                <a:cubicBezTo>
                  <a:pt x="142" y="32"/>
                  <a:pt x="142" y="32"/>
                  <a:pt x="142" y="32"/>
                </a:cubicBezTo>
                <a:cubicBezTo>
                  <a:pt x="138" y="32"/>
                  <a:pt x="135" y="35"/>
                  <a:pt x="135" y="39"/>
                </a:cubicBezTo>
                <a:cubicBezTo>
                  <a:pt x="135" y="59"/>
                  <a:pt x="135" y="59"/>
                  <a:pt x="135" y="59"/>
                </a:cubicBezTo>
                <a:cubicBezTo>
                  <a:pt x="135" y="63"/>
                  <a:pt x="138" y="66"/>
                  <a:pt x="142" y="66"/>
                </a:cubicBezTo>
                <a:cubicBezTo>
                  <a:pt x="162" y="66"/>
                  <a:pt x="162" y="66"/>
                  <a:pt x="162" y="66"/>
                </a:cubicBezTo>
                <a:cubicBezTo>
                  <a:pt x="166" y="66"/>
                  <a:pt x="170" y="63"/>
                  <a:pt x="170" y="59"/>
                </a:cubicBezTo>
                <a:lnTo>
                  <a:pt x="170" y="39"/>
                </a:lnTo>
                <a:close/>
                <a:moveTo>
                  <a:pt x="118" y="90"/>
                </a:moveTo>
                <a:cubicBezTo>
                  <a:pt x="118" y="86"/>
                  <a:pt x="115" y="82"/>
                  <a:pt x="111" y="82"/>
                </a:cubicBezTo>
                <a:cubicBezTo>
                  <a:pt x="91" y="82"/>
                  <a:pt x="91" y="82"/>
                  <a:pt x="91" y="82"/>
                </a:cubicBezTo>
                <a:cubicBezTo>
                  <a:pt x="87" y="82"/>
                  <a:pt x="84" y="86"/>
                  <a:pt x="84" y="90"/>
                </a:cubicBezTo>
                <a:cubicBezTo>
                  <a:pt x="84" y="109"/>
                  <a:pt x="84" y="109"/>
                  <a:pt x="84" y="109"/>
                </a:cubicBezTo>
                <a:cubicBezTo>
                  <a:pt x="84" y="114"/>
                  <a:pt x="87" y="117"/>
                  <a:pt x="91" y="117"/>
                </a:cubicBezTo>
                <a:cubicBezTo>
                  <a:pt x="111" y="117"/>
                  <a:pt x="111" y="117"/>
                  <a:pt x="111" y="117"/>
                </a:cubicBezTo>
                <a:cubicBezTo>
                  <a:pt x="115" y="117"/>
                  <a:pt x="118" y="114"/>
                  <a:pt x="118" y="109"/>
                </a:cubicBezTo>
                <a:lnTo>
                  <a:pt x="118" y="90"/>
                </a:lnTo>
                <a:close/>
                <a:moveTo>
                  <a:pt x="170" y="90"/>
                </a:moveTo>
                <a:cubicBezTo>
                  <a:pt x="170" y="86"/>
                  <a:pt x="166" y="82"/>
                  <a:pt x="162" y="82"/>
                </a:cubicBezTo>
                <a:cubicBezTo>
                  <a:pt x="142" y="82"/>
                  <a:pt x="142" y="82"/>
                  <a:pt x="142" y="82"/>
                </a:cubicBezTo>
                <a:cubicBezTo>
                  <a:pt x="138" y="82"/>
                  <a:pt x="135" y="86"/>
                  <a:pt x="135" y="90"/>
                </a:cubicBezTo>
                <a:cubicBezTo>
                  <a:pt x="135" y="109"/>
                  <a:pt x="135" y="109"/>
                  <a:pt x="135" y="109"/>
                </a:cubicBezTo>
                <a:cubicBezTo>
                  <a:pt x="135" y="114"/>
                  <a:pt x="138" y="117"/>
                  <a:pt x="142" y="117"/>
                </a:cubicBezTo>
                <a:cubicBezTo>
                  <a:pt x="162" y="117"/>
                  <a:pt x="162" y="117"/>
                  <a:pt x="162" y="117"/>
                </a:cubicBezTo>
                <a:cubicBezTo>
                  <a:pt x="166" y="117"/>
                  <a:pt x="170" y="114"/>
                  <a:pt x="170" y="109"/>
                </a:cubicBezTo>
                <a:lnTo>
                  <a:pt x="170" y="90"/>
                </a:lnTo>
                <a:close/>
                <a:moveTo>
                  <a:pt x="111" y="284"/>
                </a:moveTo>
                <a:cubicBezTo>
                  <a:pt x="91" y="284"/>
                  <a:pt x="91" y="284"/>
                  <a:pt x="91" y="284"/>
                </a:cubicBezTo>
                <a:cubicBezTo>
                  <a:pt x="87" y="284"/>
                  <a:pt x="84" y="288"/>
                  <a:pt x="84" y="292"/>
                </a:cubicBezTo>
                <a:cubicBezTo>
                  <a:pt x="84" y="311"/>
                  <a:pt x="84" y="311"/>
                  <a:pt x="84" y="311"/>
                </a:cubicBezTo>
                <a:cubicBezTo>
                  <a:pt x="84" y="316"/>
                  <a:pt x="87" y="319"/>
                  <a:pt x="91" y="319"/>
                </a:cubicBezTo>
                <a:cubicBezTo>
                  <a:pt x="111" y="319"/>
                  <a:pt x="111" y="319"/>
                  <a:pt x="111" y="319"/>
                </a:cubicBezTo>
                <a:cubicBezTo>
                  <a:pt x="115" y="319"/>
                  <a:pt x="118" y="316"/>
                  <a:pt x="118" y="311"/>
                </a:cubicBezTo>
                <a:cubicBezTo>
                  <a:pt x="118" y="292"/>
                  <a:pt x="118" y="292"/>
                  <a:pt x="118" y="292"/>
                </a:cubicBezTo>
                <a:cubicBezTo>
                  <a:pt x="118" y="288"/>
                  <a:pt x="115" y="284"/>
                  <a:pt x="111" y="284"/>
                </a:cubicBezTo>
                <a:close/>
                <a:moveTo>
                  <a:pt x="118" y="241"/>
                </a:moveTo>
                <a:cubicBezTo>
                  <a:pt x="118" y="237"/>
                  <a:pt x="115" y="234"/>
                  <a:pt x="111" y="234"/>
                </a:cubicBezTo>
                <a:cubicBezTo>
                  <a:pt x="91" y="234"/>
                  <a:pt x="91" y="234"/>
                  <a:pt x="91" y="234"/>
                </a:cubicBezTo>
                <a:cubicBezTo>
                  <a:pt x="87" y="234"/>
                  <a:pt x="84" y="237"/>
                  <a:pt x="84" y="241"/>
                </a:cubicBezTo>
                <a:cubicBezTo>
                  <a:pt x="84" y="261"/>
                  <a:pt x="84" y="261"/>
                  <a:pt x="84" y="261"/>
                </a:cubicBezTo>
                <a:cubicBezTo>
                  <a:pt x="84" y="265"/>
                  <a:pt x="87" y="268"/>
                  <a:pt x="91" y="268"/>
                </a:cubicBezTo>
                <a:cubicBezTo>
                  <a:pt x="111" y="268"/>
                  <a:pt x="111" y="268"/>
                  <a:pt x="111" y="268"/>
                </a:cubicBezTo>
                <a:cubicBezTo>
                  <a:pt x="115" y="268"/>
                  <a:pt x="118" y="265"/>
                  <a:pt x="118" y="261"/>
                </a:cubicBezTo>
                <a:lnTo>
                  <a:pt x="118" y="241"/>
                </a:lnTo>
                <a:close/>
                <a:moveTo>
                  <a:pt x="118" y="191"/>
                </a:moveTo>
                <a:cubicBezTo>
                  <a:pt x="118" y="187"/>
                  <a:pt x="115" y="183"/>
                  <a:pt x="111" y="183"/>
                </a:cubicBezTo>
                <a:cubicBezTo>
                  <a:pt x="91" y="183"/>
                  <a:pt x="91" y="183"/>
                  <a:pt x="91" y="183"/>
                </a:cubicBezTo>
                <a:cubicBezTo>
                  <a:pt x="87" y="183"/>
                  <a:pt x="84" y="187"/>
                  <a:pt x="84" y="191"/>
                </a:cubicBezTo>
                <a:cubicBezTo>
                  <a:pt x="84" y="210"/>
                  <a:pt x="84" y="210"/>
                  <a:pt x="84" y="210"/>
                </a:cubicBezTo>
                <a:cubicBezTo>
                  <a:pt x="84" y="215"/>
                  <a:pt x="87" y="218"/>
                  <a:pt x="91" y="218"/>
                </a:cubicBezTo>
                <a:cubicBezTo>
                  <a:pt x="111" y="218"/>
                  <a:pt x="111" y="218"/>
                  <a:pt x="111" y="218"/>
                </a:cubicBezTo>
                <a:cubicBezTo>
                  <a:pt x="115" y="218"/>
                  <a:pt x="118" y="215"/>
                  <a:pt x="118" y="210"/>
                </a:cubicBezTo>
                <a:lnTo>
                  <a:pt x="118" y="191"/>
                </a:lnTo>
                <a:close/>
                <a:moveTo>
                  <a:pt x="118" y="140"/>
                </a:moveTo>
                <a:cubicBezTo>
                  <a:pt x="118" y="136"/>
                  <a:pt x="115" y="133"/>
                  <a:pt x="111" y="133"/>
                </a:cubicBezTo>
                <a:cubicBezTo>
                  <a:pt x="91" y="133"/>
                  <a:pt x="91" y="133"/>
                  <a:pt x="91" y="133"/>
                </a:cubicBezTo>
                <a:cubicBezTo>
                  <a:pt x="87" y="133"/>
                  <a:pt x="84" y="136"/>
                  <a:pt x="84" y="140"/>
                </a:cubicBezTo>
                <a:cubicBezTo>
                  <a:pt x="84" y="160"/>
                  <a:pt x="84" y="160"/>
                  <a:pt x="84" y="160"/>
                </a:cubicBezTo>
                <a:cubicBezTo>
                  <a:pt x="84" y="164"/>
                  <a:pt x="87" y="167"/>
                  <a:pt x="91" y="167"/>
                </a:cubicBezTo>
                <a:cubicBezTo>
                  <a:pt x="111" y="167"/>
                  <a:pt x="111" y="167"/>
                  <a:pt x="111" y="167"/>
                </a:cubicBezTo>
                <a:cubicBezTo>
                  <a:pt x="115" y="167"/>
                  <a:pt x="118" y="164"/>
                  <a:pt x="118" y="160"/>
                </a:cubicBezTo>
                <a:lnTo>
                  <a:pt x="118" y="140"/>
                </a:ln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lIns="80119" tIns="40060" rIns="80119" bIns="40060"/>
          <a:lstStyle/>
          <a:p>
            <a:endParaRPr lang="en-US"/>
          </a:p>
        </p:txBody>
      </p:sp>
      <p:sp>
        <p:nvSpPr>
          <p:cNvPr id="75" name="Freeform 3"/>
          <p:cNvSpPr>
            <a:spLocks noChangeAspect="1" noEditPoints="1"/>
          </p:cNvSpPr>
          <p:nvPr/>
        </p:nvSpPr>
        <p:spPr bwMode="auto">
          <a:xfrm>
            <a:off x="8674434" y="4288635"/>
            <a:ext cx="444416" cy="481780"/>
          </a:xfrm>
          <a:custGeom>
            <a:avLst/>
            <a:gdLst>
              <a:gd name="T0" fmla="*/ 2147483647 w 302"/>
              <a:gd name="T1" fmla="*/ 2147483647 h 412"/>
              <a:gd name="T2" fmla="*/ 2147483647 w 302"/>
              <a:gd name="T3" fmla="*/ 2147483647 h 412"/>
              <a:gd name="T4" fmla="*/ 2147483647 w 302"/>
              <a:gd name="T5" fmla="*/ 2147483647 h 412"/>
              <a:gd name="T6" fmla="*/ 2147483647 w 302"/>
              <a:gd name="T7" fmla="*/ 2147483647 h 412"/>
              <a:gd name="T8" fmla="*/ 2147483647 w 302"/>
              <a:gd name="T9" fmla="*/ 2147483647 h 412"/>
              <a:gd name="T10" fmla="*/ 2147483647 w 302"/>
              <a:gd name="T11" fmla="*/ 2147483647 h 412"/>
              <a:gd name="T12" fmla="*/ 2147483647 w 302"/>
              <a:gd name="T13" fmla="*/ 2147483647 h 412"/>
              <a:gd name="T14" fmla="*/ 2147483647 w 302"/>
              <a:gd name="T15" fmla="*/ 2147483647 h 412"/>
              <a:gd name="T16" fmla="*/ 2147483647 w 302"/>
              <a:gd name="T17" fmla="*/ 2147483647 h 412"/>
              <a:gd name="T18" fmla="*/ 2147483647 w 302"/>
              <a:gd name="T19" fmla="*/ 2147483647 h 412"/>
              <a:gd name="T20" fmla="*/ 2147483647 w 302"/>
              <a:gd name="T21" fmla="*/ 2147483647 h 412"/>
              <a:gd name="T22" fmla="*/ 2147483647 w 302"/>
              <a:gd name="T23" fmla="*/ 2147483647 h 412"/>
              <a:gd name="T24" fmla="*/ 2147483647 w 302"/>
              <a:gd name="T25" fmla="*/ 2147483647 h 412"/>
              <a:gd name="T26" fmla="*/ 2147483647 w 302"/>
              <a:gd name="T27" fmla="*/ 2147483647 h 412"/>
              <a:gd name="T28" fmla="*/ 2147483647 w 302"/>
              <a:gd name="T29" fmla="*/ 2147483647 h 412"/>
              <a:gd name="T30" fmla="*/ 2147483647 w 302"/>
              <a:gd name="T31" fmla="*/ 2147483647 h 412"/>
              <a:gd name="T32" fmla="*/ 2147483647 w 302"/>
              <a:gd name="T33" fmla="*/ 2147483647 h 412"/>
              <a:gd name="T34" fmla="*/ 2147483647 w 302"/>
              <a:gd name="T35" fmla="*/ 2147483647 h 412"/>
              <a:gd name="T36" fmla="*/ 2147483647 w 302"/>
              <a:gd name="T37" fmla="*/ 2147483647 h 412"/>
              <a:gd name="T38" fmla="*/ 0 w 302"/>
              <a:gd name="T39" fmla="*/ 2147483647 h 412"/>
              <a:gd name="T40" fmla="*/ 2147483647 w 302"/>
              <a:gd name="T41" fmla="*/ 2147483647 h 412"/>
              <a:gd name="T42" fmla="*/ 2147483647 w 302"/>
              <a:gd name="T43" fmla="*/ 2147483647 h 412"/>
              <a:gd name="T44" fmla="*/ 2147483647 w 302"/>
              <a:gd name="T45" fmla="*/ 2147483647 h 412"/>
              <a:gd name="T46" fmla="*/ 2147483647 w 302"/>
              <a:gd name="T47" fmla="*/ 2147483647 h 412"/>
              <a:gd name="T48" fmla="*/ 2147483647 w 302"/>
              <a:gd name="T49" fmla="*/ 2147483647 h 412"/>
              <a:gd name="T50" fmla="*/ 2147483647 w 302"/>
              <a:gd name="T51" fmla="*/ 2147483647 h 412"/>
              <a:gd name="T52" fmla="*/ 2147483647 w 302"/>
              <a:gd name="T53" fmla="*/ 2147483647 h 412"/>
              <a:gd name="T54" fmla="*/ 2147483647 w 302"/>
              <a:gd name="T55" fmla="*/ 2147483647 h 412"/>
              <a:gd name="T56" fmla="*/ 2147483647 w 302"/>
              <a:gd name="T57" fmla="*/ 2147483647 h 412"/>
              <a:gd name="T58" fmla="*/ 2147483647 w 302"/>
              <a:gd name="T59" fmla="*/ 2147483647 h 412"/>
              <a:gd name="T60" fmla="*/ 2147483647 w 302"/>
              <a:gd name="T61" fmla="*/ 2147483647 h 412"/>
              <a:gd name="T62" fmla="*/ 2147483647 w 302"/>
              <a:gd name="T63" fmla="*/ 2147483647 h 412"/>
              <a:gd name="T64" fmla="*/ 2147483647 w 302"/>
              <a:gd name="T65" fmla="*/ 2147483647 h 412"/>
              <a:gd name="T66" fmla="*/ 2147483647 w 302"/>
              <a:gd name="T67" fmla="*/ 2147483647 h 412"/>
              <a:gd name="T68" fmla="*/ 2147483647 w 302"/>
              <a:gd name="T69" fmla="*/ 2147483647 h 412"/>
              <a:gd name="T70" fmla="*/ 2147483647 w 302"/>
              <a:gd name="T71" fmla="*/ 2147483647 h 412"/>
              <a:gd name="T72" fmla="*/ 2147483647 w 302"/>
              <a:gd name="T73" fmla="*/ 2147483647 h 412"/>
              <a:gd name="T74" fmla="*/ 2147483647 w 302"/>
              <a:gd name="T75" fmla="*/ 2147483647 h 412"/>
              <a:gd name="T76" fmla="*/ 2147483647 w 302"/>
              <a:gd name="T77" fmla="*/ 2147483647 h 412"/>
              <a:gd name="T78" fmla="*/ 2147483647 w 302"/>
              <a:gd name="T79" fmla="*/ 2147483647 h 412"/>
              <a:gd name="T80" fmla="*/ 2147483647 w 302"/>
              <a:gd name="T81" fmla="*/ 2147483647 h 412"/>
              <a:gd name="T82" fmla="*/ 2147483647 w 302"/>
              <a:gd name="T83" fmla="*/ 2147483647 h 412"/>
              <a:gd name="T84" fmla="*/ 2147483647 w 302"/>
              <a:gd name="T85" fmla="*/ 2147483647 h 412"/>
              <a:gd name="T86" fmla="*/ 2147483647 w 302"/>
              <a:gd name="T87" fmla="*/ 2147483647 h 412"/>
              <a:gd name="T88" fmla="*/ 2147483647 w 302"/>
              <a:gd name="T89" fmla="*/ 2147483647 h 412"/>
              <a:gd name="T90" fmla="*/ 2147483647 w 302"/>
              <a:gd name="T91" fmla="*/ 2147483647 h 412"/>
              <a:gd name="T92" fmla="*/ 2147483647 w 302"/>
              <a:gd name="T93" fmla="*/ 2147483647 h 412"/>
              <a:gd name="T94" fmla="*/ 2147483647 w 302"/>
              <a:gd name="T95" fmla="*/ 2147483647 h 412"/>
              <a:gd name="T96" fmla="*/ 2147483647 w 302"/>
              <a:gd name="T97" fmla="*/ 2147483647 h 412"/>
              <a:gd name="T98" fmla="*/ 2147483647 w 302"/>
              <a:gd name="T99" fmla="*/ 2147483647 h 412"/>
              <a:gd name="T100" fmla="*/ 2147483647 w 302"/>
              <a:gd name="T101" fmla="*/ 2147483647 h 412"/>
              <a:gd name="T102" fmla="*/ 2147483647 w 302"/>
              <a:gd name="T103" fmla="*/ 2147483647 h 412"/>
              <a:gd name="T104" fmla="*/ 2147483647 w 302"/>
              <a:gd name="T105" fmla="*/ 2147483647 h 4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2" h="412">
                <a:moveTo>
                  <a:pt x="221" y="241"/>
                </a:moveTo>
                <a:cubicBezTo>
                  <a:pt x="221" y="237"/>
                  <a:pt x="217" y="234"/>
                  <a:pt x="213" y="234"/>
                </a:cubicBezTo>
                <a:cubicBezTo>
                  <a:pt x="193" y="234"/>
                  <a:pt x="193" y="234"/>
                  <a:pt x="193" y="234"/>
                </a:cubicBezTo>
                <a:cubicBezTo>
                  <a:pt x="189" y="234"/>
                  <a:pt x="186" y="237"/>
                  <a:pt x="186" y="241"/>
                </a:cubicBezTo>
                <a:cubicBezTo>
                  <a:pt x="186" y="261"/>
                  <a:pt x="186" y="261"/>
                  <a:pt x="186" y="261"/>
                </a:cubicBezTo>
                <a:cubicBezTo>
                  <a:pt x="186" y="265"/>
                  <a:pt x="189" y="268"/>
                  <a:pt x="193" y="268"/>
                </a:cubicBezTo>
                <a:cubicBezTo>
                  <a:pt x="213" y="268"/>
                  <a:pt x="213" y="268"/>
                  <a:pt x="213" y="268"/>
                </a:cubicBezTo>
                <a:cubicBezTo>
                  <a:pt x="217" y="268"/>
                  <a:pt x="221" y="265"/>
                  <a:pt x="221" y="261"/>
                </a:cubicBezTo>
                <a:lnTo>
                  <a:pt x="221" y="241"/>
                </a:lnTo>
                <a:close/>
                <a:moveTo>
                  <a:pt x="221" y="140"/>
                </a:moveTo>
                <a:cubicBezTo>
                  <a:pt x="221" y="136"/>
                  <a:pt x="217" y="133"/>
                  <a:pt x="213" y="133"/>
                </a:cubicBezTo>
                <a:cubicBezTo>
                  <a:pt x="193" y="133"/>
                  <a:pt x="193" y="133"/>
                  <a:pt x="193" y="133"/>
                </a:cubicBezTo>
                <a:cubicBezTo>
                  <a:pt x="189" y="133"/>
                  <a:pt x="186" y="136"/>
                  <a:pt x="186" y="140"/>
                </a:cubicBezTo>
                <a:cubicBezTo>
                  <a:pt x="186" y="160"/>
                  <a:pt x="186" y="160"/>
                  <a:pt x="186" y="160"/>
                </a:cubicBezTo>
                <a:cubicBezTo>
                  <a:pt x="186" y="164"/>
                  <a:pt x="189" y="167"/>
                  <a:pt x="193" y="167"/>
                </a:cubicBezTo>
                <a:cubicBezTo>
                  <a:pt x="213" y="167"/>
                  <a:pt x="213" y="167"/>
                  <a:pt x="213" y="167"/>
                </a:cubicBezTo>
                <a:cubicBezTo>
                  <a:pt x="217" y="167"/>
                  <a:pt x="221" y="164"/>
                  <a:pt x="221" y="160"/>
                </a:cubicBezTo>
                <a:lnTo>
                  <a:pt x="221" y="140"/>
                </a:lnTo>
                <a:close/>
                <a:moveTo>
                  <a:pt x="213" y="284"/>
                </a:moveTo>
                <a:cubicBezTo>
                  <a:pt x="193" y="284"/>
                  <a:pt x="193" y="284"/>
                  <a:pt x="193" y="284"/>
                </a:cubicBezTo>
                <a:cubicBezTo>
                  <a:pt x="189" y="284"/>
                  <a:pt x="186" y="288"/>
                  <a:pt x="186" y="292"/>
                </a:cubicBezTo>
                <a:cubicBezTo>
                  <a:pt x="186" y="311"/>
                  <a:pt x="186" y="311"/>
                  <a:pt x="186" y="311"/>
                </a:cubicBezTo>
                <a:cubicBezTo>
                  <a:pt x="186" y="316"/>
                  <a:pt x="189" y="319"/>
                  <a:pt x="193" y="319"/>
                </a:cubicBezTo>
                <a:cubicBezTo>
                  <a:pt x="213" y="319"/>
                  <a:pt x="213" y="319"/>
                  <a:pt x="213" y="319"/>
                </a:cubicBezTo>
                <a:cubicBezTo>
                  <a:pt x="217" y="319"/>
                  <a:pt x="221" y="316"/>
                  <a:pt x="221" y="311"/>
                </a:cubicBezTo>
                <a:cubicBezTo>
                  <a:pt x="221" y="292"/>
                  <a:pt x="221" y="292"/>
                  <a:pt x="221" y="292"/>
                </a:cubicBezTo>
                <a:cubicBezTo>
                  <a:pt x="221" y="288"/>
                  <a:pt x="217" y="284"/>
                  <a:pt x="213" y="284"/>
                </a:cubicBezTo>
                <a:close/>
                <a:moveTo>
                  <a:pt x="170" y="241"/>
                </a:moveTo>
                <a:cubicBezTo>
                  <a:pt x="170" y="237"/>
                  <a:pt x="166" y="234"/>
                  <a:pt x="162" y="234"/>
                </a:cubicBezTo>
                <a:cubicBezTo>
                  <a:pt x="142" y="234"/>
                  <a:pt x="142" y="234"/>
                  <a:pt x="142" y="234"/>
                </a:cubicBezTo>
                <a:cubicBezTo>
                  <a:pt x="138" y="234"/>
                  <a:pt x="135" y="237"/>
                  <a:pt x="135" y="241"/>
                </a:cubicBezTo>
                <a:cubicBezTo>
                  <a:pt x="135" y="261"/>
                  <a:pt x="135" y="261"/>
                  <a:pt x="135" y="261"/>
                </a:cubicBezTo>
                <a:cubicBezTo>
                  <a:pt x="135" y="265"/>
                  <a:pt x="138" y="268"/>
                  <a:pt x="142" y="268"/>
                </a:cubicBezTo>
                <a:cubicBezTo>
                  <a:pt x="162" y="268"/>
                  <a:pt x="162" y="268"/>
                  <a:pt x="162" y="268"/>
                </a:cubicBezTo>
                <a:cubicBezTo>
                  <a:pt x="166" y="268"/>
                  <a:pt x="170" y="265"/>
                  <a:pt x="170" y="261"/>
                </a:cubicBezTo>
                <a:lnTo>
                  <a:pt x="170" y="241"/>
                </a:lnTo>
                <a:close/>
                <a:moveTo>
                  <a:pt x="170" y="191"/>
                </a:moveTo>
                <a:cubicBezTo>
                  <a:pt x="170" y="187"/>
                  <a:pt x="166" y="183"/>
                  <a:pt x="162" y="183"/>
                </a:cubicBezTo>
                <a:cubicBezTo>
                  <a:pt x="142" y="183"/>
                  <a:pt x="142" y="183"/>
                  <a:pt x="142" y="183"/>
                </a:cubicBezTo>
                <a:cubicBezTo>
                  <a:pt x="138" y="183"/>
                  <a:pt x="135" y="187"/>
                  <a:pt x="135" y="191"/>
                </a:cubicBezTo>
                <a:cubicBezTo>
                  <a:pt x="135" y="210"/>
                  <a:pt x="135" y="210"/>
                  <a:pt x="135" y="210"/>
                </a:cubicBezTo>
                <a:cubicBezTo>
                  <a:pt x="135" y="215"/>
                  <a:pt x="138" y="218"/>
                  <a:pt x="142" y="218"/>
                </a:cubicBezTo>
                <a:cubicBezTo>
                  <a:pt x="162" y="218"/>
                  <a:pt x="162" y="218"/>
                  <a:pt x="162" y="218"/>
                </a:cubicBezTo>
                <a:cubicBezTo>
                  <a:pt x="166" y="218"/>
                  <a:pt x="170" y="215"/>
                  <a:pt x="170" y="210"/>
                </a:cubicBezTo>
                <a:lnTo>
                  <a:pt x="170" y="191"/>
                </a:lnTo>
                <a:close/>
                <a:moveTo>
                  <a:pt x="162" y="284"/>
                </a:moveTo>
                <a:cubicBezTo>
                  <a:pt x="142" y="284"/>
                  <a:pt x="142" y="284"/>
                  <a:pt x="142" y="284"/>
                </a:cubicBezTo>
                <a:cubicBezTo>
                  <a:pt x="138" y="284"/>
                  <a:pt x="135" y="288"/>
                  <a:pt x="135" y="292"/>
                </a:cubicBezTo>
                <a:cubicBezTo>
                  <a:pt x="135" y="311"/>
                  <a:pt x="135" y="311"/>
                  <a:pt x="135" y="311"/>
                </a:cubicBezTo>
                <a:cubicBezTo>
                  <a:pt x="135" y="316"/>
                  <a:pt x="138" y="319"/>
                  <a:pt x="142" y="319"/>
                </a:cubicBezTo>
                <a:cubicBezTo>
                  <a:pt x="162" y="319"/>
                  <a:pt x="162" y="319"/>
                  <a:pt x="162" y="319"/>
                </a:cubicBezTo>
                <a:cubicBezTo>
                  <a:pt x="166" y="319"/>
                  <a:pt x="170" y="316"/>
                  <a:pt x="170" y="311"/>
                </a:cubicBezTo>
                <a:cubicBezTo>
                  <a:pt x="170" y="292"/>
                  <a:pt x="170" y="292"/>
                  <a:pt x="170" y="292"/>
                </a:cubicBezTo>
                <a:cubicBezTo>
                  <a:pt x="170" y="288"/>
                  <a:pt x="166" y="284"/>
                  <a:pt x="162" y="284"/>
                </a:cubicBezTo>
                <a:close/>
                <a:moveTo>
                  <a:pt x="221" y="191"/>
                </a:moveTo>
                <a:cubicBezTo>
                  <a:pt x="221" y="187"/>
                  <a:pt x="217" y="183"/>
                  <a:pt x="213" y="183"/>
                </a:cubicBezTo>
                <a:cubicBezTo>
                  <a:pt x="193" y="183"/>
                  <a:pt x="193" y="183"/>
                  <a:pt x="193" y="183"/>
                </a:cubicBezTo>
                <a:cubicBezTo>
                  <a:pt x="189" y="183"/>
                  <a:pt x="186" y="187"/>
                  <a:pt x="186" y="191"/>
                </a:cubicBezTo>
                <a:cubicBezTo>
                  <a:pt x="186" y="210"/>
                  <a:pt x="186" y="210"/>
                  <a:pt x="186" y="210"/>
                </a:cubicBezTo>
                <a:cubicBezTo>
                  <a:pt x="186" y="215"/>
                  <a:pt x="189" y="218"/>
                  <a:pt x="193" y="218"/>
                </a:cubicBezTo>
                <a:cubicBezTo>
                  <a:pt x="213" y="218"/>
                  <a:pt x="213" y="218"/>
                  <a:pt x="213" y="218"/>
                </a:cubicBezTo>
                <a:cubicBezTo>
                  <a:pt x="217" y="218"/>
                  <a:pt x="221" y="215"/>
                  <a:pt x="221" y="210"/>
                </a:cubicBezTo>
                <a:lnTo>
                  <a:pt x="221" y="191"/>
                </a:lnTo>
                <a:close/>
                <a:moveTo>
                  <a:pt x="272" y="140"/>
                </a:moveTo>
                <a:cubicBezTo>
                  <a:pt x="272" y="136"/>
                  <a:pt x="268" y="133"/>
                  <a:pt x="264" y="133"/>
                </a:cubicBezTo>
                <a:cubicBezTo>
                  <a:pt x="244" y="133"/>
                  <a:pt x="244" y="133"/>
                  <a:pt x="244" y="133"/>
                </a:cubicBezTo>
                <a:cubicBezTo>
                  <a:pt x="240" y="133"/>
                  <a:pt x="237" y="136"/>
                  <a:pt x="237" y="140"/>
                </a:cubicBezTo>
                <a:cubicBezTo>
                  <a:pt x="237" y="160"/>
                  <a:pt x="237" y="160"/>
                  <a:pt x="237" y="160"/>
                </a:cubicBezTo>
                <a:cubicBezTo>
                  <a:pt x="237" y="164"/>
                  <a:pt x="240" y="167"/>
                  <a:pt x="244" y="167"/>
                </a:cubicBezTo>
                <a:cubicBezTo>
                  <a:pt x="264" y="167"/>
                  <a:pt x="264" y="167"/>
                  <a:pt x="264" y="167"/>
                </a:cubicBezTo>
                <a:cubicBezTo>
                  <a:pt x="268" y="167"/>
                  <a:pt x="272" y="164"/>
                  <a:pt x="272" y="160"/>
                </a:cubicBezTo>
                <a:lnTo>
                  <a:pt x="272" y="140"/>
                </a:lnTo>
                <a:close/>
                <a:moveTo>
                  <a:pt x="294" y="154"/>
                </a:moveTo>
                <a:cubicBezTo>
                  <a:pt x="290" y="154"/>
                  <a:pt x="286" y="157"/>
                  <a:pt x="286" y="162"/>
                </a:cubicBezTo>
                <a:cubicBezTo>
                  <a:pt x="286" y="396"/>
                  <a:pt x="286" y="396"/>
                  <a:pt x="286" y="396"/>
                </a:cubicBezTo>
                <a:cubicBezTo>
                  <a:pt x="186" y="396"/>
                  <a:pt x="186" y="396"/>
                  <a:pt x="186" y="396"/>
                </a:cubicBezTo>
                <a:cubicBezTo>
                  <a:pt x="186" y="343"/>
                  <a:pt x="186" y="343"/>
                  <a:pt x="186" y="343"/>
                </a:cubicBezTo>
                <a:cubicBezTo>
                  <a:pt x="186" y="339"/>
                  <a:pt x="182" y="335"/>
                  <a:pt x="178" y="335"/>
                </a:cubicBezTo>
                <a:cubicBezTo>
                  <a:pt x="128" y="335"/>
                  <a:pt x="128" y="335"/>
                  <a:pt x="128" y="335"/>
                </a:cubicBezTo>
                <a:cubicBezTo>
                  <a:pt x="123" y="335"/>
                  <a:pt x="120" y="339"/>
                  <a:pt x="120" y="343"/>
                </a:cubicBezTo>
                <a:cubicBezTo>
                  <a:pt x="120" y="396"/>
                  <a:pt x="120" y="396"/>
                  <a:pt x="120" y="396"/>
                </a:cubicBezTo>
                <a:cubicBezTo>
                  <a:pt x="16" y="396"/>
                  <a:pt x="16" y="396"/>
                  <a:pt x="16" y="396"/>
                </a:cubicBezTo>
                <a:cubicBezTo>
                  <a:pt x="16" y="16"/>
                  <a:pt x="16" y="16"/>
                  <a:pt x="16" y="16"/>
                </a:cubicBezTo>
                <a:cubicBezTo>
                  <a:pt x="186" y="16"/>
                  <a:pt x="186" y="16"/>
                  <a:pt x="186" y="16"/>
                </a:cubicBezTo>
                <a:cubicBezTo>
                  <a:pt x="186" y="109"/>
                  <a:pt x="186" y="109"/>
                  <a:pt x="186" y="109"/>
                </a:cubicBezTo>
                <a:cubicBezTo>
                  <a:pt x="186" y="111"/>
                  <a:pt x="187" y="113"/>
                  <a:pt x="188" y="115"/>
                </a:cubicBezTo>
                <a:cubicBezTo>
                  <a:pt x="190" y="116"/>
                  <a:pt x="192" y="117"/>
                  <a:pt x="194" y="117"/>
                </a:cubicBezTo>
                <a:cubicBezTo>
                  <a:pt x="286" y="117"/>
                  <a:pt x="286" y="117"/>
                  <a:pt x="286" y="117"/>
                </a:cubicBezTo>
                <a:cubicBezTo>
                  <a:pt x="286" y="130"/>
                  <a:pt x="286" y="130"/>
                  <a:pt x="286" y="130"/>
                </a:cubicBezTo>
                <a:cubicBezTo>
                  <a:pt x="286" y="134"/>
                  <a:pt x="290" y="138"/>
                  <a:pt x="294" y="138"/>
                </a:cubicBezTo>
                <a:cubicBezTo>
                  <a:pt x="298" y="138"/>
                  <a:pt x="302" y="134"/>
                  <a:pt x="302" y="130"/>
                </a:cubicBezTo>
                <a:cubicBezTo>
                  <a:pt x="302" y="130"/>
                  <a:pt x="302" y="130"/>
                  <a:pt x="302" y="130"/>
                </a:cubicBezTo>
                <a:cubicBezTo>
                  <a:pt x="302" y="117"/>
                  <a:pt x="302" y="117"/>
                  <a:pt x="302" y="117"/>
                </a:cubicBezTo>
                <a:cubicBezTo>
                  <a:pt x="302" y="108"/>
                  <a:pt x="295" y="101"/>
                  <a:pt x="286" y="101"/>
                </a:cubicBezTo>
                <a:cubicBezTo>
                  <a:pt x="202" y="101"/>
                  <a:pt x="202" y="101"/>
                  <a:pt x="202" y="101"/>
                </a:cubicBezTo>
                <a:cubicBezTo>
                  <a:pt x="202" y="16"/>
                  <a:pt x="202" y="16"/>
                  <a:pt x="202" y="16"/>
                </a:cubicBezTo>
                <a:cubicBezTo>
                  <a:pt x="202" y="7"/>
                  <a:pt x="195" y="0"/>
                  <a:pt x="186" y="0"/>
                </a:cubicBezTo>
                <a:cubicBezTo>
                  <a:pt x="16" y="0"/>
                  <a:pt x="16" y="0"/>
                  <a:pt x="16" y="0"/>
                </a:cubicBezTo>
                <a:cubicBezTo>
                  <a:pt x="8" y="0"/>
                  <a:pt x="0" y="7"/>
                  <a:pt x="0" y="16"/>
                </a:cubicBezTo>
                <a:cubicBezTo>
                  <a:pt x="0" y="396"/>
                  <a:pt x="0" y="396"/>
                  <a:pt x="0" y="396"/>
                </a:cubicBezTo>
                <a:cubicBezTo>
                  <a:pt x="0" y="404"/>
                  <a:pt x="8" y="412"/>
                  <a:pt x="16" y="412"/>
                </a:cubicBezTo>
                <a:cubicBezTo>
                  <a:pt x="286" y="412"/>
                  <a:pt x="286" y="412"/>
                  <a:pt x="286" y="412"/>
                </a:cubicBezTo>
                <a:cubicBezTo>
                  <a:pt x="295" y="412"/>
                  <a:pt x="302" y="404"/>
                  <a:pt x="302" y="396"/>
                </a:cubicBezTo>
                <a:cubicBezTo>
                  <a:pt x="302" y="162"/>
                  <a:pt x="302" y="162"/>
                  <a:pt x="302" y="162"/>
                </a:cubicBezTo>
                <a:cubicBezTo>
                  <a:pt x="302" y="157"/>
                  <a:pt x="298" y="154"/>
                  <a:pt x="294" y="154"/>
                </a:cubicBezTo>
                <a:close/>
                <a:moveTo>
                  <a:pt x="170" y="140"/>
                </a:moveTo>
                <a:cubicBezTo>
                  <a:pt x="170" y="136"/>
                  <a:pt x="166" y="133"/>
                  <a:pt x="162" y="133"/>
                </a:cubicBezTo>
                <a:cubicBezTo>
                  <a:pt x="142" y="133"/>
                  <a:pt x="142" y="133"/>
                  <a:pt x="142" y="133"/>
                </a:cubicBezTo>
                <a:cubicBezTo>
                  <a:pt x="138" y="133"/>
                  <a:pt x="135" y="136"/>
                  <a:pt x="135" y="140"/>
                </a:cubicBezTo>
                <a:cubicBezTo>
                  <a:pt x="135" y="160"/>
                  <a:pt x="135" y="160"/>
                  <a:pt x="135" y="160"/>
                </a:cubicBezTo>
                <a:cubicBezTo>
                  <a:pt x="135" y="164"/>
                  <a:pt x="138" y="167"/>
                  <a:pt x="142" y="167"/>
                </a:cubicBezTo>
                <a:cubicBezTo>
                  <a:pt x="162" y="167"/>
                  <a:pt x="162" y="167"/>
                  <a:pt x="162" y="167"/>
                </a:cubicBezTo>
                <a:cubicBezTo>
                  <a:pt x="166" y="167"/>
                  <a:pt x="170" y="164"/>
                  <a:pt x="170" y="160"/>
                </a:cubicBezTo>
                <a:lnTo>
                  <a:pt x="170" y="140"/>
                </a:lnTo>
                <a:close/>
                <a:moveTo>
                  <a:pt x="272" y="241"/>
                </a:moveTo>
                <a:cubicBezTo>
                  <a:pt x="272" y="237"/>
                  <a:pt x="268" y="234"/>
                  <a:pt x="264" y="234"/>
                </a:cubicBezTo>
                <a:cubicBezTo>
                  <a:pt x="244" y="234"/>
                  <a:pt x="244" y="234"/>
                  <a:pt x="244" y="234"/>
                </a:cubicBezTo>
                <a:cubicBezTo>
                  <a:pt x="240" y="234"/>
                  <a:pt x="237" y="237"/>
                  <a:pt x="237" y="241"/>
                </a:cubicBezTo>
                <a:cubicBezTo>
                  <a:pt x="237" y="261"/>
                  <a:pt x="237" y="261"/>
                  <a:pt x="237" y="261"/>
                </a:cubicBezTo>
                <a:cubicBezTo>
                  <a:pt x="237" y="265"/>
                  <a:pt x="240" y="268"/>
                  <a:pt x="244" y="268"/>
                </a:cubicBezTo>
                <a:cubicBezTo>
                  <a:pt x="264" y="268"/>
                  <a:pt x="264" y="268"/>
                  <a:pt x="264" y="268"/>
                </a:cubicBezTo>
                <a:cubicBezTo>
                  <a:pt x="268" y="268"/>
                  <a:pt x="272" y="265"/>
                  <a:pt x="272" y="261"/>
                </a:cubicBezTo>
                <a:lnTo>
                  <a:pt x="272" y="241"/>
                </a:lnTo>
                <a:close/>
                <a:moveTo>
                  <a:pt x="272" y="191"/>
                </a:moveTo>
                <a:cubicBezTo>
                  <a:pt x="272" y="187"/>
                  <a:pt x="268" y="183"/>
                  <a:pt x="264" y="183"/>
                </a:cubicBezTo>
                <a:cubicBezTo>
                  <a:pt x="244" y="183"/>
                  <a:pt x="244" y="183"/>
                  <a:pt x="244" y="183"/>
                </a:cubicBezTo>
                <a:cubicBezTo>
                  <a:pt x="240" y="183"/>
                  <a:pt x="237" y="187"/>
                  <a:pt x="237" y="191"/>
                </a:cubicBezTo>
                <a:cubicBezTo>
                  <a:pt x="237" y="210"/>
                  <a:pt x="237" y="210"/>
                  <a:pt x="237" y="210"/>
                </a:cubicBezTo>
                <a:cubicBezTo>
                  <a:pt x="237" y="215"/>
                  <a:pt x="240" y="218"/>
                  <a:pt x="244" y="218"/>
                </a:cubicBezTo>
                <a:cubicBezTo>
                  <a:pt x="264" y="218"/>
                  <a:pt x="264" y="218"/>
                  <a:pt x="264" y="218"/>
                </a:cubicBezTo>
                <a:cubicBezTo>
                  <a:pt x="268" y="218"/>
                  <a:pt x="272" y="215"/>
                  <a:pt x="272" y="210"/>
                </a:cubicBezTo>
                <a:lnTo>
                  <a:pt x="272" y="191"/>
                </a:lnTo>
                <a:close/>
                <a:moveTo>
                  <a:pt x="264" y="284"/>
                </a:moveTo>
                <a:cubicBezTo>
                  <a:pt x="244" y="284"/>
                  <a:pt x="244" y="284"/>
                  <a:pt x="244" y="284"/>
                </a:cubicBezTo>
                <a:cubicBezTo>
                  <a:pt x="240" y="284"/>
                  <a:pt x="237" y="288"/>
                  <a:pt x="237" y="292"/>
                </a:cubicBezTo>
                <a:cubicBezTo>
                  <a:pt x="237" y="311"/>
                  <a:pt x="237" y="311"/>
                  <a:pt x="237" y="311"/>
                </a:cubicBezTo>
                <a:cubicBezTo>
                  <a:pt x="237" y="316"/>
                  <a:pt x="240" y="319"/>
                  <a:pt x="244" y="319"/>
                </a:cubicBezTo>
                <a:cubicBezTo>
                  <a:pt x="264" y="319"/>
                  <a:pt x="264" y="319"/>
                  <a:pt x="264" y="319"/>
                </a:cubicBezTo>
                <a:cubicBezTo>
                  <a:pt x="268" y="319"/>
                  <a:pt x="272" y="316"/>
                  <a:pt x="272" y="311"/>
                </a:cubicBezTo>
                <a:cubicBezTo>
                  <a:pt x="272" y="292"/>
                  <a:pt x="272" y="292"/>
                  <a:pt x="272" y="292"/>
                </a:cubicBezTo>
                <a:cubicBezTo>
                  <a:pt x="272" y="288"/>
                  <a:pt x="268" y="284"/>
                  <a:pt x="264" y="284"/>
                </a:cubicBezTo>
                <a:close/>
                <a:moveTo>
                  <a:pt x="67" y="140"/>
                </a:moveTo>
                <a:cubicBezTo>
                  <a:pt x="67" y="136"/>
                  <a:pt x="64" y="133"/>
                  <a:pt x="60" y="133"/>
                </a:cubicBezTo>
                <a:cubicBezTo>
                  <a:pt x="40" y="133"/>
                  <a:pt x="40" y="133"/>
                  <a:pt x="40" y="133"/>
                </a:cubicBezTo>
                <a:cubicBezTo>
                  <a:pt x="36" y="133"/>
                  <a:pt x="32" y="136"/>
                  <a:pt x="32" y="140"/>
                </a:cubicBezTo>
                <a:cubicBezTo>
                  <a:pt x="32" y="160"/>
                  <a:pt x="32" y="160"/>
                  <a:pt x="32" y="160"/>
                </a:cubicBezTo>
                <a:cubicBezTo>
                  <a:pt x="32" y="164"/>
                  <a:pt x="36" y="167"/>
                  <a:pt x="40" y="167"/>
                </a:cubicBezTo>
                <a:cubicBezTo>
                  <a:pt x="60" y="167"/>
                  <a:pt x="60" y="167"/>
                  <a:pt x="60" y="167"/>
                </a:cubicBezTo>
                <a:cubicBezTo>
                  <a:pt x="64" y="167"/>
                  <a:pt x="67" y="164"/>
                  <a:pt x="67" y="160"/>
                </a:cubicBezTo>
                <a:lnTo>
                  <a:pt x="67" y="140"/>
                </a:lnTo>
                <a:close/>
                <a:moveTo>
                  <a:pt x="60" y="284"/>
                </a:moveTo>
                <a:cubicBezTo>
                  <a:pt x="40" y="284"/>
                  <a:pt x="40" y="284"/>
                  <a:pt x="40" y="284"/>
                </a:cubicBezTo>
                <a:cubicBezTo>
                  <a:pt x="36" y="284"/>
                  <a:pt x="32" y="288"/>
                  <a:pt x="32" y="292"/>
                </a:cubicBezTo>
                <a:cubicBezTo>
                  <a:pt x="32" y="311"/>
                  <a:pt x="32" y="311"/>
                  <a:pt x="32" y="311"/>
                </a:cubicBezTo>
                <a:cubicBezTo>
                  <a:pt x="32" y="316"/>
                  <a:pt x="36" y="319"/>
                  <a:pt x="40" y="319"/>
                </a:cubicBezTo>
                <a:cubicBezTo>
                  <a:pt x="60" y="319"/>
                  <a:pt x="60" y="319"/>
                  <a:pt x="60" y="319"/>
                </a:cubicBezTo>
                <a:cubicBezTo>
                  <a:pt x="64" y="319"/>
                  <a:pt x="67" y="316"/>
                  <a:pt x="67" y="311"/>
                </a:cubicBezTo>
                <a:cubicBezTo>
                  <a:pt x="67" y="292"/>
                  <a:pt x="67" y="292"/>
                  <a:pt x="67" y="292"/>
                </a:cubicBezTo>
                <a:cubicBezTo>
                  <a:pt x="67" y="288"/>
                  <a:pt x="64" y="284"/>
                  <a:pt x="60" y="284"/>
                </a:cubicBezTo>
                <a:close/>
                <a:moveTo>
                  <a:pt x="67" y="191"/>
                </a:moveTo>
                <a:cubicBezTo>
                  <a:pt x="67" y="187"/>
                  <a:pt x="64" y="183"/>
                  <a:pt x="60" y="183"/>
                </a:cubicBezTo>
                <a:cubicBezTo>
                  <a:pt x="40" y="183"/>
                  <a:pt x="40" y="183"/>
                  <a:pt x="40" y="183"/>
                </a:cubicBezTo>
                <a:cubicBezTo>
                  <a:pt x="36" y="183"/>
                  <a:pt x="32" y="187"/>
                  <a:pt x="32" y="191"/>
                </a:cubicBezTo>
                <a:cubicBezTo>
                  <a:pt x="32" y="210"/>
                  <a:pt x="32" y="210"/>
                  <a:pt x="32" y="210"/>
                </a:cubicBezTo>
                <a:cubicBezTo>
                  <a:pt x="32" y="215"/>
                  <a:pt x="36" y="218"/>
                  <a:pt x="40" y="218"/>
                </a:cubicBezTo>
                <a:cubicBezTo>
                  <a:pt x="60" y="218"/>
                  <a:pt x="60" y="218"/>
                  <a:pt x="60" y="218"/>
                </a:cubicBezTo>
                <a:cubicBezTo>
                  <a:pt x="64" y="218"/>
                  <a:pt x="67" y="215"/>
                  <a:pt x="67" y="210"/>
                </a:cubicBezTo>
                <a:lnTo>
                  <a:pt x="67" y="191"/>
                </a:lnTo>
                <a:close/>
                <a:moveTo>
                  <a:pt x="67" y="241"/>
                </a:moveTo>
                <a:cubicBezTo>
                  <a:pt x="67" y="237"/>
                  <a:pt x="64" y="234"/>
                  <a:pt x="60" y="234"/>
                </a:cubicBezTo>
                <a:cubicBezTo>
                  <a:pt x="40" y="234"/>
                  <a:pt x="40" y="234"/>
                  <a:pt x="40" y="234"/>
                </a:cubicBezTo>
                <a:cubicBezTo>
                  <a:pt x="36" y="234"/>
                  <a:pt x="32" y="237"/>
                  <a:pt x="32" y="241"/>
                </a:cubicBezTo>
                <a:cubicBezTo>
                  <a:pt x="32" y="261"/>
                  <a:pt x="32" y="261"/>
                  <a:pt x="32" y="261"/>
                </a:cubicBezTo>
                <a:cubicBezTo>
                  <a:pt x="32" y="265"/>
                  <a:pt x="36" y="268"/>
                  <a:pt x="40" y="268"/>
                </a:cubicBezTo>
                <a:cubicBezTo>
                  <a:pt x="60" y="268"/>
                  <a:pt x="60" y="268"/>
                  <a:pt x="60" y="268"/>
                </a:cubicBezTo>
                <a:cubicBezTo>
                  <a:pt x="64" y="268"/>
                  <a:pt x="67" y="265"/>
                  <a:pt x="67" y="261"/>
                </a:cubicBezTo>
                <a:lnTo>
                  <a:pt x="67" y="241"/>
                </a:lnTo>
                <a:close/>
                <a:moveTo>
                  <a:pt x="67" y="39"/>
                </a:moveTo>
                <a:cubicBezTo>
                  <a:pt x="67" y="35"/>
                  <a:pt x="64" y="32"/>
                  <a:pt x="60" y="32"/>
                </a:cubicBezTo>
                <a:cubicBezTo>
                  <a:pt x="40" y="32"/>
                  <a:pt x="40" y="32"/>
                  <a:pt x="40" y="32"/>
                </a:cubicBezTo>
                <a:cubicBezTo>
                  <a:pt x="36" y="32"/>
                  <a:pt x="32" y="35"/>
                  <a:pt x="32" y="39"/>
                </a:cubicBezTo>
                <a:cubicBezTo>
                  <a:pt x="32" y="59"/>
                  <a:pt x="32" y="59"/>
                  <a:pt x="32" y="59"/>
                </a:cubicBezTo>
                <a:cubicBezTo>
                  <a:pt x="32" y="63"/>
                  <a:pt x="36" y="66"/>
                  <a:pt x="40" y="66"/>
                </a:cubicBezTo>
                <a:cubicBezTo>
                  <a:pt x="60" y="66"/>
                  <a:pt x="60" y="66"/>
                  <a:pt x="60" y="66"/>
                </a:cubicBezTo>
                <a:cubicBezTo>
                  <a:pt x="64" y="66"/>
                  <a:pt x="67" y="63"/>
                  <a:pt x="67" y="59"/>
                </a:cubicBezTo>
                <a:lnTo>
                  <a:pt x="67" y="39"/>
                </a:lnTo>
                <a:close/>
                <a:moveTo>
                  <a:pt x="67" y="90"/>
                </a:moveTo>
                <a:cubicBezTo>
                  <a:pt x="67" y="86"/>
                  <a:pt x="64" y="82"/>
                  <a:pt x="60" y="82"/>
                </a:cubicBezTo>
                <a:cubicBezTo>
                  <a:pt x="40" y="82"/>
                  <a:pt x="40" y="82"/>
                  <a:pt x="40" y="82"/>
                </a:cubicBezTo>
                <a:cubicBezTo>
                  <a:pt x="36" y="82"/>
                  <a:pt x="32" y="86"/>
                  <a:pt x="32" y="90"/>
                </a:cubicBezTo>
                <a:cubicBezTo>
                  <a:pt x="32" y="109"/>
                  <a:pt x="32" y="109"/>
                  <a:pt x="32" y="109"/>
                </a:cubicBezTo>
                <a:cubicBezTo>
                  <a:pt x="32" y="114"/>
                  <a:pt x="36" y="117"/>
                  <a:pt x="40" y="117"/>
                </a:cubicBezTo>
                <a:cubicBezTo>
                  <a:pt x="60" y="117"/>
                  <a:pt x="60" y="117"/>
                  <a:pt x="60" y="117"/>
                </a:cubicBezTo>
                <a:cubicBezTo>
                  <a:pt x="64" y="117"/>
                  <a:pt x="67" y="114"/>
                  <a:pt x="67" y="109"/>
                </a:cubicBezTo>
                <a:lnTo>
                  <a:pt x="67" y="90"/>
                </a:lnTo>
                <a:close/>
                <a:moveTo>
                  <a:pt x="118" y="39"/>
                </a:moveTo>
                <a:cubicBezTo>
                  <a:pt x="118" y="35"/>
                  <a:pt x="115" y="32"/>
                  <a:pt x="111" y="32"/>
                </a:cubicBezTo>
                <a:cubicBezTo>
                  <a:pt x="91" y="32"/>
                  <a:pt x="91" y="32"/>
                  <a:pt x="91" y="32"/>
                </a:cubicBezTo>
                <a:cubicBezTo>
                  <a:pt x="87" y="32"/>
                  <a:pt x="84" y="35"/>
                  <a:pt x="84" y="39"/>
                </a:cubicBezTo>
                <a:cubicBezTo>
                  <a:pt x="84" y="59"/>
                  <a:pt x="84" y="59"/>
                  <a:pt x="84" y="59"/>
                </a:cubicBezTo>
                <a:cubicBezTo>
                  <a:pt x="84" y="63"/>
                  <a:pt x="87" y="66"/>
                  <a:pt x="91" y="66"/>
                </a:cubicBezTo>
                <a:cubicBezTo>
                  <a:pt x="111" y="66"/>
                  <a:pt x="111" y="66"/>
                  <a:pt x="111" y="66"/>
                </a:cubicBezTo>
                <a:cubicBezTo>
                  <a:pt x="115" y="66"/>
                  <a:pt x="118" y="63"/>
                  <a:pt x="118" y="59"/>
                </a:cubicBezTo>
                <a:lnTo>
                  <a:pt x="118" y="39"/>
                </a:lnTo>
                <a:close/>
                <a:moveTo>
                  <a:pt x="170" y="39"/>
                </a:moveTo>
                <a:cubicBezTo>
                  <a:pt x="170" y="35"/>
                  <a:pt x="166" y="32"/>
                  <a:pt x="162" y="32"/>
                </a:cubicBezTo>
                <a:cubicBezTo>
                  <a:pt x="142" y="32"/>
                  <a:pt x="142" y="32"/>
                  <a:pt x="142" y="32"/>
                </a:cubicBezTo>
                <a:cubicBezTo>
                  <a:pt x="138" y="32"/>
                  <a:pt x="135" y="35"/>
                  <a:pt x="135" y="39"/>
                </a:cubicBezTo>
                <a:cubicBezTo>
                  <a:pt x="135" y="59"/>
                  <a:pt x="135" y="59"/>
                  <a:pt x="135" y="59"/>
                </a:cubicBezTo>
                <a:cubicBezTo>
                  <a:pt x="135" y="63"/>
                  <a:pt x="138" y="66"/>
                  <a:pt x="142" y="66"/>
                </a:cubicBezTo>
                <a:cubicBezTo>
                  <a:pt x="162" y="66"/>
                  <a:pt x="162" y="66"/>
                  <a:pt x="162" y="66"/>
                </a:cubicBezTo>
                <a:cubicBezTo>
                  <a:pt x="166" y="66"/>
                  <a:pt x="170" y="63"/>
                  <a:pt x="170" y="59"/>
                </a:cubicBezTo>
                <a:lnTo>
                  <a:pt x="170" y="39"/>
                </a:lnTo>
                <a:close/>
                <a:moveTo>
                  <a:pt x="118" y="90"/>
                </a:moveTo>
                <a:cubicBezTo>
                  <a:pt x="118" y="86"/>
                  <a:pt x="115" y="82"/>
                  <a:pt x="111" y="82"/>
                </a:cubicBezTo>
                <a:cubicBezTo>
                  <a:pt x="91" y="82"/>
                  <a:pt x="91" y="82"/>
                  <a:pt x="91" y="82"/>
                </a:cubicBezTo>
                <a:cubicBezTo>
                  <a:pt x="87" y="82"/>
                  <a:pt x="84" y="86"/>
                  <a:pt x="84" y="90"/>
                </a:cubicBezTo>
                <a:cubicBezTo>
                  <a:pt x="84" y="109"/>
                  <a:pt x="84" y="109"/>
                  <a:pt x="84" y="109"/>
                </a:cubicBezTo>
                <a:cubicBezTo>
                  <a:pt x="84" y="114"/>
                  <a:pt x="87" y="117"/>
                  <a:pt x="91" y="117"/>
                </a:cubicBezTo>
                <a:cubicBezTo>
                  <a:pt x="111" y="117"/>
                  <a:pt x="111" y="117"/>
                  <a:pt x="111" y="117"/>
                </a:cubicBezTo>
                <a:cubicBezTo>
                  <a:pt x="115" y="117"/>
                  <a:pt x="118" y="114"/>
                  <a:pt x="118" y="109"/>
                </a:cubicBezTo>
                <a:lnTo>
                  <a:pt x="118" y="90"/>
                </a:lnTo>
                <a:close/>
                <a:moveTo>
                  <a:pt x="170" y="90"/>
                </a:moveTo>
                <a:cubicBezTo>
                  <a:pt x="170" y="86"/>
                  <a:pt x="166" y="82"/>
                  <a:pt x="162" y="82"/>
                </a:cubicBezTo>
                <a:cubicBezTo>
                  <a:pt x="142" y="82"/>
                  <a:pt x="142" y="82"/>
                  <a:pt x="142" y="82"/>
                </a:cubicBezTo>
                <a:cubicBezTo>
                  <a:pt x="138" y="82"/>
                  <a:pt x="135" y="86"/>
                  <a:pt x="135" y="90"/>
                </a:cubicBezTo>
                <a:cubicBezTo>
                  <a:pt x="135" y="109"/>
                  <a:pt x="135" y="109"/>
                  <a:pt x="135" y="109"/>
                </a:cubicBezTo>
                <a:cubicBezTo>
                  <a:pt x="135" y="114"/>
                  <a:pt x="138" y="117"/>
                  <a:pt x="142" y="117"/>
                </a:cubicBezTo>
                <a:cubicBezTo>
                  <a:pt x="162" y="117"/>
                  <a:pt x="162" y="117"/>
                  <a:pt x="162" y="117"/>
                </a:cubicBezTo>
                <a:cubicBezTo>
                  <a:pt x="166" y="117"/>
                  <a:pt x="170" y="114"/>
                  <a:pt x="170" y="109"/>
                </a:cubicBezTo>
                <a:lnTo>
                  <a:pt x="170" y="90"/>
                </a:lnTo>
                <a:close/>
                <a:moveTo>
                  <a:pt x="111" y="284"/>
                </a:moveTo>
                <a:cubicBezTo>
                  <a:pt x="91" y="284"/>
                  <a:pt x="91" y="284"/>
                  <a:pt x="91" y="284"/>
                </a:cubicBezTo>
                <a:cubicBezTo>
                  <a:pt x="87" y="284"/>
                  <a:pt x="84" y="288"/>
                  <a:pt x="84" y="292"/>
                </a:cubicBezTo>
                <a:cubicBezTo>
                  <a:pt x="84" y="311"/>
                  <a:pt x="84" y="311"/>
                  <a:pt x="84" y="311"/>
                </a:cubicBezTo>
                <a:cubicBezTo>
                  <a:pt x="84" y="316"/>
                  <a:pt x="87" y="319"/>
                  <a:pt x="91" y="319"/>
                </a:cubicBezTo>
                <a:cubicBezTo>
                  <a:pt x="111" y="319"/>
                  <a:pt x="111" y="319"/>
                  <a:pt x="111" y="319"/>
                </a:cubicBezTo>
                <a:cubicBezTo>
                  <a:pt x="115" y="319"/>
                  <a:pt x="118" y="316"/>
                  <a:pt x="118" y="311"/>
                </a:cubicBezTo>
                <a:cubicBezTo>
                  <a:pt x="118" y="292"/>
                  <a:pt x="118" y="292"/>
                  <a:pt x="118" y="292"/>
                </a:cubicBezTo>
                <a:cubicBezTo>
                  <a:pt x="118" y="288"/>
                  <a:pt x="115" y="284"/>
                  <a:pt x="111" y="284"/>
                </a:cubicBezTo>
                <a:close/>
                <a:moveTo>
                  <a:pt x="118" y="241"/>
                </a:moveTo>
                <a:cubicBezTo>
                  <a:pt x="118" y="237"/>
                  <a:pt x="115" y="234"/>
                  <a:pt x="111" y="234"/>
                </a:cubicBezTo>
                <a:cubicBezTo>
                  <a:pt x="91" y="234"/>
                  <a:pt x="91" y="234"/>
                  <a:pt x="91" y="234"/>
                </a:cubicBezTo>
                <a:cubicBezTo>
                  <a:pt x="87" y="234"/>
                  <a:pt x="84" y="237"/>
                  <a:pt x="84" y="241"/>
                </a:cubicBezTo>
                <a:cubicBezTo>
                  <a:pt x="84" y="261"/>
                  <a:pt x="84" y="261"/>
                  <a:pt x="84" y="261"/>
                </a:cubicBezTo>
                <a:cubicBezTo>
                  <a:pt x="84" y="265"/>
                  <a:pt x="87" y="268"/>
                  <a:pt x="91" y="268"/>
                </a:cubicBezTo>
                <a:cubicBezTo>
                  <a:pt x="111" y="268"/>
                  <a:pt x="111" y="268"/>
                  <a:pt x="111" y="268"/>
                </a:cubicBezTo>
                <a:cubicBezTo>
                  <a:pt x="115" y="268"/>
                  <a:pt x="118" y="265"/>
                  <a:pt x="118" y="261"/>
                </a:cubicBezTo>
                <a:lnTo>
                  <a:pt x="118" y="241"/>
                </a:lnTo>
                <a:close/>
                <a:moveTo>
                  <a:pt x="118" y="191"/>
                </a:moveTo>
                <a:cubicBezTo>
                  <a:pt x="118" y="187"/>
                  <a:pt x="115" y="183"/>
                  <a:pt x="111" y="183"/>
                </a:cubicBezTo>
                <a:cubicBezTo>
                  <a:pt x="91" y="183"/>
                  <a:pt x="91" y="183"/>
                  <a:pt x="91" y="183"/>
                </a:cubicBezTo>
                <a:cubicBezTo>
                  <a:pt x="87" y="183"/>
                  <a:pt x="84" y="187"/>
                  <a:pt x="84" y="191"/>
                </a:cubicBezTo>
                <a:cubicBezTo>
                  <a:pt x="84" y="210"/>
                  <a:pt x="84" y="210"/>
                  <a:pt x="84" y="210"/>
                </a:cubicBezTo>
                <a:cubicBezTo>
                  <a:pt x="84" y="215"/>
                  <a:pt x="87" y="218"/>
                  <a:pt x="91" y="218"/>
                </a:cubicBezTo>
                <a:cubicBezTo>
                  <a:pt x="111" y="218"/>
                  <a:pt x="111" y="218"/>
                  <a:pt x="111" y="218"/>
                </a:cubicBezTo>
                <a:cubicBezTo>
                  <a:pt x="115" y="218"/>
                  <a:pt x="118" y="215"/>
                  <a:pt x="118" y="210"/>
                </a:cubicBezTo>
                <a:lnTo>
                  <a:pt x="118" y="191"/>
                </a:lnTo>
                <a:close/>
                <a:moveTo>
                  <a:pt x="118" y="140"/>
                </a:moveTo>
                <a:cubicBezTo>
                  <a:pt x="118" y="136"/>
                  <a:pt x="115" y="133"/>
                  <a:pt x="111" y="133"/>
                </a:cubicBezTo>
                <a:cubicBezTo>
                  <a:pt x="91" y="133"/>
                  <a:pt x="91" y="133"/>
                  <a:pt x="91" y="133"/>
                </a:cubicBezTo>
                <a:cubicBezTo>
                  <a:pt x="87" y="133"/>
                  <a:pt x="84" y="136"/>
                  <a:pt x="84" y="140"/>
                </a:cubicBezTo>
                <a:cubicBezTo>
                  <a:pt x="84" y="160"/>
                  <a:pt x="84" y="160"/>
                  <a:pt x="84" y="160"/>
                </a:cubicBezTo>
                <a:cubicBezTo>
                  <a:pt x="84" y="164"/>
                  <a:pt x="87" y="167"/>
                  <a:pt x="91" y="167"/>
                </a:cubicBezTo>
                <a:cubicBezTo>
                  <a:pt x="111" y="167"/>
                  <a:pt x="111" y="167"/>
                  <a:pt x="111" y="167"/>
                </a:cubicBezTo>
                <a:cubicBezTo>
                  <a:pt x="115" y="167"/>
                  <a:pt x="118" y="164"/>
                  <a:pt x="118" y="160"/>
                </a:cubicBezTo>
                <a:lnTo>
                  <a:pt x="118" y="140"/>
                </a:lnTo>
                <a:close/>
              </a:path>
            </a:pathLst>
          </a:custGeom>
          <a:solidFill>
            <a:srgbClr val="433D3F"/>
          </a:solidFill>
          <a:ln>
            <a:noFill/>
          </a:ln>
          <a:extLst>
            <a:ext uri="{91240B29-F687-4f45-9708-019B960494DF}">
              <a14:hiddenLine xmlns:a14="http://schemas.microsoft.com/office/drawing/2010/main" w="9525">
                <a:solidFill>
                  <a:srgbClr val="000000"/>
                </a:solidFill>
                <a:round/>
                <a:headEnd/>
                <a:tailEnd/>
              </a14:hiddenLine>
            </a:ext>
          </a:extLst>
        </p:spPr>
        <p:txBody>
          <a:bodyPr lIns="80119" tIns="40060" rIns="80119" bIns="40060"/>
          <a:lstStyle/>
          <a:p>
            <a:endParaRPr lang="en-US"/>
          </a:p>
        </p:txBody>
      </p:sp>
      <p:cxnSp>
        <p:nvCxnSpPr>
          <p:cNvPr id="76" name="Straight Connector 75"/>
          <p:cNvCxnSpPr>
            <a:stCxn id="68" idx="6"/>
            <a:endCxn id="66" idx="2"/>
          </p:cNvCxnSpPr>
          <p:nvPr/>
        </p:nvCxnSpPr>
        <p:spPr bwMode="auto">
          <a:xfrm>
            <a:off x="809960" y="4502276"/>
            <a:ext cx="7635874" cy="13097"/>
          </a:xfrm>
          <a:prstGeom prst="line">
            <a:avLst/>
          </a:prstGeom>
          <a:solidFill>
            <a:schemeClr val="tx2"/>
          </a:solidFill>
          <a:ln w="38100" cap="flat" cmpd="sng" algn="ctr">
            <a:solidFill>
              <a:srgbClr val="FFFF00"/>
            </a:solidFill>
            <a:prstDash val="dashDot"/>
            <a:round/>
            <a:headEnd type="none" w="med" len="med"/>
            <a:tailEnd type="none" w="med" len="med"/>
          </a:ln>
          <a:effectLst/>
        </p:spPr>
      </p:cxnSp>
      <p:cxnSp>
        <p:nvCxnSpPr>
          <p:cNvPr id="22" name="Straight Connector 21"/>
          <p:cNvCxnSpPr>
            <a:endCxn id="68" idx="5"/>
          </p:cNvCxnSpPr>
          <p:nvPr/>
        </p:nvCxnSpPr>
        <p:spPr>
          <a:xfrm flipH="1">
            <a:off x="776482" y="3437037"/>
            <a:ext cx="348589" cy="112922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58" idx="2"/>
          </p:cNvCxnSpPr>
          <p:nvPr/>
        </p:nvCxnSpPr>
        <p:spPr>
          <a:xfrm>
            <a:off x="2584895" y="4001647"/>
            <a:ext cx="714274" cy="530636"/>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58" idx="6"/>
          </p:cNvCxnSpPr>
          <p:nvPr/>
        </p:nvCxnSpPr>
        <p:spPr>
          <a:xfrm flipH="1">
            <a:off x="3527771" y="2618248"/>
            <a:ext cx="348119" cy="191403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10" idx="2"/>
            <a:endCxn id="61" idx="1"/>
          </p:cNvCxnSpPr>
          <p:nvPr/>
        </p:nvCxnSpPr>
        <p:spPr>
          <a:xfrm flipH="1">
            <a:off x="5958221" y="3577744"/>
            <a:ext cx="574484" cy="963647"/>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92" idx="2"/>
            <a:endCxn id="66" idx="2"/>
          </p:cNvCxnSpPr>
          <p:nvPr/>
        </p:nvCxnSpPr>
        <p:spPr>
          <a:xfrm>
            <a:off x="8131179" y="3575895"/>
            <a:ext cx="314655" cy="93947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endCxn id="55" idx="1"/>
          </p:cNvCxnSpPr>
          <p:nvPr/>
        </p:nvCxnSpPr>
        <p:spPr>
          <a:xfrm flipH="1">
            <a:off x="5815501" y="2618248"/>
            <a:ext cx="142721" cy="1857191"/>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bwMode="auto">
          <a:xfrm>
            <a:off x="6053625" y="3581909"/>
            <a:ext cx="1522290" cy="262206"/>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ServiceEndPoint</a:t>
            </a:r>
            <a:r>
              <a:rPr lang="en-US" sz="1200" dirty="0" smtClean="0"/>
              <a:t> (LTP)</a:t>
            </a:r>
            <a:endParaRPr lang="en-CA" sz="1200" dirty="0"/>
          </a:p>
        </p:txBody>
      </p:sp>
      <p:sp>
        <p:nvSpPr>
          <p:cNvPr id="79" name="Rectangle 78"/>
          <p:cNvSpPr/>
          <p:nvPr/>
        </p:nvSpPr>
        <p:spPr bwMode="auto">
          <a:xfrm>
            <a:off x="6053625" y="3853140"/>
            <a:ext cx="1522290" cy="262206"/>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NodeEdgePoint</a:t>
            </a:r>
            <a:r>
              <a:rPr lang="en-US" sz="1200" dirty="0" smtClean="0"/>
              <a:t> (LTP)</a:t>
            </a:r>
            <a:endParaRPr lang="en-CA" sz="1200" dirty="0"/>
          </a:p>
        </p:txBody>
      </p:sp>
      <p:sp>
        <p:nvSpPr>
          <p:cNvPr id="92" name="Rectangle 91"/>
          <p:cNvSpPr/>
          <p:nvPr/>
        </p:nvSpPr>
        <p:spPr bwMode="auto">
          <a:xfrm>
            <a:off x="7695209" y="3175844"/>
            <a:ext cx="871939" cy="400051"/>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LPSpec</a:t>
            </a:r>
            <a:r>
              <a:rPr lang="en-US" sz="1200" dirty="0" smtClean="0"/>
              <a:t> = Eth</a:t>
            </a:r>
          </a:p>
          <a:p>
            <a:pPr algn="ctr">
              <a:spcBef>
                <a:spcPts val="0"/>
              </a:spcBef>
            </a:pPr>
            <a:r>
              <a:rPr lang="en-CA" sz="1200" dirty="0" smtClean="0"/>
              <a:t>type=UNI</a:t>
            </a:r>
            <a:endParaRPr lang="en-CA" sz="1200" dirty="0"/>
          </a:p>
        </p:txBody>
      </p:sp>
      <p:sp>
        <p:nvSpPr>
          <p:cNvPr id="93" name="Rectangle 92"/>
          <p:cNvSpPr/>
          <p:nvPr/>
        </p:nvSpPr>
        <p:spPr bwMode="auto">
          <a:xfrm>
            <a:off x="7745973" y="3580060"/>
            <a:ext cx="1385305" cy="262206"/>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ServiceEndPoint</a:t>
            </a:r>
            <a:r>
              <a:rPr lang="en-US" sz="1200" dirty="0" smtClean="0"/>
              <a:t> (LTP)</a:t>
            </a:r>
            <a:endParaRPr lang="en-CA" sz="1200" dirty="0"/>
          </a:p>
        </p:txBody>
      </p:sp>
      <p:sp>
        <p:nvSpPr>
          <p:cNvPr id="94" name="Rectangle 93"/>
          <p:cNvSpPr/>
          <p:nvPr/>
        </p:nvSpPr>
        <p:spPr bwMode="auto">
          <a:xfrm>
            <a:off x="7745973" y="3851291"/>
            <a:ext cx="1385305" cy="262206"/>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NodeEdgePoint</a:t>
            </a:r>
            <a:r>
              <a:rPr lang="en-US" sz="1200" dirty="0" smtClean="0"/>
              <a:t> (LTP)</a:t>
            </a:r>
            <a:endParaRPr lang="en-CA" sz="1200" dirty="0"/>
          </a:p>
        </p:txBody>
      </p:sp>
      <p:sp>
        <p:nvSpPr>
          <p:cNvPr id="102" name="Rectangle 101"/>
          <p:cNvSpPr/>
          <p:nvPr/>
        </p:nvSpPr>
        <p:spPr bwMode="auto">
          <a:xfrm>
            <a:off x="5137828" y="2020999"/>
            <a:ext cx="958160" cy="400051"/>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LPSpec</a:t>
            </a:r>
            <a:r>
              <a:rPr lang="en-US" sz="1200" dirty="0" smtClean="0"/>
              <a:t> = Eth</a:t>
            </a:r>
          </a:p>
          <a:p>
            <a:pPr algn="ctr">
              <a:spcBef>
                <a:spcPts val="0"/>
              </a:spcBef>
            </a:pPr>
            <a:r>
              <a:rPr lang="en-CA" sz="1200" dirty="0" smtClean="0"/>
              <a:t>type=INNI</a:t>
            </a:r>
            <a:endParaRPr lang="en-CA" sz="1200" dirty="0"/>
          </a:p>
        </p:txBody>
      </p:sp>
      <p:sp>
        <p:nvSpPr>
          <p:cNvPr id="113" name="Rectangle 112"/>
          <p:cNvSpPr/>
          <p:nvPr/>
        </p:nvSpPr>
        <p:spPr bwMode="auto">
          <a:xfrm>
            <a:off x="5137828" y="2425215"/>
            <a:ext cx="1522290" cy="262206"/>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ServiceEndPoint</a:t>
            </a:r>
            <a:r>
              <a:rPr lang="en-US" sz="1200" dirty="0" smtClean="0"/>
              <a:t> (LTP)</a:t>
            </a:r>
            <a:endParaRPr lang="en-CA" sz="1200" dirty="0"/>
          </a:p>
        </p:txBody>
      </p:sp>
      <p:sp>
        <p:nvSpPr>
          <p:cNvPr id="114" name="Rectangle 113"/>
          <p:cNvSpPr/>
          <p:nvPr/>
        </p:nvSpPr>
        <p:spPr bwMode="auto">
          <a:xfrm>
            <a:off x="5137828" y="2696446"/>
            <a:ext cx="1522290" cy="262206"/>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NodeEdgePoint</a:t>
            </a:r>
            <a:r>
              <a:rPr lang="en-US" sz="1200" dirty="0" smtClean="0"/>
              <a:t> (LTP)</a:t>
            </a:r>
            <a:endParaRPr lang="en-CA" sz="1200" dirty="0"/>
          </a:p>
        </p:txBody>
      </p:sp>
      <p:sp>
        <p:nvSpPr>
          <p:cNvPr id="116" name="Rectangle 115"/>
          <p:cNvSpPr/>
          <p:nvPr/>
        </p:nvSpPr>
        <p:spPr bwMode="auto">
          <a:xfrm>
            <a:off x="3691876" y="2010334"/>
            <a:ext cx="958160" cy="400051"/>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LPSpec</a:t>
            </a:r>
            <a:r>
              <a:rPr lang="en-US" sz="1200" dirty="0" smtClean="0"/>
              <a:t> = Eth</a:t>
            </a:r>
          </a:p>
          <a:p>
            <a:pPr algn="ctr">
              <a:spcBef>
                <a:spcPts val="0"/>
              </a:spcBef>
            </a:pPr>
            <a:r>
              <a:rPr lang="en-CA" sz="1200" dirty="0" smtClean="0"/>
              <a:t>type=INNI</a:t>
            </a:r>
            <a:endParaRPr lang="en-CA" sz="1200" dirty="0"/>
          </a:p>
        </p:txBody>
      </p:sp>
      <p:sp>
        <p:nvSpPr>
          <p:cNvPr id="118" name="Rectangle 117"/>
          <p:cNvSpPr/>
          <p:nvPr/>
        </p:nvSpPr>
        <p:spPr bwMode="auto">
          <a:xfrm>
            <a:off x="3122247" y="2425090"/>
            <a:ext cx="1522290" cy="262206"/>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ServiceEndPoint</a:t>
            </a:r>
            <a:r>
              <a:rPr lang="en-US" sz="1200" dirty="0" smtClean="0"/>
              <a:t> (LTP)</a:t>
            </a:r>
            <a:endParaRPr lang="en-CA" sz="1200" dirty="0"/>
          </a:p>
        </p:txBody>
      </p:sp>
      <p:sp>
        <p:nvSpPr>
          <p:cNvPr id="119" name="Rectangle 118"/>
          <p:cNvSpPr/>
          <p:nvPr/>
        </p:nvSpPr>
        <p:spPr bwMode="auto">
          <a:xfrm>
            <a:off x="3122247" y="2696321"/>
            <a:ext cx="1522290" cy="262206"/>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NodeEdgePoint</a:t>
            </a:r>
            <a:r>
              <a:rPr lang="en-US" sz="1200" dirty="0" smtClean="0"/>
              <a:t> (LTP)</a:t>
            </a:r>
            <a:endParaRPr lang="en-CA" sz="1200" dirty="0"/>
          </a:p>
        </p:txBody>
      </p:sp>
      <p:sp>
        <p:nvSpPr>
          <p:cNvPr id="120" name="Rectangle 119"/>
          <p:cNvSpPr/>
          <p:nvPr/>
        </p:nvSpPr>
        <p:spPr bwMode="auto">
          <a:xfrm>
            <a:off x="2460806" y="3097441"/>
            <a:ext cx="958160" cy="400051"/>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LPSpec</a:t>
            </a:r>
            <a:r>
              <a:rPr lang="en-US" sz="1200" dirty="0" smtClean="0"/>
              <a:t> = Eth</a:t>
            </a:r>
          </a:p>
          <a:p>
            <a:pPr algn="ctr">
              <a:spcBef>
                <a:spcPts val="0"/>
              </a:spcBef>
            </a:pPr>
            <a:r>
              <a:rPr lang="en-CA" sz="1200" dirty="0" smtClean="0"/>
              <a:t>type=INNI</a:t>
            </a:r>
            <a:endParaRPr lang="en-CA" sz="1200" dirty="0"/>
          </a:p>
        </p:txBody>
      </p:sp>
      <p:sp>
        <p:nvSpPr>
          <p:cNvPr id="121" name="Rectangle 120"/>
          <p:cNvSpPr/>
          <p:nvPr/>
        </p:nvSpPr>
        <p:spPr bwMode="auto">
          <a:xfrm>
            <a:off x="1891177" y="3512197"/>
            <a:ext cx="1522290" cy="262206"/>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ServiceEndPoint</a:t>
            </a:r>
            <a:r>
              <a:rPr lang="en-US" sz="1200" dirty="0" smtClean="0"/>
              <a:t> (LTP)</a:t>
            </a:r>
            <a:endParaRPr lang="en-CA" sz="1200" dirty="0"/>
          </a:p>
        </p:txBody>
      </p:sp>
      <p:sp>
        <p:nvSpPr>
          <p:cNvPr id="122" name="Rectangle 121"/>
          <p:cNvSpPr/>
          <p:nvPr/>
        </p:nvSpPr>
        <p:spPr bwMode="auto">
          <a:xfrm>
            <a:off x="1891177" y="3783428"/>
            <a:ext cx="1522290" cy="262206"/>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NodeEdgePoint</a:t>
            </a:r>
            <a:r>
              <a:rPr lang="en-US" sz="1200" dirty="0" smtClean="0"/>
              <a:t> (LTP)</a:t>
            </a:r>
            <a:endParaRPr lang="en-CA" sz="1200" dirty="0"/>
          </a:p>
        </p:txBody>
      </p:sp>
      <p:sp>
        <p:nvSpPr>
          <p:cNvPr id="123" name="Rectangle 122"/>
          <p:cNvSpPr/>
          <p:nvPr/>
        </p:nvSpPr>
        <p:spPr bwMode="auto">
          <a:xfrm>
            <a:off x="684136" y="3118841"/>
            <a:ext cx="871939" cy="400051"/>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LPSpec</a:t>
            </a:r>
            <a:r>
              <a:rPr lang="en-US" sz="1200" dirty="0" smtClean="0"/>
              <a:t> = Eth</a:t>
            </a:r>
          </a:p>
          <a:p>
            <a:pPr algn="ctr">
              <a:spcBef>
                <a:spcPts val="0"/>
              </a:spcBef>
            </a:pPr>
            <a:r>
              <a:rPr lang="en-CA" sz="1200" dirty="0" smtClean="0"/>
              <a:t>type=UNI</a:t>
            </a:r>
            <a:endParaRPr lang="en-CA" sz="1200" dirty="0"/>
          </a:p>
        </p:txBody>
      </p:sp>
      <p:sp>
        <p:nvSpPr>
          <p:cNvPr id="124" name="Rectangle 123"/>
          <p:cNvSpPr/>
          <p:nvPr/>
        </p:nvSpPr>
        <p:spPr bwMode="auto">
          <a:xfrm>
            <a:off x="170770" y="3523057"/>
            <a:ext cx="1385305" cy="262206"/>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ServiceEndPoint</a:t>
            </a:r>
            <a:r>
              <a:rPr lang="en-US" sz="1200" dirty="0" smtClean="0"/>
              <a:t> (LTP)</a:t>
            </a:r>
            <a:endParaRPr lang="en-CA" sz="1200" dirty="0"/>
          </a:p>
        </p:txBody>
      </p:sp>
      <p:sp>
        <p:nvSpPr>
          <p:cNvPr id="125" name="Rectangle 124"/>
          <p:cNvSpPr/>
          <p:nvPr/>
        </p:nvSpPr>
        <p:spPr bwMode="auto">
          <a:xfrm>
            <a:off x="170770" y="3794288"/>
            <a:ext cx="1385305" cy="262206"/>
          </a:xfrm>
          <a:prstGeom prst="rect">
            <a:avLst/>
          </a:prstGeom>
          <a:solidFill>
            <a:schemeClr val="accent3">
              <a:lumMod val="20000"/>
              <a:lumOff val="80000"/>
            </a:schemeClr>
          </a:solidFill>
          <a:ln w="12700"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algn="ctr">
              <a:spcBef>
                <a:spcPts val="0"/>
              </a:spcBef>
            </a:pPr>
            <a:r>
              <a:rPr lang="en-US" sz="1200" dirty="0" err="1" smtClean="0"/>
              <a:t>NodeEdgePoint</a:t>
            </a:r>
            <a:r>
              <a:rPr lang="en-US" sz="1200" dirty="0" smtClean="0"/>
              <a:t> (LTP)</a:t>
            </a:r>
            <a:endParaRPr lang="en-CA" sz="1200" dirty="0"/>
          </a:p>
        </p:txBody>
      </p:sp>
    </p:spTree>
    <p:extLst>
      <p:ext uri="{BB962C8B-B14F-4D97-AF65-F5344CB8AC3E}">
        <p14:creationId xmlns:p14="http://schemas.microsoft.com/office/powerpoint/2010/main" val="2428010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1000"/>
                                        <p:tgtEl>
                                          <p:spTgt spid="62"/>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down)">
                                      <p:cBhvr>
                                        <p:cTn id="11" dur="500"/>
                                        <p:tgtEl>
                                          <p:spTgt spid="71"/>
                                        </p:tgtEl>
                                      </p:cBhvr>
                                    </p:animEffect>
                                  </p:childTnLst>
                                </p:cTn>
                              </p:par>
                              <p:par>
                                <p:cTn id="12" presetID="1" presetClass="entr" presetSubtype="0"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dissolve">
                                      <p:cBhvr>
                                        <p:cTn id="31" dur="500"/>
                                        <p:tgtEl>
                                          <p:spTgt spid="57"/>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dissolve">
                                      <p:cBhvr>
                                        <p:cTn id="3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0" grpId="0"/>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34" y="77522"/>
            <a:ext cx="8613227" cy="4945740"/>
          </a:xfrm>
          <a:prstGeom prst="rect">
            <a:avLst/>
          </a:prstGeom>
        </p:spPr>
      </p:pic>
      <p:sp>
        <p:nvSpPr>
          <p:cNvPr id="2" name="Title 1"/>
          <p:cNvSpPr>
            <a:spLocks noGrp="1"/>
          </p:cNvSpPr>
          <p:nvPr>
            <p:ph type="title"/>
          </p:nvPr>
        </p:nvSpPr>
        <p:spPr>
          <a:xfrm>
            <a:off x="0" y="0"/>
            <a:ext cx="9017000" cy="952499"/>
          </a:xfrm>
        </p:spPr>
        <p:txBody>
          <a:bodyPr/>
          <a:lstStyle/>
          <a:p>
            <a:r>
              <a:rPr lang="en-US" dirty="0" smtClean="0"/>
              <a:t>MEF PRESTO NRP View</a:t>
            </a:r>
            <a:endParaRPr lang="en-US" dirty="0"/>
          </a:p>
        </p:txBody>
      </p:sp>
      <p:sp>
        <p:nvSpPr>
          <p:cNvPr id="4" name="Oval 3"/>
          <p:cNvSpPr/>
          <p:nvPr/>
        </p:nvSpPr>
        <p:spPr>
          <a:xfrm>
            <a:off x="1045029" y="2313076"/>
            <a:ext cx="1484415" cy="525128"/>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9376" y="2445118"/>
            <a:ext cx="9017000" cy="369332"/>
          </a:xfrm>
          <a:prstGeom prst="rect">
            <a:avLst/>
          </a:prstGeom>
          <a:noFill/>
          <a:ln>
            <a:solidFill>
              <a:schemeClr val="bg1">
                <a:lumMod val="75000"/>
              </a:schemeClr>
            </a:solidFill>
            <a:prstDash val="dash"/>
          </a:ln>
        </p:spPr>
        <p:txBody>
          <a:bodyPr wrap="square" rtlCol="0">
            <a:spAutoFit/>
          </a:bodyPr>
          <a:lstStyle/>
          <a:p>
            <a:r>
              <a:rPr lang="en-US" dirty="0" smtClean="0">
                <a:solidFill>
                  <a:schemeClr val="bg2">
                    <a:lumMod val="40000"/>
                    <a:lumOff val="60000"/>
                  </a:schemeClr>
                </a:solidFill>
              </a:rPr>
              <a:t>PRESTO</a:t>
            </a:r>
            <a:endParaRPr lang="en-US" dirty="0">
              <a:solidFill>
                <a:schemeClr val="bg2">
                  <a:lumMod val="40000"/>
                  <a:lumOff val="60000"/>
                </a:schemeClr>
              </a:solidFill>
            </a:endParaRPr>
          </a:p>
        </p:txBody>
      </p:sp>
      <p:sp>
        <p:nvSpPr>
          <p:cNvPr id="6" name="Oval 5"/>
          <p:cNvSpPr/>
          <p:nvPr/>
        </p:nvSpPr>
        <p:spPr>
          <a:xfrm>
            <a:off x="2624447" y="2322974"/>
            <a:ext cx="1436914" cy="525128"/>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073236" y="2313076"/>
            <a:ext cx="1484415" cy="525128"/>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557652" y="2322974"/>
            <a:ext cx="1389414" cy="525128"/>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6947066" y="2334849"/>
            <a:ext cx="1484415" cy="525128"/>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109873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Network View MEF Core Model</a:t>
            </a:r>
            <a:endParaRPr 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685800"/>
            <a:ext cx="8110538" cy="417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171575" y="3343275"/>
            <a:ext cx="1104900" cy="285750"/>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2"/>
                </a:solidFill>
              </a:rPr>
              <a:t>Forwarding Construct</a:t>
            </a:r>
            <a:endParaRPr lang="en-US" sz="1100" dirty="0">
              <a:solidFill>
                <a:schemeClr val="bg2"/>
              </a:solidFill>
            </a:endParaRPr>
          </a:p>
        </p:txBody>
      </p:sp>
      <p:sp>
        <p:nvSpPr>
          <p:cNvPr id="5" name="Rectangle 4"/>
          <p:cNvSpPr/>
          <p:nvPr/>
        </p:nvSpPr>
        <p:spPr>
          <a:xfrm>
            <a:off x="1495425" y="3981450"/>
            <a:ext cx="1009649" cy="285750"/>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2"/>
                </a:solidFill>
              </a:rPr>
              <a:t>Forwarding Construct</a:t>
            </a:r>
            <a:endParaRPr lang="en-US" sz="1100" dirty="0">
              <a:solidFill>
                <a:schemeClr val="bg2"/>
              </a:solidFill>
            </a:endParaRPr>
          </a:p>
        </p:txBody>
      </p:sp>
      <p:sp>
        <p:nvSpPr>
          <p:cNvPr id="6" name="Rectangle 5"/>
          <p:cNvSpPr/>
          <p:nvPr/>
        </p:nvSpPr>
        <p:spPr>
          <a:xfrm>
            <a:off x="4314825" y="3914775"/>
            <a:ext cx="1009649" cy="285750"/>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2"/>
                </a:solidFill>
              </a:rPr>
              <a:t>Node </a:t>
            </a:r>
            <a:r>
              <a:rPr lang="en-US" sz="1100" dirty="0" err="1" smtClean="0">
                <a:solidFill>
                  <a:schemeClr val="bg2"/>
                </a:solidFill>
              </a:rPr>
              <a:t>EndPoint</a:t>
            </a:r>
            <a:endParaRPr lang="en-US" sz="1100" dirty="0">
              <a:solidFill>
                <a:schemeClr val="bg2"/>
              </a:solidFill>
            </a:endParaRPr>
          </a:p>
        </p:txBody>
      </p:sp>
      <p:sp>
        <p:nvSpPr>
          <p:cNvPr id="7" name="Rectangle 6"/>
          <p:cNvSpPr/>
          <p:nvPr/>
        </p:nvSpPr>
        <p:spPr>
          <a:xfrm>
            <a:off x="6886575" y="3324225"/>
            <a:ext cx="1009649" cy="285750"/>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2"/>
                </a:solidFill>
              </a:rPr>
              <a:t>Service </a:t>
            </a:r>
            <a:r>
              <a:rPr lang="en-US" sz="1100" dirty="0" err="1" smtClean="0">
                <a:solidFill>
                  <a:schemeClr val="bg2"/>
                </a:solidFill>
              </a:rPr>
              <a:t>EndPoint</a:t>
            </a:r>
            <a:endParaRPr lang="en-US" sz="1100" dirty="0">
              <a:solidFill>
                <a:schemeClr val="bg2"/>
              </a:solidFill>
            </a:endParaRPr>
          </a:p>
        </p:txBody>
      </p:sp>
    </p:spTree>
    <p:extLst>
      <p:ext uri="{BB962C8B-B14F-4D97-AF65-F5344CB8AC3E}">
        <p14:creationId xmlns:p14="http://schemas.microsoft.com/office/powerpoint/2010/main" val="2640674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ONF CORE with ONF TAPI realization</a:t>
            </a:r>
            <a:endParaRPr lang="en-US" dirty="0"/>
          </a:p>
        </p:txBody>
      </p:sp>
      <p:pic>
        <p:nvPicPr>
          <p:cNvPr id="1026" name="Picture 2" descr="C:\Users\etarcum\git\Snowmass-ONFOpenTransport\UML\figures\TapiCoreMapp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442" y="653144"/>
            <a:ext cx="7801919" cy="4490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36661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ONF TAPI – Connectivity Model</a:t>
            </a:r>
            <a:endParaRPr lang="en-US" dirty="0"/>
          </a:p>
        </p:txBody>
      </p:sp>
      <p:pic>
        <p:nvPicPr>
          <p:cNvPr id="4099" name="Picture 3" descr="C:\Users\etarcum\git\Snowmass-ONFOpenTransport\UML\figures\ConnectivityDet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98375"/>
            <a:ext cx="9144000" cy="294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6050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Users\etarcum\git\Snowmass-ONFOpenTransport\UML\figures\EdgeEndPointDet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6640"/>
            <a:ext cx="9144000" cy="4193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ONF TAPI – Endpoint Model</a:t>
            </a:r>
            <a:endParaRPr lang="en-US" dirty="0"/>
          </a:p>
        </p:txBody>
      </p:sp>
    </p:spTree>
    <p:extLst>
      <p:ext uri="{BB962C8B-B14F-4D97-AF65-F5344CB8AC3E}">
        <p14:creationId xmlns:p14="http://schemas.microsoft.com/office/powerpoint/2010/main" val="100764202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MEF NRP/NRM – Network Model based on TAPI</a:t>
            </a:r>
            <a:endParaRPr lang="en-US" dirty="0"/>
          </a:p>
        </p:txBody>
      </p:sp>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184" y="1071563"/>
            <a:ext cx="7830416" cy="3671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2063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LSO Reference Architecture and Framework</a:t>
            </a:r>
            <a:endParaRPr lang="en-US" dirty="0"/>
          </a:p>
        </p:txBody>
      </p:sp>
      <p:sp>
        <p:nvSpPr>
          <p:cNvPr id="3" name="Content Placeholder 2"/>
          <p:cNvSpPr>
            <a:spLocks noGrp="1"/>
          </p:cNvSpPr>
          <p:nvPr>
            <p:ph idx="1"/>
          </p:nvPr>
        </p:nvSpPr>
        <p:spPr>
          <a:xfrm>
            <a:off x="6039864" y="688769"/>
            <a:ext cx="3104136" cy="4430980"/>
          </a:xfrm>
        </p:spPr>
        <p:txBody>
          <a:bodyPr>
            <a:noAutofit/>
          </a:bodyPr>
          <a:lstStyle/>
          <a:p>
            <a:r>
              <a:rPr lang="en-US" sz="1500" dirty="0" smtClean="0"/>
              <a:t>Provides a layered architecture that characterizes the management and control domains and entities that enable the cooperative LSO capabilities for Connectivity Services.</a:t>
            </a:r>
          </a:p>
          <a:p>
            <a:r>
              <a:rPr lang="en-US" sz="1500" dirty="0" smtClean="0"/>
              <a:t>High level operational threads describing user stories of orchestrated Connectivity Service behavior as well as interactions among management entities, expressing the vision of the MEF LSO capabilities</a:t>
            </a:r>
          </a:p>
          <a:p>
            <a:r>
              <a:rPr lang="en-US" sz="1500" dirty="0" smtClean="0"/>
              <a:t>The management interface reference points that characterize interactions between LSO ecosystem components are identified in the reference architecture</a:t>
            </a:r>
          </a:p>
        </p:txBody>
      </p:sp>
      <p:sp>
        <p:nvSpPr>
          <p:cNvPr id="4" name="Slide Number Placeholder 3"/>
          <p:cNvSpPr>
            <a:spLocks noGrp="1"/>
          </p:cNvSpPr>
          <p:nvPr>
            <p:ph type="sldNum" sz="quarter" idx="12"/>
          </p:nvPr>
        </p:nvSpPr>
        <p:spPr/>
        <p:txBody>
          <a:bodyPr/>
          <a:lstStyle/>
          <a:p>
            <a:fld id="{6B71981B-747E-FC42-A9CB-4FBC300A3530}" type="slidenum">
              <a:rPr lang="en-US" smtClean="0"/>
              <a:pPr/>
              <a:t>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1" y="952499"/>
            <a:ext cx="6295551" cy="4300352"/>
          </a:xfrm>
          <a:prstGeom prst="rect">
            <a:avLst/>
          </a:prstGeom>
        </p:spPr>
      </p:pic>
    </p:spTree>
    <p:extLst>
      <p:ext uri="{BB962C8B-B14F-4D97-AF65-F5344CB8AC3E}">
        <p14:creationId xmlns:p14="http://schemas.microsoft.com/office/powerpoint/2010/main" val="28761458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36880" y="0"/>
            <a:ext cx="8592820" cy="952499"/>
          </a:xfrm>
        </p:spPr>
        <p:txBody>
          <a:bodyPr/>
          <a:lstStyle/>
          <a:p>
            <a:r>
              <a:rPr lang="en-US" altLang="zh-CN" dirty="0" smtClean="0"/>
              <a:t>Potential LSO Alignment to IETF –for discussion</a:t>
            </a:r>
            <a:endParaRPr lang="zh-CN" altLang="en-US" dirty="0" smtClean="0"/>
          </a:p>
        </p:txBody>
      </p:sp>
      <p:sp>
        <p:nvSpPr>
          <p:cNvPr id="4" name="Oval 3"/>
          <p:cNvSpPr/>
          <p:nvPr/>
        </p:nvSpPr>
        <p:spPr>
          <a:xfrm>
            <a:off x="1360488" y="3443287"/>
            <a:ext cx="1898650" cy="463154"/>
          </a:xfrm>
          <a:prstGeom prst="ellipse">
            <a:avLst/>
          </a:prstGeom>
          <a:solidFill>
            <a:srgbClr val="66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ill Sans"/>
                <a:cs typeface="Gill Sans"/>
              </a:rPr>
              <a:t>Network-A</a:t>
            </a:r>
          </a:p>
        </p:txBody>
      </p:sp>
      <p:sp>
        <p:nvSpPr>
          <p:cNvPr id="7" name="Oval 6"/>
          <p:cNvSpPr/>
          <p:nvPr/>
        </p:nvSpPr>
        <p:spPr>
          <a:xfrm>
            <a:off x="3748088" y="3438525"/>
            <a:ext cx="1900237" cy="464344"/>
          </a:xfrm>
          <a:prstGeom prst="ellipse">
            <a:avLst/>
          </a:prstGeom>
          <a:solidFill>
            <a:srgbClr val="66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ill Sans"/>
                <a:cs typeface="Gill Sans"/>
              </a:rPr>
              <a:t>Network-B</a:t>
            </a:r>
          </a:p>
        </p:txBody>
      </p:sp>
      <p:sp>
        <p:nvSpPr>
          <p:cNvPr id="8" name="Oval 7"/>
          <p:cNvSpPr/>
          <p:nvPr/>
        </p:nvSpPr>
        <p:spPr>
          <a:xfrm>
            <a:off x="6137275" y="3434954"/>
            <a:ext cx="1900238" cy="464344"/>
          </a:xfrm>
          <a:prstGeom prst="ellipse">
            <a:avLst/>
          </a:prstGeom>
          <a:solidFill>
            <a:srgbClr val="66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ill Sans"/>
                <a:cs typeface="Gill Sans"/>
              </a:rPr>
              <a:t>Network-C</a:t>
            </a:r>
          </a:p>
        </p:txBody>
      </p:sp>
      <p:cxnSp>
        <p:nvCxnSpPr>
          <p:cNvPr id="6" name="Straight Connector 5"/>
          <p:cNvCxnSpPr>
            <a:stCxn id="4" idx="6"/>
            <a:endCxn id="7" idx="2"/>
          </p:cNvCxnSpPr>
          <p:nvPr/>
        </p:nvCxnSpPr>
        <p:spPr>
          <a:xfrm flipV="1">
            <a:off x="3259138" y="3670697"/>
            <a:ext cx="488950" cy="3572"/>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6"/>
            <a:endCxn id="8" idx="2"/>
          </p:cNvCxnSpPr>
          <p:nvPr/>
        </p:nvCxnSpPr>
        <p:spPr>
          <a:xfrm flipV="1">
            <a:off x="5648325" y="3667126"/>
            <a:ext cx="488950" cy="3572"/>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354139" y="2553891"/>
            <a:ext cx="1900237" cy="464344"/>
          </a:xfrm>
          <a:prstGeom prst="ellipse">
            <a:avLst/>
          </a:prstGeom>
          <a:solidFill>
            <a:srgbClr val="FF99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ill Sans"/>
                <a:cs typeface="Gill Sans"/>
              </a:rPr>
              <a:t>PNC-A</a:t>
            </a:r>
          </a:p>
        </p:txBody>
      </p:sp>
      <p:sp>
        <p:nvSpPr>
          <p:cNvPr id="15" name="Oval 14"/>
          <p:cNvSpPr/>
          <p:nvPr/>
        </p:nvSpPr>
        <p:spPr>
          <a:xfrm>
            <a:off x="3754439" y="2558654"/>
            <a:ext cx="1900237" cy="464344"/>
          </a:xfrm>
          <a:prstGeom prst="ellipse">
            <a:avLst/>
          </a:prstGeom>
          <a:solidFill>
            <a:srgbClr val="FF99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ill Sans"/>
                <a:cs typeface="Gill Sans"/>
              </a:rPr>
              <a:t>PNC-B</a:t>
            </a:r>
          </a:p>
        </p:txBody>
      </p:sp>
      <p:sp>
        <p:nvSpPr>
          <p:cNvPr id="16" name="Oval 15"/>
          <p:cNvSpPr/>
          <p:nvPr/>
        </p:nvSpPr>
        <p:spPr>
          <a:xfrm>
            <a:off x="6132514" y="2555081"/>
            <a:ext cx="1900237" cy="463154"/>
          </a:xfrm>
          <a:prstGeom prst="ellipse">
            <a:avLst/>
          </a:prstGeom>
          <a:solidFill>
            <a:srgbClr val="FF99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ill Sans"/>
                <a:cs typeface="Gill Sans"/>
              </a:rPr>
              <a:t>PNC-C</a:t>
            </a:r>
          </a:p>
        </p:txBody>
      </p:sp>
      <p:cxnSp>
        <p:nvCxnSpPr>
          <p:cNvPr id="17" name="Straight Connector 16"/>
          <p:cNvCxnSpPr>
            <a:stCxn id="14" idx="4"/>
            <a:endCxn id="4" idx="0"/>
          </p:cNvCxnSpPr>
          <p:nvPr/>
        </p:nvCxnSpPr>
        <p:spPr>
          <a:xfrm>
            <a:off x="2305051" y="3018235"/>
            <a:ext cx="4763" cy="425053"/>
          </a:xfrm>
          <a:prstGeom prst="line">
            <a:avLst/>
          </a:prstGeom>
          <a:ln w="12700"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4"/>
            <a:endCxn id="7" idx="0"/>
          </p:cNvCxnSpPr>
          <p:nvPr/>
        </p:nvCxnSpPr>
        <p:spPr>
          <a:xfrm flipH="1">
            <a:off x="4699000" y="3022998"/>
            <a:ext cx="6350" cy="415528"/>
          </a:xfrm>
          <a:prstGeom prst="line">
            <a:avLst/>
          </a:prstGeom>
          <a:ln w="12700"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4"/>
            <a:endCxn id="8" idx="0"/>
          </p:cNvCxnSpPr>
          <p:nvPr/>
        </p:nvCxnSpPr>
        <p:spPr>
          <a:xfrm>
            <a:off x="7081838" y="3018235"/>
            <a:ext cx="4762" cy="416719"/>
          </a:xfrm>
          <a:prstGeom prst="line">
            <a:avLst/>
          </a:prstGeom>
          <a:ln w="12700"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0" idx="2"/>
            <a:endCxn id="14" idx="0"/>
          </p:cNvCxnSpPr>
          <p:nvPr/>
        </p:nvCxnSpPr>
        <p:spPr>
          <a:xfrm flipH="1">
            <a:off x="2305051" y="1883569"/>
            <a:ext cx="582613" cy="670322"/>
          </a:xfrm>
          <a:prstGeom prst="line">
            <a:avLst/>
          </a:prstGeom>
          <a:ln w="12700"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51" idx="2"/>
            <a:endCxn id="15" idx="0"/>
          </p:cNvCxnSpPr>
          <p:nvPr/>
        </p:nvCxnSpPr>
        <p:spPr>
          <a:xfrm>
            <a:off x="4697414" y="1883569"/>
            <a:ext cx="7937" cy="675085"/>
          </a:xfrm>
          <a:prstGeom prst="line">
            <a:avLst/>
          </a:prstGeom>
          <a:ln w="12700"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5" idx="2"/>
            <a:endCxn id="16" idx="0"/>
          </p:cNvCxnSpPr>
          <p:nvPr/>
        </p:nvCxnSpPr>
        <p:spPr>
          <a:xfrm>
            <a:off x="6609895" y="1883569"/>
            <a:ext cx="472738" cy="671512"/>
          </a:xfrm>
          <a:prstGeom prst="line">
            <a:avLst/>
          </a:prstGeom>
          <a:ln w="12700" cmpd="sng">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371600" y="3232547"/>
            <a:ext cx="6877050" cy="83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401" name="TextBox 37"/>
          <p:cNvSpPr txBox="1">
            <a:spLocks noChangeArrowheads="1"/>
          </p:cNvSpPr>
          <p:nvPr/>
        </p:nvSpPr>
        <p:spPr bwMode="auto">
          <a:xfrm>
            <a:off x="10619" y="3038475"/>
            <a:ext cx="1611340" cy="577081"/>
          </a:xfrm>
          <a:prstGeom prst="rect">
            <a:avLst/>
          </a:prstGeom>
          <a:noFill/>
          <a:ln w="9525">
            <a:noFill/>
            <a:miter lim="800000"/>
            <a:headEnd/>
            <a:tailEnd/>
          </a:ln>
        </p:spPr>
        <p:txBody>
          <a:bodyPr wrap="none">
            <a:spAutoFit/>
          </a:bodyPr>
          <a:lstStyle/>
          <a:p>
            <a:pPr algn="ctr"/>
            <a:r>
              <a:rPr lang="en-US" sz="1050" dirty="0">
                <a:latin typeface="Gill Sans" pitchFamily="2" charset="0"/>
              </a:rPr>
              <a:t>Southbound Interface</a:t>
            </a:r>
          </a:p>
          <a:p>
            <a:pPr algn="ctr"/>
            <a:r>
              <a:rPr lang="en-US" sz="1050" dirty="0">
                <a:latin typeface="Gill Sans" pitchFamily="2" charset="0"/>
              </a:rPr>
              <a:t>(e.g. TL1, SNMP, CLI, </a:t>
            </a:r>
          </a:p>
          <a:p>
            <a:pPr algn="ctr"/>
            <a:r>
              <a:rPr lang="en-US" sz="1050" dirty="0">
                <a:latin typeface="Gill Sans" pitchFamily="2" charset="0"/>
              </a:rPr>
              <a:t>PCEP, NETCONF, etc.)</a:t>
            </a:r>
          </a:p>
        </p:txBody>
      </p:sp>
      <p:cxnSp>
        <p:nvCxnSpPr>
          <p:cNvPr id="40" name="Straight Connector 39"/>
          <p:cNvCxnSpPr/>
          <p:nvPr/>
        </p:nvCxnSpPr>
        <p:spPr>
          <a:xfrm>
            <a:off x="2281238" y="2286336"/>
            <a:ext cx="34925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524375" y="2282764"/>
            <a:ext cx="34766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767513" y="2279192"/>
            <a:ext cx="34766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405" name="TextBox 44"/>
          <p:cNvSpPr txBox="1">
            <a:spLocks noChangeArrowheads="1"/>
          </p:cNvSpPr>
          <p:nvPr/>
        </p:nvSpPr>
        <p:spPr bwMode="auto">
          <a:xfrm>
            <a:off x="2537462" y="2173226"/>
            <a:ext cx="984565" cy="261610"/>
          </a:xfrm>
          <a:prstGeom prst="rect">
            <a:avLst/>
          </a:prstGeom>
          <a:noFill/>
          <a:ln w="9525">
            <a:noFill/>
            <a:miter lim="800000"/>
            <a:headEnd/>
            <a:tailEnd/>
          </a:ln>
        </p:spPr>
        <p:txBody>
          <a:bodyPr wrap="none">
            <a:spAutoFit/>
          </a:bodyPr>
          <a:lstStyle/>
          <a:p>
            <a:pPr algn="ctr"/>
            <a:r>
              <a:rPr lang="en-US" sz="1100">
                <a:latin typeface="Gill Sans" pitchFamily="2" charset="0"/>
              </a:rPr>
              <a:t>IETF Models</a:t>
            </a:r>
          </a:p>
        </p:txBody>
      </p:sp>
      <p:sp>
        <p:nvSpPr>
          <p:cNvPr id="16406" name="TextBox 45"/>
          <p:cNvSpPr txBox="1">
            <a:spLocks noChangeArrowheads="1"/>
          </p:cNvSpPr>
          <p:nvPr/>
        </p:nvSpPr>
        <p:spPr bwMode="auto">
          <a:xfrm>
            <a:off x="4865571" y="2177989"/>
            <a:ext cx="976549" cy="261610"/>
          </a:xfrm>
          <a:prstGeom prst="rect">
            <a:avLst/>
          </a:prstGeom>
          <a:noFill/>
          <a:ln w="9525">
            <a:noFill/>
            <a:miter lim="800000"/>
            <a:headEnd/>
            <a:tailEnd/>
          </a:ln>
        </p:spPr>
        <p:txBody>
          <a:bodyPr wrap="none">
            <a:spAutoFit/>
          </a:bodyPr>
          <a:lstStyle/>
          <a:p>
            <a:pPr algn="ctr"/>
            <a:r>
              <a:rPr lang="en-US" sz="1100" dirty="0">
                <a:latin typeface="Gill Sans" pitchFamily="2" charset="0"/>
              </a:rPr>
              <a:t>ONF </a:t>
            </a:r>
            <a:r>
              <a:rPr lang="en-US" sz="1100" dirty="0" smtClean="0">
                <a:latin typeface="Gill Sans" pitchFamily="2" charset="0"/>
              </a:rPr>
              <a:t>Models</a:t>
            </a:r>
            <a:endParaRPr lang="en-US" sz="1100" dirty="0">
              <a:latin typeface="Gill Sans" pitchFamily="2" charset="0"/>
            </a:endParaRPr>
          </a:p>
        </p:txBody>
      </p:sp>
      <p:sp>
        <p:nvSpPr>
          <p:cNvPr id="16407" name="TextBox 46"/>
          <p:cNvSpPr txBox="1">
            <a:spLocks noChangeArrowheads="1"/>
          </p:cNvSpPr>
          <p:nvPr/>
        </p:nvSpPr>
        <p:spPr bwMode="auto">
          <a:xfrm>
            <a:off x="6981824" y="2145749"/>
            <a:ext cx="1647825" cy="261610"/>
          </a:xfrm>
          <a:prstGeom prst="rect">
            <a:avLst/>
          </a:prstGeom>
          <a:noFill/>
          <a:ln w="9525">
            <a:noFill/>
            <a:miter lim="800000"/>
            <a:headEnd/>
            <a:tailEnd/>
          </a:ln>
        </p:spPr>
        <p:txBody>
          <a:bodyPr wrap="square">
            <a:spAutoFit/>
          </a:bodyPr>
          <a:lstStyle/>
          <a:p>
            <a:pPr algn="ctr"/>
            <a:r>
              <a:rPr lang="en-US" sz="1100" dirty="0">
                <a:latin typeface="Gill Sans" pitchFamily="2" charset="0"/>
              </a:rPr>
              <a:t>MEF </a:t>
            </a:r>
            <a:r>
              <a:rPr lang="en-US" sz="1100" dirty="0" err="1" smtClean="0">
                <a:latin typeface="Gill Sans" pitchFamily="2" charset="0"/>
              </a:rPr>
              <a:t>ExtSpec</a:t>
            </a:r>
            <a:r>
              <a:rPr lang="en-US" sz="1100" dirty="0" smtClean="0">
                <a:latin typeface="Gill Sans" pitchFamily="2" charset="0"/>
              </a:rPr>
              <a:t> Models</a:t>
            </a:r>
            <a:endParaRPr lang="en-US" sz="1100" dirty="0">
              <a:latin typeface="Gill Sans" pitchFamily="2" charset="0"/>
            </a:endParaRPr>
          </a:p>
        </p:txBody>
      </p:sp>
      <p:sp>
        <p:nvSpPr>
          <p:cNvPr id="16408" name="TextBox 47"/>
          <p:cNvSpPr txBox="1">
            <a:spLocks noChangeArrowheads="1"/>
          </p:cNvSpPr>
          <p:nvPr/>
        </p:nvSpPr>
        <p:spPr bwMode="auto">
          <a:xfrm>
            <a:off x="327335" y="2084691"/>
            <a:ext cx="1380506" cy="400110"/>
          </a:xfrm>
          <a:prstGeom prst="rect">
            <a:avLst/>
          </a:prstGeom>
          <a:noFill/>
          <a:ln w="9525">
            <a:noFill/>
            <a:miter lim="800000"/>
            <a:headEnd/>
            <a:tailEnd/>
          </a:ln>
        </p:spPr>
        <p:txBody>
          <a:bodyPr wrap="none">
            <a:spAutoFit/>
          </a:bodyPr>
          <a:lstStyle/>
          <a:p>
            <a:pPr algn="ctr"/>
            <a:r>
              <a:rPr lang="en-US" sz="1000" dirty="0">
                <a:latin typeface="Gill Sans" pitchFamily="2" charset="0"/>
              </a:rPr>
              <a:t>Multi-model</a:t>
            </a:r>
          </a:p>
          <a:p>
            <a:pPr algn="ctr"/>
            <a:r>
              <a:rPr lang="en-US" sz="1000" dirty="0">
                <a:latin typeface="Gill Sans" pitchFamily="2" charset="0"/>
              </a:rPr>
              <a:t>Northbound Interface</a:t>
            </a:r>
          </a:p>
        </p:txBody>
      </p:sp>
      <p:sp>
        <p:nvSpPr>
          <p:cNvPr id="51" name="Rectangle 50"/>
          <p:cNvSpPr/>
          <p:nvPr/>
        </p:nvSpPr>
        <p:spPr>
          <a:xfrm>
            <a:off x="2146301" y="1276350"/>
            <a:ext cx="5102225" cy="607219"/>
          </a:xfrm>
          <a:prstGeom prst="rect">
            <a:avLst/>
          </a:prstGeom>
          <a:solidFill>
            <a:srgbClr val="FFFF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a:solidFill>
                  <a:schemeClr val="tx1"/>
                </a:solidFill>
                <a:latin typeface="Gill Sans" pitchFamily="2" charset="0"/>
              </a:rPr>
              <a:t>MDSC</a:t>
            </a:r>
          </a:p>
          <a:p>
            <a:pPr algn="ctr"/>
            <a:r>
              <a:rPr lang="en-US" sz="1200" dirty="0">
                <a:solidFill>
                  <a:schemeClr val="tx1"/>
                </a:solidFill>
                <a:latin typeface="Gill Sans" pitchFamily="2" charset="0"/>
              </a:rPr>
              <a:t>(IETF, ONF, other SDO based internal model)</a:t>
            </a:r>
          </a:p>
          <a:p>
            <a:pPr algn="ctr"/>
            <a:endParaRPr lang="en-US" sz="1200" dirty="0">
              <a:solidFill>
                <a:schemeClr val="tx1"/>
              </a:solidFill>
              <a:latin typeface="Gill Sans" pitchFamily="2" charset="0"/>
            </a:endParaRPr>
          </a:p>
        </p:txBody>
      </p:sp>
      <p:sp>
        <p:nvSpPr>
          <p:cNvPr id="50" name="Rectangle 49"/>
          <p:cNvSpPr/>
          <p:nvPr/>
        </p:nvSpPr>
        <p:spPr>
          <a:xfrm>
            <a:off x="2506664" y="1697831"/>
            <a:ext cx="763587" cy="185738"/>
          </a:xfrm>
          <a:prstGeom prst="rect">
            <a:avLst/>
          </a:prstGeom>
          <a:solidFill>
            <a:srgbClr val="FF99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Gill Sans"/>
                <a:cs typeface="Gill Sans"/>
              </a:rPr>
              <a:t>IETF Model</a:t>
            </a:r>
          </a:p>
          <a:p>
            <a:pPr algn="ctr">
              <a:defRPr/>
            </a:pPr>
            <a:r>
              <a:rPr lang="en-US" sz="700" dirty="0">
                <a:solidFill>
                  <a:schemeClr val="tx1"/>
                </a:solidFill>
                <a:latin typeface="Gill Sans"/>
                <a:cs typeface="Gill Sans"/>
              </a:rPr>
              <a:t>Mediator</a:t>
            </a:r>
          </a:p>
        </p:txBody>
      </p:sp>
      <p:sp>
        <p:nvSpPr>
          <p:cNvPr id="64" name="Rectangle 63"/>
          <p:cNvSpPr/>
          <p:nvPr/>
        </p:nvSpPr>
        <p:spPr>
          <a:xfrm>
            <a:off x="4333876" y="1694260"/>
            <a:ext cx="885824" cy="189309"/>
          </a:xfrm>
          <a:prstGeom prst="rect">
            <a:avLst/>
          </a:prstGeom>
          <a:solidFill>
            <a:srgbClr val="FF99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Gill Sans"/>
                <a:cs typeface="Gill Sans"/>
              </a:rPr>
              <a:t>ONF Model </a:t>
            </a:r>
          </a:p>
          <a:p>
            <a:pPr algn="ctr">
              <a:defRPr/>
            </a:pPr>
            <a:r>
              <a:rPr lang="en-US" sz="700" dirty="0">
                <a:solidFill>
                  <a:schemeClr val="tx1"/>
                </a:solidFill>
                <a:latin typeface="Gill Sans"/>
                <a:cs typeface="Gill Sans"/>
              </a:rPr>
              <a:t>Mediator</a:t>
            </a:r>
          </a:p>
        </p:txBody>
      </p:sp>
      <p:sp>
        <p:nvSpPr>
          <p:cNvPr id="65" name="Rectangle 64"/>
          <p:cNvSpPr/>
          <p:nvPr/>
        </p:nvSpPr>
        <p:spPr>
          <a:xfrm>
            <a:off x="6148389" y="1694260"/>
            <a:ext cx="923011" cy="189309"/>
          </a:xfrm>
          <a:prstGeom prst="rect">
            <a:avLst/>
          </a:prstGeom>
          <a:solidFill>
            <a:srgbClr val="FF99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smtClean="0">
                <a:solidFill>
                  <a:schemeClr val="tx1"/>
                </a:solidFill>
                <a:latin typeface="Gill Sans"/>
                <a:cs typeface="Gill Sans"/>
              </a:rPr>
              <a:t>ONF Model Transport API</a:t>
            </a:r>
            <a:endParaRPr lang="en-US" sz="700" dirty="0">
              <a:solidFill>
                <a:schemeClr val="tx1"/>
              </a:solidFill>
              <a:latin typeface="Gill Sans"/>
              <a:cs typeface="Gill Sans"/>
            </a:endParaRPr>
          </a:p>
        </p:txBody>
      </p:sp>
      <p:sp>
        <p:nvSpPr>
          <p:cNvPr id="16413" name="Content Placeholder 2"/>
          <p:cNvSpPr>
            <a:spLocks noGrp="1"/>
          </p:cNvSpPr>
          <p:nvPr>
            <p:ph idx="1"/>
          </p:nvPr>
        </p:nvSpPr>
        <p:spPr>
          <a:xfrm>
            <a:off x="457200" y="4083844"/>
            <a:ext cx="8229600" cy="994172"/>
          </a:xfrm>
        </p:spPr>
        <p:txBody>
          <a:bodyPr/>
          <a:lstStyle/>
          <a:p>
            <a:r>
              <a:rPr lang="en-GB" altLang="zh-CN" sz="2000" b="1" dirty="0" smtClean="0">
                <a:ea typeface="MS PGothic" pitchFamily="34" charset="-128"/>
                <a:cs typeface="Times New Roman" pitchFamily="18" charset="0"/>
              </a:rPr>
              <a:t>Model Translation/Mediation</a:t>
            </a:r>
            <a:r>
              <a:rPr lang="en-GB" altLang="zh-CN" sz="2000" dirty="0" smtClean="0">
                <a:ea typeface="MS PGothic" pitchFamily="34" charset="-128"/>
                <a:cs typeface="Times New Roman" pitchFamily="18" charset="0"/>
              </a:rPr>
              <a:t>: For multi-model environment, deployment use case must be fully supported by all models.</a:t>
            </a:r>
          </a:p>
          <a:p>
            <a:pPr lvl="1"/>
            <a:r>
              <a:rPr lang="en-GB" altLang="zh-CN" sz="1600" dirty="0" smtClean="0">
                <a:ea typeface="MS PGothic" pitchFamily="34" charset="-128"/>
                <a:cs typeface="Times New Roman" pitchFamily="18" charset="0"/>
              </a:rPr>
              <a:t>Model translation / mediation between systems using different models should be seamless.</a:t>
            </a:r>
          </a:p>
        </p:txBody>
      </p:sp>
      <p:sp>
        <p:nvSpPr>
          <p:cNvPr id="33" name="Rounded Rectangle 32"/>
          <p:cNvSpPr/>
          <p:nvPr/>
        </p:nvSpPr>
        <p:spPr>
          <a:xfrm>
            <a:off x="2596357" y="1343397"/>
            <a:ext cx="4385467" cy="316123"/>
          </a:xfrm>
          <a:prstGeom prst="roundRect">
            <a:avLst>
              <a:gd name="adj" fmla="val 10580"/>
            </a:avLst>
          </a:prstGeom>
          <a:solidFill>
            <a:srgbClr val="616A9D">
              <a:alpha val="82000"/>
            </a:srgbClr>
          </a:solidFill>
          <a:ln w="1587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marL="460375" algn="ctr">
              <a:lnSpc>
                <a:spcPct val="90000"/>
              </a:lnSpc>
            </a:pPr>
            <a:r>
              <a:rPr lang="en-US" sz="800" b="1" dirty="0" smtClean="0">
                <a:solidFill>
                  <a:schemeClr val="bg1"/>
                </a:solidFill>
              </a:rPr>
              <a:t>Infrastructure Control </a:t>
            </a:r>
            <a:br>
              <a:rPr lang="en-US" sz="800" b="1" dirty="0" smtClean="0">
                <a:solidFill>
                  <a:schemeClr val="bg1"/>
                </a:solidFill>
              </a:rPr>
            </a:br>
            <a:r>
              <a:rPr lang="en-US" sz="800" b="1" dirty="0" smtClean="0">
                <a:solidFill>
                  <a:schemeClr val="bg1"/>
                </a:solidFill>
              </a:rPr>
              <a:t>and Management</a:t>
            </a:r>
            <a:endParaRPr lang="en-US" sz="800" b="1" dirty="0">
              <a:solidFill>
                <a:schemeClr val="bg1"/>
              </a:solidFill>
            </a:endParaRPr>
          </a:p>
        </p:txBody>
      </p:sp>
      <p:sp>
        <p:nvSpPr>
          <p:cNvPr id="35" name="Rounded Rectangle 34"/>
          <p:cNvSpPr/>
          <p:nvPr/>
        </p:nvSpPr>
        <p:spPr>
          <a:xfrm>
            <a:off x="2596357" y="775702"/>
            <a:ext cx="4385467" cy="316123"/>
          </a:xfrm>
          <a:prstGeom prst="roundRect">
            <a:avLst>
              <a:gd name="adj" fmla="val 10580"/>
            </a:avLst>
          </a:prstGeom>
          <a:solidFill>
            <a:srgbClr val="616A9D">
              <a:alpha val="82000"/>
            </a:srgbClr>
          </a:solidFill>
          <a:ln w="1587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marL="460375" algn="ctr">
              <a:lnSpc>
                <a:spcPct val="90000"/>
              </a:lnSpc>
            </a:pPr>
            <a:r>
              <a:rPr lang="en-US" sz="800" b="1" dirty="0" smtClean="0">
                <a:solidFill>
                  <a:schemeClr val="bg1"/>
                </a:solidFill>
              </a:rPr>
              <a:t>Service Orchestration Functionality</a:t>
            </a:r>
            <a:endParaRPr lang="en-US" sz="800" b="1" dirty="0">
              <a:solidFill>
                <a:schemeClr val="bg1"/>
              </a:solidFill>
            </a:endParaRPr>
          </a:p>
        </p:txBody>
      </p:sp>
      <p:pic>
        <p:nvPicPr>
          <p:cNvPr id="36" name="Picture 35" descr="LSO_fig6-02.png"/>
          <p:cNvPicPr>
            <a:picLocks noChangeAspect="1"/>
          </p:cNvPicPr>
          <p:nvPr/>
        </p:nvPicPr>
        <p:blipFill>
          <a:blip r:embed="rId2" cstate="print"/>
          <a:stretch>
            <a:fillRect/>
          </a:stretch>
        </p:blipFill>
        <p:spPr>
          <a:xfrm>
            <a:off x="3395980" y="819051"/>
            <a:ext cx="704215" cy="189222"/>
          </a:xfrm>
          <a:prstGeom prst="rect">
            <a:avLst/>
          </a:prstGeom>
        </p:spPr>
      </p:pic>
      <p:cxnSp>
        <p:nvCxnSpPr>
          <p:cNvPr id="39" name="Straight Connector 31"/>
          <p:cNvCxnSpPr/>
          <p:nvPr/>
        </p:nvCxnSpPr>
        <p:spPr>
          <a:xfrm>
            <a:off x="4403522" y="1090560"/>
            <a:ext cx="0" cy="437081"/>
          </a:xfrm>
          <a:prstGeom prst="line">
            <a:avLst/>
          </a:prstGeom>
          <a:ln w="9525" cap="flat" cmpd="sng" algn="ctr">
            <a:solidFill>
              <a:schemeClr val="tx1">
                <a:lumMod val="75000"/>
                <a:lumOff val="25000"/>
              </a:schemeClr>
            </a:solidFill>
            <a:prstDash val="solid"/>
            <a:round/>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3915400" y="1082272"/>
            <a:ext cx="1858649" cy="224899"/>
          </a:xfrm>
          <a:prstGeom prst="rect">
            <a:avLst/>
          </a:prstGeom>
          <a:noFill/>
        </p:spPr>
        <p:txBody>
          <a:bodyPr wrap="square" lIns="0" tIns="45720" rIns="0" bIns="0" rtlCol="0">
            <a:noAutofit/>
          </a:bodyPr>
          <a:lstStyle/>
          <a:p>
            <a:pPr algn="ctr">
              <a:lnSpc>
                <a:spcPct val="86000"/>
              </a:lnSpc>
            </a:pPr>
            <a:r>
              <a:rPr lang="en-US" sz="1000" b="1" cap="all" dirty="0" smtClean="0">
                <a:solidFill>
                  <a:srgbClr val="FF0000"/>
                </a:solidFill>
              </a:rPr>
              <a:t>Presto</a:t>
            </a:r>
            <a:endParaRPr lang="en-US" sz="1000" b="1" cap="all" dirty="0">
              <a:solidFill>
                <a:srgbClr val="FF0000"/>
              </a:solidFill>
            </a:endParaRPr>
          </a:p>
        </p:txBody>
      </p:sp>
      <p:pic>
        <p:nvPicPr>
          <p:cNvPr id="42" name="Picture 41" descr="LSO_fig6-02.png"/>
          <p:cNvPicPr>
            <a:picLocks noChangeAspect="1"/>
          </p:cNvPicPr>
          <p:nvPr/>
        </p:nvPicPr>
        <p:blipFill>
          <a:blip r:embed="rId2" cstate="print"/>
          <a:stretch>
            <a:fillRect/>
          </a:stretch>
        </p:blipFill>
        <p:spPr>
          <a:xfrm>
            <a:off x="3402331" y="1390737"/>
            <a:ext cx="704215" cy="189222"/>
          </a:xfrm>
          <a:prstGeom prst="rect">
            <a:avLst/>
          </a:prstGeom>
        </p:spPr>
      </p:pic>
      <p:sp>
        <p:nvSpPr>
          <p:cNvPr id="45" name="Rounded Rectangle 44"/>
          <p:cNvSpPr/>
          <p:nvPr/>
        </p:nvSpPr>
        <p:spPr>
          <a:xfrm>
            <a:off x="6019801" y="2558654"/>
            <a:ext cx="2284412" cy="390233"/>
          </a:xfrm>
          <a:prstGeom prst="roundRect">
            <a:avLst>
              <a:gd name="adj" fmla="val 10580"/>
            </a:avLst>
          </a:prstGeom>
          <a:solidFill>
            <a:srgbClr val="616A9D">
              <a:alpha val="82000"/>
            </a:srgbClr>
          </a:solidFill>
          <a:ln w="1587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marL="460375" algn="ctr">
              <a:lnSpc>
                <a:spcPct val="90000"/>
              </a:lnSpc>
            </a:pPr>
            <a:r>
              <a:rPr lang="en-US" sz="800" b="1" dirty="0" smtClean="0">
                <a:solidFill>
                  <a:schemeClr val="bg1"/>
                </a:solidFill>
              </a:rPr>
              <a:t>Infrastructure Control </a:t>
            </a:r>
            <a:br>
              <a:rPr lang="en-US" sz="800" b="1" dirty="0" smtClean="0">
                <a:solidFill>
                  <a:schemeClr val="bg1"/>
                </a:solidFill>
              </a:rPr>
            </a:br>
            <a:r>
              <a:rPr lang="en-US" sz="800" b="1" dirty="0" smtClean="0">
                <a:solidFill>
                  <a:schemeClr val="bg1"/>
                </a:solidFill>
              </a:rPr>
              <a:t>and Management</a:t>
            </a:r>
            <a:endParaRPr lang="en-US" sz="800" b="1" dirty="0">
              <a:solidFill>
                <a:schemeClr val="bg1"/>
              </a:solidFill>
            </a:endParaRPr>
          </a:p>
        </p:txBody>
      </p:sp>
      <p:pic>
        <p:nvPicPr>
          <p:cNvPr id="46" name="Picture 45" descr="LSO_fig6-02.png"/>
          <p:cNvPicPr>
            <a:picLocks noChangeAspect="1"/>
          </p:cNvPicPr>
          <p:nvPr/>
        </p:nvPicPr>
        <p:blipFill>
          <a:blip r:embed="rId2" cstate="print"/>
          <a:stretch>
            <a:fillRect/>
          </a:stretch>
        </p:blipFill>
        <p:spPr>
          <a:xfrm>
            <a:off x="6582031" y="2637665"/>
            <a:ext cx="284773" cy="250526"/>
          </a:xfrm>
          <a:prstGeom prst="rect">
            <a:avLst/>
          </a:prstGeom>
        </p:spPr>
      </p:pic>
      <p:sp>
        <p:nvSpPr>
          <p:cNvPr id="47" name="TextBox 46"/>
          <p:cNvSpPr txBox="1"/>
          <p:nvPr/>
        </p:nvSpPr>
        <p:spPr>
          <a:xfrm>
            <a:off x="6387387" y="2089486"/>
            <a:ext cx="743744" cy="263250"/>
          </a:xfrm>
          <a:prstGeom prst="rect">
            <a:avLst/>
          </a:prstGeom>
          <a:noFill/>
        </p:spPr>
        <p:txBody>
          <a:bodyPr wrap="square" lIns="0" tIns="45720" rIns="0" bIns="0" rtlCol="0">
            <a:noAutofit/>
          </a:bodyPr>
          <a:lstStyle/>
          <a:p>
            <a:pPr algn="ctr">
              <a:lnSpc>
                <a:spcPct val="86000"/>
              </a:lnSpc>
            </a:pPr>
            <a:r>
              <a:rPr lang="en-US" sz="1400" b="1" cap="all" dirty="0" smtClean="0">
                <a:solidFill>
                  <a:srgbClr val="FF0000"/>
                </a:solidFill>
              </a:rPr>
              <a:t>Presto</a:t>
            </a:r>
          </a:p>
        </p:txBody>
      </p:sp>
    </p:spTree>
    <p:extLst>
      <p:ext uri="{BB962C8B-B14F-4D97-AF65-F5344CB8AC3E}">
        <p14:creationId xmlns:p14="http://schemas.microsoft.com/office/powerpoint/2010/main" val="1883257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36880" y="-79374"/>
            <a:ext cx="7784889" cy="578872"/>
          </a:xfrm>
        </p:spPr>
        <p:txBody>
          <a:bodyPr/>
          <a:lstStyle/>
          <a:p>
            <a:r>
              <a:rPr lang="en-US" dirty="0" smtClean="0"/>
              <a:t>CURRENT approach for MEF Projects </a:t>
            </a:r>
            <a:endParaRPr lang="en-US" dirty="0"/>
          </a:p>
        </p:txBody>
      </p:sp>
      <p:sp>
        <p:nvSpPr>
          <p:cNvPr id="215" name="Rectangle 214"/>
          <p:cNvSpPr/>
          <p:nvPr/>
        </p:nvSpPr>
        <p:spPr>
          <a:xfrm>
            <a:off x="4211341" y="801041"/>
            <a:ext cx="4864856" cy="378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E</a:t>
            </a:r>
            <a:endParaRPr lang="en-US" sz="800" dirty="0"/>
          </a:p>
        </p:txBody>
      </p:sp>
      <p:sp>
        <p:nvSpPr>
          <p:cNvPr id="216" name="Rounded Rectangle 215"/>
          <p:cNvSpPr/>
          <p:nvPr/>
        </p:nvSpPr>
        <p:spPr>
          <a:xfrm>
            <a:off x="5249627" y="1405925"/>
            <a:ext cx="2189303" cy="3095000"/>
          </a:xfrm>
          <a:prstGeom prst="roundRect">
            <a:avLst>
              <a:gd name="adj" fmla="val 791"/>
            </a:avLst>
          </a:prstGeom>
          <a:solidFill>
            <a:srgbClr val="D7D9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sp>
        <p:nvSpPr>
          <p:cNvPr id="217" name="Rounded Rectangle 216"/>
          <p:cNvSpPr/>
          <p:nvPr/>
        </p:nvSpPr>
        <p:spPr>
          <a:xfrm>
            <a:off x="7471132" y="1400317"/>
            <a:ext cx="1554950" cy="3150477"/>
          </a:xfrm>
          <a:prstGeom prst="roundRect">
            <a:avLst>
              <a:gd name="adj" fmla="val 1999"/>
            </a:avLst>
          </a:prstGeom>
          <a:solidFill>
            <a:srgbClr val="F9E4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p>
        </p:txBody>
      </p:sp>
      <p:sp>
        <p:nvSpPr>
          <p:cNvPr id="218" name="Rounded Rectangle 217"/>
          <p:cNvSpPr/>
          <p:nvPr/>
        </p:nvSpPr>
        <p:spPr>
          <a:xfrm>
            <a:off x="4341388" y="1405925"/>
            <a:ext cx="874456" cy="3131736"/>
          </a:xfrm>
          <a:prstGeom prst="roundRect">
            <a:avLst>
              <a:gd name="adj" fmla="val 1999"/>
            </a:avLst>
          </a:prstGeom>
          <a:solidFill>
            <a:srgbClr val="C9EAF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pic>
        <p:nvPicPr>
          <p:cNvPr id="219" name="Picture 218" descr="LSO_fig7-02.png"/>
          <p:cNvPicPr>
            <a:picLocks/>
          </p:cNvPicPr>
          <p:nvPr/>
        </p:nvPicPr>
        <p:blipFill>
          <a:blip r:embed="rId2" cstate="print"/>
          <a:stretch>
            <a:fillRect/>
          </a:stretch>
        </p:blipFill>
        <p:spPr>
          <a:xfrm>
            <a:off x="4252955" y="3590441"/>
            <a:ext cx="4823242" cy="1159506"/>
          </a:xfrm>
          <a:prstGeom prst="rect">
            <a:avLst/>
          </a:prstGeom>
          <a:effectLst>
            <a:outerShdw blurRad="342900" dist="38100" dir="2700000">
              <a:srgbClr val="000000">
                <a:alpha val="13000"/>
              </a:srgbClr>
            </a:outerShdw>
          </a:effectLst>
        </p:spPr>
      </p:pic>
      <p:sp>
        <p:nvSpPr>
          <p:cNvPr id="220" name="TextBox 219"/>
          <p:cNvSpPr txBox="1"/>
          <p:nvPr/>
        </p:nvSpPr>
        <p:spPr>
          <a:xfrm>
            <a:off x="5346474" y="1428610"/>
            <a:ext cx="2027023" cy="180642"/>
          </a:xfrm>
          <a:prstGeom prst="rect">
            <a:avLst/>
          </a:prstGeom>
          <a:noFill/>
        </p:spPr>
        <p:txBody>
          <a:bodyPr wrap="square" lIns="0" tIns="0" rIns="0" bIns="0" rtlCol="0">
            <a:noAutofit/>
          </a:bodyPr>
          <a:lstStyle/>
          <a:p>
            <a:pPr algn="ctr"/>
            <a:r>
              <a:rPr lang="en-US" sz="700" b="1" dirty="0" smtClean="0">
                <a:solidFill>
                  <a:srgbClr val="2C397F">
                    <a:alpha val="72000"/>
                  </a:srgbClr>
                </a:solidFill>
              </a:rPr>
              <a:t>SP Domain</a:t>
            </a:r>
            <a:endParaRPr lang="en-US" sz="700" b="1" dirty="0">
              <a:solidFill>
                <a:srgbClr val="2C397F">
                  <a:alpha val="72000"/>
                </a:srgbClr>
              </a:solidFill>
            </a:endParaRPr>
          </a:p>
        </p:txBody>
      </p:sp>
      <p:sp>
        <p:nvSpPr>
          <p:cNvPr id="221" name="TextBox 220"/>
          <p:cNvSpPr txBox="1"/>
          <p:nvPr/>
        </p:nvSpPr>
        <p:spPr>
          <a:xfrm>
            <a:off x="4287916" y="1428610"/>
            <a:ext cx="972475" cy="164768"/>
          </a:xfrm>
          <a:prstGeom prst="rect">
            <a:avLst/>
          </a:prstGeom>
          <a:noFill/>
        </p:spPr>
        <p:txBody>
          <a:bodyPr wrap="square" lIns="0" tIns="0" rIns="0" bIns="0" rtlCol="0">
            <a:noAutofit/>
          </a:bodyPr>
          <a:lstStyle/>
          <a:p>
            <a:pPr algn="ctr"/>
            <a:r>
              <a:rPr lang="en-US" sz="700" b="1" dirty="0" smtClean="0">
                <a:solidFill>
                  <a:srgbClr val="206F9A">
                    <a:alpha val="81000"/>
                  </a:srgbClr>
                </a:solidFill>
              </a:rPr>
              <a:t>Customer Domain</a:t>
            </a:r>
            <a:endParaRPr lang="en-US" sz="700" b="1" dirty="0">
              <a:solidFill>
                <a:srgbClr val="206F9A">
                  <a:alpha val="81000"/>
                </a:srgbClr>
              </a:solidFill>
            </a:endParaRPr>
          </a:p>
        </p:txBody>
      </p:sp>
      <p:sp>
        <p:nvSpPr>
          <p:cNvPr id="222" name="TextBox 221"/>
          <p:cNvSpPr txBox="1"/>
          <p:nvPr/>
        </p:nvSpPr>
        <p:spPr>
          <a:xfrm>
            <a:off x="7467701" y="1428610"/>
            <a:ext cx="1468157" cy="183413"/>
          </a:xfrm>
          <a:prstGeom prst="rect">
            <a:avLst/>
          </a:prstGeom>
          <a:noFill/>
        </p:spPr>
        <p:txBody>
          <a:bodyPr wrap="square" lIns="0" tIns="0" rIns="0" bIns="0" rtlCol="0">
            <a:noAutofit/>
          </a:bodyPr>
          <a:lstStyle/>
          <a:p>
            <a:pPr algn="ctr"/>
            <a:r>
              <a:rPr lang="en-US" sz="700" b="1" dirty="0" smtClean="0">
                <a:solidFill>
                  <a:schemeClr val="tx1">
                    <a:lumMod val="75000"/>
                    <a:lumOff val="25000"/>
                    <a:alpha val="68000"/>
                  </a:schemeClr>
                </a:solidFill>
              </a:rPr>
              <a:t>Partner Domain</a:t>
            </a:r>
            <a:endParaRPr lang="en-US" sz="700" b="1" dirty="0">
              <a:solidFill>
                <a:schemeClr val="tx1">
                  <a:lumMod val="75000"/>
                  <a:lumOff val="25000"/>
                  <a:alpha val="68000"/>
                </a:schemeClr>
              </a:solidFill>
            </a:endParaRPr>
          </a:p>
        </p:txBody>
      </p:sp>
      <p:sp>
        <p:nvSpPr>
          <p:cNvPr id="223" name="TextBox 222"/>
          <p:cNvSpPr txBox="1"/>
          <p:nvPr/>
        </p:nvSpPr>
        <p:spPr>
          <a:xfrm>
            <a:off x="5571545" y="4127056"/>
            <a:ext cx="1662159" cy="180642"/>
          </a:xfrm>
          <a:prstGeom prst="rect">
            <a:avLst/>
          </a:prstGeom>
          <a:noFill/>
        </p:spPr>
        <p:txBody>
          <a:bodyPr wrap="square" lIns="0" tIns="0" rIns="0" bIns="0" rtlCol="0">
            <a:noAutofit/>
          </a:bodyPr>
          <a:lstStyle/>
          <a:p>
            <a:pPr algn="ctr">
              <a:lnSpc>
                <a:spcPct val="86000"/>
              </a:lnSpc>
            </a:pPr>
            <a:r>
              <a:rPr lang="en-US" sz="1100" b="1" dirty="0" smtClean="0">
                <a:solidFill>
                  <a:schemeClr val="tx1">
                    <a:lumMod val="75000"/>
                    <a:lumOff val="25000"/>
                  </a:schemeClr>
                </a:solidFill>
              </a:rPr>
              <a:t>Network Infrastructure</a:t>
            </a:r>
            <a:endParaRPr lang="en-US" sz="1100" b="1" dirty="0">
              <a:solidFill>
                <a:schemeClr val="tx1">
                  <a:lumMod val="75000"/>
                  <a:lumOff val="25000"/>
                </a:schemeClr>
              </a:solidFill>
            </a:endParaRPr>
          </a:p>
        </p:txBody>
      </p:sp>
      <p:sp>
        <p:nvSpPr>
          <p:cNvPr id="224" name="Rounded Rectangle 223"/>
          <p:cNvSpPr/>
          <p:nvPr/>
        </p:nvSpPr>
        <p:spPr>
          <a:xfrm>
            <a:off x="4422968" y="2105452"/>
            <a:ext cx="752431" cy="359838"/>
          </a:xfrm>
          <a:prstGeom prst="roundRect">
            <a:avLst>
              <a:gd name="adj" fmla="val 11491"/>
            </a:avLst>
          </a:prstGeom>
          <a:solidFill>
            <a:srgbClr val="79CDE9">
              <a:alpha val="65000"/>
            </a:srgbClr>
          </a:solidFill>
          <a:ln w="1587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b="1" dirty="0" smtClean="0">
                <a:solidFill>
                  <a:schemeClr val="tx1"/>
                </a:solidFill>
              </a:rPr>
              <a:t>Customer</a:t>
            </a:r>
          </a:p>
          <a:p>
            <a:pPr algn="ctr"/>
            <a:r>
              <a:rPr lang="en-US" sz="600" b="1" dirty="0" smtClean="0">
                <a:solidFill>
                  <a:schemeClr val="tx1"/>
                </a:solidFill>
              </a:rPr>
              <a:t>Application Coordinator</a:t>
            </a:r>
            <a:endParaRPr lang="en-US" sz="600" b="1" dirty="0">
              <a:solidFill>
                <a:schemeClr val="tx1"/>
              </a:solidFill>
            </a:endParaRPr>
          </a:p>
        </p:txBody>
      </p:sp>
      <p:grpSp>
        <p:nvGrpSpPr>
          <p:cNvPr id="225" name="Group 71"/>
          <p:cNvGrpSpPr/>
          <p:nvPr/>
        </p:nvGrpSpPr>
        <p:grpSpPr>
          <a:xfrm>
            <a:off x="5780822" y="3611500"/>
            <a:ext cx="1339457" cy="316123"/>
            <a:chOff x="2918968" y="4139905"/>
            <a:chExt cx="2590800" cy="533400"/>
          </a:xfrm>
        </p:grpSpPr>
        <p:sp>
          <p:nvSpPr>
            <p:cNvPr id="271" name="Rounded Rectangle 34"/>
            <p:cNvSpPr/>
            <p:nvPr/>
          </p:nvSpPr>
          <p:spPr>
            <a:xfrm>
              <a:off x="2918968" y="4139905"/>
              <a:ext cx="2590800" cy="533400"/>
            </a:xfrm>
            <a:prstGeom prst="roundRect">
              <a:avLst>
                <a:gd name="adj" fmla="val 10580"/>
              </a:avLst>
            </a:prstGeom>
            <a:solidFill>
              <a:srgbClr val="616A9D">
                <a:alpha val="82000"/>
              </a:srgbClr>
            </a:solidFill>
            <a:ln w="1587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marL="339725" algn="ctr">
                <a:lnSpc>
                  <a:spcPct val="90000"/>
                </a:lnSpc>
              </a:pPr>
              <a:r>
                <a:rPr lang="en-US" sz="600" b="1" dirty="0" smtClean="0">
                  <a:solidFill>
                    <a:schemeClr val="bg1"/>
                  </a:solidFill>
                </a:rPr>
                <a:t>Element  Control </a:t>
              </a:r>
              <a:br>
                <a:rPr lang="en-US" sz="600" b="1" dirty="0" smtClean="0">
                  <a:solidFill>
                    <a:schemeClr val="bg1"/>
                  </a:solidFill>
                </a:rPr>
              </a:br>
              <a:r>
                <a:rPr lang="en-US" sz="600" b="1" dirty="0" smtClean="0">
                  <a:solidFill>
                    <a:schemeClr val="bg1"/>
                  </a:solidFill>
                </a:rPr>
                <a:t>and Management</a:t>
              </a:r>
              <a:endParaRPr lang="en-US" sz="600" b="1" dirty="0">
                <a:solidFill>
                  <a:schemeClr val="bg1"/>
                </a:solidFill>
              </a:endParaRPr>
            </a:p>
          </p:txBody>
        </p:sp>
        <p:pic>
          <p:nvPicPr>
            <p:cNvPr id="272" name="Picture 35" descr="LSO_fig6-02.png"/>
            <p:cNvPicPr>
              <a:picLocks noChangeAspect="1"/>
            </p:cNvPicPr>
            <p:nvPr/>
          </p:nvPicPr>
          <p:blipFill>
            <a:blip r:embed="rId3" cstate="print"/>
            <a:stretch>
              <a:fillRect/>
            </a:stretch>
          </p:blipFill>
          <p:spPr>
            <a:xfrm>
              <a:off x="3073778" y="4143889"/>
              <a:ext cx="416029" cy="319277"/>
            </a:xfrm>
            <a:prstGeom prst="rect">
              <a:avLst/>
            </a:prstGeom>
          </p:spPr>
        </p:pic>
      </p:grpSp>
      <p:sp>
        <p:nvSpPr>
          <p:cNvPr id="226" name="Rounded Rectangle 225"/>
          <p:cNvSpPr/>
          <p:nvPr/>
        </p:nvSpPr>
        <p:spPr>
          <a:xfrm>
            <a:off x="5768739" y="3094403"/>
            <a:ext cx="1339457" cy="316123"/>
          </a:xfrm>
          <a:prstGeom prst="roundRect">
            <a:avLst>
              <a:gd name="adj" fmla="val 10580"/>
            </a:avLst>
          </a:prstGeom>
          <a:solidFill>
            <a:srgbClr val="616A9D">
              <a:alpha val="82000"/>
            </a:srgbClr>
          </a:solidFill>
          <a:ln w="1587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marL="460375" algn="ctr">
              <a:lnSpc>
                <a:spcPct val="90000"/>
              </a:lnSpc>
            </a:pPr>
            <a:r>
              <a:rPr lang="en-US" sz="600" b="1" dirty="0" smtClean="0">
                <a:solidFill>
                  <a:schemeClr val="bg1"/>
                </a:solidFill>
              </a:rPr>
              <a:t>Infrastructure Control </a:t>
            </a:r>
            <a:br>
              <a:rPr lang="en-US" sz="600" b="1" dirty="0" smtClean="0">
                <a:solidFill>
                  <a:schemeClr val="bg1"/>
                </a:solidFill>
              </a:rPr>
            </a:br>
            <a:r>
              <a:rPr lang="en-US" sz="600" b="1" dirty="0" smtClean="0">
                <a:solidFill>
                  <a:schemeClr val="bg1"/>
                </a:solidFill>
              </a:rPr>
              <a:t>and Management</a:t>
            </a:r>
            <a:endParaRPr lang="en-US" sz="600" b="1" dirty="0">
              <a:solidFill>
                <a:schemeClr val="bg1"/>
              </a:solidFill>
            </a:endParaRPr>
          </a:p>
        </p:txBody>
      </p:sp>
      <p:pic>
        <p:nvPicPr>
          <p:cNvPr id="227" name="Picture 226" descr="LSO_fig6-02.png"/>
          <p:cNvPicPr>
            <a:picLocks noChangeAspect="1"/>
          </p:cNvPicPr>
          <p:nvPr/>
        </p:nvPicPr>
        <p:blipFill>
          <a:blip r:embed="rId3" cstate="print"/>
          <a:stretch>
            <a:fillRect/>
          </a:stretch>
        </p:blipFill>
        <p:spPr>
          <a:xfrm>
            <a:off x="5864474" y="3156803"/>
            <a:ext cx="215089" cy="189222"/>
          </a:xfrm>
          <a:prstGeom prst="rect">
            <a:avLst/>
          </a:prstGeom>
        </p:spPr>
      </p:pic>
      <p:grpSp>
        <p:nvGrpSpPr>
          <p:cNvPr id="228" name="Group 90"/>
          <p:cNvGrpSpPr/>
          <p:nvPr/>
        </p:nvGrpSpPr>
        <p:grpSpPr>
          <a:xfrm>
            <a:off x="5768739" y="2526708"/>
            <a:ext cx="1339457" cy="316123"/>
            <a:chOff x="-2517648" y="3808475"/>
            <a:chExt cx="2517648" cy="533400"/>
          </a:xfrm>
        </p:grpSpPr>
        <p:sp>
          <p:nvSpPr>
            <p:cNvPr id="269" name="Rounded Rectangle 268"/>
            <p:cNvSpPr/>
            <p:nvPr/>
          </p:nvSpPr>
          <p:spPr>
            <a:xfrm>
              <a:off x="-2517648" y="3808475"/>
              <a:ext cx="2517648" cy="533400"/>
            </a:xfrm>
            <a:prstGeom prst="roundRect">
              <a:avLst>
                <a:gd name="adj" fmla="val 10580"/>
              </a:avLst>
            </a:prstGeom>
            <a:solidFill>
              <a:srgbClr val="616A9D">
                <a:alpha val="82000"/>
              </a:srgbClr>
            </a:solidFill>
            <a:ln w="1587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marL="460375" algn="ctr">
                <a:lnSpc>
                  <a:spcPct val="90000"/>
                </a:lnSpc>
              </a:pPr>
              <a:r>
                <a:rPr lang="en-US" sz="600" b="1" dirty="0" smtClean="0">
                  <a:solidFill>
                    <a:schemeClr val="bg1"/>
                  </a:solidFill>
                </a:rPr>
                <a:t>Service Orchestration Functionality</a:t>
              </a:r>
              <a:endParaRPr lang="en-US" sz="600" b="1" dirty="0">
                <a:solidFill>
                  <a:schemeClr val="bg1"/>
                </a:solidFill>
              </a:endParaRPr>
            </a:p>
          </p:txBody>
        </p:sp>
        <p:pic>
          <p:nvPicPr>
            <p:cNvPr id="270" name="Picture 269" descr="LSO_fig6-02.png"/>
            <p:cNvPicPr>
              <a:picLocks noChangeAspect="1"/>
            </p:cNvPicPr>
            <p:nvPr/>
          </p:nvPicPr>
          <p:blipFill>
            <a:blip r:embed="rId3" cstate="print"/>
            <a:stretch>
              <a:fillRect/>
            </a:stretch>
          </p:blipFill>
          <p:spPr>
            <a:xfrm>
              <a:off x="-2362687" y="3913764"/>
              <a:ext cx="404282" cy="319277"/>
            </a:xfrm>
            <a:prstGeom prst="rect">
              <a:avLst/>
            </a:prstGeom>
          </p:spPr>
        </p:pic>
      </p:grpSp>
      <p:grpSp>
        <p:nvGrpSpPr>
          <p:cNvPr id="229" name="Group 27"/>
          <p:cNvGrpSpPr/>
          <p:nvPr/>
        </p:nvGrpSpPr>
        <p:grpSpPr>
          <a:xfrm>
            <a:off x="6351940" y="2833278"/>
            <a:ext cx="589129" cy="278167"/>
            <a:chOff x="4023478" y="3141490"/>
            <a:chExt cx="1107329" cy="840324"/>
          </a:xfrm>
        </p:grpSpPr>
        <p:cxnSp>
          <p:nvCxnSpPr>
            <p:cNvPr id="267" name="Straight Connector 31"/>
            <p:cNvCxnSpPr/>
            <p:nvPr/>
          </p:nvCxnSpPr>
          <p:spPr>
            <a:xfrm rot="5400000">
              <a:off x="3615835" y="3574171"/>
              <a:ext cx="815286" cy="0"/>
            </a:xfrm>
            <a:prstGeom prst="line">
              <a:avLst/>
            </a:prstGeom>
            <a:ln w="9525" cap="flat" cmpd="sng" algn="ctr">
              <a:solidFill>
                <a:schemeClr val="tx1">
                  <a:lumMod val="75000"/>
                  <a:lumOff val="25000"/>
                </a:schemeClr>
              </a:solidFill>
              <a:prstDash val="solid"/>
              <a:round/>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268" name="TextBox 267"/>
            <p:cNvSpPr txBox="1"/>
            <p:nvPr/>
          </p:nvSpPr>
          <p:spPr>
            <a:xfrm>
              <a:off x="4063776" y="3141490"/>
              <a:ext cx="1067031" cy="679405"/>
            </a:xfrm>
            <a:prstGeom prst="rect">
              <a:avLst/>
            </a:prstGeom>
            <a:noFill/>
          </p:spPr>
          <p:txBody>
            <a:bodyPr wrap="square" lIns="0" tIns="45720" rIns="0" bIns="0" rtlCol="0">
              <a:noAutofit/>
            </a:bodyPr>
            <a:lstStyle/>
            <a:p>
              <a:pPr algn="ctr">
                <a:lnSpc>
                  <a:spcPct val="86000"/>
                </a:lnSpc>
              </a:pPr>
              <a:r>
                <a:rPr lang="en-US" sz="800" b="1" cap="all" dirty="0" smtClean="0">
                  <a:solidFill>
                    <a:srgbClr val="800000"/>
                  </a:solidFill>
                </a:rPr>
                <a:t>Presto</a:t>
              </a:r>
            </a:p>
            <a:p>
              <a:pPr algn="ctr">
                <a:lnSpc>
                  <a:spcPct val="86000"/>
                </a:lnSpc>
              </a:pPr>
              <a:r>
                <a:rPr lang="en-US" sz="800" b="1" cap="all" dirty="0" smtClean="0">
                  <a:solidFill>
                    <a:srgbClr val="800000"/>
                  </a:solidFill>
                </a:rPr>
                <a:t>(SOF:ICM)</a:t>
              </a:r>
            </a:p>
            <a:p>
              <a:pPr algn="ctr">
                <a:lnSpc>
                  <a:spcPct val="86000"/>
                </a:lnSpc>
              </a:pPr>
              <a:endParaRPr lang="en-US" sz="800" b="1" cap="all" dirty="0">
                <a:solidFill>
                  <a:srgbClr val="800000"/>
                </a:solidFill>
              </a:endParaRPr>
            </a:p>
          </p:txBody>
        </p:sp>
      </p:grpSp>
      <p:sp>
        <p:nvSpPr>
          <p:cNvPr id="230" name="TextBox 229"/>
          <p:cNvSpPr txBox="1"/>
          <p:nvPr/>
        </p:nvSpPr>
        <p:spPr>
          <a:xfrm>
            <a:off x="5138943" y="2583294"/>
            <a:ext cx="432603" cy="134939"/>
          </a:xfrm>
          <a:prstGeom prst="rect">
            <a:avLst/>
          </a:prstGeom>
          <a:noFill/>
        </p:spPr>
        <p:txBody>
          <a:bodyPr wrap="square" lIns="0" tIns="45720" rIns="0" bIns="0" rtlCol="0">
            <a:noAutofit/>
          </a:bodyPr>
          <a:lstStyle/>
          <a:p>
            <a:pPr algn="ctr">
              <a:lnSpc>
                <a:spcPct val="86000"/>
              </a:lnSpc>
            </a:pPr>
            <a:r>
              <a:rPr lang="en-US" sz="800" b="1" cap="all" dirty="0" smtClean="0">
                <a:solidFill>
                  <a:srgbClr val="800000"/>
                </a:solidFill>
              </a:rPr>
              <a:t>Allegro</a:t>
            </a:r>
          </a:p>
          <a:p>
            <a:pPr algn="ctr">
              <a:lnSpc>
                <a:spcPct val="86000"/>
              </a:lnSpc>
            </a:pPr>
            <a:r>
              <a:rPr lang="en-US" sz="800" b="1" cap="all" dirty="0" smtClean="0">
                <a:solidFill>
                  <a:srgbClr val="800000"/>
                </a:solidFill>
              </a:rPr>
              <a:t>(CUS:SOF)</a:t>
            </a:r>
          </a:p>
          <a:p>
            <a:pPr algn="r">
              <a:lnSpc>
                <a:spcPct val="86000"/>
              </a:lnSpc>
            </a:pPr>
            <a:endParaRPr lang="en-US" sz="800" b="1" cap="all" dirty="0">
              <a:solidFill>
                <a:srgbClr val="800000"/>
              </a:solidFill>
            </a:endParaRPr>
          </a:p>
        </p:txBody>
      </p:sp>
      <p:sp>
        <p:nvSpPr>
          <p:cNvPr id="231" name="TextBox 230"/>
          <p:cNvSpPr txBox="1"/>
          <p:nvPr/>
        </p:nvSpPr>
        <p:spPr>
          <a:xfrm>
            <a:off x="6390283" y="2138825"/>
            <a:ext cx="550787" cy="146546"/>
          </a:xfrm>
          <a:prstGeom prst="rect">
            <a:avLst/>
          </a:prstGeom>
          <a:noFill/>
        </p:spPr>
        <p:txBody>
          <a:bodyPr wrap="square" lIns="0" tIns="45720" rIns="0" bIns="0" rtlCol="0">
            <a:noAutofit/>
          </a:bodyPr>
          <a:lstStyle/>
          <a:p>
            <a:pPr algn="ctr">
              <a:lnSpc>
                <a:spcPct val="86000"/>
              </a:lnSpc>
            </a:pPr>
            <a:r>
              <a:rPr lang="en-US" sz="800" b="1" cap="all" dirty="0" smtClean="0">
                <a:solidFill>
                  <a:srgbClr val="800000"/>
                </a:solidFill>
              </a:rPr>
              <a:t>LEGATO</a:t>
            </a:r>
          </a:p>
          <a:p>
            <a:pPr algn="ctr">
              <a:lnSpc>
                <a:spcPct val="86000"/>
              </a:lnSpc>
            </a:pPr>
            <a:r>
              <a:rPr lang="en-US" sz="800" b="1" cap="all" dirty="0" smtClean="0">
                <a:solidFill>
                  <a:srgbClr val="800000"/>
                </a:solidFill>
              </a:rPr>
              <a:t>(BUS:SOF)</a:t>
            </a:r>
          </a:p>
          <a:p>
            <a:pPr algn="ctr">
              <a:lnSpc>
                <a:spcPct val="86000"/>
              </a:lnSpc>
            </a:pPr>
            <a:endParaRPr lang="en-US" sz="800" b="1" cap="all" dirty="0">
              <a:solidFill>
                <a:srgbClr val="800000"/>
              </a:solidFill>
            </a:endParaRPr>
          </a:p>
        </p:txBody>
      </p:sp>
      <p:sp>
        <p:nvSpPr>
          <p:cNvPr id="232" name="TextBox 231"/>
          <p:cNvSpPr txBox="1"/>
          <p:nvPr/>
        </p:nvSpPr>
        <p:spPr>
          <a:xfrm>
            <a:off x="5028641" y="1723215"/>
            <a:ext cx="582581" cy="134939"/>
          </a:xfrm>
          <a:prstGeom prst="rect">
            <a:avLst/>
          </a:prstGeom>
          <a:noFill/>
        </p:spPr>
        <p:txBody>
          <a:bodyPr wrap="square" lIns="0" tIns="45720" rIns="0" bIns="0" rtlCol="0">
            <a:noAutofit/>
          </a:bodyPr>
          <a:lstStyle/>
          <a:p>
            <a:pPr algn="ctr">
              <a:lnSpc>
                <a:spcPct val="86000"/>
              </a:lnSpc>
            </a:pPr>
            <a:r>
              <a:rPr lang="en-US" sz="800" b="1" cap="all" dirty="0" smtClean="0">
                <a:solidFill>
                  <a:srgbClr val="800000"/>
                </a:solidFill>
              </a:rPr>
              <a:t>Cantata</a:t>
            </a:r>
          </a:p>
          <a:p>
            <a:pPr algn="ctr">
              <a:lnSpc>
                <a:spcPct val="86000"/>
              </a:lnSpc>
            </a:pPr>
            <a:r>
              <a:rPr lang="en-US" sz="800" b="1" cap="all" dirty="0" smtClean="0">
                <a:solidFill>
                  <a:srgbClr val="800000"/>
                </a:solidFill>
              </a:rPr>
              <a:t>(CUS:BUS)</a:t>
            </a:r>
          </a:p>
          <a:p>
            <a:pPr algn="ctr">
              <a:lnSpc>
                <a:spcPct val="86000"/>
              </a:lnSpc>
            </a:pPr>
            <a:endParaRPr lang="en-US" sz="800" b="1" cap="all" dirty="0">
              <a:solidFill>
                <a:srgbClr val="731600"/>
              </a:solidFill>
            </a:endParaRPr>
          </a:p>
        </p:txBody>
      </p:sp>
      <p:grpSp>
        <p:nvGrpSpPr>
          <p:cNvPr id="233" name="Group 71"/>
          <p:cNvGrpSpPr/>
          <p:nvPr/>
        </p:nvGrpSpPr>
        <p:grpSpPr>
          <a:xfrm>
            <a:off x="7522877" y="3613243"/>
            <a:ext cx="1339457" cy="316123"/>
            <a:chOff x="2895600" y="4128480"/>
            <a:chExt cx="2590800" cy="533400"/>
          </a:xfrm>
        </p:grpSpPr>
        <p:sp>
          <p:nvSpPr>
            <p:cNvPr id="265" name="Rounded Rectangle 264"/>
            <p:cNvSpPr/>
            <p:nvPr/>
          </p:nvSpPr>
          <p:spPr>
            <a:xfrm>
              <a:off x="2895600" y="4128480"/>
              <a:ext cx="2590800" cy="533400"/>
            </a:xfrm>
            <a:prstGeom prst="roundRect">
              <a:avLst>
                <a:gd name="adj" fmla="val 10580"/>
              </a:avLst>
            </a:prstGeom>
            <a:solidFill>
              <a:srgbClr val="616A9D">
                <a:alpha val="82000"/>
              </a:srgbClr>
            </a:solidFill>
            <a:ln w="1587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marL="395288" algn="ctr">
                <a:lnSpc>
                  <a:spcPct val="90000"/>
                </a:lnSpc>
              </a:pPr>
              <a:r>
                <a:rPr lang="en-US" sz="600" b="1" dirty="0" smtClean="0">
                  <a:solidFill>
                    <a:schemeClr val="bg1"/>
                  </a:solidFill>
                </a:rPr>
                <a:t>Element  Control </a:t>
              </a:r>
              <a:br>
                <a:rPr lang="en-US" sz="600" b="1" dirty="0" smtClean="0">
                  <a:solidFill>
                    <a:schemeClr val="bg1"/>
                  </a:solidFill>
                </a:rPr>
              </a:br>
              <a:r>
                <a:rPr lang="en-US" sz="600" b="1" dirty="0" smtClean="0">
                  <a:solidFill>
                    <a:schemeClr val="bg1"/>
                  </a:solidFill>
                </a:rPr>
                <a:t>and Management</a:t>
              </a:r>
              <a:endParaRPr lang="en-US" sz="600" b="1" dirty="0">
                <a:solidFill>
                  <a:schemeClr val="bg1"/>
                </a:solidFill>
              </a:endParaRPr>
            </a:p>
          </p:txBody>
        </p:sp>
        <p:pic>
          <p:nvPicPr>
            <p:cNvPr id="266" name="Picture 265" descr="LSO_fig6-02.png"/>
            <p:cNvPicPr>
              <a:picLocks noChangeAspect="1"/>
            </p:cNvPicPr>
            <p:nvPr/>
          </p:nvPicPr>
          <p:blipFill>
            <a:blip r:embed="rId3" cstate="print"/>
            <a:stretch>
              <a:fillRect/>
            </a:stretch>
          </p:blipFill>
          <p:spPr>
            <a:xfrm>
              <a:off x="3064308" y="4233769"/>
              <a:ext cx="416029" cy="319278"/>
            </a:xfrm>
            <a:prstGeom prst="rect">
              <a:avLst/>
            </a:prstGeom>
          </p:spPr>
        </p:pic>
      </p:grpSp>
      <p:grpSp>
        <p:nvGrpSpPr>
          <p:cNvPr id="234" name="Group 70"/>
          <p:cNvGrpSpPr/>
          <p:nvPr/>
        </p:nvGrpSpPr>
        <p:grpSpPr>
          <a:xfrm>
            <a:off x="7522877" y="3102917"/>
            <a:ext cx="1339457" cy="316123"/>
            <a:chOff x="2895600" y="3429000"/>
            <a:chExt cx="2590800" cy="533400"/>
          </a:xfrm>
        </p:grpSpPr>
        <p:sp>
          <p:nvSpPr>
            <p:cNvPr id="263" name="Rounded Rectangle 262"/>
            <p:cNvSpPr/>
            <p:nvPr/>
          </p:nvSpPr>
          <p:spPr>
            <a:xfrm>
              <a:off x="2895600" y="3429000"/>
              <a:ext cx="2590800" cy="533400"/>
            </a:xfrm>
            <a:prstGeom prst="roundRect">
              <a:avLst>
                <a:gd name="adj" fmla="val 10580"/>
              </a:avLst>
            </a:prstGeom>
            <a:solidFill>
              <a:srgbClr val="616A9D">
                <a:alpha val="82000"/>
              </a:srgbClr>
            </a:solidFill>
            <a:ln w="1587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marL="460375" algn="ctr">
                <a:lnSpc>
                  <a:spcPct val="90000"/>
                </a:lnSpc>
              </a:pPr>
              <a:r>
                <a:rPr lang="en-US" sz="600" b="1" dirty="0" smtClean="0">
                  <a:solidFill>
                    <a:schemeClr val="bg1"/>
                  </a:solidFill>
                </a:rPr>
                <a:t>Infrastructure Control </a:t>
              </a:r>
              <a:br>
                <a:rPr lang="en-US" sz="600" b="1" dirty="0" smtClean="0">
                  <a:solidFill>
                    <a:schemeClr val="bg1"/>
                  </a:solidFill>
                </a:rPr>
              </a:br>
              <a:r>
                <a:rPr lang="en-US" sz="600" b="1" dirty="0" smtClean="0">
                  <a:solidFill>
                    <a:schemeClr val="bg1"/>
                  </a:solidFill>
                </a:rPr>
                <a:t>and Management</a:t>
              </a:r>
              <a:endParaRPr lang="en-US" sz="600" b="1" dirty="0">
                <a:solidFill>
                  <a:schemeClr val="bg1"/>
                </a:solidFill>
              </a:endParaRPr>
            </a:p>
          </p:txBody>
        </p:sp>
        <p:pic>
          <p:nvPicPr>
            <p:cNvPr id="264" name="Picture 263" descr="LSO_fig6-02.png"/>
            <p:cNvPicPr>
              <a:picLocks noChangeAspect="1"/>
            </p:cNvPicPr>
            <p:nvPr/>
          </p:nvPicPr>
          <p:blipFill>
            <a:blip r:embed="rId3" cstate="print"/>
            <a:stretch>
              <a:fillRect/>
            </a:stretch>
          </p:blipFill>
          <p:spPr>
            <a:xfrm>
              <a:off x="3045593" y="3534289"/>
              <a:ext cx="416029" cy="319277"/>
            </a:xfrm>
            <a:prstGeom prst="rect">
              <a:avLst/>
            </a:prstGeom>
          </p:spPr>
        </p:pic>
      </p:grpSp>
      <p:cxnSp>
        <p:nvCxnSpPr>
          <p:cNvPr id="235" name="Straight Connector 234"/>
          <p:cNvCxnSpPr/>
          <p:nvPr/>
        </p:nvCxnSpPr>
        <p:spPr>
          <a:xfrm>
            <a:off x="8224847" y="2845129"/>
            <a:ext cx="0" cy="255567"/>
          </a:xfrm>
          <a:prstGeom prst="line">
            <a:avLst/>
          </a:prstGeom>
          <a:ln w="9525" cap="flat" cmpd="sng" algn="ctr">
            <a:solidFill>
              <a:schemeClr val="tx1">
                <a:lumMod val="75000"/>
                <a:lumOff val="25000"/>
              </a:schemeClr>
            </a:solidFill>
            <a:prstDash val="solid"/>
            <a:round/>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236" name="Shape 235"/>
          <p:cNvCxnSpPr>
            <a:endCxn id="224" idx="0"/>
          </p:cNvCxnSpPr>
          <p:nvPr/>
        </p:nvCxnSpPr>
        <p:spPr>
          <a:xfrm rot="10800000" flipV="1">
            <a:off x="4799184" y="1835574"/>
            <a:ext cx="1198534" cy="269878"/>
          </a:xfrm>
          <a:prstGeom prst="bentConnector2">
            <a:avLst/>
          </a:prstGeom>
          <a:ln w="9525" cap="flat" cmpd="sng" algn="ctr">
            <a:solidFill>
              <a:schemeClr val="tx1">
                <a:lumMod val="75000"/>
                <a:lumOff val="25000"/>
              </a:schemeClr>
            </a:solidFill>
            <a:prstDash val="solid"/>
            <a:round/>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flipH="1">
            <a:off x="8218519" y="2036346"/>
            <a:ext cx="2643" cy="490361"/>
          </a:xfrm>
          <a:prstGeom prst="line">
            <a:avLst/>
          </a:prstGeom>
          <a:ln w="9525" cap="flat" cmpd="sng" algn="ctr">
            <a:solidFill>
              <a:schemeClr val="tx1">
                <a:lumMod val="75000"/>
                <a:lumOff val="25000"/>
              </a:schemeClr>
            </a:solidFill>
            <a:prstDash val="solid"/>
            <a:round/>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pic>
        <p:nvPicPr>
          <p:cNvPr id="238" name="Picture 2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11341" y="862459"/>
            <a:ext cx="1070073" cy="557268"/>
          </a:xfrm>
          <a:prstGeom prst="rect">
            <a:avLst/>
          </a:prstGeom>
        </p:spPr>
      </p:pic>
      <p:grpSp>
        <p:nvGrpSpPr>
          <p:cNvPr id="239" name="Group 28"/>
          <p:cNvGrpSpPr/>
          <p:nvPr/>
        </p:nvGrpSpPr>
        <p:grpSpPr>
          <a:xfrm>
            <a:off x="6344279" y="3350502"/>
            <a:ext cx="656542" cy="305388"/>
            <a:chOff x="4009077" y="4392637"/>
            <a:chExt cx="1234038" cy="515287"/>
          </a:xfrm>
        </p:grpSpPr>
        <p:cxnSp>
          <p:nvCxnSpPr>
            <p:cNvPr id="261" name="Straight Connector 260"/>
            <p:cNvCxnSpPr/>
            <p:nvPr/>
          </p:nvCxnSpPr>
          <p:spPr>
            <a:xfrm>
              <a:off x="4009077" y="4483605"/>
              <a:ext cx="0" cy="349418"/>
            </a:xfrm>
            <a:prstGeom prst="line">
              <a:avLst/>
            </a:prstGeom>
            <a:ln w="9525" cap="flat" cmpd="sng" algn="ctr">
              <a:solidFill>
                <a:schemeClr val="tx1">
                  <a:lumMod val="75000"/>
                  <a:lumOff val="25000"/>
                </a:schemeClr>
              </a:solidFill>
              <a:prstDash val="solid"/>
              <a:round/>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262" name="TextBox 261"/>
            <p:cNvSpPr txBox="1"/>
            <p:nvPr/>
          </p:nvSpPr>
          <p:spPr>
            <a:xfrm>
              <a:off x="4151091" y="4392637"/>
              <a:ext cx="1092024" cy="515287"/>
            </a:xfrm>
            <a:prstGeom prst="rect">
              <a:avLst/>
            </a:prstGeom>
            <a:noFill/>
          </p:spPr>
          <p:txBody>
            <a:bodyPr wrap="square" lIns="0" tIns="45720" rIns="0" bIns="0" rtlCol="0">
              <a:noAutofit/>
            </a:bodyPr>
            <a:lstStyle/>
            <a:p>
              <a:pPr>
                <a:lnSpc>
                  <a:spcPct val="86000"/>
                </a:lnSpc>
              </a:pPr>
              <a:r>
                <a:rPr lang="en-US" sz="800" b="1" cap="all" dirty="0" smtClean="0">
                  <a:solidFill>
                    <a:srgbClr val="800000"/>
                  </a:solidFill>
                </a:rPr>
                <a:t>ADAGIO (ICM:ECM)</a:t>
              </a:r>
            </a:p>
            <a:p>
              <a:pPr>
                <a:lnSpc>
                  <a:spcPct val="86000"/>
                </a:lnSpc>
              </a:pPr>
              <a:endParaRPr lang="en-US" sz="800" b="1" cap="all" dirty="0">
                <a:solidFill>
                  <a:srgbClr val="800000"/>
                </a:solidFill>
              </a:endParaRPr>
            </a:p>
          </p:txBody>
        </p:sp>
      </p:grpSp>
      <p:cxnSp>
        <p:nvCxnSpPr>
          <p:cNvPr id="240" name="Straight Connector 239"/>
          <p:cNvCxnSpPr/>
          <p:nvPr/>
        </p:nvCxnSpPr>
        <p:spPr>
          <a:xfrm rot="16200000" flipH="1">
            <a:off x="8137325" y="3517008"/>
            <a:ext cx="154890" cy="0"/>
          </a:xfrm>
          <a:prstGeom prst="line">
            <a:avLst/>
          </a:prstGeom>
          <a:ln w="9525" cap="flat" cmpd="sng" algn="ctr">
            <a:solidFill>
              <a:schemeClr val="tx1">
                <a:lumMod val="75000"/>
                <a:lumOff val="25000"/>
              </a:schemeClr>
            </a:solidFill>
            <a:prstDash val="solid"/>
            <a:round/>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241" name="TextBox 240"/>
          <p:cNvSpPr txBox="1"/>
          <p:nvPr/>
        </p:nvSpPr>
        <p:spPr>
          <a:xfrm>
            <a:off x="8207301" y="2121890"/>
            <a:ext cx="549018" cy="163481"/>
          </a:xfrm>
          <a:prstGeom prst="rect">
            <a:avLst/>
          </a:prstGeom>
          <a:noFill/>
        </p:spPr>
        <p:txBody>
          <a:bodyPr wrap="square" lIns="0" tIns="45720" rIns="0" bIns="0" rtlCol="0">
            <a:noAutofit/>
          </a:bodyPr>
          <a:lstStyle/>
          <a:p>
            <a:pPr algn="ctr">
              <a:lnSpc>
                <a:spcPct val="86000"/>
              </a:lnSpc>
            </a:pPr>
            <a:r>
              <a:rPr lang="en-US" sz="800" b="1" cap="all" dirty="0" smtClean="0">
                <a:solidFill>
                  <a:srgbClr val="800000"/>
                </a:solidFill>
              </a:rPr>
              <a:t>LEGATO</a:t>
            </a:r>
          </a:p>
          <a:p>
            <a:pPr algn="ctr">
              <a:lnSpc>
                <a:spcPct val="86000"/>
              </a:lnSpc>
            </a:pPr>
            <a:r>
              <a:rPr lang="en-US" sz="800" b="1" cap="all" dirty="0" smtClean="0">
                <a:solidFill>
                  <a:srgbClr val="800000"/>
                </a:solidFill>
              </a:rPr>
              <a:t>(BUS:SOF)</a:t>
            </a:r>
          </a:p>
          <a:p>
            <a:pPr algn="ctr">
              <a:lnSpc>
                <a:spcPct val="86000"/>
              </a:lnSpc>
            </a:pPr>
            <a:endParaRPr lang="en-US" sz="800" b="1" cap="all" dirty="0">
              <a:solidFill>
                <a:srgbClr val="800000"/>
              </a:solidFill>
            </a:endParaRPr>
          </a:p>
        </p:txBody>
      </p:sp>
      <p:sp>
        <p:nvSpPr>
          <p:cNvPr id="242" name="TextBox 241"/>
          <p:cNvSpPr txBox="1"/>
          <p:nvPr/>
        </p:nvSpPr>
        <p:spPr>
          <a:xfrm>
            <a:off x="8166012" y="2844426"/>
            <a:ext cx="631776" cy="135480"/>
          </a:xfrm>
          <a:prstGeom prst="rect">
            <a:avLst/>
          </a:prstGeom>
          <a:noFill/>
        </p:spPr>
        <p:txBody>
          <a:bodyPr wrap="square" lIns="0" tIns="45720" rIns="0" bIns="0" rtlCol="0">
            <a:noAutofit/>
          </a:bodyPr>
          <a:lstStyle/>
          <a:p>
            <a:pPr algn="ctr">
              <a:lnSpc>
                <a:spcPct val="86000"/>
              </a:lnSpc>
            </a:pPr>
            <a:r>
              <a:rPr lang="en-US" sz="800" b="1" cap="all" dirty="0" smtClean="0">
                <a:solidFill>
                  <a:srgbClr val="800000"/>
                </a:solidFill>
              </a:rPr>
              <a:t>Presto</a:t>
            </a:r>
          </a:p>
          <a:p>
            <a:pPr algn="ctr">
              <a:lnSpc>
                <a:spcPct val="86000"/>
              </a:lnSpc>
            </a:pPr>
            <a:r>
              <a:rPr lang="en-US" sz="800" b="1" cap="all" dirty="0" smtClean="0">
                <a:solidFill>
                  <a:srgbClr val="800000"/>
                </a:solidFill>
              </a:rPr>
              <a:t>(SOF:ICM)</a:t>
            </a:r>
          </a:p>
          <a:p>
            <a:pPr algn="ctr">
              <a:lnSpc>
                <a:spcPct val="86000"/>
              </a:lnSpc>
            </a:pPr>
            <a:endParaRPr lang="en-US" sz="800" b="1" cap="all" dirty="0">
              <a:solidFill>
                <a:srgbClr val="800000"/>
              </a:solidFill>
            </a:endParaRPr>
          </a:p>
        </p:txBody>
      </p:sp>
      <p:sp>
        <p:nvSpPr>
          <p:cNvPr id="243" name="TextBox 242"/>
          <p:cNvSpPr txBox="1"/>
          <p:nvPr/>
        </p:nvSpPr>
        <p:spPr>
          <a:xfrm>
            <a:off x="8277232" y="3355844"/>
            <a:ext cx="585102" cy="150863"/>
          </a:xfrm>
          <a:prstGeom prst="rect">
            <a:avLst/>
          </a:prstGeom>
          <a:noFill/>
        </p:spPr>
        <p:txBody>
          <a:bodyPr wrap="square" lIns="0" tIns="45720" rIns="0" bIns="0" rtlCol="0">
            <a:noAutofit/>
          </a:bodyPr>
          <a:lstStyle/>
          <a:p>
            <a:pPr>
              <a:lnSpc>
                <a:spcPct val="86000"/>
              </a:lnSpc>
            </a:pPr>
            <a:r>
              <a:rPr lang="en-US" sz="800" b="1" cap="all" dirty="0" smtClean="0">
                <a:solidFill>
                  <a:srgbClr val="800000"/>
                </a:solidFill>
              </a:rPr>
              <a:t>ADAGIO (ICM:ECM)</a:t>
            </a:r>
          </a:p>
          <a:p>
            <a:pPr>
              <a:lnSpc>
                <a:spcPct val="86000"/>
              </a:lnSpc>
            </a:pPr>
            <a:endParaRPr lang="en-US" sz="800" b="1" cap="all" dirty="0">
              <a:solidFill>
                <a:srgbClr val="800000"/>
              </a:solidFill>
            </a:endParaRPr>
          </a:p>
        </p:txBody>
      </p:sp>
      <p:grpSp>
        <p:nvGrpSpPr>
          <p:cNvPr id="244" name="Group 32"/>
          <p:cNvGrpSpPr/>
          <p:nvPr/>
        </p:nvGrpSpPr>
        <p:grpSpPr>
          <a:xfrm>
            <a:off x="7087929" y="2526708"/>
            <a:ext cx="726808" cy="163034"/>
            <a:chOff x="4838703" y="2698540"/>
            <a:chExt cx="1683939" cy="275090"/>
          </a:xfrm>
        </p:grpSpPr>
        <p:cxnSp>
          <p:nvCxnSpPr>
            <p:cNvPr id="259" name="Straight Arrow Connector 258"/>
            <p:cNvCxnSpPr/>
            <p:nvPr/>
          </p:nvCxnSpPr>
          <p:spPr>
            <a:xfrm>
              <a:off x="4838703" y="2884167"/>
              <a:ext cx="1683939" cy="1588"/>
            </a:xfrm>
            <a:prstGeom prst="straightConnector1">
              <a:avLst/>
            </a:prstGeom>
            <a:ln w="9525" cap="flat" cmpd="sng" algn="ctr">
              <a:solidFill>
                <a:schemeClr val="tx1">
                  <a:lumMod val="75000"/>
                  <a:lumOff val="25000"/>
                </a:schemeClr>
              </a:solidFill>
              <a:prstDash val="solid"/>
              <a:round/>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260" name="TextBox 259"/>
            <p:cNvSpPr txBox="1"/>
            <p:nvPr/>
          </p:nvSpPr>
          <p:spPr>
            <a:xfrm>
              <a:off x="5027370" y="2698540"/>
              <a:ext cx="1375377" cy="275090"/>
            </a:xfrm>
            <a:prstGeom prst="rect">
              <a:avLst/>
            </a:prstGeom>
            <a:noFill/>
          </p:spPr>
          <p:txBody>
            <a:bodyPr wrap="square" lIns="0" tIns="45720" rIns="0" bIns="0" rtlCol="0">
              <a:noAutofit/>
            </a:bodyPr>
            <a:lstStyle/>
            <a:p>
              <a:pPr algn="ctr">
                <a:lnSpc>
                  <a:spcPct val="86000"/>
                </a:lnSpc>
              </a:pPr>
              <a:r>
                <a:rPr lang="en-US" sz="800" b="1" cap="all" dirty="0" smtClean="0">
                  <a:solidFill>
                    <a:srgbClr val="800000"/>
                  </a:solidFill>
                </a:rPr>
                <a:t>Interlude </a:t>
              </a:r>
              <a:br>
                <a:rPr lang="en-US" sz="800" b="1" cap="all" dirty="0" smtClean="0">
                  <a:solidFill>
                    <a:srgbClr val="800000"/>
                  </a:solidFill>
                </a:rPr>
              </a:br>
              <a:r>
                <a:rPr lang="en-US" sz="800" b="1" cap="all" dirty="0" smtClean="0">
                  <a:solidFill>
                    <a:srgbClr val="800000"/>
                  </a:solidFill>
                </a:rPr>
                <a:t>(SOF:SOF)</a:t>
              </a:r>
            </a:p>
            <a:p>
              <a:pPr algn="ctr">
                <a:lnSpc>
                  <a:spcPct val="86000"/>
                </a:lnSpc>
              </a:pPr>
              <a:endParaRPr lang="en-US" sz="800" b="1" cap="all" dirty="0">
                <a:solidFill>
                  <a:srgbClr val="800000"/>
                </a:solidFill>
              </a:endParaRPr>
            </a:p>
          </p:txBody>
        </p:sp>
      </p:grpSp>
      <p:cxnSp>
        <p:nvCxnSpPr>
          <p:cNvPr id="245" name="Straight Arrow Connector 244"/>
          <p:cNvCxnSpPr>
            <a:stCxn id="257" idx="3"/>
          </p:cNvCxnSpPr>
          <p:nvPr/>
        </p:nvCxnSpPr>
        <p:spPr>
          <a:xfrm>
            <a:off x="6795147" y="1873869"/>
            <a:ext cx="1019590" cy="6685"/>
          </a:xfrm>
          <a:prstGeom prst="straightConnector1">
            <a:avLst/>
          </a:prstGeom>
          <a:ln w="9525" cap="flat" cmpd="sng" algn="ctr">
            <a:solidFill>
              <a:schemeClr val="tx1">
                <a:lumMod val="75000"/>
                <a:lumOff val="25000"/>
              </a:schemeClr>
            </a:solidFill>
            <a:prstDash val="solid"/>
            <a:round/>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246" name="TextBox 245"/>
          <p:cNvSpPr txBox="1"/>
          <p:nvPr/>
        </p:nvSpPr>
        <p:spPr>
          <a:xfrm>
            <a:off x="7175250" y="1717073"/>
            <a:ext cx="554090" cy="251318"/>
          </a:xfrm>
          <a:prstGeom prst="rect">
            <a:avLst/>
          </a:prstGeom>
          <a:noFill/>
        </p:spPr>
        <p:txBody>
          <a:bodyPr wrap="square" lIns="0" tIns="45720" rIns="0" bIns="0" rtlCol="0">
            <a:noAutofit/>
          </a:bodyPr>
          <a:lstStyle/>
          <a:p>
            <a:pPr algn="ctr">
              <a:lnSpc>
                <a:spcPct val="86000"/>
              </a:lnSpc>
            </a:pPr>
            <a:r>
              <a:rPr lang="en-US" sz="800" b="1" cap="all" dirty="0" smtClean="0">
                <a:solidFill>
                  <a:srgbClr val="800000"/>
                </a:solidFill>
              </a:rPr>
              <a:t>Sonata</a:t>
            </a:r>
          </a:p>
          <a:p>
            <a:pPr algn="ctr">
              <a:lnSpc>
                <a:spcPct val="86000"/>
              </a:lnSpc>
            </a:pPr>
            <a:r>
              <a:rPr lang="en-US" sz="800" b="1" cap="all" dirty="0" smtClean="0">
                <a:solidFill>
                  <a:srgbClr val="800000"/>
                </a:solidFill>
              </a:rPr>
              <a:t>(BUS:BUS)</a:t>
            </a:r>
          </a:p>
          <a:p>
            <a:pPr algn="ctr">
              <a:lnSpc>
                <a:spcPct val="86000"/>
              </a:lnSpc>
            </a:pPr>
            <a:endParaRPr lang="en-US" sz="800" b="1" cap="all" dirty="0">
              <a:solidFill>
                <a:srgbClr val="731600"/>
              </a:solidFill>
            </a:endParaRPr>
          </a:p>
        </p:txBody>
      </p:sp>
      <p:grpSp>
        <p:nvGrpSpPr>
          <p:cNvPr id="247" name="Group 97"/>
          <p:cNvGrpSpPr/>
          <p:nvPr/>
        </p:nvGrpSpPr>
        <p:grpSpPr>
          <a:xfrm>
            <a:off x="6027961" y="1715808"/>
            <a:ext cx="767186" cy="316123"/>
            <a:chOff x="-2258550" y="2670050"/>
            <a:chExt cx="1442005" cy="533400"/>
          </a:xfrm>
        </p:grpSpPr>
        <p:sp>
          <p:nvSpPr>
            <p:cNvPr id="257" name="Rounded Rectangle 256"/>
            <p:cNvSpPr/>
            <p:nvPr/>
          </p:nvSpPr>
          <p:spPr>
            <a:xfrm>
              <a:off x="-2258550" y="2670050"/>
              <a:ext cx="1442005" cy="533400"/>
            </a:xfrm>
            <a:prstGeom prst="roundRect">
              <a:avLst>
                <a:gd name="adj" fmla="val 10580"/>
              </a:avLst>
            </a:prstGeom>
            <a:solidFill>
              <a:srgbClr val="616A9D">
                <a:alpha val="82000"/>
              </a:srgbClr>
            </a:solidFill>
            <a:ln w="1587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marL="285750" algn="ctr">
                <a:lnSpc>
                  <a:spcPct val="90000"/>
                </a:lnSpc>
              </a:pPr>
              <a:r>
                <a:rPr lang="en-US" sz="600" b="1" dirty="0" smtClean="0">
                  <a:solidFill>
                    <a:schemeClr val="bg1"/>
                  </a:solidFill>
                </a:rPr>
                <a:t>Business Applications</a:t>
              </a:r>
              <a:endParaRPr lang="en-US" sz="600" b="1" dirty="0">
                <a:solidFill>
                  <a:schemeClr val="bg1"/>
                </a:solidFill>
              </a:endParaRPr>
            </a:p>
          </p:txBody>
        </p:sp>
        <p:pic>
          <p:nvPicPr>
            <p:cNvPr id="258" name="Picture 257" descr="LSO_fig6-02.png"/>
            <p:cNvPicPr>
              <a:picLocks noChangeAspect="1"/>
            </p:cNvPicPr>
            <p:nvPr/>
          </p:nvPicPr>
          <p:blipFill>
            <a:blip r:embed="rId3" cstate="print"/>
            <a:stretch>
              <a:fillRect/>
            </a:stretch>
          </p:blipFill>
          <p:spPr>
            <a:xfrm>
              <a:off x="-2258550" y="2806143"/>
              <a:ext cx="404282" cy="319277"/>
            </a:xfrm>
            <a:prstGeom prst="rect">
              <a:avLst/>
            </a:prstGeom>
          </p:spPr>
        </p:pic>
      </p:grpSp>
      <p:grpSp>
        <p:nvGrpSpPr>
          <p:cNvPr id="248" name="Group 102"/>
          <p:cNvGrpSpPr/>
          <p:nvPr/>
        </p:nvGrpSpPr>
        <p:grpSpPr>
          <a:xfrm>
            <a:off x="7830791" y="1717073"/>
            <a:ext cx="767186" cy="316123"/>
            <a:chOff x="-2258550" y="2670050"/>
            <a:chExt cx="1442005" cy="533400"/>
          </a:xfrm>
        </p:grpSpPr>
        <p:sp>
          <p:nvSpPr>
            <p:cNvPr id="255" name="Rounded Rectangle 254"/>
            <p:cNvSpPr/>
            <p:nvPr/>
          </p:nvSpPr>
          <p:spPr>
            <a:xfrm>
              <a:off x="-2258550" y="2670050"/>
              <a:ext cx="1442005" cy="533400"/>
            </a:xfrm>
            <a:prstGeom prst="roundRect">
              <a:avLst>
                <a:gd name="adj" fmla="val 10580"/>
              </a:avLst>
            </a:prstGeom>
            <a:solidFill>
              <a:srgbClr val="616A9D">
                <a:alpha val="82000"/>
              </a:srgbClr>
            </a:solidFill>
            <a:ln w="1587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marL="285750" algn="ctr">
                <a:lnSpc>
                  <a:spcPct val="90000"/>
                </a:lnSpc>
              </a:pPr>
              <a:r>
                <a:rPr lang="en-US" sz="600" b="1" dirty="0" smtClean="0">
                  <a:solidFill>
                    <a:schemeClr val="bg1"/>
                  </a:solidFill>
                </a:rPr>
                <a:t>Business Applications</a:t>
              </a:r>
              <a:endParaRPr lang="en-US" sz="600" b="1" dirty="0">
                <a:solidFill>
                  <a:schemeClr val="bg1"/>
                </a:solidFill>
              </a:endParaRPr>
            </a:p>
          </p:txBody>
        </p:sp>
        <p:pic>
          <p:nvPicPr>
            <p:cNvPr id="256" name="Picture 255" descr="LSO_fig6-02.png"/>
            <p:cNvPicPr>
              <a:picLocks noChangeAspect="1"/>
            </p:cNvPicPr>
            <p:nvPr/>
          </p:nvPicPr>
          <p:blipFill>
            <a:blip r:embed="rId3" cstate="print"/>
            <a:stretch>
              <a:fillRect/>
            </a:stretch>
          </p:blipFill>
          <p:spPr>
            <a:xfrm>
              <a:off x="-2258550" y="2806143"/>
              <a:ext cx="404282" cy="319277"/>
            </a:xfrm>
            <a:prstGeom prst="rect">
              <a:avLst/>
            </a:prstGeom>
          </p:spPr>
        </p:pic>
      </p:grpSp>
      <p:grpSp>
        <p:nvGrpSpPr>
          <p:cNvPr id="249" name="Group 124"/>
          <p:cNvGrpSpPr/>
          <p:nvPr/>
        </p:nvGrpSpPr>
        <p:grpSpPr>
          <a:xfrm>
            <a:off x="7814736" y="2526708"/>
            <a:ext cx="1170968" cy="316123"/>
            <a:chOff x="6772954" y="2594155"/>
            <a:chExt cx="2200955" cy="533400"/>
          </a:xfrm>
        </p:grpSpPr>
        <p:sp>
          <p:nvSpPr>
            <p:cNvPr id="253" name="Rounded Rectangle 252"/>
            <p:cNvSpPr/>
            <p:nvPr/>
          </p:nvSpPr>
          <p:spPr>
            <a:xfrm>
              <a:off x="6772954" y="2594155"/>
              <a:ext cx="2200955" cy="533400"/>
            </a:xfrm>
            <a:prstGeom prst="roundRect">
              <a:avLst>
                <a:gd name="adj" fmla="val 10580"/>
              </a:avLst>
            </a:prstGeom>
            <a:solidFill>
              <a:srgbClr val="616A9D">
                <a:alpha val="82000"/>
              </a:srgbClr>
            </a:solidFill>
            <a:ln w="1587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marL="284163" indent="65088" algn="ctr">
                <a:lnSpc>
                  <a:spcPct val="90000"/>
                </a:lnSpc>
              </a:pPr>
              <a:r>
                <a:rPr lang="en-US" sz="600" b="1" dirty="0" smtClean="0">
                  <a:solidFill>
                    <a:schemeClr val="bg1"/>
                  </a:solidFill>
                </a:rPr>
                <a:t>Service Orchestration Functionality</a:t>
              </a:r>
              <a:endParaRPr lang="en-US" sz="600" b="1" dirty="0">
                <a:solidFill>
                  <a:schemeClr val="bg1"/>
                </a:solidFill>
              </a:endParaRPr>
            </a:p>
          </p:txBody>
        </p:sp>
        <p:pic>
          <p:nvPicPr>
            <p:cNvPr id="254" name="Picture 253" descr="LSO_fig6-02.png"/>
            <p:cNvPicPr>
              <a:picLocks noChangeAspect="1"/>
            </p:cNvPicPr>
            <p:nvPr/>
          </p:nvPicPr>
          <p:blipFill>
            <a:blip r:embed="rId3" cstate="print"/>
            <a:stretch>
              <a:fillRect/>
            </a:stretch>
          </p:blipFill>
          <p:spPr>
            <a:xfrm>
              <a:off x="6848850" y="2699444"/>
              <a:ext cx="404282" cy="319277"/>
            </a:xfrm>
            <a:prstGeom prst="rect">
              <a:avLst/>
            </a:prstGeom>
          </p:spPr>
        </p:pic>
      </p:grpSp>
      <p:sp>
        <p:nvSpPr>
          <p:cNvPr id="250" name="TextBox 249"/>
          <p:cNvSpPr txBox="1"/>
          <p:nvPr/>
        </p:nvSpPr>
        <p:spPr>
          <a:xfrm>
            <a:off x="5176705" y="980960"/>
            <a:ext cx="2202975" cy="307777"/>
          </a:xfrm>
          <a:prstGeom prst="rect">
            <a:avLst/>
          </a:prstGeom>
          <a:noFill/>
        </p:spPr>
        <p:txBody>
          <a:bodyPr wrap="none" rtlCol="0">
            <a:spAutoFit/>
          </a:bodyPr>
          <a:lstStyle/>
          <a:p>
            <a:r>
              <a:rPr lang="en-US" sz="1400" b="1" dirty="0" smtClean="0">
                <a:solidFill>
                  <a:schemeClr val="bg1"/>
                </a:solidFill>
              </a:rPr>
              <a:t>REFERENCE ARCHITECTURE</a:t>
            </a:r>
            <a:endParaRPr lang="en-US" sz="1400" b="1" dirty="0">
              <a:solidFill>
                <a:schemeClr val="bg1"/>
              </a:solidFill>
            </a:endParaRPr>
          </a:p>
        </p:txBody>
      </p:sp>
      <p:cxnSp>
        <p:nvCxnSpPr>
          <p:cNvPr id="251" name="Straight Connector 250"/>
          <p:cNvCxnSpPr/>
          <p:nvPr/>
        </p:nvCxnSpPr>
        <p:spPr>
          <a:xfrm flipH="1">
            <a:off x="6398857" y="2032428"/>
            <a:ext cx="2643" cy="490361"/>
          </a:xfrm>
          <a:prstGeom prst="line">
            <a:avLst/>
          </a:prstGeom>
          <a:ln w="9525" cap="flat" cmpd="sng" algn="ctr">
            <a:solidFill>
              <a:schemeClr val="tx1">
                <a:lumMod val="75000"/>
                <a:lumOff val="25000"/>
              </a:schemeClr>
            </a:solidFill>
            <a:prstDash val="solid"/>
            <a:round/>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252" name="Shape 251"/>
          <p:cNvCxnSpPr>
            <a:endCxn id="224" idx="2"/>
          </p:cNvCxnSpPr>
          <p:nvPr/>
        </p:nvCxnSpPr>
        <p:spPr>
          <a:xfrm rot="10800000">
            <a:off x="4799184" y="2465291"/>
            <a:ext cx="956266" cy="224899"/>
          </a:xfrm>
          <a:prstGeom prst="bentConnector2">
            <a:avLst/>
          </a:prstGeom>
          <a:ln w="9525" cap="flat" cmpd="sng" algn="ctr">
            <a:solidFill>
              <a:schemeClr val="tx1">
                <a:lumMod val="75000"/>
                <a:lumOff val="25000"/>
              </a:schemeClr>
            </a:solidFill>
            <a:prstDash val="solid"/>
            <a:round/>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205" name="Rounded Rectangular Callout 204"/>
          <p:cNvSpPr/>
          <p:nvPr/>
        </p:nvSpPr>
        <p:spPr>
          <a:xfrm>
            <a:off x="2699396" y="2360238"/>
            <a:ext cx="2286637" cy="324531"/>
          </a:xfrm>
          <a:prstGeom prst="wedgeRoundRectCallout">
            <a:avLst>
              <a:gd name="adj1" fmla="val 41679"/>
              <a:gd name="adj2" fmla="val 17840"/>
              <a:gd name="adj3" fmla="val 16667"/>
            </a:avLst>
          </a:prstGeom>
          <a:solidFill>
            <a:schemeClr val="bg1"/>
          </a:solid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dirty="0" smtClean="0"/>
              <a:t>CE Info Model (MEF 7.3)</a:t>
            </a:r>
          </a:p>
        </p:txBody>
      </p:sp>
      <p:sp>
        <p:nvSpPr>
          <p:cNvPr id="206" name="Rounded Rectangular Callout 205"/>
          <p:cNvSpPr/>
          <p:nvPr/>
        </p:nvSpPr>
        <p:spPr>
          <a:xfrm>
            <a:off x="2714502" y="3032422"/>
            <a:ext cx="2327090" cy="550347"/>
          </a:xfrm>
          <a:prstGeom prst="wedgeRoundRectCallout">
            <a:avLst>
              <a:gd name="adj1" fmla="val 43335"/>
              <a:gd name="adj2" fmla="val -18900"/>
              <a:gd name="adj3" fmla="val 16667"/>
            </a:avLst>
          </a:prstGeom>
          <a:solidFill>
            <a:schemeClr val="bg1"/>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rgbClr val="C00000"/>
                </a:solidFill>
              </a:rPr>
              <a:t>Presto</a:t>
            </a:r>
          </a:p>
          <a:p>
            <a:pPr algn="ctr"/>
            <a:r>
              <a:rPr lang="en-US" sz="1200" b="1" dirty="0" smtClean="0">
                <a:solidFill>
                  <a:schemeClr val="tx1"/>
                </a:solidFill>
              </a:rPr>
              <a:t>Network Resource Provisioning (NRP Profile)</a:t>
            </a:r>
          </a:p>
        </p:txBody>
      </p:sp>
      <p:cxnSp>
        <p:nvCxnSpPr>
          <p:cNvPr id="207" name="Straight Arrow Connector 206"/>
          <p:cNvCxnSpPr>
            <a:stCxn id="205" idx="3"/>
            <a:endCxn id="269" idx="1"/>
          </p:cNvCxnSpPr>
          <p:nvPr/>
        </p:nvCxnSpPr>
        <p:spPr>
          <a:xfrm>
            <a:off x="4986033" y="2522504"/>
            <a:ext cx="782706" cy="162266"/>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08" name="Rounded Rectangular Callout 207"/>
          <p:cNvSpPr/>
          <p:nvPr/>
        </p:nvSpPr>
        <p:spPr>
          <a:xfrm>
            <a:off x="2685906" y="1749730"/>
            <a:ext cx="2317681" cy="514046"/>
          </a:xfrm>
          <a:prstGeom prst="wedgeRoundRectCallout">
            <a:avLst>
              <a:gd name="adj1" fmla="val 43335"/>
              <a:gd name="adj2" fmla="val -18900"/>
              <a:gd name="adj3" fmla="val 16667"/>
            </a:avLst>
          </a:prstGeom>
          <a:solidFill>
            <a:schemeClr val="bg1"/>
          </a:solid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smtClean="0">
                <a:solidFill>
                  <a:srgbClr val="C00000"/>
                </a:solidFill>
              </a:rPr>
              <a:t>Legato</a:t>
            </a:r>
          </a:p>
          <a:p>
            <a:pPr algn="ctr"/>
            <a:r>
              <a:rPr lang="en-US" sz="1200" b="1" dirty="0" smtClean="0"/>
              <a:t>CE Service Module (SCA Profile)</a:t>
            </a:r>
            <a:endParaRPr lang="en-US" sz="1200" dirty="0" smtClean="0"/>
          </a:p>
        </p:txBody>
      </p:sp>
      <p:cxnSp>
        <p:nvCxnSpPr>
          <p:cNvPr id="211" name="Straight Arrow Connector 210"/>
          <p:cNvCxnSpPr>
            <a:stCxn id="208" idx="3"/>
            <a:endCxn id="231" idx="1"/>
          </p:cNvCxnSpPr>
          <p:nvPr/>
        </p:nvCxnSpPr>
        <p:spPr>
          <a:xfrm>
            <a:off x="5003587" y="2006753"/>
            <a:ext cx="1386696" cy="205345"/>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206" idx="3"/>
            <a:endCxn id="268" idx="1"/>
          </p:cNvCxnSpPr>
          <p:nvPr/>
        </p:nvCxnSpPr>
        <p:spPr>
          <a:xfrm flipV="1">
            <a:off x="5041592" y="2945728"/>
            <a:ext cx="1331788" cy="36186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4" name="Rounded Rectangular Callout 73"/>
          <p:cNvSpPr/>
          <p:nvPr/>
        </p:nvSpPr>
        <p:spPr>
          <a:xfrm>
            <a:off x="2713256" y="704708"/>
            <a:ext cx="2265258" cy="427873"/>
          </a:xfrm>
          <a:prstGeom prst="wedgeRoundRectCallout">
            <a:avLst>
              <a:gd name="adj1" fmla="val 41679"/>
              <a:gd name="adj2" fmla="val 17840"/>
              <a:gd name="adj3" fmla="val 16667"/>
            </a:avLst>
          </a:prstGeom>
          <a:solidFill>
            <a:schemeClr val="bg1"/>
          </a:solid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smtClean="0">
                <a:solidFill>
                  <a:srgbClr val="C00000"/>
                </a:solidFill>
              </a:rPr>
              <a:t>Sonata</a:t>
            </a:r>
            <a:endParaRPr lang="en-US" sz="1200" dirty="0" smtClean="0"/>
          </a:p>
          <a:p>
            <a:pPr algn="ctr"/>
            <a:r>
              <a:rPr lang="en-US" sz="1200" b="1" dirty="0" smtClean="0"/>
              <a:t>CE </a:t>
            </a:r>
            <a:r>
              <a:rPr lang="en-US" sz="1200" b="1" i="1" dirty="0" smtClean="0"/>
              <a:t>Wholesale</a:t>
            </a:r>
            <a:r>
              <a:rPr lang="en-US" sz="1200" b="1" dirty="0" smtClean="0"/>
              <a:t> Serviceability</a:t>
            </a:r>
          </a:p>
        </p:txBody>
      </p:sp>
      <p:cxnSp>
        <p:nvCxnSpPr>
          <p:cNvPr id="75" name="Straight Arrow Connector 74"/>
          <p:cNvCxnSpPr>
            <a:stCxn id="74" idx="3"/>
            <a:endCxn id="246" idx="1"/>
          </p:cNvCxnSpPr>
          <p:nvPr/>
        </p:nvCxnSpPr>
        <p:spPr>
          <a:xfrm>
            <a:off x="4978514" y="918645"/>
            <a:ext cx="2196736" cy="92408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6" name="Rounded Rectangular Callout 75"/>
          <p:cNvSpPr/>
          <p:nvPr/>
        </p:nvSpPr>
        <p:spPr>
          <a:xfrm>
            <a:off x="7332550" y="640332"/>
            <a:ext cx="1738457" cy="444253"/>
          </a:xfrm>
          <a:prstGeom prst="wedgeRoundRectCallout">
            <a:avLst>
              <a:gd name="adj1" fmla="val 43335"/>
              <a:gd name="adj2" fmla="val -18900"/>
              <a:gd name="adj3" fmla="val 16667"/>
            </a:avLst>
          </a:prstGeom>
          <a:solidFill>
            <a:schemeClr val="bg1"/>
          </a:solidFill>
          <a:ln w="38100">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dirty="0" smtClean="0">
                <a:solidFill>
                  <a:srgbClr val="FF6600"/>
                </a:solidFill>
              </a:rPr>
              <a:t>LSO RA Project</a:t>
            </a:r>
          </a:p>
          <a:p>
            <a:pPr algn="ctr"/>
            <a:r>
              <a:rPr lang="en-US" sz="1200" b="1" dirty="0" smtClean="0">
                <a:solidFill>
                  <a:srgbClr val="FF6600"/>
                </a:solidFill>
              </a:rPr>
              <a:t>(MEF 55.0.y)</a:t>
            </a:r>
            <a:endParaRPr lang="en-US" sz="1200" dirty="0" smtClean="0">
              <a:solidFill>
                <a:srgbClr val="FF6600"/>
              </a:solidFill>
            </a:endParaRPr>
          </a:p>
        </p:txBody>
      </p:sp>
      <p:sp>
        <p:nvSpPr>
          <p:cNvPr id="81" name="Rounded Rectangular Callout 80"/>
          <p:cNvSpPr/>
          <p:nvPr/>
        </p:nvSpPr>
        <p:spPr>
          <a:xfrm>
            <a:off x="2714502" y="1191805"/>
            <a:ext cx="2265258" cy="503264"/>
          </a:xfrm>
          <a:prstGeom prst="wedgeRoundRectCallout">
            <a:avLst>
              <a:gd name="adj1" fmla="val 41679"/>
              <a:gd name="adj2" fmla="val 17840"/>
              <a:gd name="adj3" fmla="val 16667"/>
            </a:avLst>
          </a:prstGeom>
          <a:solidFill>
            <a:schemeClr val="bg1"/>
          </a:solid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smtClean="0">
                <a:solidFill>
                  <a:srgbClr val="C00000"/>
                </a:solidFill>
              </a:rPr>
              <a:t>Sonata</a:t>
            </a:r>
            <a:endParaRPr lang="en-US" sz="1200" dirty="0" smtClean="0"/>
          </a:p>
          <a:p>
            <a:pPr algn="ctr"/>
            <a:r>
              <a:rPr lang="en-US" sz="1200" b="1" dirty="0" smtClean="0"/>
              <a:t>CE </a:t>
            </a:r>
            <a:r>
              <a:rPr lang="en-US" sz="1200" b="1" i="1" dirty="0" smtClean="0"/>
              <a:t>Wholesale </a:t>
            </a:r>
            <a:r>
              <a:rPr lang="en-US" sz="1200" b="1" dirty="0" smtClean="0"/>
              <a:t>Ordering </a:t>
            </a:r>
          </a:p>
        </p:txBody>
      </p:sp>
      <p:cxnSp>
        <p:nvCxnSpPr>
          <p:cNvPr id="82" name="Straight Arrow Connector 81"/>
          <p:cNvCxnSpPr>
            <a:stCxn id="81" idx="3"/>
            <a:endCxn id="246" idx="1"/>
          </p:cNvCxnSpPr>
          <p:nvPr/>
        </p:nvCxnSpPr>
        <p:spPr>
          <a:xfrm>
            <a:off x="4979760" y="1443437"/>
            <a:ext cx="2195490" cy="399295"/>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9" name="Rounded Rectangular Callout 98"/>
          <p:cNvSpPr/>
          <p:nvPr/>
        </p:nvSpPr>
        <p:spPr>
          <a:xfrm>
            <a:off x="2734728" y="3770254"/>
            <a:ext cx="2286637" cy="324531"/>
          </a:xfrm>
          <a:prstGeom prst="wedgeRoundRectCallout">
            <a:avLst>
              <a:gd name="adj1" fmla="val 41679"/>
              <a:gd name="adj2" fmla="val 17840"/>
              <a:gd name="adj3" fmla="val 16667"/>
            </a:avLst>
          </a:prstGeom>
          <a:solidFill>
            <a:schemeClr val="bg1"/>
          </a:solid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dirty="0" smtClean="0"/>
              <a:t>Network Resource Model</a:t>
            </a:r>
          </a:p>
        </p:txBody>
      </p:sp>
      <p:cxnSp>
        <p:nvCxnSpPr>
          <p:cNvPr id="101" name="Straight Arrow Connector 100"/>
          <p:cNvCxnSpPr>
            <a:stCxn id="99" idx="3"/>
            <a:endCxn id="226" idx="1"/>
          </p:cNvCxnSpPr>
          <p:nvPr/>
        </p:nvCxnSpPr>
        <p:spPr>
          <a:xfrm flipV="1">
            <a:off x="5021365" y="3252465"/>
            <a:ext cx="747374" cy="68005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161053" y="2203630"/>
            <a:ext cx="2158005" cy="1103966"/>
            <a:chOff x="59543" y="3818835"/>
            <a:chExt cx="2523856" cy="1103966"/>
          </a:xfrm>
        </p:grpSpPr>
        <p:sp>
          <p:nvSpPr>
            <p:cNvPr id="73" name="Rounded Rectangular Callout 72"/>
            <p:cNvSpPr/>
            <p:nvPr/>
          </p:nvSpPr>
          <p:spPr>
            <a:xfrm>
              <a:off x="59543" y="3818835"/>
              <a:ext cx="2523856" cy="1103966"/>
            </a:xfrm>
            <a:prstGeom prst="wedgeRoundRectCallout">
              <a:avLst>
                <a:gd name="adj1" fmla="val 43335"/>
                <a:gd name="adj2" fmla="val -18900"/>
                <a:gd name="adj3" fmla="val 16667"/>
              </a:avLst>
            </a:prstGeom>
            <a:solidFill>
              <a:schemeClr val="bg1"/>
            </a:solid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t"/>
            <a:lstStyle/>
            <a:p>
              <a:pPr algn="ctr"/>
              <a:r>
                <a:rPr lang="en-US" sz="1200" b="1" dirty="0" smtClean="0"/>
                <a:t>MEF Common Info Model</a:t>
              </a:r>
              <a:endParaRPr lang="en-US" sz="1200" dirty="0" smtClean="0"/>
            </a:p>
          </p:txBody>
        </p:sp>
        <p:sp>
          <p:nvSpPr>
            <p:cNvPr id="116" name="Rounded Rectangular Callout 115"/>
            <p:cNvSpPr/>
            <p:nvPr/>
          </p:nvSpPr>
          <p:spPr>
            <a:xfrm>
              <a:off x="130566" y="4536124"/>
              <a:ext cx="2368367" cy="324531"/>
            </a:xfrm>
            <a:prstGeom prst="wedgeRoundRectCallout">
              <a:avLst>
                <a:gd name="adj1" fmla="val 41679"/>
                <a:gd name="adj2" fmla="val 17840"/>
                <a:gd name="adj3" fmla="val 16667"/>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b="1" dirty="0" smtClean="0"/>
                <a:t>MEF Core Model Specification</a:t>
              </a:r>
            </a:p>
          </p:txBody>
        </p:sp>
        <p:sp>
          <p:nvSpPr>
            <p:cNvPr id="132" name="Rounded Rectangular Callout 131"/>
            <p:cNvSpPr/>
            <p:nvPr/>
          </p:nvSpPr>
          <p:spPr>
            <a:xfrm>
              <a:off x="130568" y="4137010"/>
              <a:ext cx="1094551" cy="347437"/>
            </a:xfrm>
            <a:prstGeom prst="wedgeRoundRectCallout">
              <a:avLst>
                <a:gd name="adj1" fmla="val 43335"/>
                <a:gd name="adj2" fmla="val -18900"/>
                <a:gd name="adj3" fmla="val 16667"/>
              </a:avLst>
            </a:prstGeom>
            <a:solidFill>
              <a:schemeClr val="bg1"/>
            </a:solid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b="1" dirty="0" smtClean="0"/>
                <a:t>MEF Papyrus </a:t>
              </a:r>
            </a:p>
            <a:p>
              <a:pPr algn="ctr"/>
              <a:r>
                <a:rPr lang="en-US" sz="1050" b="1" dirty="0" smtClean="0"/>
                <a:t>Guidelines</a:t>
              </a:r>
              <a:endParaRPr lang="en-US" sz="1050" dirty="0" smtClean="0"/>
            </a:p>
          </p:txBody>
        </p:sp>
        <p:sp>
          <p:nvSpPr>
            <p:cNvPr id="133" name="Rounded Rectangular Callout 132"/>
            <p:cNvSpPr/>
            <p:nvPr/>
          </p:nvSpPr>
          <p:spPr>
            <a:xfrm>
              <a:off x="1303494" y="4148885"/>
              <a:ext cx="1211836" cy="341867"/>
            </a:xfrm>
            <a:prstGeom prst="wedgeRoundRectCallout">
              <a:avLst>
                <a:gd name="adj1" fmla="val 43335"/>
                <a:gd name="adj2" fmla="val -18900"/>
                <a:gd name="adj3" fmla="val 16667"/>
              </a:avLst>
            </a:prstGeom>
            <a:solidFill>
              <a:schemeClr val="bg1"/>
            </a:solidFill>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b="1" dirty="0" smtClean="0"/>
                <a:t>MEF Modeling</a:t>
              </a:r>
            </a:p>
            <a:p>
              <a:pPr algn="ctr"/>
              <a:r>
                <a:rPr lang="en-US" sz="1050" b="1" dirty="0" smtClean="0"/>
                <a:t>Guidelines</a:t>
              </a:r>
              <a:endParaRPr lang="en-US" sz="1050" dirty="0" smtClean="0"/>
            </a:p>
          </p:txBody>
        </p:sp>
      </p:grpSp>
      <p:cxnSp>
        <p:nvCxnSpPr>
          <p:cNvPr id="98" name="Straight Arrow Connector 97"/>
          <p:cNvCxnSpPr>
            <a:stCxn id="116" idx="3"/>
            <a:endCxn id="205" idx="1"/>
          </p:cNvCxnSpPr>
          <p:nvPr/>
        </p:nvCxnSpPr>
        <p:spPr>
          <a:xfrm flipV="1">
            <a:off x="2246836" y="2522504"/>
            <a:ext cx="452560" cy="5606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116" idx="3"/>
            <a:endCxn id="99" idx="1"/>
          </p:cNvCxnSpPr>
          <p:nvPr/>
        </p:nvCxnSpPr>
        <p:spPr>
          <a:xfrm>
            <a:off x="2246836" y="3083185"/>
            <a:ext cx="487892" cy="84933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 name="Rounded Rectangular Callout 105"/>
          <p:cNvSpPr/>
          <p:nvPr/>
        </p:nvSpPr>
        <p:spPr>
          <a:xfrm>
            <a:off x="504824" y="3903248"/>
            <a:ext cx="1476375" cy="533891"/>
          </a:xfrm>
          <a:prstGeom prst="wedgeRoundRectCallout">
            <a:avLst>
              <a:gd name="adj1" fmla="val 43335"/>
              <a:gd name="adj2" fmla="val -18900"/>
              <a:gd name="adj3" fmla="val 16667"/>
            </a:avLst>
          </a:prstGeom>
          <a:ln w="1905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smtClean="0">
                <a:solidFill>
                  <a:srgbClr val="FFC000"/>
                </a:solidFill>
              </a:rPr>
              <a:t>Shared SDO Core Information</a:t>
            </a:r>
          </a:p>
          <a:p>
            <a:pPr algn="ctr"/>
            <a:r>
              <a:rPr lang="en-US" sz="1050" dirty="0" smtClean="0">
                <a:solidFill>
                  <a:srgbClr val="FFC000"/>
                </a:solidFill>
              </a:rPr>
              <a:t>Model</a:t>
            </a:r>
          </a:p>
        </p:txBody>
      </p:sp>
      <p:cxnSp>
        <p:nvCxnSpPr>
          <p:cNvPr id="107" name="Straight Arrow Connector 106"/>
          <p:cNvCxnSpPr>
            <a:stCxn id="73" idx="2"/>
            <a:endCxn id="106" idx="0"/>
          </p:cNvCxnSpPr>
          <p:nvPr/>
        </p:nvCxnSpPr>
        <p:spPr>
          <a:xfrm>
            <a:off x="1240056" y="3307596"/>
            <a:ext cx="2956" cy="595652"/>
          </a:xfrm>
          <a:prstGeom prst="straightConnector1">
            <a:avLst/>
          </a:prstGeom>
          <a:ln w="254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167727" y="3193178"/>
            <a:ext cx="941033" cy="2969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TMF GB922</a:t>
            </a:r>
          </a:p>
          <a:p>
            <a:pPr algn="ctr"/>
            <a:r>
              <a:rPr lang="en-US" sz="1050" dirty="0" smtClean="0"/>
              <a:t>ONF Core</a:t>
            </a:r>
          </a:p>
        </p:txBody>
      </p:sp>
      <p:sp>
        <p:nvSpPr>
          <p:cNvPr id="118" name="Rectangle 117"/>
          <p:cNvSpPr/>
          <p:nvPr/>
        </p:nvSpPr>
        <p:spPr>
          <a:xfrm>
            <a:off x="3237921" y="2620419"/>
            <a:ext cx="1090718" cy="2523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6.2, 7.2, 10.3, 26.1, 28, 33,  45, 51, 54</a:t>
            </a:r>
            <a:endParaRPr lang="en-US" sz="900" dirty="0"/>
          </a:p>
        </p:txBody>
      </p:sp>
      <p:sp>
        <p:nvSpPr>
          <p:cNvPr id="119" name="Rectangle 118"/>
          <p:cNvSpPr/>
          <p:nvPr/>
        </p:nvSpPr>
        <p:spPr>
          <a:xfrm>
            <a:off x="3273546" y="4047772"/>
            <a:ext cx="941033" cy="244843"/>
          </a:xfrm>
          <a:prstGeom prst="rect">
            <a:avLst/>
          </a:prstGeom>
          <a:gradFill>
            <a:gsLst>
              <a:gs pos="0">
                <a:schemeClr val="accent1">
                  <a:tint val="100000"/>
                  <a:shade val="100000"/>
                  <a:satMod val="130000"/>
                  <a:alpha val="14000"/>
                </a:schemeClr>
              </a:gs>
              <a:gs pos="100000">
                <a:schemeClr val="accent1">
                  <a:tint val="50000"/>
                  <a:shade val="100000"/>
                  <a:satMod val="350000"/>
                </a:schemeClr>
              </a:gs>
            </a:gsLst>
          </a:gra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ONF TAPI</a:t>
            </a:r>
            <a:endParaRPr lang="en-US" sz="1050" dirty="0"/>
          </a:p>
        </p:txBody>
      </p:sp>
    </p:spTree>
    <p:extLst>
      <p:ext uri="{BB962C8B-B14F-4D97-AF65-F5344CB8AC3E}">
        <p14:creationId xmlns:p14="http://schemas.microsoft.com/office/powerpoint/2010/main" val="12487139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576"/>
            <a:ext cx="7696200" cy="862013"/>
          </a:xfrm>
        </p:spPr>
        <p:txBody>
          <a:bodyPr/>
          <a:lstStyle/>
          <a:p>
            <a:r>
              <a:rPr lang="en-US" sz="2400" dirty="0" smtClean="0"/>
              <a:t>Leveraging T-API </a:t>
            </a:r>
            <a:br>
              <a:rPr lang="en-US" sz="2400" dirty="0" smtClean="0"/>
            </a:br>
            <a:r>
              <a:rPr lang="en-US" sz="2400" dirty="0" smtClean="0"/>
              <a:t>SDK Structure Considerations</a:t>
            </a:r>
            <a:endParaRPr lang="en-US" sz="2400" dirty="0"/>
          </a:p>
        </p:txBody>
      </p:sp>
      <p:sp>
        <p:nvSpPr>
          <p:cNvPr id="4" name="Content Placeholder 3"/>
          <p:cNvSpPr>
            <a:spLocks noGrp="1"/>
          </p:cNvSpPr>
          <p:nvPr>
            <p:ph idx="1"/>
          </p:nvPr>
        </p:nvSpPr>
        <p:spPr>
          <a:xfrm>
            <a:off x="228600" y="995363"/>
            <a:ext cx="8686800" cy="3771900"/>
          </a:xfrm>
        </p:spPr>
        <p:txBody>
          <a:bodyPr>
            <a:normAutofit fontScale="92500" lnSpcReduction="20000"/>
          </a:bodyPr>
          <a:lstStyle/>
          <a:p>
            <a:r>
              <a:rPr lang="en-US" dirty="0" smtClean="0"/>
              <a:t>Modularity</a:t>
            </a:r>
          </a:p>
          <a:p>
            <a:pPr lvl="1"/>
            <a:r>
              <a:rPr lang="en-US" dirty="0" smtClean="0"/>
              <a:t>Package functional features into small self-contained largely-independent modules</a:t>
            </a:r>
          </a:p>
          <a:p>
            <a:r>
              <a:rPr lang="en-US" dirty="0" smtClean="0"/>
              <a:t> Conformity</a:t>
            </a:r>
          </a:p>
          <a:p>
            <a:pPr lvl="1"/>
            <a:r>
              <a:rPr lang="en-US" dirty="0" smtClean="0"/>
              <a:t>Standardize a single core technology-agnostic specification that abstracts all common transport network functions for the interface</a:t>
            </a:r>
          </a:p>
          <a:p>
            <a:r>
              <a:rPr lang="en-US" dirty="0" smtClean="0"/>
              <a:t>Extensibility</a:t>
            </a:r>
          </a:p>
          <a:p>
            <a:pPr lvl="1"/>
            <a:r>
              <a:rPr lang="en-US" dirty="0" smtClean="0"/>
              <a:t>Facilitate exchange of diverse network information specific to different layers, technologies, standards organizations and vendors in a consistent manner using the same  API core model constructs</a:t>
            </a:r>
          </a:p>
          <a:p>
            <a:r>
              <a:rPr lang="en-US" dirty="0" smtClean="0"/>
              <a:t>Interoperability</a:t>
            </a:r>
          </a:p>
          <a:p>
            <a:pPr lvl="1"/>
            <a:r>
              <a:rPr lang="en-US" dirty="0" smtClean="0"/>
              <a:t>Ensure interoperability via conformance to the TAPI methodology and compliance with the core standardized TAPI spec</a:t>
            </a:r>
          </a:p>
        </p:txBody>
      </p:sp>
    </p:spTree>
    <p:extLst>
      <p:ext uri="{BB962C8B-B14F-4D97-AF65-F5344CB8AC3E}">
        <p14:creationId xmlns:p14="http://schemas.microsoft.com/office/powerpoint/2010/main" val="256276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0"/>
            <a:ext cx="8707120" cy="952499"/>
          </a:xfrm>
        </p:spPr>
        <p:txBody>
          <a:bodyPr/>
          <a:lstStyle/>
          <a:p>
            <a:r>
              <a:rPr lang="en-US" sz="2400" i="1" dirty="0" smtClean="0"/>
              <a:t>In progress discussion </a:t>
            </a:r>
            <a:r>
              <a:rPr lang="en-US" sz="2400" dirty="0" smtClean="0"/>
              <a:t>- MEF Modeling aligned with ONF</a:t>
            </a:r>
            <a:endParaRPr lang="en-US" sz="2400" dirty="0"/>
          </a:p>
        </p:txBody>
      </p:sp>
      <p:sp>
        <p:nvSpPr>
          <p:cNvPr id="11" name="Rounded Rectangular Callout 10"/>
          <p:cNvSpPr/>
          <p:nvPr/>
        </p:nvSpPr>
        <p:spPr>
          <a:xfrm>
            <a:off x="7154009" y="3994090"/>
            <a:ext cx="1213618" cy="982347"/>
          </a:xfrm>
          <a:prstGeom prst="wedgeRoundRectCallout">
            <a:avLst>
              <a:gd name="adj1" fmla="val 43335"/>
              <a:gd name="adj2" fmla="val -18900"/>
              <a:gd name="adj3" fmla="val 16667"/>
            </a:avLst>
          </a:prstGeom>
          <a:ln w="1905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smtClean="0">
                <a:solidFill>
                  <a:srgbClr val="FFC000"/>
                </a:solidFill>
              </a:rPr>
              <a:t>Shared SDO Core Information</a:t>
            </a:r>
          </a:p>
          <a:p>
            <a:pPr algn="ctr"/>
            <a:r>
              <a:rPr lang="en-US" sz="1050" dirty="0" smtClean="0">
                <a:solidFill>
                  <a:srgbClr val="FFC000"/>
                </a:solidFill>
              </a:rPr>
              <a:t>Model (ONF Core/TMF SID)</a:t>
            </a:r>
          </a:p>
        </p:txBody>
      </p:sp>
      <p:cxnSp>
        <p:nvCxnSpPr>
          <p:cNvPr id="12" name="Straight Arrow Connector 11"/>
          <p:cNvCxnSpPr>
            <a:stCxn id="7" idx="3"/>
            <a:endCxn id="11" idx="1"/>
          </p:cNvCxnSpPr>
          <p:nvPr/>
        </p:nvCxnSpPr>
        <p:spPr>
          <a:xfrm>
            <a:off x="6382920" y="4480943"/>
            <a:ext cx="771089" cy="4321"/>
          </a:xfrm>
          <a:prstGeom prst="straightConnector1">
            <a:avLst/>
          </a:prstGeom>
          <a:ln w="254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126959" y="3927215"/>
            <a:ext cx="5255961" cy="1107455"/>
            <a:chOff x="1428749" y="3694417"/>
            <a:chExt cx="5255961" cy="1107455"/>
          </a:xfrm>
        </p:grpSpPr>
        <p:sp>
          <p:nvSpPr>
            <p:cNvPr id="7" name="Rounded Rectangular Callout 6"/>
            <p:cNvSpPr/>
            <p:nvPr/>
          </p:nvSpPr>
          <p:spPr>
            <a:xfrm>
              <a:off x="1428749" y="3694417"/>
              <a:ext cx="5255961" cy="1107455"/>
            </a:xfrm>
            <a:prstGeom prst="wedgeRoundRectCallout">
              <a:avLst>
                <a:gd name="adj1" fmla="val 41679"/>
                <a:gd name="adj2" fmla="val 17840"/>
                <a:gd name="adj3" fmla="val 16667"/>
              </a:avLst>
            </a:prstGeom>
            <a:solidFill>
              <a:schemeClr val="bg1"/>
            </a:solidFill>
            <a:ln w="38100">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t"/>
            <a:lstStyle/>
            <a:p>
              <a:pPr algn="ctr"/>
              <a:r>
                <a:rPr lang="en-US" sz="1200" b="1" dirty="0" smtClean="0"/>
                <a:t>MEF Core Model</a:t>
              </a:r>
            </a:p>
          </p:txBody>
        </p:sp>
        <p:sp>
          <p:nvSpPr>
            <p:cNvPr id="8" name="Rounded Rectangular Callout 7"/>
            <p:cNvSpPr/>
            <p:nvPr/>
          </p:nvSpPr>
          <p:spPr>
            <a:xfrm>
              <a:off x="1528058" y="4111209"/>
              <a:ext cx="1767998" cy="477816"/>
            </a:xfrm>
            <a:prstGeom prst="wedgeRoundRectCallout">
              <a:avLst>
                <a:gd name="adj1" fmla="val 41679"/>
                <a:gd name="adj2" fmla="val 17840"/>
                <a:gd name="adj3" fmla="val 16667"/>
              </a:avLst>
            </a:prstGeom>
            <a:solidFill>
              <a:schemeClr val="bg1"/>
            </a:solid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dirty="0" smtClean="0"/>
                <a:t>MEF Order Model</a:t>
              </a:r>
            </a:p>
          </p:txBody>
        </p:sp>
        <p:sp>
          <p:nvSpPr>
            <p:cNvPr id="9" name="Rounded Rectangular Callout 8"/>
            <p:cNvSpPr/>
            <p:nvPr/>
          </p:nvSpPr>
          <p:spPr>
            <a:xfrm>
              <a:off x="3146128" y="4107363"/>
              <a:ext cx="1765372" cy="479458"/>
            </a:xfrm>
            <a:prstGeom prst="wedgeRoundRectCallout">
              <a:avLst>
                <a:gd name="adj1" fmla="val 41679"/>
                <a:gd name="adj2" fmla="val 17840"/>
                <a:gd name="adj3" fmla="val 16667"/>
              </a:avLst>
            </a:prstGeom>
            <a:solidFill>
              <a:schemeClr val="bg1"/>
            </a:solidFill>
            <a:ln w="38100">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dirty="0" smtClean="0"/>
                <a:t>MEF Service Model</a:t>
              </a:r>
              <a:endParaRPr lang="en-US" sz="1200" b="1" strike="sngStrike" dirty="0" smtClean="0">
                <a:solidFill>
                  <a:schemeClr val="bg2">
                    <a:lumMod val="20000"/>
                    <a:lumOff val="80000"/>
                  </a:schemeClr>
                </a:solidFill>
              </a:endParaRPr>
            </a:p>
          </p:txBody>
        </p:sp>
        <p:sp>
          <p:nvSpPr>
            <p:cNvPr id="10" name="Rounded Rectangular Callout 9"/>
            <p:cNvSpPr/>
            <p:nvPr/>
          </p:nvSpPr>
          <p:spPr>
            <a:xfrm>
              <a:off x="4747404" y="4112328"/>
              <a:ext cx="1840070" cy="480996"/>
            </a:xfrm>
            <a:prstGeom prst="wedgeRoundRectCallout">
              <a:avLst>
                <a:gd name="adj1" fmla="val 41679"/>
                <a:gd name="adj2" fmla="val 17840"/>
                <a:gd name="adj3" fmla="val 16667"/>
              </a:avLst>
            </a:prstGeom>
            <a:solidFill>
              <a:schemeClr val="bg1"/>
            </a:solidFill>
            <a:ln w="38100">
              <a:solidFill>
                <a:srgbClr val="00B0F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dirty="0" smtClean="0"/>
                <a:t>MEF Resource Model</a:t>
              </a:r>
              <a:endParaRPr lang="en-US" sz="1200" b="1" strike="sngStrike" dirty="0" smtClean="0">
                <a:solidFill>
                  <a:schemeClr val="bg2">
                    <a:lumMod val="20000"/>
                    <a:lumOff val="80000"/>
                  </a:schemeClr>
                </a:solidFill>
              </a:endParaRPr>
            </a:p>
          </p:txBody>
        </p:sp>
        <p:sp>
          <p:nvSpPr>
            <p:cNvPr id="49" name="Rounded Rectangular Callout 48"/>
            <p:cNvSpPr/>
            <p:nvPr/>
          </p:nvSpPr>
          <p:spPr>
            <a:xfrm>
              <a:off x="4911501" y="4556058"/>
              <a:ext cx="1581527" cy="195633"/>
            </a:xfrm>
            <a:prstGeom prst="wedgeRoundRectCallout">
              <a:avLst>
                <a:gd name="adj1" fmla="val 41679"/>
                <a:gd name="adj2" fmla="val 17840"/>
                <a:gd name="adj3" fmla="val 16667"/>
              </a:avLst>
            </a:prstGeom>
            <a:solidFill>
              <a:schemeClr val="bg1"/>
            </a:solidFill>
            <a:ln w="1270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b="1" dirty="0" smtClean="0"/>
                <a:t>Import:  ONF  Core</a:t>
              </a:r>
              <a:endParaRPr lang="en-US" sz="900" b="1" strike="sngStrike" dirty="0" smtClean="0">
                <a:solidFill>
                  <a:schemeClr val="bg2">
                    <a:lumMod val="20000"/>
                    <a:lumOff val="80000"/>
                  </a:schemeClr>
                </a:solidFill>
              </a:endParaRPr>
            </a:p>
          </p:txBody>
        </p:sp>
        <p:sp>
          <p:nvSpPr>
            <p:cNvPr id="51" name="Rounded Rectangular Callout 50"/>
            <p:cNvSpPr/>
            <p:nvPr/>
          </p:nvSpPr>
          <p:spPr>
            <a:xfrm>
              <a:off x="1779207" y="4530141"/>
              <a:ext cx="1272087" cy="195633"/>
            </a:xfrm>
            <a:prstGeom prst="wedgeRoundRectCallout">
              <a:avLst>
                <a:gd name="adj1" fmla="val 41679"/>
                <a:gd name="adj2" fmla="val 17840"/>
                <a:gd name="adj3" fmla="val 16667"/>
              </a:avLst>
            </a:prstGeom>
            <a:solidFill>
              <a:schemeClr val="bg1"/>
            </a:solidFill>
            <a:ln w="127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b="1" dirty="0" smtClean="0"/>
                <a:t>Import:  TMF GB922</a:t>
              </a:r>
              <a:endParaRPr lang="en-US" sz="900" b="1" strike="sngStrike" dirty="0" smtClean="0">
                <a:solidFill>
                  <a:schemeClr val="bg2">
                    <a:lumMod val="20000"/>
                    <a:lumOff val="80000"/>
                  </a:schemeClr>
                </a:solidFill>
              </a:endParaRPr>
            </a:p>
          </p:txBody>
        </p:sp>
        <p:sp>
          <p:nvSpPr>
            <p:cNvPr id="55" name="Rounded Rectangular Callout 54"/>
            <p:cNvSpPr/>
            <p:nvPr/>
          </p:nvSpPr>
          <p:spPr>
            <a:xfrm>
              <a:off x="3146127" y="4567771"/>
              <a:ext cx="1674592" cy="164870"/>
            </a:xfrm>
            <a:prstGeom prst="wedgeRoundRectCallout">
              <a:avLst>
                <a:gd name="adj1" fmla="val 41679"/>
                <a:gd name="adj2" fmla="val 17840"/>
                <a:gd name="adj3" fmla="val 16667"/>
              </a:avLst>
            </a:prstGeom>
            <a:solidFill>
              <a:schemeClr val="bg1"/>
            </a:solidFill>
            <a:ln w="38100">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b="1" dirty="0" smtClean="0"/>
                <a:t>Import: TMF GB922 &amp; MEF10.3</a:t>
              </a:r>
              <a:endParaRPr lang="en-US" sz="900" b="1" strike="sngStrike" dirty="0" smtClean="0">
                <a:solidFill>
                  <a:schemeClr val="bg2">
                    <a:lumMod val="20000"/>
                    <a:lumOff val="80000"/>
                  </a:schemeClr>
                </a:solidFill>
              </a:endParaRPr>
            </a:p>
          </p:txBody>
        </p:sp>
      </p:grpSp>
      <p:grpSp>
        <p:nvGrpSpPr>
          <p:cNvPr id="68" name="Group 67"/>
          <p:cNvGrpSpPr/>
          <p:nvPr/>
        </p:nvGrpSpPr>
        <p:grpSpPr>
          <a:xfrm>
            <a:off x="6542663" y="2674752"/>
            <a:ext cx="2422849" cy="857250"/>
            <a:chOff x="2109117" y="2562225"/>
            <a:chExt cx="2422849" cy="857250"/>
          </a:xfrm>
        </p:grpSpPr>
        <p:sp>
          <p:nvSpPr>
            <p:cNvPr id="60" name="Rounded Rectangular Callout 59"/>
            <p:cNvSpPr/>
            <p:nvPr/>
          </p:nvSpPr>
          <p:spPr>
            <a:xfrm>
              <a:off x="2109117" y="2562225"/>
              <a:ext cx="2422849" cy="857250"/>
            </a:xfrm>
            <a:prstGeom prst="wedgeRoundRectCallout">
              <a:avLst>
                <a:gd name="adj1" fmla="val 41679"/>
                <a:gd name="adj2" fmla="val 17840"/>
                <a:gd name="adj3" fmla="val 16667"/>
              </a:avLst>
            </a:prstGeom>
            <a:solidFill>
              <a:schemeClr val="bg1"/>
            </a:solidFill>
            <a:ln w="127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t"/>
            <a:lstStyle/>
            <a:p>
              <a:pPr algn="ctr"/>
              <a:r>
                <a:rPr lang="en-US" sz="900" b="1" dirty="0" smtClean="0"/>
                <a:t>Source</a:t>
              </a:r>
              <a:r>
                <a:rPr lang="en-US" sz="900" b="1" dirty="0"/>
                <a:t>:  ONF </a:t>
              </a:r>
              <a:r>
                <a:rPr lang="en-US" sz="900" b="1" dirty="0" smtClean="0"/>
                <a:t>TAPI SERVICES</a:t>
              </a:r>
              <a:endParaRPr lang="en-US" sz="900" b="1" strike="sngStrike" dirty="0">
                <a:solidFill>
                  <a:schemeClr val="bg2">
                    <a:lumMod val="20000"/>
                    <a:lumOff val="80000"/>
                  </a:schemeClr>
                </a:solidFill>
              </a:endParaRPr>
            </a:p>
          </p:txBody>
        </p:sp>
        <p:sp>
          <p:nvSpPr>
            <p:cNvPr id="28" name="Rounded Rectangular Callout 27"/>
            <p:cNvSpPr/>
            <p:nvPr/>
          </p:nvSpPr>
          <p:spPr>
            <a:xfrm>
              <a:off x="2780786" y="2791420"/>
              <a:ext cx="842590" cy="273660"/>
            </a:xfrm>
            <a:prstGeom prst="wedgeRoundRectCallout">
              <a:avLst>
                <a:gd name="adj1" fmla="val 43335"/>
                <a:gd name="adj2" fmla="val -18900"/>
                <a:gd name="adj3" fmla="val 16667"/>
              </a:avLst>
            </a:prstGeom>
            <a:solidFill>
              <a:schemeClr val="bg2">
                <a:lumMod val="20000"/>
                <a:lumOff val="80000"/>
                <a:alpha val="63137"/>
              </a:schemeClr>
            </a:solidFill>
            <a:ln w="127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b="1" dirty="0" smtClean="0">
                  <a:solidFill>
                    <a:schemeClr val="tx1">
                      <a:lumMod val="50000"/>
                    </a:schemeClr>
                  </a:solidFill>
                </a:rPr>
                <a:t>Connectivity</a:t>
              </a:r>
            </a:p>
            <a:p>
              <a:pPr algn="ctr"/>
              <a:r>
                <a:rPr lang="en-US" sz="800" b="1" dirty="0" smtClean="0">
                  <a:solidFill>
                    <a:schemeClr val="tx1">
                      <a:lumMod val="50000"/>
                    </a:schemeClr>
                  </a:solidFill>
                </a:rPr>
                <a:t>Service</a:t>
              </a:r>
            </a:p>
          </p:txBody>
        </p:sp>
        <p:sp>
          <p:nvSpPr>
            <p:cNvPr id="29" name="Rounded Rectangular Callout 28"/>
            <p:cNvSpPr/>
            <p:nvPr/>
          </p:nvSpPr>
          <p:spPr>
            <a:xfrm>
              <a:off x="3376738" y="3087493"/>
              <a:ext cx="1084993" cy="258103"/>
            </a:xfrm>
            <a:prstGeom prst="wedgeRoundRectCallout">
              <a:avLst>
                <a:gd name="adj1" fmla="val 43335"/>
                <a:gd name="adj2" fmla="val -18900"/>
                <a:gd name="adj3" fmla="val 16667"/>
              </a:avLst>
            </a:prstGeom>
            <a:solidFill>
              <a:srgbClr val="FFCCCC">
                <a:alpha val="62745"/>
              </a:srgbClr>
            </a:solidFill>
            <a:ln w="127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b="1" dirty="0" smtClean="0">
                  <a:solidFill>
                    <a:schemeClr val="tx1">
                      <a:lumMod val="50000"/>
                    </a:schemeClr>
                  </a:solidFill>
                </a:rPr>
                <a:t>Path Computation</a:t>
              </a:r>
            </a:p>
            <a:p>
              <a:pPr algn="ctr"/>
              <a:r>
                <a:rPr lang="en-US" sz="800" b="1" dirty="0" smtClean="0">
                  <a:solidFill>
                    <a:schemeClr val="tx1">
                      <a:lumMod val="50000"/>
                    </a:schemeClr>
                  </a:solidFill>
                </a:rPr>
                <a:t>Service</a:t>
              </a:r>
            </a:p>
          </p:txBody>
        </p:sp>
        <p:sp>
          <p:nvSpPr>
            <p:cNvPr id="30" name="Rounded Rectangular Callout 29"/>
            <p:cNvSpPr/>
            <p:nvPr/>
          </p:nvSpPr>
          <p:spPr>
            <a:xfrm>
              <a:off x="2311695" y="3089292"/>
              <a:ext cx="1015655" cy="258103"/>
            </a:xfrm>
            <a:prstGeom prst="wedgeRoundRectCallout">
              <a:avLst>
                <a:gd name="adj1" fmla="val 43335"/>
                <a:gd name="adj2" fmla="val -18900"/>
                <a:gd name="adj3" fmla="val 16667"/>
              </a:avLst>
            </a:prstGeom>
            <a:solidFill>
              <a:srgbClr val="92D050">
                <a:alpha val="62745"/>
              </a:srgbClr>
            </a:solidFill>
            <a:ln w="127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b="1" dirty="0" smtClean="0">
                  <a:solidFill>
                    <a:schemeClr val="tx1">
                      <a:lumMod val="50000"/>
                    </a:schemeClr>
                  </a:solidFill>
                </a:rPr>
                <a:t>Virtual Network</a:t>
              </a:r>
            </a:p>
            <a:p>
              <a:pPr algn="ctr"/>
              <a:r>
                <a:rPr lang="en-US" sz="800" b="1" dirty="0" smtClean="0">
                  <a:solidFill>
                    <a:schemeClr val="tx1">
                      <a:lumMod val="50000"/>
                    </a:schemeClr>
                  </a:solidFill>
                </a:rPr>
                <a:t>Service</a:t>
              </a:r>
            </a:p>
          </p:txBody>
        </p:sp>
        <p:sp>
          <p:nvSpPr>
            <p:cNvPr id="31" name="Rounded Rectangular Callout 30"/>
            <p:cNvSpPr/>
            <p:nvPr/>
          </p:nvSpPr>
          <p:spPr>
            <a:xfrm>
              <a:off x="3653631" y="2791424"/>
              <a:ext cx="804864" cy="273660"/>
            </a:xfrm>
            <a:prstGeom prst="wedgeRoundRectCallout">
              <a:avLst>
                <a:gd name="adj1" fmla="val 43335"/>
                <a:gd name="adj2" fmla="val -18900"/>
                <a:gd name="adj3" fmla="val 16667"/>
              </a:avLst>
            </a:prstGeom>
            <a:solidFill>
              <a:srgbClr val="FFFF00">
                <a:alpha val="62745"/>
              </a:srgbClr>
            </a:solidFill>
            <a:ln w="127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b="1" dirty="0" smtClean="0">
                  <a:solidFill>
                    <a:schemeClr val="tx1">
                      <a:lumMod val="50000"/>
                    </a:schemeClr>
                  </a:solidFill>
                </a:rPr>
                <a:t>Notification</a:t>
              </a:r>
            </a:p>
            <a:p>
              <a:pPr algn="ctr"/>
              <a:r>
                <a:rPr lang="en-US" sz="800" b="1" dirty="0" smtClean="0">
                  <a:solidFill>
                    <a:schemeClr val="tx1">
                      <a:lumMod val="50000"/>
                    </a:schemeClr>
                  </a:solidFill>
                </a:rPr>
                <a:t>Service</a:t>
              </a:r>
            </a:p>
          </p:txBody>
        </p:sp>
        <p:sp>
          <p:nvSpPr>
            <p:cNvPr id="22" name="Rounded Rectangular Callout 21"/>
            <p:cNvSpPr/>
            <p:nvPr/>
          </p:nvSpPr>
          <p:spPr>
            <a:xfrm>
              <a:off x="2129293" y="2790738"/>
              <a:ext cx="616730" cy="273660"/>
            </a:xfrm>
            <a:prstGeom prst="wedgeRoundRectCallout">
              <a:avLst>
                <a:gd name="adj1" fmla="val 43335"/>
                <a:gd name="adj2" fmla="val -18900"/>
                <a:gd name="adj3" fmla="val 16667"/>
              </a:avLst>
            </a:prstGeom>
            <a:solidFill>
              <a:srgbClr val="009999">
                <a:alpha val="63137"/>
              </a:srgbClr>
            </a:solidFill>
            <a:ln w="127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b="1" dirty="0" smtClean="0">
                  <a:solidFill>
                    <a:schemeClr val="tx1">
                      <a:lumMod val="50000"/>
                    </a:schemeClr>
                  </a:solidFill>
                </a:rPr>
                <a:t>Topology</a:t>
              </a:r>
            </a:p>
            <a:p>
              <a:pPr algn="ctr"/>
              <a:r>
                <a:rPr lang="en-US" sz="800" b="1" dirty="0" smtClean="0">
                  <a:solidFill>
                    <a:schemeClr val="tx1">
                      <a:lumMod val="50000"/>
                    </a:schemeClr>
                  </a:solidFill>
                </a:rPr>
                <a:t>Service</a:t>
              </a:r>
            </a:p>
          </p:txBody>
        </p:sp>
      </p:grpSp>
      <p:sp>
        <p:nvSpPr>
          <p:cNvPr id="71" name="TextBox 70"/>
          <p:cNvSpPr txBox="1"/>
          <p:nvPr/>
        </p:nvSpPr>
        <p:spPr>
          <a:xfrm>
            <a:off x="6773511" y="1433656"/>
            <a:ext cx="2168474" cy="954107"/>
          </a:xfrm>
          <a:prstGeom prst="rect">
            <a:avLst/>
          </a:prstGeom>
          <a:noFill/>
        </p:spPr>
        <p:txBody>
          <a:bodyPr wrap="square" rtlCol="0">
            <a:spAutoFit/>
          </a:bodyPr>
          <a:lstStyle/>
          <a:p>
            <a:r>
              <a:rPr lang="en-US" sz="800" dirty="0"/>
              <a:t>API IM relates to information exchanged over an interface and the entity definitions are intended to provide a logical structure for encapsulating information that is exchanged, and not intended to specify the information model patterns for implementations on either side of the interface</a:t>
            </a:r>
          </a:p>
        </p:txBody>
      </p:sp>
      <p:grpSp>
        <p:nvGrpSpPr>
          <p:cNvPr id="20" name="Group 19"/>
          <p:cNvGrpSpPr/>
          <p:nvPr/>
        </p:nvGrpSpPr>
        <p:grpSpPr>
          <a:xfrm>
            <a:off x="1583344" y="2636870"/>
            <a:ext cx="4226916" cy="989739"/>
            <a:chOff x="3279967" y="2630421"/>
            <a:chExt cx="2366473" cy="989739"/>
          </a:xfrm>
        </p:grpSpPr>
        <p:sp>
          <p:nvSpPr>
            <p:cNvPr id="25" name="Rounded Rectangular Callout 24"/>
            <p:cNvSpPr/>
            <p:nvPr/>
          </p:nvSpPr>
          <p:spPr>
            <a:xfrm>
              <a:off x="3279967" y="2630421"/>
              <a:ext cx="2366473" cy="989739"/>
            </a:xfrm>
            <a:prstGeom prst="wedgeRoundRectCallout">
              <a:avLst>
                <a:gd name="adj1" fmla="val 41679"/>
                <a:gd name="adj2" fmla="val 17840"/>
                <a:gd name="adj3" fmla="val 16667"/>
              </a:avLst>
            </a:prstGeom>
            <a:solidFill>
              <a:schemeClr val="bg1"/>
            </a:solidFill>
            <a:ln w="38100">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t"/>
            <a:lstStyle/>
            <a:p>
              <a:pPr algn="ctr"/>
              <a:r>
                <a:rPr lang="en-US" sz="1200" b="1" dirty="0" smtClean="0"/>
                <a:t>MEF Shared Information Context</a:t>
              </a:r>
            </a:p>
          </p:txBody>
        </p:sp>
        <p:sp>
          <p:nvSpPr>
            <p:cNvPr id="26" name="Rounded Rectangular Callout 25"/>
            <p:cNvSpPr/>
            <p:nvPr/>
          </p:nvSpPr>
          <p:spPr>
            <a:xfrm>
              <a:off x="4489892" y="3031117"/>
              <a:ext cx="1076068" cy="383206"/>
            </a:xfrm>
            <a:prstGeom prst="wedgeRoundRectCallout">
              <a:avLst>
                <a:gd name="adj1" fmla="val 41679"/>
                <a:gd name="adj2" fmla="val 17840"/>
                <a:gd name="adj3" fmla="val 16667"/>
              </a:avLst>
            </a:prstGeom>
            <a:solidFill>
              <a:schemeClr val="bg1"/>
            </a:solidFill>
            <a:ln w="38100">
              <a:solidFill>
                <a:srgbClr val="00B0F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dirty="0" smtClean="0"/>
                <a:t>MEF Extension Specifications</a:t>
              </a:r>
              <a:endParaRPr lang="en-US" sz="1200" b="1" strike="sngStrike" dirty="0" smtClean="0">
                <a:solidFill>
                  <a:schemeClr val="bg2">
                    <a:lumMod val="20000"/>
                    <a:lumOff val="80000"/>
                  </a:schemeClr>
                </a:solidFill>
              </a:endParaRPr>
            </a:p>
          </p:txBody>
        </p:sp>
        <p:sp>
          <p:nvSpPr>
            <p:cNvPr id="27" name="Rounded Rectangular Callout 26"/>
            <p:cNvSpPr/>
            <p:nvPr/>
          </p:nvSpPr>
          <p:spPr>
            <a:xfrm>
              <a:off x="4544796" y="3377057"/>
              <a:ext cx="924874" cy="195633"/>
            </a:xfrm>
            <a:prstGeom prst="wedgeRoundRectCallout">
              <a:avLst>
                <a:gd name="adj1" fmla="val 41679"/>
                <a:gd name="adj2" fmla="val 17840"/>
                <a:gd name="adj3" fmla="val 16667"/>
              </a:avLst>
            </a:prstGeom>
            <a:solidFill>
              <a:schemeClr val="bg1"/>
            </a:solidFill>
            <a:ln w="12700">
              <a:solidFill>
                <a:srgbClr val="00B0F0"/>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b="1" dirty="0" smtClean="0"/>
                <a:t>Import:  ONF TAPI IM</a:t>
              </a:r>
              <a:endParaRPr lang="en-US" sz="900" b="1" strike="sngStrike" dirty="0" smtClean="0">
                <a:solidFill>
                  <a:schemeClr val="bg2">
                    <a:lumMod val="20000"/>
                    <a:lumOff val="80000"/>
                  </a:schemeClr>
                </a:solidFill>
              </a:endParaRPr>
            </a:p>
          </p:txBody>
        </p:sp>
      </p:grpSp>
      <p:cxnSp>
        <p:nvCxnSpPr>
          <p:cNvPr id="46" name="Straight Arrow Connector 45"/>
          <p:cNvCxnSpPr>
            <a:stCxn id="7" idx="0"/>
          </p:cNvCxnSpPr>
          <p:nvPr/>
        </p:nvCxnSpPr>
        <p:spPr>
          <a:xfrm flipV="1">
            <a:off x="3754940" y="3613779"/>
            <a:ext cx="0" cy="313436"/>
          </a:xfrm>
          <a:prstGeom prst="straightConnector1">
            <a:avLst/>
          </a:prstGeom>
          <a:ln w="25400">
            <a:solidFill>
              <a:srgbClr val="7030A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9" name="Rounded Rectangular Callout 58"/>
          <p:cNvSpPr/>
          <p:nvPr/>
        </p:nvSpPr>
        <p:spPr>
          <a:xfrm>
            <a:off x="1234003" y="762222"/>
            <a:ext cx="4925598" cy="1609947"/>
          </a:xfrm>
          <a:prstGeom prst="wedgeRoundRectCallout">
            <a:avLst>
              <a:gd name="adj1" fmla="val 41679"/>
              <a:gd name="adj2" fmla="val 17840"/>
              <a:gd name="adj3" fmla="val 16667"/>
            </a:avLst>
          </a:prstGeom>
          <a:solidFill>
            <a:schemeClr val="bg1"/>
          </a:solidFill>
          <a:ln w="38100">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t"/>
          <a:lstStyle/>
          <a:p>
            <a:pPr algn="ctr"/>
            <a:r>
              <a:rPr lang="en-US" sz="1200" b="1" dirty="0" smtClean="0"/>
              <a:t>MEF Common - Interface Profiles</a:t>
            </a:r>
          </a:p>
        </p:txBody>
      </p:sp>
      <p:sp>
        <p:nvSpPr>
          <p:cNvPr id="63" name="Rounded Rectangular Callout 62"/>
          <p:cNvSpPr/>
          <p:nvPr/>
        </p:nvSpPr>
        <p:spPr>
          <a:xfrm>
            <a:off x="3100863" y="1152747"/>
            <a:ext cx="2780312" cy="1085850"/>
          </a:xfrm>
          <a:prstGeom prst="wedgeRoundRectCallout">
            <a:avLst>
              <a:gd name="adj1" fmla="val 41679"/>
              <a:gd name="adj2" fmla="val 17840"/>
              <a:gd name="adj3" fmla="val 16667"/>
            </a:avLst>
          </a:prstGeom>
          <a:solidFill>
            <a:schemeClr val="bg1"/>
          </a:solidFill>
          <a:ln w="38100">
            <a:solidFill>
              <a:srgbClr val="00B0F0"/>
            </a:solidFill>
            <a:tailEnd type="arrow"/>
          </a:ln>
        </p:spPr>
        <p:style>
          <a:lnRef idx="1">
            <a:schemeClr val="accent1"/>
          </a:lnRef>
          <a:fillRef idx="0">
            <a:schemeClr val="accent1"/>
          </a:fillRef>
          <a:effectRef idx="0">
            <a:schemeClr val="accent1"/>
          </a:effectRef>
          <a:fontRef idx="minor">
            <a:schemeClr val="tx1"/>
          </a:fontRef>
        </p:style>
        <p:txBody>
          <a:bodyPr rtlCol="0" anchor="t"/>
          <a:lstStyle/>
          <a:p>
            <a:r>
              <a:rPr lang="en-US" sz="1200" b="1" dirty="0" smtClean="0">
                <a:solidFill>
                  <a:srgbClr val="C00000"/>
                </a:solidFill>
              </a:rPr>
              <a:t>PRESTO NBI </a:t>
            </a:r>
          </a:p>
          <a:p>
            <a:r>
              <a:rPr lang="en-US" sz="1200" b="1" dirty="0" smtClean="0"/>
              <a:t>Infrastructure Control &amp; Management</a:t>
            </a:r>
            <a:endParaRPr lang="en-US" sz="1200" b="1" strike="sngStrike" dirty="0" smtClean="0">
              <a:solidFill>
                <a:schemeClr val="bg2">
                  <a:lumMod val="20000"/>
                  <a:lumOff val="80000"/>
                </a:schemeClr>
              </a:solidFill>
            </a:endParaRPr>
          </a:p>
        </p:txBody>
      </p:sp>
      <p:sp>
        <p:nvSpPr>
          <p:cNvPr id="64" name="Rounded Rectangular Callout 63"/>
          <p:cNvSpPr/>
          <p:nvPr/>
        </p:nvSpPr>
        <p:spPr>
          <a:xfrm>
            <a:off x="1349455" y="1846709"/>
            <a:ext cx="1462302" cy="467763"/>
          </a:xfrm>
          <a:prstGeom prst="wedgeRoundRectCallout">
            <a:avLst>
              <a:gd name="adj1" fmla="val 41679"/>
              <a:gd name="adj2" fmla="val 17840"/>
              <a:gd name="adj3" fmla="val 16667"/>
            </a:avLst>
          </a:prstGeom>
          <a:solidFill>
            <a:schemeClr val="bg1"/>
          </a:solidFill>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b="1" dirty="0" smtClean="0">
                <a:solidFill>
                  <a:srgbClr val="C00000"/>
                </a:solidFill>
              </a:rPr>
              <a:t>LEGATO NBI </a:t>
            </a:r>
          </a:p>
          <a:p>
            <a:pPr algn="ctr"/>
            <a:r>
              <a:rPr lang="en-US" sz="900" b="1" dirty="0" smtClean="0"/>
              <a:t>SOF</a:t>
            </a:r>
            <a:endParaRPr lang="en-US" sz="900" b="1" strike="sngStrike" dirty="0" smtClean="0">
              <a:solidFill>
                <a:schemeClr val="bg2">
                  <a:lumMod val="20000"/>
                  <a:lumOff val="80000"/>
                </a:schemeClr>
              </a:solidFill>
            </a:endParaRPr>
          </a:p>
        </p:txBody>
      </p:sp>
      <p:sp>
        <p:nvSpPr>
          <p:cNvPr id="65" name="Rounded Rectangular Callout 64"/>
          <p:cNvSpPr/>
          <p:nvPr/>
        </p:nvSpPr>
        <p:spPr>
          <a:xfrm>
            <a:off x="1349454" y="1433325"/>
            <a:ext cx="1462302" cy="467763"/>
          </a:xfrm>
          <a:prstGeom prst="wedgeRoundRectCallout">
            <a:avLst>
              <a:gd name="adj1" fmla="val 41679"/>
              <a:gd name="adj2" fmla="val 17840"/>
              <a:gd name="adj3" fmla="val 16667"/>
            </a:avLst>
          </a:prstGeom>
          <a:solidFill>
            <a:schemeClr val="bg1"/>
          </a:solidFill>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b="1" dirty="0" smtClean="0">
                <a:solidFill>
                  <a:srgbClr val="C00000"/>
                </a:solidFill>
              </a:rPr>
              <a:t>SONATA/INTERLUDE EBI </a:t>
            </a:r>
          </a:p>
          <a:p>
            <a:pPr algn="ctr"/>
            <a:r>
              <a:rPr lang="en-US" sz="900" b="1" dirty="0" smtClean="0"/>
              <a:t>B2B</a:t>
            </a:r>
            <a:endParaRPr lang="en-US" sz="900" b="1" strike="sngStrike" dirty="0" smtClean="0">
              <a:solidFill>
                <a:schemeClr val="bg2">
                  <a:lumMod val="20000"/>
                  <a:lumOff val="80000"/>
                </a:schemeClr>
              </a:solidFill>
            </a:endParaRPr>
          </a:p>
        </p:txBody>
      </p:sp>
      <p:sp>
        <p:nvSpPr>
          <p:cNvPr id="66" name="Rounded Rectangular Callout 65"/>
          <p:cNvSpPr/>
          <p:nvPr/>
        </p:nvSpPr>
        <p:spPr>
          <a:xfrm>
            <a:off x="1349454" y="1053805"/>
            <a:ext cx="1462302" cy="467763"/>
          </a:xfrm>
          <a:prstGeom prst="wedgeRoundRectCallout">
            <a:avLst>
              <a:gd name="adj1" fmla="val 41679"/>
              <a:gd name="adj2" fmla="val 17840"/>
              <a:gd name="adj3" fmla="val 16667"/>
            </a:avLst>
          </a:prstGeom>
          <a:solidFill>
            <a:schemeClr val="bg1"/>
          </a:solidFill>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b="1" dirty="0" smtClean="0">
                <a:solidFill>
                  <a:srgbClr val="C00000"/>
                </a:solidFill>
              </a:rPr>
              <a:t>CANTATA/ALLEGRO EBI </a:t>
            </a:r>
          </a:p>
          <a:p>
            <a:pPr algn="ctr"/>
            <a:r>
              <a:rPr lang="en-US" sz="900" b="1" dirty="0" smtClean="0"/>
              <a:t>C2B</a:t>
            </a:r>
            <a:endParaRPr lang="en-US" sz="900" b="1" strike="sngStrike" dirty="0" smtClean="0">
              <a:solidFill>
                <a:schemeClr val="bg2">
                  <a:lumMod val="20000"/>
                  <a:lumOff val="80000"/>
                </a:schemeClr>
              </a:solidFill>
            </a:endParaRPr>
          </a:p>
        </p:txBody>
      </p:sp>
      <p:sp>
        <p:nvSpPr>
          <p:cNvPr id="61" name="Rounded Rectangular Callout 60"/>
          <p:cNvSpPr/>
          <p:nvPr/>
        </p:nvSpPr>
        <p:spPr>
          <a:xfrm>
            <a:off x="3215350" y="1733773"/>
            <a:ext cx="2281600" cy="334629"/>
          </a:xfrm>
          <a:prstGeom prst="wedgeRoundRectCallout">
            <a:avLst>
              <a:gd name="adj1" fmla="val 41679"/>
              <a:gd name="adj2" fmla="val 17840"/>
              <a:gd name="adj3" fmla="val 16667"/>
            </a:avLst>
          </a:prstGeom>
          <a:solidFill>
            <a:schemeClr val="accent6">
              <a:lumMod val="20000"/>
              <a:lumOff val="80000"/>
            </a:schemeClr>
          </a:solidFill>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smtClean="0"/>
              <a:t>Network Resource Provisioning</a:t>
            </a:r>
            <a:endParaRPr lang="en-US" sz="1200" strike="sngStrike" dirty="0" smtClean="0">
              <a:solidFill>
                <a:schemeClr val="bg2">
                  <a:lumMod val="20000"/>
                  <a:lumOff val="80000"/>
                </a:schemeClr>
              </a:solidFill>
            </a:endParaRPr>
          </a:p>
        </p:txBody>
      </p:sp>
      <p:sp>
        <p:nvSpPr>
          <p:cNvPr id="67" name="Rounded Rectangular Callout 66"/>
          <p:cNvSpPr/>
          <p:nvPr/>
        </p:nvSpPr>
        <p:spPr>
          <a:xfrm>
            <a:off x="1728859" y="3037566"/>
            <a:ext cx="1922037" cy="383206"/>
          </a:xfrm>
          <a:prstGeom prst="wedgeRoundRectCallout">
            <a:avLst>
              <a:gd name="adj1" fmla="val 41679"/>
              <a:gd name="adj2" fmla="val 17840"/>
              <a:gd name="adj3" fmla="val 16667"/>
            </a:avLst>
          </a:prstGeom>
          <a:solidFill>
            <a:schemeClr val="bg1"/>
          </a:solidFill>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dirty="0" smtClean="0"/>
              <a:t>MEF Specifications</a:t>
            </a:r>
            <a:endParaRPr lang="en-US" sz="1200" b="1" strike="sngStrike" dirty="0" smtClean="0">
              <a:solidFill>
                <a:schemeClr val="bg2">
                  <a:lumMod val="20000"/>
                  <a:lumOff val="80000"/>
                </a:schemeClr>
              </a:solidFill>
            </a:endParaRPr>
          </a:p>
        </p:txBody>
      </p:sp>
      <p:sp>
        <p:nvSpPr>
          <p:cNvPr id="69" name="Rounded Rectangular Callout 68"/>
          <p:cNvSpPr/>
          <p:nvPr/>
        </p:nvSpPr>
        <p:spPr>
          <a:xfrm>
            <a:off x="1826927" y="3383506"/>
            <a:ext cx="1651979" cy="195633"/>
          </a:xfrm>
          <a:prstGeom prst="wedgeRoundRectCallout">
            <a:avLst>
              <a:gd name="adj1" fmla="val 41679"/>
              <a:gd name="adj2" fmla="val 17840"/>
              <a:gd name="adj3" fmla="val 16667"/>
            </a:avLst>
          </a:prstGeom>
          <a:solidFill>
            <a:schemeClr val="bg1"/>
          </a:solidFill>
          <a:ln w="12700">
            <a:solidFill>
              <a:schemeClr val="bg1">
                <a:lumMod val="65000"/>
              </a:schemeClr>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b="1" dirty="0" smtClean="0"/>
              <a:t>Import:  TMF API</a:t>
            </a:r>
            <a:endParaRPr lang="en-US" sz="900" b="1" strike="sngStrike" dirty="0" smtClean="0">
              <a:solidFill>
                <a:schemeClr val="bg2">
                  <a:lumMod val="20000"/>
                  <a:lumOff val="80000"/>
                </a:schemeClr>
              </a:solidFill>
            </a:endParaRPr>
          </a:p>
        </p:txBody>
      </p:sp>
      <p:cxnSp>
        <p:nvCxnSpPr>
          <p:cNvPr id="73" name="Straight Arrow Connector 72"/>
          <p:cNvCxnSpPr>
            <a:stCxn id="61" idx="2"/>
            <a:endCxn id="26" idx="0"/>
          </p:cNvCxnSpPr>
          <p:nvPr/>
        </p:nvCxnSpPr>
        <p:spPr>
          <a:xfrm>
            <a:off x="4356150" y="2068402"/>
            <a:ext cx="349341" cy="969164"/>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61" idx="2"/>
          </p:cNvCxnSpPr>
          <p:nvPr/>
        </p:nvCxnSpPr>
        <p:spPr>
          <a:xfrm>
            <a:off x="4356150" y="2068402"/>
            <a:ext cx="3050048" cy="859077"/>
          </a:xfrm>
          <a:prstGeom prst="straightConnector1">
            <a:avLst/>
          </a:prstGeom>
          <a:ln>
            <a:solidFill>
              <a:schemeClr val="accent6">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11" idx="0"/>
            <a:endCxn id="60" idx="2"/>
          </p:cNvCxnSpPr>
          <p:nvPr/>
        </p:nvCxnSpPr>
        <p:spPr>
          <a:xfrm flipH="1" flipV="1">
            <a:off x="7754088" y="3532002"/>
            <a:ext cx="6730" cy="462088"/>
          </a:xfrm>
          <a:prstGeom prst="straightConnector1">
            <a:avLst/>
          </a:prstGeom>
          <a:ln w="25400">
            <a:solidFill>
              <a:srgbClr val="FFC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87347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7326" y="0"/>
            <a:ext cx="8161443" cy="952499"/>
          </a:xfrm>
        </p:spPr>
        <p:txBody>
          <a:bodyPr/>
          <a:lstStyle/>
          <a:p>
            <a:r>
              <a:rPr lang="en-US" dirty="0" smtClean="0"/>
              <a:t>MEF 55 Entities</a:t>
            </a:r>
            <a:endParaRPr lang="en-US" dirty="0"/>
          </a:p>
        </p:txBody>
      </p:sp>
      <p:sp>
        <p:nvSpPr>
          <p:cNvPr id="3" name="Content Placeholder 2"/>
          <p:cNvSpPr>
            <a:spLocks noGrp="1"/>
          </p:cNvSpPr>
          <p:nvPr>
            <p:ph idx="1"/>
          </p:nvPr>
        </p:nvSpPr>
        <p:spPr>
          <a:xfrm>
            <a:off x="60326" y="777192"/>
            <a:ext cx="2860675" cy="4269821"/>
          </a:xfrm>
        </p:spPr>
        <p:txBody>
          <a:bodyPr>
            <a:normAutofit fontScale="70000" lnSpcReduction="20000"/>
          </a:bodyPr>
          <a:lstStyle/>
          <a:p>
            <a:r>
              <a:rPr lang="en-US" sz="2400" dirty="0" smtClean="0"/>
              <a:t>CIM project focus is to model MEF 55 abstractions to support LSO management of Product, Service and Resource Views </a:t>
            </a:r>
            <a:endParaRPr lang="en-US" sz="2100" dirty="0"/>
          </a:p>
          <a:p>
            <a:pPr lvl="1"/>
            <a:r>
              <a:rPr lang="en-US" sz="1900" dirty="0" smtClean="0"/>
              <a:t>CIM identifies relationship between leveraged TMF and ONF models</a:t>
            </a:r>
          </a:p>
          <a:p>
            <a:pPr marL="0" indent="0">
              <a:buNone/>
            </a:pPr>
            <a:endParaRPr lang="en-US" sz="2100" dirty="0" smtClean="0"/>
          </a:p>
          <a:p>
            <a:r>
              <a:rPr lang="en-US" sz="2400" dirty="0" smtClean="0"/>
              <a:t>Model and Interface projects are based on CIM and share </a:t>
            </a:r>
            <a:r>
              <a:rPr lang="en-US" sz="2400" dirty="0"/>
              <a:t>models </a:t>
            </a:r>
            <a:r>
              <a:rPr lang="en-US" sz="2400" dirty="0" smtClean="0"/>
              <a:t>that include attributes </a:t>
            </a:r>
            <a:r>
              <a:rPr lang="en-US" sz="2400" dirty="0"/>
              <a:t>defined in MEF </a:t>
            </a:r>
            <a:r>
              <a:rPr lang="en-US" sz="2400" dirty="0" smtClean="0"/>
              <a:t>Technical Specifications </a:t>
            </a:r>
          </a:p>
          <a:p>
            <a:pPr lvl="1"/>
            <a:r>
              <a:rPr lang="en-US" sz="2200" dirty="0" smtClean="0"/>
              <a:t>projects identify support for MEF 55 functional requirements</a:t>
            </a:r>
          </a:p>
          <a:p>
            <a:pPr lvl="1"/>
            <a:r>
              <a:rPr lang="en-US" sz="2200" i="1" dirty="0" smtClean="0"/>
              <a:t>Resource View aligning with ONF TAPI model</a:t>
            </a:r>
            <a:endParaRPr lang="en-US" sz="2200" i="1" dirty="0"/>
          </a:p>
        </p:txBody>
      </p:sp>
      <p:sp>
        <p:nvSpPr>
          <p:cNvPr id="4" name="Slide Number Placeholder 3"/>
          <p:cNvSpPr>
            <a:spLocks noGrp="1"/>
          </p:cNvSpPr>
          <p:nvPr>
            <p:ph type="sldNum" sz="quarter" idx="12"/>
          </p:nvPr>
        </p:nvSpPr>
        <p:spPr/>
        <p:txBody>
          <a:bodyPr/>
          <a:lstStyle/>
          <a:p>
            <a:fld id="{6B71981B-747E-FC42-A9CB-4FBC300A3530}" type="slidenum">
              <a:rPr lang="en-US" smtClean="0"/>
              <a:pPr/>
              <a:t>8</a:t>
            </a:fld>
            <a:endParaRPr lang="en-US" dirty="0"/>
          </a:p>
        </p:txBody>
      </p:sp>
      <p:sp>
        <p:nvSpPr>
          <p:cNvPr id="6" name="Rectangle 5"/>
          <p:cNvSpPr/>
          <p:nvPr/>
        </p:nvSpPr>
        <p:spPr>
          <a:xfrm>
            <a:off x="4204939" y="269875"/>
            <a:ext cx="3490000" cy="4387540"/>
          </a:xfrm>
          <a:prstGeom prst="rect">
            <a:avLst/>
          </a:prstGeom>
          <a:solidFill>
            <a:schemeClr val="accent3">
              <a:lumMod val="60000"/>
              <a:lumOff val="4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100" dirty="0"/>
          </a:p>
        </p:txBody>
      </p:sp>
      <p:sp>
        <p:nvSpPr>
          <p:cNvPr id="8" name="Rectangle 7"/>
          <p:cNvSpPr/>
          <p:nvPr/>
        </p:nvSpPr>
        <p:spPr>
          <a:xfrm>
            <a:off x="7694939" y="269876"/>
            <a:ext cx="1334412" cy="4388900"/>
          </a:xfrm>
          <a:prstGeom prst="rect">
            <a:avLst/>
          </a:prstGeom>
          <a:solidFill>
            <a:srgbClr val="FFDE75">
              <a:alpha val="4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9" name="Rectangle 8"/>
          <p:cNvSpPr/>
          <p:nvPr/>
        </p:nvSpPr>
        <p:spPr>
          <a:xfrm>
            <a:off x="2921851" y="269876"/>
            <a:ext cx="1283088" cy="4387539"/>
          </a:xfrm>
          <a:prstGeom prst="rect">
            <a:avLst/>
          </a:prstGeom>
          <a:solidFill>
            <a:srgbClr val="B0C7E2">
              <a:alpha val="4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0" name="TextBox 9"/>
          <p:cNvSpPr txBox="1"/>
          <p:nvPr/>
        </p:nvSpPr>
        <p:spPr>
          <a:xfrm>
            <a:off x="2921851" y="1973048"/>
            <a:ext cx="1334412" cy="273371"/>
          </a:xfrm>
          <a:prstGeom prst="rect">
            <a:avLst/>
          </a:prstGeom>
          <a:noFill/>
        </p:spPr>
        <p:txBody>
          <a:bodyPr wrap="square" rtlCol="0">
            <a:spAutoFit/>
          </a:bodyPr>
          <a:lstStyle/>
          <a:p>
            <a:pPr algn="ctr"/>
            <a:r>
              <a:rPr lang="en-US" sz="1100" dirty="0" smtClean="0"/>
              <a:t>Service View</a:t>
            </a:r>
            <a:endParaRPr lang="en-US" sz="1100" dirty="0"/>
          </a:p>
        </p:txBody>
      </p:sp>
      <p:sp>
        <p:nvSpPr>
          <p:cNvPr id="11" name="TextBox 10"/>
          <p:cNvSpPr txBox="1"/>
          <p:nvPr/>
        </p:nvSpPr>
        <p:spPr>
          <a:xfrm>
            <a:off x="2921851" y="3966709"/>
            <a:ext cx="1334412" cy="261610"/>
          </a:xfrm>
          <a:prstGeom prst="rect">
            <a:avLst/>
          </a:prstGeom>
          <a:noFill/>
        </p:spPr>
        <p:txBody>
          <a:bodyPr wrap="square" rtlCol="0">
            <a:spAutoFit/>
          </a:bodyPr>
          <a:lstStyle/>
          <a:p>
            <a:pPr algn="ctr"/>
            <a:r>
              <a:rPr lang="en-US" sz="1100" dirty="0" smtClean="0"/>
              <a:t>Equipment</a:t>
            </a:r>
            <a:endParaRPr lang="en-US" sz="1100" dirty="0"/>
          </a:p>
        </p:txBody>
      </p:sp>
      <p:sp>
        <p:nvSpPr>
          <p:cNvPr id="12" name="TextBox 11"/>
          <p:cNvSpPr txBox="1"/>
          <p:nvPr/>
        </p:nvSpPr>
        <p:spPr>
          <a:xfrm>
            <a:off x="7675809" y="3872385"/>
            <a:ext cx="1283088" cy="450258"/>
          </a:xfrm>
          <a:prstGeom prst="rect">
            <a:avLst/>
          </a:prstGeom>
          <a:noFill/>
        </p:spPr>
        <p:txBody>
          <a:bodyPr wrap="square" rtlCol="0">
            <a:spAutoFit/>
          </a:bodyPr>
          <a:lstStyle/>
          <a:p>
            <a:pPr algn="ctr"/>
            <a:r>
              <a:rPr lang="en-US" sz="1100" dirty="0" smtClean="0"/>
              <a:t>Element Control &amp; Management</a:t>
            </a:r>
            <a:endParaRPr lang="en-US" sz="1100" dirty="0"/>
          </a:p>
        </p:txBody>
      </p:sp>
      <p:sp>
        <p:nvSpPr>
          <p:cNvPr id="13" name="TextBox 12"/>
          <p:cNvSpPr txBox="1"/>
          <p:nvPr/>
        </p:nvSpPr>
        <p:spPr>
          <a:xfrm>
            <a:off x="7715984" y="2612036"/>
            <a:ext cx="1283088" cy="980920"/>
          </a:xfrm>
          <a:prstGeom prst="rect">
            <a:avLst/>
          </a:prstGeom>
          <a:noFill/>
        </p:spPr>
        <p:txBody>
          <a:bodyPr wrap="square" rtlCol="0">
            <a:spAutoFit/>
          </a:bodyPr>
          <a:lstStyle/>
          <a:p>
            <a:pPr algn="ctr"/>
            <a:r>
              <a:rPr lang="en-US" sz="1100" dirty="0" smtClean="0"/>
              <a:t>Service Orchestration &amp; Infrastructure Management</a:t>
            </a:r>
          </a:p>
          <a:p>
            <a:pPr algn="ctr"/>
            <a:r>
              <a:rPr lang="en-US" sz="1100" dirty="0" smtClean="0"/>
              <a:t>(Subnetwork)</a:t>
            </a:r>
            <a:endParaRPr lang="en-US" sz="1100" dirty="0"/>
          </a:p>
        </p:txBody>
      </p:sp>
      <p:sp>
        <p:nvSpPr>
          <p:cNvPr id="14" name="TextBox 13"/>
          <p:cNvSpPr txBox="1"/>
          <p:nvPr/>
        </p:nvSpPr>
        <p:spPr>
          <a:xfrm>
            <a:off x="7659712" y="295532"/>
            <a:ext cx="1318317" cy="490459"/>
          </a:xfrm>
          <a:prstGeom prst="rect">
            <a:avLst/>
          </a:prstGeom>
          <a:noFill/>
        </p:spPr>
        <p:txBody>
          <a:bodyPr wrap="square" rtlCol="0">
            <a:spAutoFit/>
          </a:bodyPr>
          <a:lstStyle/>
          <a:p>
            <a:pPr algn="ctr"/>
            <a:r>
              <a:rPr lang="en-US" sz="1200" b="1" dirty="0" smtClean="0"/>
              <a:t>LSO RA</a:t>
            </a:r>
          </a:p>
          <a:p>
            <a:pPr algn="ctr">
              <a:lnSpc>
                <a:spcPts val="1500"/>
              </a:lnSpc>
            </a:pPr>
            <a:r>
              <a:rPr lang="en-US" sz="1200" b="1" dirty="0" smtClean="0"/>
              <a:t>Context</a:t>
            </a:r>
            <a:endParaRPr lang="en-US" sz="1200" b="1" dirty="0"/>
          </a:p>
        </p:txBody>
      </p:sp>
      <p:sp>
        <p:nvSpPr>
          <p:cNvPr id="15" name="TextBox 14"/>
          <p:cNvSpPr txBox="1"/>
          <p:nvPr/>
        </p:nvSpPr>
        <p:spPr>
          <a:xfrm>
            <a:off x="4461557" y="278694"/>
            <a:ext cx="2925441" cy="498500"/>
          </a:xfrm>
          <a:prstGeom prst="rect">
            <a:avLst/>
          </a:prstGeom>
          <a:noFill/>
        </p:spPr>
        <p:txBody>
          <a:bodyPr wrap="square" rtlCol="0">
            <a:noAutofit/>
          </a:bodyPr>
          <a:lstStyle/>
          <a:p>
            <a:pPr algn="ctr">
              <a:lnSpc>
                <a:spcPts val="1500"/>
              </a:lnSpc>
            </a:pPr>
            <a:r>
              <a:rPr lang="en-US" sz="1200" b="1" dirty="0" smtClean="0"/>
              <a:t>Information Class Examples per Management Abstraction View</a:t>
            </a:r>
            <a:endParaRPr lang="en-US" sz="1200" b="1" dirty="0"/>
          </a:p>
        </p:txBody>
      </p:sp>
      <p:sp>
        <p:nvSpPr>
          <p:cNvPr id="22" name="TextBox 21"/>
          <p:cNvSpPr txBox="1"/>
          <p:nvPr/>
        </p:nvSpPr>
        <p:spPr>
          <a:xfrm>
            <a:off x="7655597" y="1796161"/>
            <a:ext cx="1437060" cy="627144"/>
          </a:xfrm>
          <a:prstGeom prst="rect">
            <a:avLst/>
          </a:prstGeom>
          <a:noFill/>
        </p:spPr>
        <p:txBody>
          <a:bodyPr wrap="square" rtlCol="0">
            <a:spAutoFit/>
          </a:bodyPr>
          <a:lstStyle/>
          <a:p>
            <a:pPr algn="ctr"/>
            <a:r>
              <a:rPr lang="en-US" sz="1100" dirty="0" smtClean="0"/>
              <a:t>Service Orchestration</a:t>
            </a:r>
          </a:p>
          <a:p>
            <a:pPr algn="ctr"/>
            <a:r>
              <a:rPr lang="en-US" sz="1100" dirty="0" smtClean="0"/>
              <a:t>(Provider domains &amp; multi-domain)</a:t>
            </a:r>
            <a:endParaRPr lang="en-US" sz="1100" dirty="0"/>
          </a:p>
        </p:txBody>
      </p:sp>
      <p:sp>
        <p:nvSpPr>
          <p:cNvPr id="23" name="TextBox 22"/>
          <p:cNvSpPr txBox="1"/>
          <p:nvPr/>
        </p:nvSpPr>
        <p:spPr>
          <a:xfrm>
            <a:off x="7723018" y="1043340"/>
            <a:ext cx="1283088" cy="273371"/>
          </a:xfrm>
          <a:prstGeom prst="rect">
            <a:avLst/>
          </a:prstGeom>
          <a:noFill/>
        </p:spPr>
        <p:txBody>
          <a:bodyPr wrap="square" rtlCol="0">
            <a:spAutoFit/>
          </a:bodyPr>
          <a:lstStyle/>
          <a:p>
            <a:pPr algn="ctr"/>
            <a:r>
              <a:rPr lang="en-US" sz="1100" dirty="0" smtClean="0"/>
              <a:t>Business Apps</a:t>
            </a:r>
            <a:endParaRPr lang="en-US" sz="1100" dirty="0"/>
          </a:p>
        </p:txBody>
      </p:sp>
      <p:cxnSp>
        <p:nvCxnSpPr>
          <p:cNvPr id="24" name="Straight Connector 23"/>
          <p:cNvCxnSpPr/>
          <p:nvPr/>
        </p:nvCxnSpPr>
        <p:spPr>
          <a:xfrm flipV="1">
            <a:off x="2921851" y="719743"/>
            <a:ext cx="6120929" cy="1455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921851" y="1043340"/>
            <a:ext cx="1334412" cy="273371"/>
          </a:xfrm>
          <a:prstGeom prst="rect">
            <a:avLst/>
          </a:prstGeom>
          <a:noFill/>
        </p:spPr>
        <p:txBody>
          <a:bodyPr wrap="square" rtlCol="0">
            <a:spAutoFit/>
          </a:bodyPr>
          <a:lstStyle/>
          <a:p>
            <a:pPr algn="ctr"/>
            <a:r>
              <a:rPr lang="en-US" sz="1100" dirty="0" smtClean="0"/>
              <a:t>Product View</a:t>
            </a:r>
            <a:endParaRPr lang="en-US" sz="1100" dirty="0"/>
          </a:p>
        </p:txBody>
      </p:sp>
      <p:sp>
        <p:nvSpPr>
          <p:cNvPr id="29" name="TextBox 28"/>
          <p:cNvSpPr txBox="1"/>
          <p:nvPr/>
        </p:nvSpPr>
        <p:spPr>
          <a:xfrm>
            <a:off x="2921851" y="3028366"/>
            <a:ext cx="1334412" cy="273371"/>
          </a:xfrm>
          <a:prstGeom prst="rect">
            <a:avLst/>
          </a:prstGeom>
          <a:noFill/>
        </p:spPr>
        <p:txBody>
          <a:bodyPr wrap="square" rtlCol="0">
            <a:spAutoFit/>
          </a:bodyPr>
          <a:lstStyle/>
          <a:p>
            <a:pPr algn="ctr"/>
            <a:r>
              <a:rPr lang="en-US" sz="1100" dirty="0" smtClean="0"/>
              <a:t>Network &amp; Topology</a:t>
            </a:r>
            <a:endParaRPr lang="en-US" sz="1100" dirty="0"/>
          </a:p>
        </p:txBody>
      </p:sp>
      <p:cxnSp>
        <p:nvCxnSpPr>
          <p:cNvPr id="34" name="Straight Connector 33"/>
          <p:cNvCxnSpPr/>
          <p:nvPr/>
        </p:nvCxnSpPr>
        <p:spPr>
          <a:xfrm flipV="1">
            <a:off x="2921851" y="1620063"/>
            <a:ext cx="6107500" cy="145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921851" y="2576862"/>
            <a:ext cx="610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921851" y="3645953"/>
            <a:ext cx="6120929" cy="1427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921001" y="295532"/>
            <a:ext cx="1318317" cy="490459"/>
          </a:xfrm>
          <a:prstGeom prst="rect">
            <a:avLst/>
          </a:prstGeom>
          <a:noFill/>
        </p:spPr>
        <p:txBody>
          <a:bodyPr wrap="square" rtlCol="0">
            <a:spAutoFit/>
          </a:bodyPr>
          <a:lstStyle/>
          <a:p>
            <a:pPr algn="ctr"/>
            <a:r>
              <a:rPr lang="en-US" sz="1200" b="1" dirty="0" smtClean="0"/>
              <a:t>Management</a:t>
            </a:r>
          </a:p>
          <a:p>
            <a:pPr algn="ctr">
              <a:lnSpc>
                <a:spcPts val="1500"/>
              </a:lnSpc>
            </a:pPr>
            <a:r>
              <a:rPr lang="en-US" sz="1200" b="1" dirty="0" smtClean="0"/>
              <a:t>Abstractions</a:t>
            </a:r>
            <a:endParaRPr lang="en-US" sz="1200" b="1" dirty="0"/>
          </a:p>
        </p:txBody>
      </p:sp>
      <p:sp>
        <p:nvSpPr>
          <p:cNvPr id="41" name="TextBox 40"/>
          <p:cNvSpPr txBox="1"/>
          <p:nvPr/>
        </p:nvSpPr>
        <p:spPr>
          <a:xfrm>
            <a:off x="2921851" y="2745666"/>
            <a:ext cx="1334412" cy="261610"/>
          </a:xfrm>
          <a:prstGeom prst="rect">
            <a:avLst/>
          </a:prstGeom>
          <a:noFill/>
        </p:spPr>
        <p:txBody>
          <a:bodyPr wrap="square" rtlCol="0">
            <a:spAutoFit/>
          </a:bodyPr>
          <a:lstStyle/>
          <a:p>
            <a:pPr algn="ctr"/>
            <a:r>
              <a:rPr lang="en-US" sz="1100" i="1" dirty="0" smtClean="0"/>
              <a:t>Resource View</a:t>
            </a:r>
            <a:endParaRPr lang="en-US" sz="1100" i="1" dirty="0"/>
          </a:p>
        </p:txBody>
      </p:sp>
      <p:sp>
        <p:nvSpPr>
          <p:cNvPr id="53" name="TextBox 52"/>
          <p:cNvSpPr txBox="1"/>
          <p:nvPr/>
        </p:nvSpPr>
        <p:spPr>
          <a:xfrm rot="19099439">
            <a:off x="4375230" y="972631"/>
            <a:ext cx="541174" cy="430887"/>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Product</a:t>
            </a:r>
            <a:br>
              <a:rPr lang="en-US" sz="1100" dirty="0" smtClean="0"/>
            </a:br>
            <a:r>
              <a:rPr lang="en-US" sz="1100" dirty="0" smtClean="0"/>
              <a:t>Catalog</a:t>
            </a:r>
            <a:endParaRPr lang="en-US" sz="1100" dirty="0"/>
          </a:p>
        </p:txBody>
      </p:sp>
      <p:sp>
        <p:nvSpPr>
          <p:cNvPr id="54" name="TextBox 53"/>
          <p:cNvSpPr txBox="1"/>
          <p:nvPr/>
        </p:nvSpPr>
        <p:spPr>
          <a:xfrm rot="19099439">
            <a:off x="5122530" y="972631"/>
            <a:ext cx="563617" cy="430887"/>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Product</a:t>
            </a:r>
            <a:br>
              <a:rPr lang="en-US" sz="1100" dirty="0" smtClean="0"/>
            </a:br>
            <a:r>
              <a:rPr lang="en-US" sz="1100" dirty="0" smtClean="0"/>
              <a:t>Offering</a:t>
            </a:r>
            <a:endParaRPr lang="en-US" sz="1100" dirty="0"/>
          </a:p>
        </p:txBody>
      </p:sp>
      <p:sp>
        <p:nvSpPr>
          <p:cNvPr id="55" name="TextBox 54"/>
          <p:cNvSpPr txBox="1"/>
          <p:nvPr/>
        </p:nvSpPr>
        <p:spPr>
          <a:xfrm rot="19099439">
            <a:off x="5743593" y="1057269"/>
            <a:ext cx="648575" cy="261610"/>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Customer</a:t>
            </a:r>
            <a:endParaRPr lang="en-US" sz="1100" dirty="0"/>
          </a:p>
        </p:txBody>
      </p:sp>
      <p:sp>
        <p:nvSpPr>
          <p:cNvPr id="56" name="TextBox 55"/>
          <p:cNvSpPr txBox="1"/>
          <p:nvPr/>
        </p:nvSpPr>
        <p:spPr>
          <a:xfrm rot="19099439">
            <a:off x="6360406" y="1057269"/>
            <a:ext cx="541175" cy="261610"/>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Product</a:t>
            </a:r>
            <a:endParaRPr lang="en-US" sz="1100" dirty="0"/>
          </a:p>
        </p:txBody>
      </p:sp>
      <p:sp>
        <p:nvSpPr>
          <p:cNvPr id="57" name="TextBox 56"/>
          <p:cNvSpPr txBox="1"/>
          <p:nvPr/>
        </p:nvSpPr>
        <p:spPr>
          <a:xfrm rot="19099439">
            <a:off x="7018498" y="972631"/>
            <a:ext cx="541174" cy="430887"/>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Product</a:t>
            </a:r>
            <a:br>
              <a:rPr lang="en-US" sz="1100" dirty="0" smtClean="0"/>
            </a:br>
            <a:r>
              <a:rPr lang="en-US" sz="1100" dirty="0" smtClean="0"/>
              <a:t>Spec</a:t>
            </a:r>
            <a:endParaRPr lang="en-US" sz="1100" dirty="0"/>
          </a:p>
        </p:txBody>
      </p:sp>
      <p:sp>
        <p:nvSpPr>
          <p:cNvPr id="58" name="TextBox 57"/>
          <p:cNvSpPr txBox="1"/>
          <p:nvPr/>
        </p:nvSpPr>
        <p:spPr>
          <a:xfrm rot="19099439">
            <a:off x="4799422" y="2761795"/>
            <a:ext cx="438583" cy="261610"/>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Fabric</a:t>
            </a:r>
            <a:endParaRPr lang="en-US" sz="1100" dirty="0"/>
          </a:p>
        </p:txBody>
      </p:sp>
      <p:sp>
        <p:nvSpPr>
          <p:cNvPr id="59" name="TextBox 58"/>
          <p:cNvSpPr txBox="1"/>
          <p:nvPr/>
        </p:nvSpPr>
        <p:spPr>
          <a:xfrm rot="19099439">
            <a:off x="5287473" y="3989758"/>
            <a:ext cx="589264" cy="430887"/>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Network</a:t>
            </a:r>
            <a:br>
              <a:rPr lang="en-US" sz="1100" dirty="0" smtClean="0"/>
            </a:br>
            <a:r>
              <a:rPr lang="en-US" sz="1100" dirty="0" smtClean="0"/>
              <a:t>Element</a:t>
            </a:r>
            <a:endParaRPr lang="en-US" sz="1100" dirty="0"/>
          </a:p>
        </p:txBody>
      </p:sp>
      <p:sp>
        <p:nvSpPr>
          <p:cNvPr id="60" name="TextBox 59"/>
          <p:cNvSpPr txBox="1"/>
          <p:nvPr/>
        </p:nvSpPr>
        <p:spPr>
          <a:xfrm rot="19099439">
            <a:off x="6007798" y="3839046"/>
            <a:ext cx="358431" cy="261610"/>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Card</a:t>
            </a:r>
            <a:endParaRPr lang="en-US" sz="1100" dirty="0"/>
          </a:p>
        </p:txBody>
      </p:sp>
      <p:sp>
        <p:nvSpPr>
          <p:cNvPr id="61" name="TextBox 60"/>
          <p:cNvSpPr txBox="1"/>
          <p:nvPr/>
        </p:nvSpPr>
        <p:spPr>
          <a:xfrm rot="19099439">
            <a:off x="5658512" y="3262250"/>
            <a:ext cx="327975" cy="261610"/>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VNF</a:t>
            </a:r>
            <a:endParaRPr lang="en-US" sz="1100" dirty="0"/>
          </a:p>
        </p:txBody>
      </p:sp>
      <p:sp>
        <p:nvSpPr>
          <p:cNvPr id="63" name="TextBox 62"/>
          <p:cNvSpPr txBox="1"/>
          <p:nvPr/>
        </p:nvSpPr>
        <p:spPr>
          <a:xfrm rot="19099439">
            <a:off x="4286337" y="3267862"/>
            <a:ext cx="321563" cy="261610"/>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Link</a:t>
            </a:r>
            <a:endParaRPr lang="en-US" sz="1100" dirty="0"/>
          </a:p>
        </p:txBody>
      </p:sp>
      <p:sp>
        <p:nvSpPr>
          <p:cNvPr id="64" name="TextBox 63"/>
          <p:cNvSpPr txBox="1"/>
          <p:nvPr/>
        </p:nvSpPr>
        <p:spPr>
          <a:xfrm rot="19099439">
            <a:off x="5178138" y="2806574"/>
            <a:ext cx="743152" cy="430887"/>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Forwarding</a:t>
            </a:r>
            <a:br>
              <a:rPr lang="en-US" sz="1100" dirty="0" smtClean="0"/>
            </a:br>
            <a:r>
              <a:rPr lang="en-US" sz="1100" dirty="0" smtClean="0"/>
              <a:t>Domain</a:t>
            </a:r>
            <a:endParaRPr lang="en-US" sz="1100" dirty="0"/>
          </a:p>
        </p:txBody>
      </p:sp>
      <p:sp>
        <p:nvSpPr>
          <p:cNvPr id="65" name="TextBox 64"/>
          <p:cNvSpPr txBox="1"/>
          <p:nvPr/>
        </p:nvSpPr>
        <p:spPr>
          <a:xfrm rot="19099439">
            <a:off x="6035803" y="2827414"/>
            <a:ext cx="743152" cy="430887"/>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Forwarding</a:t>
            </a:r>
            <a:br>
              <a:rPr lang="en-US" sz="1100" dirty="0" smtClean="0"/>
            </a:br>
            <a:r>
              <a:rPr lang="en-US" sz="1100" dirty="0" smtClean="0"/>
              <a:t>Construct</a:t>
            </a:r>
            <a:endParaRPr lang="en-US" sz="1100" dirty="0"/>
          </a:p>
        </p:txBody>
      </p:sp>
      <p:sp>
        <p:nvSpPr>
          <p:cNvPr id="66" name="TextBox 65"/>
          <p:cNvSpPr txBox="1"/>
          <p:nvPr/>
        </p:nvSpPr>
        <p:spPr>
          <a:xfrm rot="19099439">
            <a:off x="6783558" y="2815466"/>
            <a:ext cx="792846" cy="600164"/>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Logical</a:t>
            </a:r>
            <a:br>
              <a:rPr lang="en-US" sz="1100" dirty="0" smtClean="0"/>
            </a:br>
            <a:r>
              <a:rPr lang="en-US" sz="1100" dirty="0" smtClean="0"/>
              <a:t>Termination</a:t>
            </a:r>
            <a:br>
              <a:rPr lang="en-US" sz="1100" dirty="0" smtClean="0"/>
            </a:br>
            <a:r>
              <a:rPr lang="en-US" sz="1100" dirty="0" smtClean="0"/>
              <a:t>Point</a:t>
            </a:r>
            <a:endParaRPr lang="en-US" sz="1100" dirty="0"/>
          </a:p>
        </p:txBody>
      </p:sp>
      <p:sp>
        <p:nvSpPr>
          <p:cNvPr id="67" name="TextBox 66"/>
          <p:cNvSpPr txBox="1"/>
          <p:nvPr/>
        </p:nvSpPr>
        <p:spPr>
          <a:xfrm rot="19099439">
            <a:off x="4273251" y="2781918"/>
            <a:ext cx="433773" cy="261610"/>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Route</a:t>
            </a:r>
            <a:endParaRPr lang="en-US" sz="1100" dirty="0"/>
          </a:p>
        </p:txBody>
      </p:sp>
      <p:sp>
        <p:nvSpPr>
          <p:cNvPr id="68" name="TextBox 67"/>
          <p:cNvSpPr txBox="1"/>
          <p:nvPr/>
        </p:nvSpPr>
        <p:spPr>
          <a:xfrm rot="19099439">
            <a:off x="4325962" y="1962542"/>
            <a:ext cx="502703" cy="261610"/>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Service</a:t>
            </a:r>
            <a:endParaRPr lang="en-US" sz="1100" dirty="0"/>
          </a:p>
        </p:txBody>
      </p:sp>
      <p:sp>
        <p:nvSpPr>
          <p:cNvPr id="69" name="TextBox 68"/>
          <p:cNvSpPr txBox="1"/>
          <p:nvPr/>
        </p:nvSpPr>
        <p:spPr>
          <a:xfrm rot="19099439">
            <a:off x="4828574" y="1877904"/>
            <a:ext cx="765594" cy="430887"/>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Service</a:t>
            </a:r>
            <a:br>
              <a:rPr lang="en-US" sz="1100" dirty="0" smtClean="0"/>
            </a:br>
            <a:r>
              <a:rPr lang="en-US" sz="1100" dirty="0" smtClean="0"/>
              <a:t>Component</a:t>
            </a:r>
            <a:endParaRPr lang="en-US" sz="1100" dirty="0"/>
          </a:p>
        </p:txBody>
      </p:sp>
      <p:sp>
        <p:nvSpPr>
          <p:cNvPr id="70" name="TextBox 69"/>
          <p:cNvSpPr txBox="1"/>
          <p:nvPr/>
        </p:nvSpPr>
        <p:spPr>
          <a:xfrm rot="19099439">
            <a:off x="5475133" y="1962542"/>
            <a:ext cx="802464" cy="261610"/>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Service Spec</a:t>
            </a:r>
            <a:endParaRPr lang="en-US" sz="1100" dirty="0"/>
          </a:p>
        </p:txBody>
      </p:sp>
      <p:sp>
        <p:nvSpPr>
          <p:cNvPr id="71" name="TextBox 70"/>
          <p:cNvSpPr txBox="1"/>
          <p:nvPr/>
        </p:nvSpPr>
        <p:spPr>
          <a:xfrm rot="19099439">
            <a:off x="6121393" y="1877904"/>
            <a:ext cx="802464" cy="430887"/>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Service</a:t>
            </a:r>
            <a:br>
              <a:rPr lang="en-US" sz="1100" dirty="0" smtClean="0"/>
            </a:br>
            <a:r>
              <a:rPr lang="en-US" sz="1100" dirty="0" smtClean="0"/>
              <a:t>Access Point</a:t>
            </a:r>
            <a:endParaRPr lang="en-US" sz="1100" dirty="0"/>
          </a:p>
        </p:txBody>
      </p:sp>
      <p:sp>
        <p:nvSpPr>
          <p:cNvPr id="72" name="TextBox 71"/>
          <p:cNvSpPr txBox="1"/>
          <p:nvPr/>
        </p:nvSpPr>
        <p:spPr>
          <a:xfrm rot="19099439">
            <a:off x="6990673" y="1877904"/>
            <a:ext cx="608500" cy="430887"/>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Service</a:t>
            </a:r>
            <a:br>
              <a:rPr lang="en-US" sz="1100" dirty="0" smtClean="0"/>
            </a:br>
            <a:r>
              <a:rPr lang="en-US" sz="1100" dirty="0" smtClean="0"/>
              <a:t>Interface</a:t>
            </a:r>
            <a:endParaRPr lang="en-US" sz="1100" dirty="0"/>
          </a:p>
        </p:txBody>
      </p:sp>
      <p:sp>
        <p:nvSpPr>
          <p:cNvPr id="74" name="TextBox 73"/>
          <p:cNvSpPr txBox="1"/>
          <p:nvPr/>
        </p:nvSpPr>
        <p:spPr>
          <a:xfrm rot="19099439">
            <a:off x="4851769" y="3268396"/>
            <a:ext cx="332784" cy="261610"/>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VNE</a:t>
            </a:r>
            <a:endParaRPr lang="en-US" sz="1100" dirty="0"/>
          </a:p>
        </p:txBody>
      </p:sp>
      <p:sp>
        <p:nvSpPr>
          <p:cNvPr id="75" name="TextBox 74"/>
          <p:cNvSpPr txBox="1"/>
          <p:nvPr/>
        </p:nvSpPr>
        <p:spPr>
          <a:xfrm rot="19099439">
            <a:off x="6081200" y="4270467"/>
            <a:ext cx="334387" cy="261610"/>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Port</a:t>
            </a:r>
            <a:endParaRPr lang="en-US" sz="1100" dirty="0"/>
          </a:p>
        </p:txBody>
      </p:sp>
      <p:sp>
        <p:nvSpPr>
          <p:cNvPr id="76" name="TextBox 75"/>
          <p:cNvSpPr txBox="1"/>
          <p:nvPr/>
        </p:nvSpPr>
        <p:spPr>
          <a:xfrm rot="19099439">
            <a:off x="6555593" y="4082597"/>
            <a:ext cx="489879" cy="261610"/>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Facility</a:t>
            </a:r>
            <a:endParaRPr lang="en-US" sz="1100" dirty="0"/>
          </a:p>
        </p:txBody>
      </p:sp>
      <p:sp>
        <p:nvSpPr>
          <p:cNvPr id="77" name="TextBox 76"/>
          <p:cNvSpPr txBox="1"/>
          <p:nvPr/>
        </p:nvSpPr>
        <p:spPr>
          <a:xfrm rot="19099439">
            <a:off x="7110087" y="4067656"/>
            <a:ext cx="461024" cy="261610"/>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Server</a:t>
            </a:r>
            <a:endParaRPr lang="en-US" sz="1100" dirty="0"/>
          </a:p>
        </p:txBody>
      </p:sp>
      <p:sp>
        <p:nvSpPr>
          <p:cNvPr id="78" name="TextBox 77"/>
          <p:cNvSpPr txBox="1"/>
          <p:nvPr/>
        </p:nvSpPr>
        <p:spPr>
          <a:xfrm rot="19099439">
            <a:off x="4741152" y="4074396"/>
            <a:ext cx="504305" cy="261610"/>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Chassis</a:t>
            </a:r>
            <a:endParaRPr lang="en-US" sz="1100" dirty="0"/>
          </a:p>
        </p:txBody>
      </p:sp>
      <p:sp>
        <p:nvSpPr>
          <p:cNvPr id="79" name="TextBox 78"/>
          <p:cNvSpPr txBox="1"/>
          <p:nvPr/>
        </p:nvSpPr>
        <p:spPr>
          <a:xfrm rot="19099439">
            <a:off x="4353969" y="4074396"/>
            <a:ext cx="360035" cy="261610"/>
          </a:xfrm>
          <a:prstGeom prst="rect">
            <a:avLst/>
          </a:prstGeom>
          <a:solidFill>
            <a:schemeClr val="bg1"/>
          </a:solidFill>
          <a:ln>
            <a:solidFill>
              <a:schemeClr val="accent1"/>
            </a:solidFill>
          </a:ln>
        </p:spPr>
        <p:txBody>
          <a:bodyPr wrap="none" lIns="45720" rIns="45720" rtlCol="0" anchor="ctr">
            <a:spAutoFit/>
          </a:bodyPr>
          <a:lstStyle/>
          <a:p>
            <a:pPr algn="ctr"/>
            <a:r>
              <a:rPr lang="en-US" sz="1100" dirty="0" smtClean="0"/>
              <a:t>Rack</a:t>
            </a:r>
            <a:endParaRPr lang="en-US" sz="1100" dirty="0"/>
          </a:p>
        </p:txBody>
      </p:sp>
    </p:spTree>
    <p:extLst>
      <p:ext uri="{BB962C8B-B14F-4D97-AF65-F5344CB8AC3E}">
        <p14:creationId xmlns:p14="http://schemas.microsoft.com/office/powerpoint/2010/main" val="25070917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42625" y="606022"/>
            <a:ext cx="1889439" cy="810940"/>
          </a:xfrm>
          <a:prstGeom prst="rect">
            <a:avLst/>
          </a:prstGeom>
          <a:solidFill>
            <a:schemeClr val="bg1">
              <a:lumMod val="95000"/>
            </a:schemeClr>
          </a:solidFill>
          <a:ln w="12700">
            <a:solidFill>
              <a:schemeClr val="tx1"/>
            </a:solidFill>
          </a:ln>
        </p:spPr>
        <p:txBody>
          <a:bodyPr wrap="square" rtlCol="0">
            <a:noAutofit/>
          </a:bodyPr>
          <a:lstStyle/>
          <a:p>
            <a:pPr algn="ctr"/>
            <a:r>
              <a:rPr lang="en-US" sz="1050" dirty="0" smtClean="0"/>
              <a:t>Product Catalog</a:t>
            </a:r>
            <a:endParaRPr lang="en-US" sz="1050" dirty="0"/>
          </a:p>
          <a:p>
            <a:pPr algn="ctr"/>
            <a:endParaRPr lang="en-US" sz="1050" dirty="0" smtClean="0"/>
          </a:p>
          <a:p>
            <a:pPr algn="ctr"/>
            <a:endParaRPr lang="en-US" sz="1050" dirty="0" smtClean="0"/>
          </a:p>
          <a:p>
            <a:pPr algn="ctr"/>
            <a:endParaRPr lang="en-US" sz="1050" dirty="0"/>
          </a:p>
        </p:txBody>
      </p:sp>
      <p:sp>
        <p:nvSpPr>
          <p:cNvPr id="2" name="Title 1"/>
          <p:cNvSpPr>
            <a:spLocks noGrp="1"/>
          </p:cNvSpPr>
          <p:nvPr>
            <p:ph type="title"/>
          </p:nvPr>
        </p:nvSpPr>
        <p:spPr>
          <a:xfrm>
            <a:off x="2056948" y="-129488"/>
            <a:ext cx="6976384" cy="587736"/>
          </a:xfrm>
        </p:spPr>
        <p:txBody>
          <a:bodyPr>
            <a:normAutofit fontScale="90000"/>
          </a:bodyPr>
          <a:lstStyle/>
          <a:p>
            <a:r>
              <a:rPr lang="en-US" dirty="0" smtClean="0"/>
              <a:t>MEF 55 Entity Relationships</a:t>
            </a:r>
            <a:endParaRPr lang="en-US" dirty="0"/>
          </a:p>
        </p:txBody>
      </p:sp>
      <p:sp>
        <p:nvSpPr>
          <p:cNvPr id="4" name="Slide Number Placeholder 3"/>
          <p:cNvSpPr>
            <a:spLocks noGrp="1"/>
          </p:cNvSpPr>
          <p:nvPr>
            <p:ph type="sldNum" sz="quarter" idx="12"/>
          </p:nvPr>
        </p:nvSpPr>
        <p:spPr/>
        <p:txBody>
          <a:bodyPr/>
          <a:lstStyle/>
          <a:p>
            <a:fld id="{6B71981B-747E-FC42-A9CB-4FBC300A3530}" type="slidenum">
              <a:rPr lang="en-US" smtClean="0"/>
              <a:pPr/>
              <a:t>9</a:t>
            </a:fld>
            <a:endParaRPr lang="en-US" dirty="0"/>
          </a:p>
        </p:txBody>
      </p:sp>
      <p:sp>
        <p:nvSpPr>
          <p:cNvPr id="5" name="TextBox 4"/>
          <p:cNvSpPr txBox="1"/>
          <p:nvPr/>
        </p:nvSpPr>
        <p:spPr>
          <a:xfrm>
            <a:off x="2853369" y="870949"/>
            <a:ext cx="683038" cy="450258"/>
          </a:xfrm>
          <a:prstGeom prst="rect">
            <a:avLst/>
          </a:prstGeom>
          <a:solidFill>
            <a:schemeClr val="bg1">
              <a:lumMod val="95000"/>
            </a:schemeClr>
          </a:solidFill>
          <a:ln w="12700">
            <a:solidFill>
              <a:schemeClr val="tx1"/>
            </a:solidFill>
          </a:ln>
        </p:spPr>
        <p:txBody>
          <a:bodyPr wrap="square" rtlCol="0">
            <a:spAutoFit/>
          </a:bodyPr>
          <a:lstStyle/>
          <a:p>
            <a:pPr algn="ctr"/>
            <a:r>
              <a:rPr lang="en-US" sz="1050" dirty="0" smtClean="0"/>
              <a:t>Product</a:t>
            </a:r>
          </a:p>
          <a:p>
            <a:pPr algn="ctr"/>
            <a:r>
              <a:rPr lang="en-US" sz="1050" dirty="0" smtClean="0"/>
              <a:t>Offering</a:t>
            </a:r>
            <a:endParaRPr lang="en-US" sz="1050" dirty="0"/>
          </a:p>
        </p:txBody>
      </p:sp>
      <p:sp>
        <p:nvSpPr>
          <p:cNvPr id="7" name="TextBox 6"/>
          <p:cNvSpPr txBox="1"/>
          <p:nvPr/>
        </p:nvSpPr>
        <p:spPr>
          <a:xfrm>
            <a:off x="6156750" y="709534"/>
            <a:ext cx="821177" cy="273371"/>
          </a:xfrm>
          <a:prstGeom prst="rect">
            <a:avLst/>
          </a:prstGeom>
          <a:solidFill>
            <a:schemeClr val="bg1">
              <a:lumMod val="95000"/>
            </a:schemeClr>
          </a:solidFill>
          <a:ln w="12700">
            <a:solidFill>
              <a:schemeClr val="tx1"/>
            </a:solidFill>
          </a:ln>
        </p:spPr>
        <p:txBody>
          <a:bodyPr wrap="square" rtlCol="0">
            <a:spAutoFit/>
          </a:bodyPr>
          <a:lstStyle/>
          <a:p>
            <a:pPr algn="ctr"/>
            <a:r>
              <a:rPr lang="en-US" sz="1050" dirty="0" smtClean="0"/>
              <a:t>Customer</a:t>
            </a:r>
            <a:endParaRPr lang="en-US" sz="1050" dirty="0"/>
          </a:p>
        </p:txBody>
      </p:sp>
      <p:sp>
        <p:nvSpPr>
          <p:cNvPr id="10" name="TextBox 9"/>
          <p:cNvSpPr txBox="1"/>
          <p:nvPr/>
        </p:nvSpPr>
        <p:spPr>
          <a:xfrm>
            <a:off x="1852240" y="881478"/>
            <a:ext cx="698018" cy="450258"/>
          </a:xfrm>
          <a:prstGeom prst="rect">
            <a:avLst/>
          </a:prstGeom>
          <a:solidFill>
            <a:schemeClr val="bg1">
              <a:lumMod val="95000"/>
            </a:schemeClr>
          </a:solidFill>
          <a:ln w="12700">
            <a:solidFill>
              <a:schemeClr val="tx1"/>
            </a:solidFill>
          </a:ln>
        </p:spPr>
        <p:txBody>
          <a:bodyPr wrap="square" rtlCol="0">
            <a:spAutoFit/>
          </a:bodyPr>
          <a:lstStyle/>
          <a:p>
            <a:pPr algn="ctr"/>
            <a:r>
              <a:rPr lang="en-US" sz="1050" dirty="0" smtClean="0"/>
              <a:t>Product</a:t>
            </a:r>
          </a:p>
          <a:p>
            <a:pPr algn="ctr"/>
            <a:r>
              <a:rPr lang="en-US" sz="1050" dirty="0" smtClean="0"/>
              <a:t>Spec</a:t>
            </a:r>
            <a:endParaRPr lang="en-US" sz="1050" dirty="0"/>
          </a:p>
        </p:txBody>
      </p:sp>
      <p:sp>
        <p:nvSpPr>
          <p:cNvPr id="11" name="TextBox 10"/>
          <p:cNvSpPr txBox="1"/>
          <p:nvPr/>
        </p:nvSpPr>
        <p:spPr>
          <a:xfrm>
            <a:off x="4624595" y="718001"/>
            <a:ext cx="710732" cy="253916"/>
          </a:xfrm>
          <a:prstGeom prst="rect">
            <a:avLst/>
          </a:prstGeom>
          <a:solidFill>
            <a:schemeClr val="bg1">
              <a:lumMod val="95000"/>
            </a:schemeClr>
          </a:solidFill>
          <a:ln w="12700">
            <a:solidFill>
              <a:schemeClr val="tx1"/>
            </a:solidFill>
          </a:ln>
        </p:spPr>
        <p:txBody>
          <a:bodyPr wrap="square" rtlCol="0">
            <a:spAutoFit/>
          </a:bodyPr>
          <a:lstStyle/>
          <a:p>
            <a:pPr algn="ctr"/>
            <a:r>
              <a:rPr lang="en-US" sz="1050" dirty="0" smtClean="0"/>
              <a:t>Product</a:t>
            </a:r>
          </a:p>
        </p:txBody>
      </p:sp>
      <p:sp>
        <p:nvSpPr>
          <p:cNvPr id="12" name="TextBox 11"/>
          <p:cNvSpPr txBox="1"/>
          <p:nvPr/>
        </p:nvSpPr>
        <p:spPr>
          <a:xfrm>
            <a:off x="3900390" y="2139254"/>
            <a:ext cx="1292154" cy="412330"/>
          </a:xfrm>
          <a:prstGeom prst="rect">
            <a:avLst/>
          </a:prstGeom>
          <a:solidFill>
            <a:schemeClr val="bg1">
              <a:lumMod val="95000"/>
            </a:schemeClr>
          </a:solidFill>
          <a:ln w="12700">
            <a:solidFill>
              <a:schemeClr val="tx1"/>
            </a:solidFill>
          </a:ln>
        </p:spPr>
        <p:txBody>
          <a:bodyPr wrap="square" rtlCol="0">
            <a:noAutofit/>
          </a:bodyPr>
          <a:lstStyle/>
          <a:p>
            <a:pPr algn="ctr"/>
            <a:r>
              <a:rPr lang="en-US" sz="1050" dirty="0" smtClean="0"/>
              <a:t>Service  Component</a:t>
            </a:r>
            <a:endParaRPr lang="en-US" sz="1050" dirty="0"/>
          </a:p>
        </p:txBody>
      </p:sp>
      <p:sp>
        <p:nvSpPr>
          <p:cNvPr id="17" name="TextBox 16"/>
          <p:cNvSpPr txBox="1"/>
          <p:nvPr/>
        </p:nvSpPr>
        <p:spPr>
          <a:xfrm>
            <a:off x="5869036" y="3066031"/>
            <a:ext cx="1186933" cy="415498"/>
          </a:xfrm>
          <a:prstGeom prst="rect">
            <a:avLst/>
          </a:prstGeom>
          <a:solidFill>
            <a:schemeClr val="bg1">
              <a:lumMod val="95000"/>
            </a:schemeClr>
          </a:solidFill>
          <a:ln w="12700">
            <a:solidFill>
              <a:schemeClr val="tx1"/>
            </a:solidFill>
          </a:ln>
        </p:spPr>
        <p:txBody>
          <a:bodyPr wrap="square" rtlCol="0">
            <a:noAutofit/>
          </a:bodyPr>
          <a:lstStyle/>
          <a:p>
            <a:pPr algn="ctr"/>
            <a:r>
              <a:rPr lang="en-US" sz="1050" dirty="0" smtClean="0"/>
              <a:t>Logical Termination Point</a:t>
            </a:r>
            <a:endParaRPr lang="en-US" sz="1050" dirty="0"/>
          </a:p>
        </p:txBody>
      </p:sp>
      <p:sp>
        <p:nvSpPr>
          <p:cNvPr id="18" name="TextBox 17"/>
          <p:cNvSpPr txBox="1"/>
          <p:nvPr/>
        </p:nvSpPr>
        <p:spPr>
          <a:xfrm>
            <a:off x="4107872" y="2867661"/>
            <a:ext cx="923824" cy="415498"/>
          </a:xfrm>
          <a:prstGeom prst="rect">
            <a:avLst/>
          </a:prstGeom>
          <a:solidFill>
            <a:schemeClr val="bg1">
              <a:lumMod val="95000"/>
            </a:schemeClr>
          </a:solidFill>
          <a:ln w="12700">
            <a:solidFill>
              <a:schemeClr val="tx1"/>
            </a:solidFill>
          </a:ln>
        </p:spPr>
        <p:txBody>
          <a:bodyPr wrap="square" rtlCol="0">
            <a:spAutoFit/>
          </a:bodyPr>
          <a:lstStyle/>
          <a:p>
            <a:pPr algn="ctr"/>
            <a:r>
              <a:rPr lang="en-US" sz="1050" dirty="0" smtClean="0"/>
              <a:t>Forwarding Construct</a:t>
            </a:r>
            <a:endParaRPr lang="en-US" sz="1050" dirty="0"/>
          </a:p>
        </p:txBody>
      </p:sp>
      <p:sp>
        <p:nvSpPr>
          <p:cNvPr id="20" name="TextBox 19"/>
          <p:cNvSpPr txBox="1"/>
          <p:nvPr/>
        </p:nvSpPr>
        <p:spPr>
          <a:xfrm>
            <a:off x="1807068" y="3326978"/>
            <a:ext cx="431510" cy="273371"/>
          </a:xfrm>
          <a:prstGeom prst="rect">
            <a:avLst/>
          </a:prstGeom>
          <a:solidFill>
            <a:schemeClr val="bg1">
              <a:lumMod val="95000"/>
            </a:schemeClr>
          </a:solidFill>
          <a:ln w="12700">
            <a:solidFill>
              <a:schemeClr val="tx1"/>
            </a:solidFill>
          </a:ln>
        </p:spPr>
        <p:txBody>
          <a:bodyPr wrap="square" rtlCol="0">
            <a:spAutoFit/>
          </a:bodyPr>
          <a:lstStyle/>
          <a:p>
            <a:pPr algn="ctr"/>
            <a:r>
              <a:rPr lang="en-US" sz="1050" dirty="0" smtClean="0"/>
              <a:t>Link</a:t>
            </a:r>
            <a:endParaRPr lang="en-US" sz="1050" dirty="0"/>
          </a:p>
        </p:txBody>
      </p:sp>
      <p:grpSp>
        <p:nvGrpSpPr>
          <p:cNvPr id="138" name="Group 137"/>
          <p:cNvGrpSpPr/>
          <p:nvPr/>
        </p:nvGrpSpPr>
        <p:grpSpPr>
          <a:xfrm>
            <a:off x="2413932" y="4025449"/>
            <a:ext cx="2365944" cy="985264"/>
            <a:chOff x="1470829" y="3931509"/>
            <a:chExt cx="2365944" cy="985264"/>
          </a:xfrm>
        </p:grpSpPr>
        <p:sp>
          <p:nvSpPr>
            <p:cNvPr id="213" name="TextBox 212"/>
            <p:cNvSpPr txBox="1"/>
            <p:nvPr/>
          </p:nvSpPr>
          <p:spPr>
            <a:xfrm>
              <a:off x="1470829" y="3931509"/>
              <a:ext cx="2365944" cy="985264"/>
            </a:xfrm>
            <a:prstGeom prst="rect">
              <a:avLst/>
            </a:prstGeom>
            <a:solidFill>
              <a:schemeClr val="bg1">
                <a:lumMod val="95000"/>
              </a:schemeClr>
            </a:solidFill>
            <a:ln w="12700">
              <a:solidFill>
                <a:schemeClr val="tx1"/>
              </a:solidFill>
            </a:ln>
          </p:spPr>
          <p:txBody>
            <a:bodyPr wrap="square" tIns="9144" bIns="9144" rtlCol="0">
              <a:noAutofit/>
            </a:bodyPr>
            <a:lstStyle/>
            <a:p>
              <a:pPr algn="ctr"/>
              <a:r>
                <a:rPr lang="en-US" sz="1050" dirty="0" smtClean="0"/>
                <a:t>Rack</a:t>
              </a:r>
              <a:endParaRPr lang="en-US" sz="1050" dirty="0"/>
            </a:p>
          </p:txBody>
        </p:sp>
        <p:sp>
          <p:nvSpPr>
            <p:cNvPr id="194" name="TextBox 193"/>
            <p:cNvSpPr txBox="1"/>
            <p:nvPr/>
          </p:nvSpPr>
          <p:spPr>
            <a:xfrm>
              <a:off x="1610029" y="4150923"/>
              <a:ext cx="2094503" cy="709382"/>
            </a:xfrm>
            <a:prstGeom prst="rect">
              <a:avLst/>
            </a:prstGeom>
            <a:solidFill>
              <a:schemeClr val="bg1">
                <a:lumMod val="95000"/>
              </a:schemeClr>
            </a:solidFill>
            <a:ln w="12700">
              <a:solidFill>
                <a:schemeClr val="tx1"/>
              </a:solidFill>
            </a:ln>
          </p:spPr>
          <p:txBody>
            <a:bodyPr wrap="square" tIns="9144" bIns="9144" rtlCol="0">
              <a:noAutofit/>
            </a:bodyPr>
            <a:lstStyle/>
            <a:p>
              <a:pPr algn="ctr"/>
              <a:r>
                <a:rPr lang="en-US" sz="1050" dirty="0" smtClean="0"/>
                <a:t>Chassis</a:t>
              </a:r>
              <a:endParaRPr lang="en-US" sz="1050" dirty="0"/>
            </a:p>
          </p:txBody>
        </p:sp>
        <p:grpSp>
          <p:nvGrpSpPr>
            <p:cNvPr id="207" name="Group 206"/>
            <p:cNvGrpSpPr/>
            <p:nvPr/>
          </p:nvGrpSpPr>
          <p:grpSpPr>
            <a:xfrm>
              <a:off x="1754988" y="4381194"/>
              <a:ext cx="1875937" cy="426286"/>
              <a:chOff x="615237" y="4325409"/>
              <a:chExt cx="1875937" cy="328617"/>
            </a:xfrm>
          </p:grpSpPr>
          <p:sp>
            <p:nvSpPr>
              <p:cNvPr id="15" name="TextBox 14"/>
              <p:cNvSpPr txBox="1"/>
              <p:nvPr/>
            </p:nvSpPr>
            <p:spPr>
              <a:xfrm>
                <a:off x="615237" y="4325409"/>
                <a:ext cx="1875937" cy="328617"/>
              </a:xfrm>
              <a:prstGeom prst="rect">
                <a:avLst/>
              </a:prstGeom>
              <a:solidFill>
                <a:schemeClr val="bg1">
                  <a:lumMod val="95000"/>
                </a:schemeClr>
              </a:solidFill>
              <a:ln w="12700">
                <a:solidFill>
                  <a:schemeClr val="tx1"/>
                </a:solidFill>
              </a:ln>
            </p:spPr>
            <p:txBody>
              <a:bodyPr wrap="square" tIns="9144" bIns="9144" rtlCol="0">
                <a:noAutofit/>
              </a:bodyPr>
              <a:lstStyle/>
              <a:p>
                <a:pPr algn="ctr"/>
                <a:r>
                  <a:rPr lang="en-US" sz="1050" dirty="0" smtClean="0"/>
                  <a:t>Network Element</a:t>
                </a:r>
              </a:p>
              <a:p>
                <a:pPr algn="ctr"/>
                <a:endParaRPr lang="en-US" sz="1050" dirty="0"/>
              </a:p>
              <a:p>
                <a:pPr algn="ctr"/>
                <a:endParaRPr lang="en-US" sz="1050" dirty="0"/>
              </a:p>
            </p:txBody>
          </p:sp>
          <p:sp>
            <p:nvSpPr>
              <p:cNvPr id="16" name="TextBox 15"/>
              <p:cNvSpPr txBox="1"/>
              <p:nvPr/>
            </p:nvSpPr>
            <p:spPr>
              <a:xfrm>
                <a:off x="687878" y="4466714"/>
                <a:ext cx="513235" cy="136449"/>
              </a:xfrm>
              <a:prstGeom prst="rect">
                <a:avLst/>
              </a:prstGeom>
              <a:solidFill>
                <a:schemeClr val="bg1">
                  <a:lumMod val="95000"/>
                </a:schemeClr>
              </a:solidFill>
              <a:ln w="12700">
                <a:solidFill>
                  <a:schemeClr val="tx1"/>
                </a:solidFill>
              </a:ln>
            </p:spPr>
            <p:txBody>
              <a:bodyPr wrap="square" rtlCol="0" anchor="ctr">
                <a:noAutofit/>
              </a:bodyPr>
              <a:lstStyle/>
              <a:p>
                <a:pPr algn="ctr"/>
                <a:r>
                  <a:rPr lang="en-US" sz="1050" dirty="0" smtClean="0"/>
                  <a:t>Card</a:t>
                </a:r>
                <a:endParaRPr lang="en-US" sz="1050" dirty="0"/>
              </a:p>
            </p:txBody>
          </p:sp>
          <p:sp>
            <p:nvSpPr>
              <p:cNvPr id="19" name="TextBox 18"/>
              <p:cNvSpPr txBox="1"/>
              <p:nvPr/>
            </p:nvSpPr>
            <p:spPr>
              <a:xfrm>
                <a:off x="1251129" y="4466714"/>
                <a:ext cx="513235" cy="136449"/>
              </a:xfrm>
              <a:prstGeom prst="rect">
                <a:avLst/>
              </a:prstGeom>
              <a:solidFill>
                <a:schemeClr val="bg1">
                  <a:lumMod val="95000"/>
                </a:schemeClr>
              </a:solidFill>
              <a:ln w="12700">
                <a:solidFill>
                  <a:schemeClr val="tx1"/>
                </a:solidFill>
              </a:ln>
            </p:spPr>
            <p:txBody>
              <a:bodyPr wrap="square" rtlCol="0" anchor="ctr">
                <a:noAutofit/>
              </a:bodyPr>
              <a:lstStyle/>
              <a:p>
                <a:pPr algn="ctr"/>
                <a:r>
                  <a:rPr lang="en-US" sz="1050" dirty="0" smtClean="0"/>
                  <a:t>Port</a:t>
                </a:r>
                <a:endParaRPr lang="en-US" sz="1050" dirty="0"/>
              </a:p>
            </p:txBody>
          </p:sp>
          <p:sp>
            <p:nvSpPr>
              <p:cNvPr id="21" name="TextBox 20"/>
              <p:cNvSpPr txBox="1"/>
              <p:nvPr/>
            </p:nvSpPr>
            <p:spPr>
              <a:xfrm>
                <a:off x="1817536" y="4462181"/>
                <a:ext cx="615882" cy="136449"/>
              </a:xfrm>
              <a:prstGeom prst="rect">
                <a:avLst/>
              </a:prstGeom>
              <a:solidFill>
                <a:schemeClr val="bg1">
                  <a:lumMod val="95000"/>
                </a:schemeClr>
              </a:solidFill>
              <a:ln w="12700">
                <a:solidFill>
                  <a:schemeClr val="tx1"/>
                </a:solidFill>
              </a:ln>
            </p:spPr>
            <p:txBody>
              <a:bodyPr wrap="square" rtlCol="0" anchor="ctr">
                <a:noAutofit/>
              </a:bodyPr>
              <a:lstStyle/>
              <a:p>
                <a:pPr algn="ctr"/>
                <a:r>
                  <a:rPr lang="en-US" sz="1050" dirty="0" smtClean="0"/>
                  <a:t>Server</a:t>
                </a:r>
                <a:endParaRPr lang="en-US" sz="1050" dirty="0"/>
              </a:p>
            </p:txBody>
          </p:sp>
        </p:grpSp>
      </p:grpSp>
      <p:sp>
        <p:nvSpPr>
          <p:cNvPr id="23" name="TextBox 22"/>
          <p:cNvSpPr txBox="1"/>
          <p:nvPr/>
        </p:nvSpPr>
        <p:spPr>
          <a:xfrm>
            <a:off x="1712888" y="2889032"/>
            <a:ext cx="607661" cy="273371"/>
          </a:xfrm>
          <a:prstGeom prst="rect">
            <a:avLst/>
          </a:prstGeom>
          <a:solidFill>
            <a:schemeClr val="bg1">
              <a:lumMod val="95000"/>
            </a:schemeClr>
          </a:solidFill>
          <a:ln w="12700">
            <a:solidFill>
              <a:schemeClr val="tx1"/>
            </a:solidFill>
          </a:ln>
        </p:spPr>
        <p:txBody>
          <a:bodyPr wrap="square" rtlCol="0">
            <a:spAutoFit/>
          </a:bodyPr>
          <a:lstStyle/>
          <a:p>
            <a:pPr algn="ctr"/>
            <a:r>
              <a:rPr lang="en-US" sz="1050" dirty="0" smtClean="0"/>
              <a:t>Fabric</a:t>
            </a:r>
            <a:endParaRPr lang="en-US" sz="1050" dirty="0"/>
          </a:p>
        </p:txBody>
      </p:sp>
      <p:sp>
        <p:nvSpPr>
          <p:cNvPr id="25" name="TextBox 24"/>
          <p:cNvSpPr txBox="1"/>
          <p:nvPr/>
        </p:nvSpPr>
        <p:spPr>
          <a:xfrm>
            <a:off x="8580306" y="2831756"/>
            <a:ext cx="410588" cy="273371"/>
          </a:xfrm>
          <a:prstGeom prst="rect">
            <a:avLst/>
          </a:prstGeom>
          <a:solidFill>
            <a:schemeClr val="bg1">
              <a:lumMod val="95000"/>
            </a:schemeClr>
          </a:solidFill>
          <a:ln w="12700">
            <a:solidFill>
              <a:schemeClr val="tx1"/>
            </a:solidFill>
          </a:ln>
        </p:spPr>
        <p:txBody>
          <a:bodyPr wrap="square" rtlCol="0">
            <a:spAutoFit/>
          </a:bodyPr>
          <a:lstStyle/>
          <a:p>
            <a:pPr algn="ctr"/>
            <a:r>
              <a:rPr lang="en-US" sz="1050" i="1" dirty="0" smtClean="0"/>
              <a:t>VNF</a:t>
            </a:r>
            <a:endParaRPr lang="en-US" sz="1050" i="1" dirty="0"/>
          </a:p>
        </p:txBody>
      </p:sp>
      <p:sp>
        <p:nvSpPr>
          <p:cNvPr id="26" name="TextBox 25"/>
          <p:cNvSpPr txBox="1"/>
          <p:nvPr/>
        </p:nvSpPr>
        <p:spPr>
          <a:xfrm>
            <a:off x="5145826" y="3360665"/>
            <a:ext cx="540818" cy="273371"/>
          </a:xfrm>
          <a:prstGeom prst="rect">
            <a:avLst/>
          </a:prstGeom>
          <a:solidFill>
            <a:schemeClr val="bg1">
              <a:lumMod val="95000"/>
            </a:schemeClr>
          </a:solidFill>
          <a:ln w="12700">
            <a:solidFill>
              <a:schemeClr val="tx1"/>
            </a:solidFill>
          </a:ln>
        </p:spPr>
        <p:txBody>
          <a:bodyPr wrap="square" rtlCol="0">
            <a:spAutoFit/>
          </a:bodyPr>
          <a:lstStyle/>
          <a:p>
            <a:pPr algn="ctr"/>
            <a:r>
              <a:rPr lang="en-US" sz="1050" dirty="0" smtClean="0"/>
              <a:t>Route</a:t>
            </a:r>
            <a:endParaRPr lang="en-US" sz="1050" dirty="0"/>
          </a:p>
        </p:txBody>
      </p:sp>
      <p:sp>
        <p:nvSpPr>
          <p:cNvPr id="28" name="TextBox 27"/>
          <p:cNvSpPr txBox="1"/>
          <p:nvPr/>
        </p:nvSpPr>
        <p:spPr>
          <a:xfrm>
            <a:off x="8580307" y="3363087"/>
            <a:ext cx="410588" cy="273371"/>
          </a:xfrm>
          <a:prstGeom prst="rect">
            <a:avLst/>
          </a:prstGeom>
          <a:solidFill>
            <a:schemeClr val="bg1">
              <a:lumMod val="95000"/>
            </a:schemeClr>
          </a:solidFill>
          <a:ln w="12700">
            <a:solidFill>
              <a:schemeClr val="tx1"/>
            </a:solidFill>
          </a:ln>
        </p:spPr>
        <p:txBody>
          <a:bodyPr wrap="square" rtlCol="0">
            <a:spAutoFit/>
          </a:bodyPr>
          <a:lstStyle/>
          <a:p>
            <a:pPr algn="ctr"/>
            <a:r>
              <a:rPr lang="en-US" sz="1050" i="1" dirty="0" smtClean="0"/>
              <a:t>VNE</a:t>
            </a:r>
            <a:endParaRPr lang="en-US" sz="1050" i="1" dirty="0"/>
          </a:p>
        </p:txBody>
      </p:sp>
      <p:cxnSp>
        <p:nvCxnSpPr>
          <p:cNvPr id="30" name="Elbow Connector 29"/>
          <p:cNvCxnSpPr>
            <a:stCxn id="7" idx="1"/>
            <a:endCxn id="11" idx="3"/>
          </p:cNvCxnSpPr>
          <p:nvPr/>
        </p:nvCxnSpPr>
        <p:spPr>
          <a:xfrm rot="10800000">
            <a:off x="5335328" y="844960"/>
            <a:ext cx="821423" cy="126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5" idx="1"/>
            <a:endCxn id="10" idx="3"/>
          </p:cNvCxnSpPr>
          <p:nvPr/>
        </p:nvCxnSpPr>
        <p:spPr>
          <a:xfrm flipH="1">
            <a:off x="2550258" y="1096078"/>
            <a:ext cx="303111" cy="105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Elbow Connector 33"/>
          <p:cNvCxnSpPr>
            <a:stCxn id="11" idx="1"/>
            <a:endCxn id="6" idx="3"/>
          </p:cNvCxnSpPr>
          <p:nvPr/>
        </p:nvCxnSpPr>
        <p:spPr>
          <a:xfrm rot="10800000" flipV="1">
            <a:off x="3632065" y="844958"/>
            <a:ext cx="992531" cy="166533"/>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11" idx="2"/>
            <a:endCxn id="8" idx="0"/>
          </p:cNvCxnSpPr>
          <p:nvPr/>
        </p:nvCxnSpPr>
        <p:spPr>
          <a:xfrm rot="16200000" flipH="1">
            <a:off x="4997108" y="954770"/>
            <a:ext cx="721119" cy="755412"/>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Elbow Connector 53"/>
          <p:cNvCxnSpPr>
            <a:stCxn id="9" idx="3"/>
            <a:endCxn id="12" idx="1"/>
          </p:cNvCxnSpPr>
          <p:nvPr/>
        </p:nvCxnSpPr>
        <p:spPr>
          <a:xfrm flipV="1">
            <a:off x="3097220" y="2345419"/>
            <a:ext cx="803170" cy="148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Elbow Connector 55"/>
          <p:cNvCxnSpPr>
            <a:stCxn id="10" idx="2"/>
            <a:endCxn id="9" idx="1"/>
          </p:cNvCxnSpPr>
          <p:nvPr/>
        </p:nvCxnSpPr>
        <p:spPr>
          <a:xfrm rot="5400000">
            <a:off x="1690264" y="1835917"/>
            <a:ext cx="1015166" cy="6805"/>
          </a:xfrm>
          <a:prstGeom prst="bentConnector4">
            <a:avLst>
              <a:gd name="adj1" fmla="val 43268"/>
              <a:gd name="adj2" fmla="val 345929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Elbow Connector 58"/>
          <p:cNvCxnSpPr>
            <a:endCxn id="12" idx="0"/>
          </p:cNvCxnSpPr>
          <p:nvPr/>
        </p:nvCxnSpPr>
        <p:spPr>
          <a:xfrm rot="10800000" flipV="1">
            <a:off x="4546468" y="1953294"/>
            <a:ext cx="846901" cy="18596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Elbow Connector 60"/>
          <p:cNvCxnSpPr>
            <a:stCxn id="18" idx="3"/>
            <a:endCxn id="17" idx="1"/>
          </p:cNvCxnSpPr>
          <p:nvPr/>
        </p:nvCxnSpPr>
        <p:spPr>
          <a:xfrm>
            <a:off x="5031696" y="3075410"/>
            <a:ext cx="837340" cy="19837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24" idx="3"/>
            <a:endCxn id="18" idx="1"/>
          </p:cNvCxnSpPr>
          <p:nvPr/>
        </p:nvCxnSpPr>
        <p:spPr>
          <a:xfrm flipV="1">
            <a:off x="3650367" y="3075410"/>
            <a:ext cx="457505" cy="16022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24" idx="2"/>
            <a:endCxn id="17" idx="2"/>
          </p:cNvCxnSpPr>
          <p:nvPr/>
        </p:nvCxnSpPr>
        <p:spPr>
          <a:xfrm rot="16200000" flipH="1">
            <a:off x="4815098" y="1834124"/>
            <a:ext cx="20762" cy="3274048"/>
          </a:xfrm>
          <a:prstGeom prst="bentConnector3">
            <a:avLst>
              <a:gd name="adj1" fmla="val 120105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Elbow Connector 127"/>
          <p:cNvCxnSpPr>
            <a:stCxn id="9" idx="0"/>
          </p:cNvCxnSpPr>
          <p:nvPr/>
        </p:nvCxnSpPr>
        <p:spPr>
          <a:xfrm rot="5400000" flipH="1" flipV="1">
            <a:off x="3796249" y="604479"/>
            <a:ext cx="455320" cy="275615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Elbow Connector 132"/>
          <p:cNvCxnSpPr>
            <a:stCxn id="12" idx="2"/>
            <a:endCxn id="18" idx="0"/>
          </p:cNvCxnSpPr>
          <p:nvPr/>
        </p:nvCxnSpPr>
        <p:spPr>
          <a:xfrm rot="16200000" flipH="1">
            <a:off x="4400087" y="2697963"/>
            <a:ext cx="316077" cy="2331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9" name="Elbow Connector 228"/>
          <p:cNvCxnSpPr>
            <a:stCxn id="80" idx="3"/>
            <a:endCxn id="25" idx="1"/>
          </p:cNvCxnSpPr>
          <p:nvPr/>
        </p:nvCxnSpPr>
        <p:spPr>
          <a:xfrm flipV="1">
            <a:off x="8139611" y="2968442"/>
            <a:ext cx="440695" cy="30303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3" name="Elbow Connector 232"/>
          <p:cNvCxnSpPr>
            <a:stCxn id="25" idx="2"/>
            <a:endCxn id="28" idx="0"/>
          </p:cNvCxnSpPr>
          <p:nvPr/>
        </p:nvCxnSpPr>
        <p:spPr>
          <a:xfrm rot="16200000" flipH="1">
            <a:off x="8656620" y="3234106"/>
            <a:ext cx="257960"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38" name="Rectangle 237"/>
          <p:cNvSpPr/>
          <p:nvPr/>
        </p:nvSpPr>
        <p:spPr>
          <a:xfrm>
            <a:off x="106706" y="444631"/>
            <a:ext cx="1283088" cy="4386670"/>
          </a:xfrm>
          <a:prstGeom prst="rect">
            <a:avLst/>
          </a:prstGeom>
          <a:solidFill>
            <a:srgbClr val="B0C7E2">
              <a:alpha val="4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9" name="TextBox 238"/>
          <p:cNvSpPr txBox="1"/>
          <p:nvPr/>
        </p:nvSpPr>
        <p:spPr>
          <a:xfrm>
            <a:off x="106706" y="2207608"/>
            <a:ext cx="1334412" cy="273371"/>
          </a:xfrm>
          <a:prstGeom prst="rect">
            <a:avLst/>
          </a:prstGeom>
          <a:noFill/>
        </p:spPr>
        <p:txBody>
          <a:bodyPr wrap="square" rtlCol="0">
            <a:spAutoFit/>
          </a:bodyPr>
          <a:lstStyle/>
          <a:p>
            <a:pPr algn="ctr"/>
            <a:r>
              <a:rPr lang="en-US" sz="1100" dirty="0" smtClean="0"/>
              <a:t>Service View</a:t>
            </a:r>
            <a:endParaRPr lang="en-US" sz="1100" dirty="0"/>
          </a:p>
        </p:txBody>
      </p:sp>
      <p:sp>
        <p:nvSpPr>
          <p:cNvPr id="240" name="TextBox 239"/>
          <p:cNvSpPr txBox="1"/>
          <p:nvPr/>
        </p:nvSpPr>
        <p:spPr>
          <a:xfrm>
            <a:off x="106706" y="4184248"/>
            <a:ext cx="1334412" cy="450258"/>
          </a:xfrm>
          <a:prstGeom prst="rect">
            <a:avLst/>
          </a:prstGeom>
          <a:noFill/>
        </p:spPr>
        <p:txBody>
          <a:bodyPr wrap="square" rtlCol="0">
            <a:spAutoFit/>
          </a:bodyPr>
          <a:lstStyle/>
          <a:p>
            <a:pPr algn="ctr"/>
            <a:r>
              <a:rPr lang="en-US" sz="1100" dirty="0" smtClean="0"/>
              <a:t>Element &amp; Equipment</a:t>
            </a:r>
            <a:endParaRPr lang="en-US" sz="1100" dirty="0"/>
          </a:p>
        </p:txBody>
      </p:sp>
      <p:sp>
        <p:nvSpPr>
          <p:cNvPr id="241" name="TextBox 240"/>
          <p:cNvSpPr txBox="1"/>
          <p:nvPr/>
        </p:nvSpPr>
        <p:spPr>
          <a:xfrm>
            <a:off x="106706" y="1202046"/>
            <a:ext cx="1334412" cy="273371"/>
          </a:xfrm>
          <a:prstGeom prst="rect">
            <a:avLst/>
          </a:prstGeom>
          <a:noFill/>
        </p:spPr>
        <p:txBody>
          <a:bodyPr wrap="square" rtlCol="0">
            <a:spAutoFit/>
          </a:bodyPr>
          <a:lstStyle/>
          <a:p>
            <a:pPr algn="ctr"/>
            <a:r>
              <a:rPr lang="en-US" sz="1100" dirty="0" smtClean="0"/>
              <a:t>Product View</a:t>
            </a:r>
            <a:endParaRPr lang="en-US" sz="1100" dirty="0"/>
          </a:p>
        </p:txBody>
      </p:sp>
      <p:sp>
        <p:nvSpPr>
          <p:cNvPr id="242" name="TextBox 241"/>
          <p:cNvSpPr txBox="1"/>
          <p:nvPr/>
        </p:nvSpPr>
        <p:spPr>
          <a:xfrm>
            <a:off x="106706" y="3341589"/>
            <a:ext cx="1334412" cy="273371"/>
          </a:xfrm>
          <a:prstGeom prst="rect">
            <a:avLst/>
          </a:prstGeom>
          <a:noFill/>
        </p:spPr>
        <p:txBody>
          <a:bodyPr wrap="square" rtlCol="0">
            <a:spAutoFit/>
          </a:bodyPr>
          <a:lstStyle/>
          <a:p>
            <a:pPr algn="ctr"/>
            <a:r>
              <a:rPr lang="en-US" sz="1100" dirty="0" smtClean="0"/>
              <a:t>Network &amp; Topology</a:t>
            </a:r>
            <a:endParaRPr lang="en-US" sz="1100" dirty="0"/>
          </a:p>
        </p:txBody>
      </p:sp>
      <p:sp>
        <p:nvSpPr>
          <p:cNvPr id="244" name="TextBox 243"/>
          <p:cNvSpPr txBox="1"/>
          <p:nvPr/>
        </p:nvSpPr>
        <p:spPr>
          <a:xfrm>
            <a:off x="106706" y="3058889"/>
            <a:ext cx="1334412" cy="273371"/>
          </a:xfrm>
          <a:prstGeom prst="rect">
            <a:avLst/>
          </a:prstGeom>
          <a:noFill/>
        </p:spPr>
        <p:txBody>
          <a:bodyPr wrap="square" rtlCol="0">
            <a:spAutoFit/>
          </a:bodyPr>
          <a:lstStyle/>
          <a:p>
            <a:r>
              <a:rPr lang="en-US" sz="1100" i="1" dirty="0" smtClean="0"/>
              <a:t>Resource View</a:t>
            </a:r>
            <a:endParaRPr lang="en-US" sz="1100" i="1" dirty="0"/>
          </a:p>
        </p:txBody>
      </p:sp>
      <p:cxnSp>
        <p:nvCxnSpPr>
          <p:cNvPr id="246" name="Straight Connector 245"/>
          <p:cNvCxnSpPr/>
          <p:nvPr/>
        </p:nvCxnSpPr>
        <p:spPr>
          <a:xfrm flipV="1">
            <a:off x="106889" y="2591643"/>
            <a:ext cx="9037111" cy="22117"/>
          </a:xfrm>
          <a:prstGeom prst="line">
            <a:avLst/>
          </a:prstGeom>
          <a:ln w="19050" cmpd="sng">
            <a:solidFill>
              <a:srgbClr val="0B1449"/>
            </a:solidFill>
            <a:prstDash val="sysDot"/>
          </a:ln>
        </p:spPr>
        <p:style>
          <a:lnRef idx="1">
            <a:schemeClr val="accent1"/>
          </a:lnRef>
          <a:fillRef idx="0">
            <a:schemeClr val="accent1"/>
          </a:fillRef>
          <a:effectRef idx="0">
            <a:schemeClr val="accent1"/>
          </a:effectRef>
          <a:fontRef idx="minor">
            <a:schemeClr val="tx1"/>
          </a:fontRef>
        </p:style>
      </p:cxnSp>
      <p:sp>
        <p:nvSpPr>
          <p:cNvPr id="284" name="TextBox 283"/>
          <p:cNvSpPr txBox="1"/>
          <p:nvPr/>
        </p:nvSpPr>
        <p:spPr>
          <a:xfrm>
            <a:off x="106706" y="489689"/>
            <a:ext cx="1318317" cy="490459"/>
          </a:xfrm>
          <a:prstGeom prst="rect">
            <a:avLst/>
          </a:prstGeom>
          <a:noFill/>
        </p:spPr>
        <p:txBody>
          <a:bodyPr wrap="square" rtlCol="0">
            <a:spAutoFit/>
          </a:bodyPr>
          <a:lstStyle/>
          <a:p>
            <a:pPr algn="ctr"/>
            <a:r>
              <a:rPr lang="en-US" sz="1200" b="1" dirty="0" smtClean="0"/>
              <a:t>Management</a:t>
            </a:r>
          </a:p>
          <a:p>
            <a:pPr algn="ctr">
              <a:lnSpc>
                <a:spcPts val="1500"/>
              </a:lnSpc>
            </a:pPr>
            <a:r>
              <a:rPr lang="en-US" sz="1200" b="1" dirty="0" smtClean="0"/>
              <a:t>Abstractions</a:t>
            </a:r>
            <a:endParaRPr lang="en-US" sz="1200" b="1" dirty="0"/>
          </a:p>
        </p:txBody>
      </p:sp>
      <p:cxnSp>
        <p:nvCxnSpPr>
          <p:cNvPr id="67" name="Elbow Connector 66"/>
          <p:cNvCxnSpPr/>
          <p:nvPr/>
        </p:nvCxnSpPr>
        <p:spPr>
          <a:xfrm rot="5400000">
            <a:off x="6806477" y="448408"/>
            <a:ext cx="242328" cy="3470193"/>
          </a:xfrm>
          <a:prstGeom prst="bentConnector2">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7293650" y="3063728"/>
            <a:ext cx="845961" cy="415498"/>
          </a:xfrm>
          <a:prstGeom prst="rect">
            <a:avLst/>
          </a:prstGeom>
          <a:solidFill>
            <a:srgbClr val="FFFF00"/>
          </a:solidFill>
          <a:ln w="12700">
            <a:solidFill>
              <a:schemeClr val="tx1"/>
            </a:solidFill>
          </a:ln>
        </p:spPr>
        <p:txBody>
          <a:bodyPr wrap="square" rtlCol="0">
            <a:spAutoFit/>
          </a:bodyPr>
          <a:lstStyle/>
          <a:p>
            <a:pPr algn="ctr"/>
            <a:r>
              <a:rPr lang="en-US" sz="1050" dirty="0" smtClean="0"/>
              <a:t>Network Function</a:t>
            </a:r>
            <a:endParaRPr lang="en-US" sz="1050" dirty="0"/>
          </a:p>
        </p:txBody>
      </p:sp>
      <p:cxnSp>
        <p:nvCxnSpPr>
          <p:cNvPr id="94" name="Elbow Connector 93"/>
          <p:cNvCxnSpPr/>
          <p:nvPr/>
        </p:nvCxnSpPr>
        <p:spPr>
          <a:xfrm>
            <a:off x="5192544" y="2467160"/>
            <a:ext cx="2397085" cy="590705"/>
          </a:xfrm>
          <a:prstGeom prst="bentConnector3">
            <a:avLst>
              <a:gd name="adj1" fmla="val 100022"/>
            </a:avLst>
          </a:prstGeom>
          <a:ln>
            <a:tailEnd type="arrow"/>
          </a:ln>
        </p:spPr>
        <p:style>
          <a:lnRef idx="2">
            <a:schemeClr val="accent1"/>
          </a:lnRef>
          <a:fillRef idx="0">
            <a:schemeClr val="accent1"/>
          </a:fillRef>
          <a:effectRef idx="1">
            <a:schemeClr val="accent1"/>
          </a:effectRef>
          <a:fontRef idx="minor">
            <a:schemeClr val="tx1"/>
          </a:fontRef>
        </p:style>
      </p:cxnSp>
      <p:sp>
        <p:nvSpPr>
          <p:cNvPr id="111" name="TextBox 110"/>
          <p:cNvSpPr txBox="1"/>
          <p:nvPr/>
        </p:nvSpPr>
        <p:spPr>
          <a:xfrm>
            <a:off x="6870735" y="1652069"/>
            <a:ext cx="925079" cy="415498"/>
          </a:xfrm>
          <a:prstGeom prst="rect">
            <a:avLst/>
          </a:prstGeom>
          <a:solidFill>
            <a:schemeClr val="bg1">
              <a:lumMod val="95000"/>
            </a:schemeClr>
          </a:solidFill>
          <a:ln w="12700">
            <a:solidFill>
              <a:schemeClr val="tx1"/>
            </a:solidFill>
          </a:ln>
        </p:spPr>
        <p:txBody>
          <a:bodyPr wrap="square" rtlCol="0">
            <a:spAutoFit/>
          </a:bodyPr>
          <a:lstStyle/>
          <a:p>
            <a:pPr algn="ctr"/>
            <a:r>
              <a:rPr lang="en-US" sz="1050" dirty="0" smtClean="0"/>
              <a:t>Service Access Point</a:t>
            </a:r>
            <a:endParaRPr lang="en-US" sz="1050" dirty="0"/>
          </a:p>
        </p:txBody>
      </p:sp>
      <p:sp>
        <p:nvSpPr>
          <p:cNvPr id="112" name="TextBox 111"/>
          <p:cNvSpPr txBox="1"/>
          <p:nvPr/>
        </p:nvSpPr>
        <p:spPr>
          <a:xfrm>
            <a:off x="8298445" y="1628539"/>
            <a:ext cx="728583" cy="450258"/>
          </a:xfrm>
          <a:prstGeom prst="rect">
            <a:avLst/>
          </a:prstGeom>
          <a:solidFill>
            <a:schemeClr val="bg1">
              <a:lumMod val="95000"/>
            </a:schemeClr>
          </a:solidFill>
          <a:ln w="12700">
            <a:solidFill>
              <a:schemeClr val="tx1"/>
            </a:solidFill>
          </a:ln>
        </p:spPr>
        <p:txBody>
          <a:bodyPr wrap="square" rtlCol="0">
            <a:spAutoFit/>
          </a:bodyPr>
          <a:lstStyle/>
          <a:p>
            <a:pPr algn="ctr"/>
            <a:r>
              <a:rPr lang="en-US" sz="1050" dirty="0" smtClean="0"/>
              <a:t>Service</a:t>
            </a:r>
          </a:p>
          <a:p>
            <a:pPr algn="ctr"/>
            <a:r>
              <a:rPr lang="en-US" sz="1050" dirty="0" smtClean="0"/>
              <a:t>Interface</a:t>
            </a:r>
            <a:endParaRPr lang="en-US" sz="1050" dirty="0"/>
          </a:p>
        </p:txBody>
      </p:sp>
      <p:cxnSp>
        <p:nvCxnSpPr>
          <p:cNvPr id="113" name="Elbow Connector 112"/>
          <p:cNvCxnSpPr>
            <a:stCxn id="8" idx="3"/>
            <a:endCxn id="111" idx="1"/>
          </p:cNvCxnSpPr>
          <p:nvPr/>
        </p:nvCxnSpPr>
        <p:spPr>
          <a:xfrm flipV="1">
            <a:off x="6094637" y="1859818"/>
            <a:ext cx="776098" cy="5749"/>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Elbow Connector 117"/>
          <p:cNvCxnSpPr>
            <a:stCxn id="111" idx="3"/>
            <a:endCxn id="112" idx="1"/>
          </p:cNvCxnSpPr>
          <p:nvPr/>
        </p:nvCxnSpPr>
        <p:spPr>
          <a:xfrm flipV="1">
            <a:off x="7795814" y="1853668"/>
            <a:ext cx="502631" cy="6150"/>
          </a:xfrm>
          <a:prstGeom prst="bentConnector3">
            <a:avLst>
              <a:gd name="adj1" fmla="val 50000"/>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0" name="Elbow Connector 129"/>
          <p:cNvCxnSpPr/>
          <p:nvPr/>
        </p:nvCxnSpPr>
        <p:spPr>
          <a:xfrm rot="5400000">
            <a:off x="6131818" y="1111678"/>
            <a:ext cx="262184" cy="2140731"/>
          </a:xfrm>
          <a:prstGeom prst="bentConnector2">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Elbow Connector 135"/>
          <p:cNvCxnSpPr>
            <a:stCxn id="17" idx="0"/>
          </p:cNvCxnSpPr>
          <p:nvPr/>
        </p:nvCxnSpPr>
        <p:spPr>
          <a:xfrm rot="5400000" flipH="1" flipV="1">
            <a:off x="6276539" y="2242207"/>
            <a:ext cx="1009788" cy="637860"/>
          </a:xfrm>
          <a:prstGeom prst="bentConnector3">
            <a:avLst>
              <a:gd name="adj1" fmla="val 53537"/>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V="1">
            <a:off x="106039" y="1475417"/>
            <a:ext cx="9037111" cy="22117"/>
          </a:xfrm>
          <a:prstGeom prst="line">
            <a:avLst/>
          </a:prstGeom>
          <a:ln w="19050" cmpd="sng">
            <a:solidFill>
              <a:srgbClr val="0B1449"/>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V="1">
            <a:off x="106889" y="3822651"/>
            <a:ext cx="9037111" cy="22117"/>
          </a:xfrm>
          <a:prstGeom prst="line">
            <a:avLst/>
          </a:prstGeom>
          <a:ln w="19050" cmpd="sng">
            <a:solidFill>
              <a:srgbClr val="0B1449"/>
            </a:solidFill>
            <a:prstDash val="sysDot"/>
          </a:ln>
        </p:spPr>
        <p:style>
          <a:lnRef idx="1">
            <a:schemeClr val="accent1"/>
          </a:lnRef>
          <a:fillRef idx="0">
            <a:schemeClr val="accent1"/>
          </a:fillRef>
          <a:effectRef idx="0">
            <a:schemeClr val="accent1"/>
          </a:effectRef>
          <a:fontRef idx="minor">
            <a:schemeClr val="tx1"/>
          </a:fontRef>
        </p:style>
      </p:cxnSp>
      <p:cxnSp>
        <p:nvCxnSpPr>
          <p:cNvPr id="159" name="Elbow Connector 158"/>
          <p:cNvCxnSpPr>
            <a:stCxn id="8" idx="2"/>
            <a:endCxn id="80" idx="0"/>
          </p:cNvCxnSpPr>
          <p:nvPr/>
        </p:nvCxnSpPr>
        <p:spPr>
          <a:xfrm rot="16200000" flipH="1">
            <a:off x="6213187" y="1560284"/>
            <a:ext cx="1025630" cy="1981258"/>
          </a:xfrm>
          <a:prstGeom prst="bentConnector3">
            <a:avLst>
              <a:gd name="adj1" fmla="val 3486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4" name="Elbow Connector 173"/>
          <p:cNvCxnSpPr>
            <a:stCxn id="23" idx="3"/>
            <a:endCxn id="24" idx="1"/>
          </p:cNvCxnSpPr>
          <p:nvPr/>
        </p:nvCxnSpPr>
        <p:spPr>
          <a:xfrm>
            <a:off x="2320549" y="3025718"/>
            <a:ext cx="405994" cy="20992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4" name="Elbow Connector 213"/>
          <p:cNvCxnSpPr>
            <a:endCxn id="20" idx="3"/>
          </p:cNvCxnSpPr>
          <p:nvPr/>
        </p:nvCxnSpPr>
        <p:spPr>
          <a:xfrm rot="10800000" flipV="1">
            <a:off x="2238579" y="3360664"/>
            <a:ext cx="661855" cy="102999"/>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8" name="Elbow Connector 287"/>
          <p:cNvCxnSpPr>
            <a:stCxn id="18" idx="2"/>
            <a:endCxn id="26" idx="1"/>
          </p:cNvCxnSpPr>
          <p:nvPr/>
        </p:nvCxnSpPr>
        <p:spPr>
          <a:xfrm rot="16200000" flipH="1">
            <a:off x="4750709" y="3102234"/>
            <a:ext cx="214192" cy="57604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9" name="Elbow Connector 288"/>
          <p:cNvCxnSpPr>
            <a:stCxn id="20" idx="2"/>
          </p:cNvCxnSpPr>
          <p:nvPr/>
        </p:nvCxnSpPr>
        <p:spPr>
          <a:xfrm rot="5400000" flipH="1" flipV="1">
            <a:off x="4282017" y="1217465"/>
            <a:ext cx="123689" cy="4642079"/>
          </a:xfrm>
          <a:prstGeom prst="bentConnector4">
            <a:avLst>
              <a:gd name="adj1" fmla="val -155940"/>
              <a:gd name="adj2" fmla="val 10003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0" name="Elbow Connector 309"/>
          <p:cNvCxnSpPr/>
          <p:nvPr/>
        </p:nvCxnSpPr>
        <p:spPr>
          <a:xfrm flipV="1">
            <a:off x="4779876" y="3482415"/>
            <a:ext cx="2037426" cy="1061544"/>
          </a:xfrm>
          <a:prstGeom prst="bentConnector3">
            <a:avLst>
              <a:gd name="adj1" fmla="val 9996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3" name="Elbow Connector 312"/>
          <p:cNvCxnSpPr/>
          <p:nvPr/>
        </p:nvCxnSpPr>
        <p:spPr>
          <a:xfrm rot="10800000" flipV="1">
            <a:off x="3278488" y="1850985"/>
            <a:ext cx="2758819" cy="115952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194444" y="2210216"/>
            <a:ext cx="902776" cy="273371"/>
          </a:xfrm>
          <a:prstGeom prst="rect">
            <a:avLst/>
          </a:prstGeom>
          <a:solidFill>
            <a:schemeClr val="bg1">
              <a:lumMod val="95000"/>
            </a:schemeClr>
          </a:solidFill>
          <a:ln w="12700">
            <a:solidFill>
              <a:schemeClr val="tx1"/>
            </a:solidFill>
          </a:ln>
        </p:spPr>
        <p:txBody>
          <a:bodyPr wrap="square" rtlCol="0">
            <a:spAutoFit/>
          </a:bodyPr>
          <a:lstStyle/>
          <a:p>
            <a:pPr algn="ctr"/>
            <a:r>
              <a:rPr lang="en-US" sz="1050" dirty="0" smtClean="0"/>
              <a:t>Service Spec</a:t>
            </a:r>
            <a:endParaRPr lang="en-US" sz="1050" dirty="0"/>
          </a:p>
        </p:txBody>
      </p:sp>
      <p:sp>
        <p:nvSpPr>
          <p:cNvPr id="8" name="TextBox 7"/>
          <p:cNvSpPr txBox="1"/>
          <p:nvPr/>
        </p:nvSpPr>
        <p:spPr>
          <a:xfrm>
            <a:off x="5376108" y="1693036"/>
            <a:ext cx="718529" cy="345062"/>
          </a:xfrm>
          <a:prstGeom prst="rect">
            <a:avLst/>
          </a:prstGeom>
          <a:solidFill>
            <a:schemeClr val="bg1">
              <a:lumMod val="95000"/>
            </a:schemeClr>
          </a:solidFill>
          <a:ln w="12700">
            <a:solidFill>
              <a:schemeClr val="tx1"/>
            </a:solidFill>
          </a:ln>
        </p:spPr>
        <p:txBody>
          <a:bodyPr wrap="square" rtlCol="0">
            <a:noAutofit/>
          </a:bodyPr>
          <a:lstStyle/>
          <a:p>
            <a:pPr algn="ctr"/>
            <a:r>
              <a:rPr lang="en-US" sz="1050" dirty="0" smtClean="0"/>
              <a:t>Service</a:t>
            </a:r>
            <a:endParaRPr lang="en-US" sz="1050" dirty="0"/>
          </a:p>
        </p:txBody>
      </p:sp>
      <p:cxnSp>
        <p:nvCxnSpPr>
          <p:cNvPr id="320" name="Elbow Connector 319"/>
          <p:cNvCxnSpPr>
            <a:stCxn id="28" idx="2"/>
            <a:endCxn id="23" idx="1"/>
          </p:cNvCxnSpPr>
          <p:nvPr/>
        </p:nvCxnSpPr>
        <p:spPr>
          <a:xfrm rot="5400000" flipH="1">
            <a:off x="4943875" y="-205268"/>
            <a:ext cx="610740" cy="7072713"/>
          </a:xfrm>
          <a:prstGeom prst="bentConnector4">
            <a:avLst>
              <a:gd name="adj1" fmla="val -37430"/>
              <a:gd name="adj2" fmla="val 103232"/>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726543" y="3010509"/>
            <a:ext cx="923824" cy="450258"/>
          </a:xfrm>
          <a:prstGeom prst="rect">
            <a:avLst/>
          </a:prstGeom>
          <a:solidFill>
            <a:schemeClr val="bg1">
              <a:lumMod val="95000"/>
            </a:schemeClr>
          </a:solidFill>
          <a:ln w="12700">
            <a:solidFill>
              <a:schemeClr val="tx1"/>
            </a:solidFill>
          </a:ln>
        </p:spPr>
        <p:txBody>
          <a:bodyPr wrap="square" rtlCol="0">
            <a:spAutoFit/>
          </a:bodyPr>
          <a:lstStyle/>
          <a:p>
            <a:pPr algn="ctr"/>
            <a:r>
              <a:rPr lang="en-US" sz="1050" dirty="0" smtClean="0"/>
              <a:t>Forwarding Domain </a:t>
            </a:r>
            <a:endParaRPr lang="en-US" sz="1050" dirty="0"/>
          </a:p>
        </p:txBody>
      </p:sp>
      <p:sp>
        <p:nvSpPr>
          <p:cNvPr id="69" name="TextBox 68"/>
          <p:cNvSpPr txBox="1"/>
          <p:nvPr/>
        </p:nvSpPr>
        <p:spPr>
          <a:xfrm>
            <a:off x="7920902" y="4741056"/>
            <a:ext cx="218709" cy="114867"/>
          </a:xfrm>
          <a:prstGeom prst="rect">
            <a:avLst/>
          </a:prstGeom>
          <a:solidFill>
            <a:srgbClr val="FFFF00"/>
          </a:solidFill>
          <a:ln w="12700">
            <a:solidFill>
              <a:schemeClr val="tx1"/>
            </a:solidFill>
          </a:ln>
        </p:spPr>
        <p:txBody>
          <a:bodyPr wrap="square" rtlCol="0">
            <a:spAutoFit/>
          </a:bodyPr>
          <a:lstStyle/>
          <a:p>
            <a:pPr algn="ctr"/>
            <a:endParaRPr lang="en-US" sz="1050" dirty="0"/>
          </a:p>
        </p:txBody>
      </p:sp>
      <p:sp>
        <p:nvSpPr>
          <p:cNvPr id="3" name="TextBox 2"/>
          <p:cNvSpPr txBox="1"/>
          <p:nvPr/>
        </p:nvSpPr>
        <p:spPr>
          <a:xfrm>
            <a:off x="8085413" y="4688277"/>
            <a:ext cx="989788" cy="230832"/>
          </a:xfrm>
          <a:prstGeom prst="rect">
            <a:avLst/>
          </a:prstGeom>
          <a:noFill/>
        </p:spPr>
        <p:txBody>
          <a:bodyPr wrap="square" rtlCol="0">
            <a:spAutoFit/>
          </a:bodyPr>
          <a:lstStyle/>
          <a:p>
            <a:r>
              <a:rPr lang="en-US" sz="900" dirty="0" smtClean="0"/>
              <a:t>TBD in MEF 55.x</a:t>
            </a:r>
            <a:endParaRPr lang="en-US" sz="900" dirty="0"/>
          </a:p>
        </p:txBody>
      </p:sp>
    </p:spTree>
    <p:extLst>
      <p:ext uri="{BB962C8B-B14F-4D97-AF65-F5344CB8AC3E}">
        <p14:creationId xmlns:p14="http://schemas.microsoft.com/office/powerpoint/2010/main" val="16493999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42">
      <a:dk1>
        <a:srgbClr val="1B256A"/>
      </a:dk1>
      <a:lt1>
        <a:sysClr val="window" lastClr="FFFFFF"/>
      </a:lt1>
      <a:dk2>
        <a:srgbClr val="1F6DA3"/>
      </a:dk2>
      <a:lt2>
        <a:srgbClr val="40403E"/>
      </a:lt2>
      <a:accent1>
        <a:srgbClr val="102267"/>
      </a:accent1>
      <a:accent2>
        <a:srgbClr val="2066AD"/>
      </a:accent2>
      <a:accent3>
        <a:srgbClr val="686363"/>
      </a:accent3>
      <a:accent4>
        <a:srgbClr val="3392CB"/>
      </a:accent4>
      <a:accent5>
        <a:srgbClr val="61AEE3"/>
      </a:accent5>
      <a:accent6>
        <a:srgbClr val="9FB7D7"/>
      </a:accent6>
      <a:hlink>
        <a:srgbClr val="404046"/>
      </a:hlink>
      <a:folHlink>
        <a:srgbClr val="41404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21490</TotalTime>
  <Words>2393</Words>
  <Application>Microsoft Macintosh PowerPoint</Application>
  <PresentationFormat>On-screen Show (16:9)</PresentationFormat>
  <Paragraphs>482</Paragraphs>
  <Slides>28</Slides>
  <Notes>9</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MEF Modeling Approach For Discussion </vt:lpstr>
      <vt:lpstr>What is MEF LSO?</vt:lpstr>
      <vt:lpstr>LSO Reference Architecture and Framework</vt:lpstr>
      <vt:lpstr>Potential LSO Alignment to IETF –for discussion</vt:lpstr>
      <vt:lpstr>CURRENT approach for MEF Projects </vt:lpstr>
      <vt:lpstr>Leveraging T-API  SDK Structure Considerations</vt:lpstr>
      <vt:lpstr>In progress discussion - MEF Modeling aligned with ONF</vt:lpstr>
      <vt:lpstr>MEF 55 Entities</vt:lpstr>
      <vt:lpstr>MEF 55 Entity Relationships</vt:lpstr>
      <vt:lpstr>Modeling Service to Network entities</vt:lpstr>
      <vt:lpstr>Service View</vt:lpstr>
      <vt:lpstr>Ethernet Service View Concepts</vt:lpstr>
      <vt:lpstr>MEF Intra Provider Service Example</vt:lpstr>
      <vt:lpstr>MEF 55 – Service View (SOF)</vt:lpstr>
      <vt:lpstr>MEF Inter Provider Service Example  </vt:lpstr>
      <vt:lpstr>MEF 55 – Service View (SOF)</vt:lpstr>
      <vt:lpstr>Service View MEF Core Model</vt:lpstr>
      <vt:lpstr>Proposed MEF 7.3 – Service Info Model </vt:lpstr>
      <vt:lpstr>Resource View</vt:lpstr>
      <vt:lpstr>Ethernet Resource View Concepts</vt:lpstr>
      <vt:lpstr>MEF 55 - Network View (SOF)</vt:lpstr>
      <vt:lpstr>Network View (ICM)</vt:lpstr>
      <vt:lpstr>MEF PRESTO NRP View</vt:lpstr>
      <vt:lpstr>Network View MEF Core Model</vt:lpstr>
      <vt:lpstr>ONF CORE with ONF TAPI realization</vt:lpstr>
      <vt:lpstr>ONF TAPI – Connectivity Model</vt:lpstr>
      <vt:lpstr>ONF TAPI – Endpoint Model</vt:lpstr>
      <vt:lpstr>MEF NRP/NRM – Network Model based on TAPI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MEF 55 Overview</dc:title>
  <dc:creator>Tara Cummings</dc:creator>
  <cp:lastModifiedBy>Anurag Sharma</cp:lastModifiedBy>
  <cp:revision>488</cp:revision>
  <dcterms:created xsi:type="dcterms:W3CDTF">2015-10-13T20:12:41Z</dcterms:created>
  <dcterms:modified xsi:type="dcterms:W3CDTF">2016-08-31T17:23:04Z</dcterms:modified>
</cp:coreProperties>
</file>