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belotti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6480" autoAdjust="0"/>
    <p:restoredTop sz="94660"/>
  </p:normalViewPr>
  <p:slideViewPr>
    <p:cSldViewPr>
      <p:cViewPr varScale="1">
        <p:scale>
          <a:sx n="73" d="100"/>
          <a:sy n="73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64CF0-AB93-6A43-9D38-7E7B51F5FAE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4B105-4BBC-F747-A9AB-489EBD670F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EF-logo-for-PowerPoint-w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8" y="6529954"/>
            <a:ext cx="839267" cy="28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94435" y="6540695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fld id="{137707FA-DA0D-44A4-94B1-8EAC83670A87}" type="slidenum">
              <a:rPr lang="zh-CN" altLang="en-US" sz="1200">
                <a:solidFill>
                  <a:srgbClr val="1F497D">
                    <a:lumMod val="20000"/>
                    <a:lumOff val="80000"/>
                  </a:srgbClr>
                </a:solidFill>
              </a:rPr>
              <a:pPr algn="r"/>
              <a:t>‹#›</a:t>
            </a:fld>
            <a:endParaRPr lang="en-US" altLang="zh-CN" sz="1200" dirty="0">
              <a:solidFill>
                <a:srgbClr val="1F497D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726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2" descr="MEF-logo-for-PowerPoint-w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8" y="6529954"/>
            <a:ext cx="839267" cy="28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4435" y="6540695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fld id="{137707FA-DA0D-44A4-94B1-8EAC83670A87}" type="slidenum">
              <a:rPr lang="zh-CN" altLang="en-US" sz="1200">
                <a:solidFill>
                  <a:srgbClr val="1F497D">
                    <a:lumMod val="20000"/>
                    <a:lumOff val="80000"/>
                  </a:srgbClr>
                </a:solidFill>
              </a:rPr>
              <a:pPr algn="r"/>
              <a:t>‹#›</a:t>
            </a:fld>
            <a:endParaRPr lang="en-US" altLang="zh-CN" sz="1200" dirty="0">
              <a:solidFill>
                <a:srgbClr val="1F497D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726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25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IETF Transport</a:t>
            </a:r>
            <a:br>
              <a:rPr lang="en-US" dirty="0" smtClean="0"/>
            </a:br>
            <a:r>
              <a:rPr lang="en-US" dirty="0" smtClean="0"/>
              <a:t>Model Instance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11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8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Other points that need clarification </a:t>
            </a:r>
            <a:r>
              <a:rPr lang="en-US" altLang="zh-CN" sz="2800" dirty="0" err="1" smtClean="0"/>
              <a:t>TE.yang</a:t>
            </a:r>
            <a:r>
              <a:rPr lang="en-US" altLang="zh-CN" sz="2800" dirty="0" smtClean="0"/>
              <a:t> model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Not particular about this use case, but important.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A service may have two tunnel/</a:t>
            </a:r>
            <a:r>
              <a:rPr lang="en-US" altLang="zh-CN" sz="2000" dirty="0" err="1" smtClean="0"/>
              <a:t>lsp</a:t>
            </a:r>
            <a:r>
              <a:rPr lang="en-US" altLang="zh-CN" sz="2000" dirty="0" smtClean="0"/>
              <a:t> associated with different access link as a starting point. Any support of this?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Why primary path is not under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tunnel? Why having a list of primary paths and each with a set of secondary paths? Why not make them in parallel with a role attached? [for transport: only two paths usually]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</a:rPr>
              <a:t>A parameter to show it is loose or strict for path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config</a:t>
            </a:r>
            <a:r>
              <a:rPr lang="en-US" altLang="zh-CN" sz="2000" dirty="0" smtClean="0">
                <a:solidFill>
                  <a:srgbClr val="0000FF"/>
                </a:solidFill>
              </a:rPr>
              <a:t>? When it is loose, need a parameter to show whether it is ingress or egress? [an example shown in next page]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</a:rPr>
              <a:t>Objective function needed: min hop; min delay, min distance;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</a:rPr>
              <a:t>Adding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revertive</a:t>
            </a:r>
            <a:r>
              <a:rPr lang="en-US" altLang="zh-CN" sz="2000" dirty="0" smtClean="0">
                <a:solidFill>
                  <a:srgbClr val="0000FF"/>
                </a:solidFill>
              </a:rPr>
              <a:t>-type? And reversion-lock?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Preference is not key, why put it outside of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and with key?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Tiebreaker-type, tunnel-path-affinities: meaning?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</a:rPr>
              <a:t>No-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cspf</a:t>
            </a:r>
            <a:r>
              <a:rPr lang="en-US" altLang="zh-CN" sz="2000" dirty="0" smtClean="0">
                <a:solidFill>
                  <a:srgbClr val="0000FF"/>
                </a:solidFill>
              </a:rPr>
              <a:t>:</a:t>
            </a:r>
            <a:r>
              <a:rPr lang="zh-CN" altLang="en-US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meaning? does it mean no show of this parameter meant it is CSPF?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Lockdown: meaning? Does it mean no show of this parameter meant the entity will do auto-</a:t>
            </a:r>
            <a:r>
              <a:rPr lang="en-US" altLang="zh-CN" sz="2000" dirty="0" err="1" smtClean="0"/>
              <a:t>reoptimization</a:t>
            </a:r>
            <a:r>
              <a:rPr lang="en-US" altLang="zh-CN" sz="20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Why do we need origin type? [Anurag already covered this]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Transport will not remove the original path, so need a leaf to show which path to revert back to?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err="1" smtClean="0"/>
              <a:t>Lsp</a:t>
            </a:r>
            <a:r>
              <a:rPr lang="en-US" altLang="zh-CN" sz="2000" dirty="0" smtClean="0"/>
              <a:t>-operational-status:  meaning? Suggest a name change to avoid misunderstanding.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Need to add 32-bit node ID and 32bit TP-ID in RRO;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What does the flag mean after the label leaf?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Tunnel type [Anurag already covered this]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Life-cycle state covered?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Only mentioned using NETCONF, also should include support using RESTCONF.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655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657600" y="13716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/>
          <p:cNvSpPr/>
          <p:nvPr/>
        </p:nvSpPr>
        <p:spPr>
          <a:xfrm>
            <a:off x="3581400" y="1600200"/>
            <a:ext cx="762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33800" y="9906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 A</a:t>
            </a:r>
            <a:endParaRPr lang="zh-CN" altLang="en-US" dirty="0"/>
          </a:p>
        </p:txBody>
      </p:sp>
      <p:sp>
        <p:nvSpPr>
          <p:cNvPr id="5" name="Oval 4"/>
          <p:cNvSpPr/>
          <p:nvPr/>
        </p:nvSpPr>
        <p:spPr>
          <a:xfrm>
            <a:off x="4572000" y="1600200"/>
            <a:ext cx="762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15240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TP1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TP2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28800" y="13716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00FF"/>
                </a:solidFill>
              </a:rPr>
              <a:t>Src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8800" y="13716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00FF"/>
                </a:solidFill>
              </a:rPr>
              <a:t>Dst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572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Case A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2590800"/>
            <a:ext cx="442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Loose ERO as:   </a:t>
            </a:r>
            <a:r>
              <a:rPr lang="en-US" altLang="zh-CN" dirty="0" err="1" smtClean="0"/>
              <a:t>NodeA</a:t>
            </a:r>
            <a:r>
              <a:rPr lang="en-US" altLang="zh-CN" dirty="0" smtClean="0"/>
              <a:t>/TP1 (</a:t>
            </a:r>
            <a:r>
              <a:rPr lang="en-US" altLang="zh-CN" dirty="0" smtClean="0">
                <a:solidFill>
                  <a:srgbClr val="FF0000"/>
                </a:solidFill>
              </a:rPr>
              <a:t>ingress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It will be like: </a:t>
            </a:r>
            <a:r>
              <a:rPr lang="en-US" altLang="zh-CN" dirty="0" err="1" smtClean="0"/>
              <a:t>Src-</a:t>
            </a:r>
            <a:r>
              <a:rPr lang="en-US" altLang="zh-CN" dirty="0" err="1" smtClean="0">
                <a:solidFill>
                  <a:srgbClr val="FF0000"/>
                </a:solidFill>
              </a:rPr>
              <a:t>NodeA</a:t>
            </a:r>
            <a:r>
              <a:rPr lang="en-US" altLang="zh-CN" dirty="0" smtClean="0">
                <a:solidFill>
                  <a:srgbClr val="FF0000"/>
                </a:solidFill>
              </a:rPr>
              <a:t>/TP1-NodeA/TP2</a:t>
            </a:r>
            <a:r>
              <a:rPr lang="en-US" altLang="zh-CN" dirty="0" smtClean="0"/>
              <a:t>-Dst</a:t>
            </a:r>
            <a:endParaRPr lang="zh-CN" altLang="en-US" dirty="0"/>
          </a:p>
        </p:txBody>
      </p:sp>
      <p:sp>
        <p:nvSpPr>
          <p:cNvPr id="13" name="Oval 12"/>
          <p:cNvSpPr/>
          <p:nvPr/>
        </p:nvSpPr>
        <p:spPr>
          <a:xfrm>
            <a:off x="4495800" y="1840468"/>
            <a:ext cx="762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0" y="17642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TP3</a:t>
            </a:r>
            <a:endParaRPr lang="zh-CN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10000" y="43434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>
            <a:off x="3733800" y="4572000"/>
            <a:ext cx="762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86200" y="39624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 A</a:t>
            </a:r>
            <a:endParaRPr lang="zh-CN" altLang="en-US" dirty="0"/>
          </a:p>
        </p:txBody>
      </p:sp>
      <p:sp>
        <p:nvSpPr>
          <p:cNvPr id="18" name="Oval 17"/>
          <p:cNvSpPr/>
          <p:nvPr/>
        </p:nvSpPr>
        <p:spPr>
          <a:xfrm>
            <a:off x="4724400" y="4572000"/>
            <a:ext cx="762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00400" y="44958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TP1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44958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TP2</a:t>
            </a:r>
            <a:endParaRPr lang="zh-CN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981200" y="43434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00FF"/>
                </a:solidFill>
              </a:rPr>
              <a:t>Src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91200" y="43434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00FF"/>
                </a:solidFill>
              </a:rPr>
              <a:t>Dst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" y="34290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Case B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95400" y="5562600"/>
            <a:ext cx="4428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Loose ERO as:   </a:t>
            </a:r>
            <a:r>
              <a:rPr lang="en-US" altLang="zh-CN" dirty="0" err="1" smtClean="0"/>
              <a:t>NodeA</a:t>
            </a:r>
            <a:r>
              <a:rPr lang="en-US" altLang="zh-CN" dirty="0" smtClean="0"/>
              <a:t>/TP1 (</a:t>
            </a:r>
            <a:r>
              <a:rPr lang="en-US" altLang="zh-CN" dirty="0" smtClean="0">
                <a:solidFill>
                  <a:srgbClr val="0000FF"/>
                </a:solidFill>
              </a:rPr>
              <a:t>egress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It will be like: </a:t>
            </a:r>
            <a:r>
              <a:rPr lang="en-US" altLang="zh-CN" dirty="0" err="1" smtClean="0"/>
              <a:t>Src-</a:t>
            </a:r>
            <a:r>
              <a:rPr lang="en-US" altLang="zh-CN" dirty="0" err="1" smtClean="0">
                <a:solidFill>
                  <a:srgbClr val="0000FF"/>
                </a:solidFill>
              </a:rPr>
              <a:t>NodeA</a:t>
            </a:r>
            <a:r>
              <a:rPr lang="en-US" altLang="zh-CN" dirty="0" smtClean="0">
                <a:solidFill>
                  <a:srgbClr val="0000FF"/>
                </a:solidFill>
              </a:rPr>
              <a:t>/TP2-NodeA/TP1</a:t>
            </a:r>
            <a:r>
              <a:rPr lang="en-US" altLang="zh-CN" dirty="0" smtClean="0"/>
              <a:t>-Dst</a:t>
            </a:r>
            <a:endParaRPr lang="zh-CN" altLang="en-US" dirty="0"/>
          </a:p>
        </p:txBody>
      </p:sp>
      <p:sp>
        <p:nvSpPr>
          <p:cNvPr id="25" name="Oval 24"/>
          <p:cNvSpPr/>
          <p:nvPr/>
        </p:nvSpPr>
        <p:spPr>
          <a:xfrm>
            <a:off x="4648200" y="4812268"/>
            <a:ext cx="762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724400" y="47360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TP3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99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- 3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EPL Point-to-Point Service,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dirty="0" smtClean="0"/>
              <a:t>Multi-domain Topology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752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028402" y="3205787"/>
            <a:ext cx="978946" cy="6024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PNC</a:t>
            </a:r>
            <a:br>
              <a:rPr lang="en-US" dirty="0" smtClean="0"/>
            </a:br>
            <a:r>
              <a:rPr lang="en-US" sz="1800" dirty="0" smtClean="0"/>
              <a:t>P1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057420" y="1109931"/>
            <a:ext cx="978946" cy="60242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CNC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57420" y="2209029"/>
            <a:ext cx="978946" cy="60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MDSC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35989" y="3205787"/>
            <a:ext cx="978946" cy="6024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PNC</a:t>
            </a:r>
            <a:br>
              <a:rPr lang="en-US" dirty="0" smtClean="0"/>
            </a:br>
            <a:r>
              <a:rPr lang="en-US" sz="1800" dirty="0" smtClean="0"/>
              <a:t>P2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0215" y="3994672"/>
            <a:ext cx="978946" cy="602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PNC</a:t>
            </a:r>
            <a:br>
              <a:rPr lang="en-US" dirty="0" smtClean="0"/>
            </a:br>
            <a:r>
              <a:rPr lang="en-US" sz="1800" dirty="0"/>
              <a:t>O</a:t>
            </a:r>
            <a:r>
              <a:rPr lang="en-US" sz="1800" dirty="0" smtClean="0"/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181598" y="3994672"/>
            <a:ext cx="978946" cy="602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PNC</a:t>
            </a:r>
            <a:br>
              <a:rPr lang="en-US" dirty="0" smtClean="0"/>
            </a:br>
            <a:r>
              <a:rPr lang="en-US" sz="1800" dirty="0" smtClean="0"/>
              <a:t>O</a:t>
            </a:r>
            <a:r>
              <a:rPr lang="en-US" sz="1800" dirty="0"/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>
            <a:stCxn id="3" idx="2"/>
            <a:endCxn id="4" idx="0"/>
          </p:cNvCxnSpPr>
          <p:nvPr/>
        </p:nvCxnSpPr>
        <p:spPr bwMode="auto">
          <a:xfrm>
            <a:off x="4546893" y="1712359"/>
            <a:ext cx="0" cy="4966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2" idx="0"/>
            <a:endCxn id="4" idx="2"/>
          </p:cNvCxnSpPr>
          <p:nvPr/>
        </p:nvCxnSpPr>
        <p:spPr bwMode="auto">
          <a:xfrm flipV="1">
            <a:off x="1517875" y="2811457"/>
            <a:ext cx="3029018" cy="39433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6" idx="0"/>
            <a:endCxn id="4" idx="2"/>
          </p:cNvCxnSpPr>
          <p:nvPr/>
        </p:nvCxnSpPr>
        <p:spPr bwMode="auto">
          <a:xfrm flipV="1">
            <a:off x="3379688" y="2811457"/>
            <a:ext cx="1167205" cy="11832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7" idx="0"/>
            <a:endCxn id="4" idx="2"/>
          </p:cNvCxnSpPr>
          <p:nvPr/>
        </p:nvCxnSpPr>
        <p:spPr bwMode="auto">
          <a:xfrm flipH="1" flipV="1">
            <a:off x="4546893" y="2811457"/>
            <a:ext cx="1124178" cy="11832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5" idx="0"/>
            <a:endCxn id="4" idx="2"/>
          </p:cNvCxnSpPr>
          <p:nvPr/>
        </p:nvCxnSpPr>
        <p:spPr bwMode="auto">
          <a:xfrm flipH="1" flipV="1">
            <a:off x="4546893" y="2811457"/>
            <a:ext cx="2978569" cy="39433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2" idx="2"/>
          </p:cNvCxnSpPr>
          <p:nvPr/>
        </p:nvCxnSpPr>
        <p:spPr bwMode="auto">
          <a:xfrm flipH="1">
            <a:off x="958591" y="3808215"/>
            <a:ext cx="559284" cy="7888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2" idx="2"/>
          </p:cNvCxnSpPr>
          <p:nvPr/>
        </p:nvCxnSpPr>
        <p:spPr bwMode="auto">
          <a:xfrm>
            <a:off x="1517875" y="3808215"/>
            <a:ext cx="340802" cy="7888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6" idx="2"/>
          </p:cNvCxnSpPr>
          <p:nvPr/>
        </p:nvCxnSpPr>
        <p:spPr bwMode="auto">
          <a:xfrm flipH="1">
            <a:off x="2930670" y="4597100"/>
            <a:ext cx="449018" cy="8919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6" idx="2"/>
          </p:cNvCxnSpPr>
          <p:nvPr/>
        </p:nvCxnSpPr>
        <p:spPr bwMode="auto">
          <a:xfrm>
            <a:off x="3379688" y="4597100"/>
            <a:ext cx="363973" cy="8919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" idx="2"/>
          </p:cNvCxnSpPr>
          <p:nvPr/>
        </p:nvCxnSpPr>
        <p:spPr bwMode="auto">
          <a:xfrm flipH="1">
            <a:off x="5181598" y="4597100"/>
            <a:ext cx="489473" cy="8848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</p:cNvCxnSpPr>
          <p:nvPr/>
        </p:nvCxnSpPr>
        <p:spPr bwMode="auto">
          <a:xfrm>
            <a:off x="5671071" y="4597100"/>
            <a:ext cx="489473" cy="74665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5" idx="2"/>
          </p:cNvCxnSpPr>
          <p:nvPr/>
        </p:nvCxnSpPr>
        <p:spPr bwMode="auto">
          <a:xfrm flipH="1">
            <a:off x="7099674" y="3808215"/>
            <a:ext cx="425788" cy="7888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5" idx="2"/>
          </p:cNvCxnSpPr>
          <p:nvPr/>
        </p:nvCxnSpPr>
        <p:spPr bwMode="auto">
          <a:xfrm>
            <a:off x="7525462" y="3808215"/>
            <a:ext cx="489473" cy="6884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344704" y="5118374"/>
            <a:ext cx="1420010" cy="7983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1517875" y="4970429"/>
            <a:ext cx="1372340" cy="7795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160544" y="5043068"/>
            <a:ext cx="1152024" cy="5880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6411558" y="5043068"/>
            <a:ext cx="1365476" cy="7068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Cloud 24"/>
          <p:cNvSpPr/>
          <p:nvPr/>
        </p:nvSpPr>
        <p:spPr bwMode="auto">
          <a:xfrm>
            <a:off x="6720991" y="4256440"/>
            <a:ext cx="1807285" cy="935915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PKT2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 bwMode="auto">
          <a:xfrm>
            <a:off x="393701" y="4346089"/>
            <a:ext cx="1807285" cy="935915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PKT1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H="1">
            <a:off x="3743661" y="5517541"/>
            <a:ext cx="1682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3705556" y="5749961"/>
            <a:ext cx="1682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Cloud 28"/>
          <p:cNvSpPr/>
          <p:nvPr/>
        </p:nvSpPr>
        <p:spPr bwMode="auto">
          <a:xfrm>
            <a:off x="2476046" y="5282004"/>
            <a:ext cx="1807285" cy="93591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OPT1</a:t>
            </a:r>
          </a:p>
        </p:txBody>
      </p:sp>
      <p:sp>
        <p:nvSpPr>
          <p:cNvPr id="30" name="Cloud 29"/>
          <p:cNvSpPr/>
          <p:nvPr/>
        </p:nvSpPr>
        <p:spPr bwMode="auto">
          <a:xfrm>
            <a:off x="4767429" y="5173531"/>
            <a:ext cx="1807285" cy="93591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63290" y="177602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CMI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 rot="21151533">
            <a:off x="2586285" y="2695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MPI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 rot="21117515">
            <a:off x="2369970" y="294407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RESTCONF</a:t>
            </a:r>
            <a:endParaRPr lang="en-US" sz="1800" dirty="0"/>
          </a:p>
        </p:txBody>
      </p:sp>
      <p:sp>
        <p:nvSpPr>
          <p:cNvPr id="34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 Controller Hierarchy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66883" y="170010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RESTCONF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1219200"/>
            <a:ext cx="2943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CNC: Client network Controller</a:t>
            </a:r>
          </a:p>
          <a:p>
            <a:r>
              <a:rPr lang="en-US" altLang="zh-CN" sz="1600" dirty="0" smtClean="0"/>
              <a:t>MDSC: multi-domain Service </a:t>
            </a:r>
          </a:p>
          <a:p>
            <a:r>
              <a:rPr lang="en-US" altLang="zh-CN" sz="1600" dirty="0" smtClean="0"/>
              <a:t>Controller</a:t>
            </a:r>
          </a:p>
          <a:p>
            <a:r>
              <a:rPr lang="en-US" altLang="zh-CN" sz="1600" dirty="0" smtClean="0"/>
              <a:t>PNC: Physical Network Controller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937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6"/>
          <p:cNvSpPr>
            <a:spLocks noChangeArrowheads="1"/>
          </p:cNvSpPr>
          <p:nvPr/>
        </p:nvSpPr>
        <p:spPr bwMode="auto">
          <a:xfrm>
            <a:off x="1041089" y="3983909"/>
            <a:ext cx="7893050" cy="1619317"/>
          </a:xfrm>
          <a:prstGeom prst="ellipse">
            <a:avLst/>
          </a:prstGeom>
          <a:solidFill>
            <a:srgbClr val="EAEAEA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3"/>
          <p:cNvSpPr>
            <a:spLocks noChangeShapeType="1"/>
          </p:cNvSpPr>
          <p:nvPr/>
        </p:nvSpPr>
        <p:spPr bwMode="auto">
          <a:xfrm flipH="1" flipV="1">
            <a:off x="4188622" y="4898050"/>
            <a:ext cx="1602509" cy="35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Mapping from Service/EVC to ForwardingConstruct</a:t>
            </a:r>
            <a:br>
              <a:rPr lang="en-US" dirty="0" smtClean="0"/>
            </a:br>
            <a:r>
              <a:rPr lang="en-US" dirty="0" smtClean="0"/>
              <a:t> Single Provider, single managed FD, partitioning</a:t>
            </a:r>
            <a:endParaRPr 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00922" y="2389765"/>
            <a:ext cx="7978775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EVC</a:t>
            </a:r>
            <a:r>
              <a:rPr lang="en-GB" dirty="0" smtClean="0"/>
              <a:t> (the end-to-end </a:t>
            </a:r>
            <a:r>
              <a:rPr lang="en-GB" i="1" dirty="0" smtClean="0"/>
              <a:t>CarrierEthernetService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8971760" y="2424313"/>
            <a:ext cx="0" cy="248867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996160" y="2457767"/>
            <a:ext cx="0" cy="2238049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111922" y="4722170"/>
            <a:ext cx="427038" cy="261937"/>
            <a:chOff x="560" y="1513"/>
            <a:chExt cx="390" cy="229"/>
          </a:xfrm>
        </p:grpSpPr>
        <p:sp>
          <p:nvSpPr>
            <p:cNvPr id="61" name="Oval 96"/>
            <p:cNvSpPr>
              <a:spLocks noChangeArrowheads="1"/>
            </p:cNvSpPr>
            <p:nvPr/>
          </p:nvSpPr>
          <p:spPr bwMode="auto">
            <a:xfrm>
              <a:off x="561" y="1608"/>
              <a:ext cx="389" cy="134"/>
            </a:xfrm>
            <a:prstGeom prst="ellipse">
              <a:avLst/>
            </a:prstGeom>
            <a:solidFill>
              <a:srgbClr val="0078AA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97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98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99"/>
            <p:cNvSpPr>
              <a:spLocks noChangeArrowheads="1"/>
            </p:cNvSpPr>
            <p:nvPr/>
          </p:nvSpPr>
          <p:spPr bwMode="auto">
            <a:xfrm>
              <a:off x="561" y="1513"/>
              <a:ext cx="389" cy="134"/>
            </a:xfrm>
            <a:prstGeom prst="ellipse">
              <a:avLst/>
            </a:prstGeom>
            <a:solidFill>
              <a:srgbClr val="00B4FF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00"/>
            <p:cNvGrpSpPr>
              <a:grpSpLocks/>
            </p:cNvGrpSpPr>
            <p:nvPr/>
          </p:nvGrpSpPr>
          <p:grpSpPr bwMode="auto">
            <a:xfrm>
              <a:off x="619" y="1529"/>
              <a:ext cx="270" cy="102"/>
              <a:chOff x="619" y="1529"/>
              <a:chExt cx="270" cy="102"/>
            </a:xfrm>
          </p:grpSpPr>
          <p:grpSp>
            <p:nvGrpSpPr>
              <p:cNvPr id="5" name="Group 101"/>
              <p:cNvGrpSpPr>
                <a:grpSpLocks/>
              </p:cNvGrpSpPr>
              <p:nvPr/>
            </p:nvGrpSpPr>
            <p:grpSpPr bwMode="auto">
              <a:xfrm>
                <a:off x="619" y="1529"/>
                <a:ext cx="268" cy="100"/>
                <a:chOff x="619" y="1529"/>
                <a:chExt cx="268" cy="100"/>
              </a:xfrm>
            </p:grpSpPr>
            <p:sp>
              <p:nvSpPr>
                <p:cNvPr id="78" name="Freeform 102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103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104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105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106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107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108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109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10"/>
              <p:cNvGrpSpPr>
                <a:grpSpLocks/>
              </p:cNvGrpSpPr>
              <p:nvPr/>
            </p:nvGrpSpPr>
            <p:grpSpPr bwMode="auto">
              <a:xfrm>
                <a:off x="622" y="1531"/>
                <a:ext cx="267" cy="100"/>
                <a:chOff x="622" y="1531"/>
                <a:chExt cx="267" cy="100"/>
              </a:xfrm>
            </p:grpSpPr>
            <p:sp>
              <p:nvSpPr>
                <p:cNvPr id="70" name="Freeform 111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112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113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114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115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116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117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118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6" name="Line 119"/>
            <p:cNvSpPr>
              <a:spLocks noChangeShapeType="1"/>
            </p:cNvSpPr>
            <p:nvPr/>
          </p:nvSpPr>
          <p:spPr bwMode="auto">
            <a:xfrm>
              <a:off x="560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20"/>
            <p:cNvSpPr>
              <a:spLocks noChangeShapeType="1"/>
            </p:cNvSpPr>
            <p:nvPr/>
          </p:nvSpPr>
          <p:spPr bwMode="auto">
            <a:xfrm>
              <a:off x="949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Line 94"/>
          <p:cNvSpPr>
            <a:spLocks noChangeShapeType="1"/>
          </p:cNvSpPr>
          <p:nvPr/>
        </p:nvSpPr>
        <p:spPr bwMode="auto">
          <a:xfrm flipH="1">
            <a:off x="511972" y="4707882"/>
            <a:ext cx="455613" cy="112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" name="Rectangle 121"/>
          <p:cNvSpPr>
            <a:spLocks noChangeArrowheads="1"/>
          </p:cNvSpPr>
          <p:nvPr/>
        </p:nvSpPr>
        <p:spPr bwMode="auto">
          <a:xfrm>
            <a:off x="438946" y="4787257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56"/>
          <p:cNvSpPr>
            <a:spLocks noChangeArrowheads="1"/>
          </p:cNvSpPr>
          <p:nvPr/>
        </p:nvSpPr>
        <p:spPr bwMode="auto">
          <a:xfrm>
            <a:off x="4125748" y="4050559"/>
            <a:ext cx="1601761" cy="30479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i="1" dirty="0" smtClean="0"/>
              <a:t>ForwardingDomain</a:t>
            </a:r>
          </a:p>
        </p:txBody>
      </p:sp>
      <p:sp>
        <p:nvSpPr>
          <p:cNvPr id="101" name="Text Box 50"/>
          <p:cNvSpPr txBox="1">
            <a:spLocks noChangeArrowheads="1"/>
          </p:cNvSpPr>
          <p:nvPr/>
        </p:nvSpPr>
        <p:spPr bwMode="auto">
          <a:xfrm>
            <a:off x="1014101" y="3027438"/>
            <a:ext cx="7958263" cy="2597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ForwardingConstruct</a:t>
            </a:r>
            <a:endParaRPr lang="en-GB" sz="1600" i="1" dirty="0"/>
          </a:p>
        </p:txBody>
      </p:sp>
      <p:sp>
        <p:nvSpPr>
          <p:cNvPr id="95" name="Rectangle 94"/>
          <p:cNvSpPr/>
          <p:nvPr/>
        </p:nvSpPr>
        <p:spPr>
          <a:xfrm>
            <a:off x="204451" y="1349978"/>
            <a:ext cx="3357154" cy="58782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managed object classes </a:t>
            </a:r>
            <a:r>
              <a:rPr lang="en-US" sz="1400" dirty="0" smtClean="0">
                <a:solidFill>
                  <a:schemeClr val="tx1"/>
                </a:solidFill>
              </a:rPr>
              <a:t>at Service level (potentially appearing at Legato, Interlude)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700943" y="1345624"/>
            <a:ext cx="3357154" cy="5878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managed object classes </a:t>
            </a:r>
            <a:r>
              <a:rPr lang="en-US" sz="1400" dirty="0" smtClean="0">
                <a:solidFill>
                  <a:schemeClr val="tx1"/>
                </a:solidFill>
              </a:rPr>
              <a:t>at Resource level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(potentially appearing at Presto)</a:t>
            </a:r>
            <a:endParaRPr lang="en-US" sz="1400" i="1" dirty="0" smtClean="0">
              <a:solidFill>
                <a:schemeClr val="tx1"/>
              </a:solidFill>
            </a:endParaRPr>
          </a:p>
        </p:txBody>
      </p:sp>
      <p:sp>
        <p:nvSpPr>
          <p:cNvPr id="100" name="Oval 4"/>
          <p:cNvSpPr>
            <a:spLocks noChangeArrowheads="1"/>
          </p:cNvSpPr>
          <p:nvPr/>
        </p:nvSpPr>
        <p:spPr bwMode="auto">
          <a:xfrm>
            <a:off x="1011316" y="4202429"/>
            <a:ext cx="3117270" cy="1170179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4"/>
          <p:cNvSpPr>
            <a:spLocks noChangeArrowheads="1"/>
          </p:cNvSpPr>
          <p:nvPr/>
        </p:nvSpPr>
        <p:spPr bwMode="auto">
          <a:xfrm>
            <a:off x="5791131" y="4230144"/>
            <a:ext cx="3145847" cy="1165562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Text Box 9"/>
          <p:cNvSpPr txBox="1">
            <a:spLocks noChangeArrowheads="1"/>
          </p:cNvSpPr>
          <p:nvPr/>
        </p:nvSpPr>
        <p:spPr bwMode="auto">
          <a:xfrm>
            <a:off x="1055701" y="4516570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3580014" y="4724799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837308" y="4855490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118" name="Text Box 9"/>
          <p:cNvSpPr txBox="1">
            <a:spLocks noChangeArrowheads="1"/>
          </p:cNvSpPr>
          <p:nvPr/>
        </p:nvSpPr>
        <p:spPr bwMode="auto">
          <a:xfrm>
            <a:off x="8459613" y="4721288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119" name="Line 44"/>
          <p:cNvSpPr>
            <a:spLocks noChangeShapeType="1"/>
          </p:cNvSpPr>
          <p:nvPr/>
        </p:nvSpPr>
        <p:spPr bwMode="auto">
          <a:xfrm>
            <a:off x="4129409" y="3648249"/>
            <a:ext cx="0" cy="116464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" name="Line 47"/>
          <p:cNvSpPr>
            <a:spLocks noChangeShapeType="1"/>
          </p:cNvSpPr>
          <p:nvPr/>
        </p:nvSpPr>
        <p:spPr bwMode="auto">
          <a:xfrm>
            <a:off x="5829447" y="3639013"/>
            <a:ext cx="0" cy="125250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" name="Text Box 50"/>
          <p:cNvSpPr txBox="1">
            <a:spLocks noChangeArrowheads="1"/>
          </p:cNvSpPr>
          <p:nvPr/>
        </p:nvSpPr>
        <p:spPr bwMode="auto">
          <a:xfrm>
            <a:off x="994890" y="3553253"/>
            <a:ext cx="3124459" cy="264163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ForwardingConstruct</a:t>
            </a:r>
            <a:endParaRPr lang="en-GB" sz="1600" i="1" dirty="0"/>
          </a:p>
        </p:txBody>
      </p:sp>
      <p:sp>
        <p:nvSpPr>
          <p:cNvPr id="128" name="Text Box 50"/>
          <p:cNvSpPr txBox="1">
            <a:spLocks noChangeArrowheads="1"/>
          </p:cNvSpPr>
          <p:nvPr/>
        </p:nvSpPr>
        <p:spPr bwMode="auto">
          <a:xfrm>
            <a:off x="5828077" y="3568983"/>
            <a:ext cx="3144286" cy="259798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ForwardingConstruct</a:t>
            </a:r>
          </a:p>
        </p:txBody>
      </p:sp>
      <p:sp>
        <p:nvSpPr>
          <p:cNvPr id="130" name="Line 10"/>
          <p:cNvSpPr>
            <a:spLocks noChangeShapeType="1"/>
          </p:cNvSpPr>
          <p:nvPr/>
        </p:nvSpPr>
        <p:spPr bwMode="auto">
          <a:xfrm flipV="1">
            <a:off x="935670" y="4707054"/>
            <a:ext cx="1752" cy="4729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90"/>
          <p:cNvSpPr>
            <a:spLocks noChangeShapeType="1"/>
          </p:cNvSpPr>
          <p:nvPr/>
        </p:nvSpPr>
        <p:spPr bwMode="auto">
          <a:xfrm flipV="1">
            <a:off x="8681794" y="4793567"/>
            <a:ext cx="342064" cy="6071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Text Box 88"/>
          <p:cNvSpPr txBox="1">
            <a:spLocks noChangeArrowheads="1"/>
          </p:cNvSpPr>
          <p:nvPr/>
        </p:nvSpPr>
        <p:spPr bwMode="auto">
          <a:xfrm>
            <a:off x="8334953" y="5391015"/>
            <a:ext cx="601209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UNI</a:t>
            </a:r>
          </a:p>
        </p:txBody>
      </p:sp>
      <p:sp>
        <p:nvSpPr>
          <p:cNvPr id="137" name="Line 34"/>
          <p:cNvSpPr>
            <a:spLocks noChangeShapeType="1"/>
          </p:cNvSpPr>
          <p:nvPr/>
        </p:nvSpPr>
        <p:spPr bwMode="auto">
          <a:xfrm flipH="1" flipV="1">
            <a:off x="4124723" y="4754359"/>
            <a:ext cx="0" cy="11290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121"/>
          <p:cNvSpPr>
            <a:spLocks noChangeArrowheads="1"/>
          </p:cNvSpPr>
          <p:nvPr/>
        </p:nvSpPr>
        <p:spPr bwMode="auto">
          <a:xfrm>
            <a:off x="8873331" y="4718167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121"/>
          <p:cNvSpPr>
            <a:spLocks noChangeArrowheads="1"/>
          </p:cNvSpPr>
          <p:nvPr/>
        </p:nvSpPr>
        <p:spPr bwMode="auto">
          <a:xfrm>
            <a:off x="896146" y="4619741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Oval 56"/>
          <p:cNvSpPr>
            <a:spLocks noChangeArrowheads="1"/>
          </p:cNvSpPr>
          <p:nvPr/>
        </p:nvSpPr>
        <p:spPr bwMode="auto">
          <a:xfrm>
            <a:off x="6540070" y="5047790"/>
            <a:ext cx="1601761" cy="30479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i="1" dirty="0" smtClean="0"/>
              <a:t>ForwardingDomain</a:t>
            </a:r>
            <a:endParaRPr lang="en-US" sz="1400" i="1" dirty="0"/>
          </a:p>
        </p:txBody>
      </p:sp>
      <p:sp>
        <p:nvSpPr>
          <p:cNvPr id="142" name="Text Box 9"/>
          <p:cNvSpPr txBox="1">
            <a:spLocks noChangeArrowheads="1"/>
          </p:cNvSpPr>
          <p:nvPr/>
        </p:nvSpPr>
        <p:spPr bwMode="auto">
          <a:xfrm>
            <a:off x="643132" y="5198506"/>
            <a:ext cx="584200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UNI</a:t>
            </a:r>
            <a:endParaRPr lang="en-GB" b="1" i="1" dirty="0"/>
          </a:p>
        </p:txBody>
      </p:sp>
      <p:sp>
        <p:nvSpPr>
          <p:cNvPr id="143" name="Text Box 9"/>
          <p:cNvSpPr txBox="1">
            <a:spLocks noChangeArrowheads="1"/>
          </p:cNvSpPr>
          <p:nvPr/>
        </p:nvSpPr>
        <p:spPr bwMode="auto">
          <a:xfrm>
            <a:off x="950912" y="5530895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144" name="Text Box 9"/>
          <p:cNvSpPr txBox="1">
            <a:spLocks noChangeArrowheads="1"/>
          </p:cNvSpPr>
          <p:nvPr/>
        </p:nvSpPr>
        <p:spPr bwMode="auto">
          <a:xfrm>
            <a:off x="8492084" y="5735847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145" name="Text Box 37"/>
          <p:cNvSpPr txBox="1">
            <a:spLocks noChangeArrowheads="1"/>
          </p:cNvSpPr>
          <p:nvPr/>
        </p:nvSpPr>
        <p:spPr bwMode="auto">
          <a:xfrm>
            <a:off x="5730037" y="5694590"/>
            <a:ext cx="776175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E-NNI </a:t>
            </a:r>
            <a:endParaRPr lang="en-GB" b="1" i="1" dirty="0"/>
          </a:p>
        </p:txBody>
      </p:sp>
      <p:sp>
        <p:nvSpPr>
          <p:cNvPr id="146" name="Rectangle 121"/>
          <p:cNvSpPr>
            <a:spLocks noChangeArrowheads="1"/>
          </p:cNvSpPr>
          <p:nvPr/>
        </p:nvSpPr>
        <p:spPr bwMode="auto">
          <a:xfrm>
            <a:off x="5747391" y="4891619"/>
            <a:ext cx="194469" cy="838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121"/>
          <p:cNvSpPr>
            <a:spLocks noChangeArrowheads="1"/>
          </p:cNvSpPr>
          <p:nvPr/>
        </p:nvSpPr>
        <p:spPr bwMode="auto">
          <a:xfrm>
            <a:off x="4020225" y="4854161"/>
            <a:ext cx="194469" cy="838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34"/>
          <p:cNvSpPr>
            <a:spLocks noChangeShapeType="1"/>
          </p:cNvSpPr>
          <p:nvPr/>
        </p:nvSpPr>
        <p:spPr bwMode="auto">
          <a:xfrm flipH="1" flipV="1">
            <a:off x="5841335" y="4930511"/>
            <a:ext cx="0" cy="696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Text Box 9"/>
          <p:cNvSpPr txBox="1">
            <a:spLocks noChangeArrowheads="1"/>
          </p:cNvSpPr>
          <p:nvPr/>
        </p:nvSpPr>
        <p:spPr bwMode="auto">
          <a:xfrm>
            <a:off x="6160141" y="6043286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3340498" y="6244552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151" name="Oval 56"/>
          <p:cNvSpPr>
            <a:spLocks noChangeArrowheads="1"/>
          </p:cNvSpPr>
          <p:nvPr/>
        </p:nvSpPr>
        <p:spPr bwMode="auto">
          <a:xfrm>
            <a:off x="1714074" y="5033932"/>
            <a:ext cx="1601761" cy="30479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i="1" dirty="0" smtClean="0"/>
              <a:t>ForwardingDomain</a:t>
            </a:r>
            <a:endParaRPr lang="en-US" sz="1400" i="1" dirty="0"/>
          </a:p>
        </p:txBody>
      </p:sp>
      <p:sp>
        <p:nvSpPr>
          <p:cNvPr id="153" name="Freeform 39"/>
          <p:cNvSpPr>
            <a:spLocks/>
          </p:cNvSpPr>
          <p:nvPr/>
        </p:nvSpPr>
        <p:spPr bwMode="auto">
          <a:xfrm>
            <a:off x="962096" y="4416252"/>
            <a:ext cx="8020595" cy="460442"/>
          </a:xfrm>
          <a:custGeom>
            <a:avLst/>
            <a:gdLst/>
            <a:ahLst/>
            <a:cxnLst>
              <a:cxn ang="0">
                <a:pos x="0" y="143"/>
              </a:cxn>
              <a:cxn ang="0">
                <a:pos x="889" y="25"/>
              </a:cxn>
              <a:cxn ang="0">
                <a:pos x="2719" y="296"/>
              </a:cxn>
              <a:cxn ang="0">
                <a:pos x="4472" y="93"/>
              </a:cxn>
              <a:cxn ang="0">
                <a:pos x="5556" y="228"/>
              </a:cxn>
            </a:cxnLst>
            <a:rect l="0" t="0" r="r" b="b"/>
            <a:pathLst>
              <a:path w="5556" h="307">
                <a:moveTo>
                  <a:pt x="0" y="143"/>
                </a:moveTo>
                <a:cubicBezTo>
                  <a:pt x="218" y="71"/>
                  <a:pt x="436" y="0"/>
                  <a:pt x="889" y="25"/>
                </a:cubicBezTo>
                <a:cubicBezTo>
                  <a:pt x="1342" y="50"/>
                  <a:pt x="2122" y="285"/>
                  <a:pt x="2719" y="296"/>
                </a:cubicBezTo>
                <a:cubicBezTo>
                  <a:pt x="3316" y="307"/>
                  <a:pt x="3999" y="104"/>
                  <a:pt x="4472" y="93"/>
                </a:cubicBezTo>
                <a:cubicBezTo>
                  <a:pt x="4945" y="82"/>
                  <a:pt x="5250" y="155"/>
                  <a:pt x="5556" y="228"/>
                </a:cubicBezTo>
              </a:path>
            </a:pathLst>
          </a:custGeom>
          <a:noFill/>
          <a:ln w="571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" name="Freeform 154"/>
          <p:cNvSpPr/>
          <p:nvPr/>
        </p:nvSpPr>
        <p:spPr>
          <a:xfrm>
            <a:off x="1043640" y="4547255"/>
            <a:ext cx="7934037" cy="515698"/>
          </a:xfrm>
          <a:custGeom>
            <a:avLst/>
            <a:gdLst>
              <a:gd name="connsiteX0" fmla="*/ 0 w 7934037"/>
              <a:gd name="connsiteY0" fmla="*/ 116994 h 515698"/>
              <a:gd name="connsiteX1" fmla="*/ 1117600 w 7934037"/>
              <a:gd name="connsiteY1" fmla="*/ 33867 h 515698"/>
              <a:gd name="connsiteX2" fmla="*/ 2262909 w 7934037"/>
              <a:gd name="connsiteY2" fmla="*/ 320194 h 515698"/>
              <a:gd name="connsiteX3" fmla="*/ 3158837 w 7934037"/>
              <a:gd name="connsiteY3" fmla="*/ 310958 h 515698"/>
              <a:gd name="connsiteX4" fmla="*/ 3925455 w 7934037"/>
              <a:gd name="connsiteY4" fmla="*/ 504922 h 515698"/>
              <a:gd name="connsiteX5" fmla="*/ 4830618 w 7934037"/>
              <a:gd name="connsiteY5" fmla="*/ 375613 h 515698"/>
              <a:gd name="connsiteX6" fmla="*/ 5911273 w 7934037"/>
              <a:gd name="connsiteY6" fmla="*/ 181649 h 515698"/>
              <a:gd name="connsiteX7" fmla="*/ 6908800 w 7934037"/>
              <a:gd name="connsiteY7" fmla="*/ 384849 h 515698"/>
              <a:gd name="connsiteX8" fmla="*/ 7934037 w 7934037"/>
              <a:gd name="connsiteY8" fmla="*/ 209358 h 51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4037" h="515698">
                <a:moveTo>
                  <a:pt x="0" y="116994"/>
                </a:moveTo>
                <a:cubicBezTo>
                  <a:pt x="370224" y="58497"/>
                  <a:pt x="740449" y="0"/>
                  <a:pt x="1117600" y="33867"/>
                </a:cubicBezTo>
                <a:cubicBezTo>
                  <a:pt x="1494751" y="67734"/>
                  <a:pt x="1922703" y="274012"/>
                  <a:pt x="2262909" y="320194"/>
                </a:cubicBezTo>
                <a:cubicBezTo>
                  <a:pt x="2603115" y="366376"/>
                  <a:pt x="2881746" y="280170"/>
                  <a:pt x="3158837" y="310958"/>
                </a:cubicBezTo>
                <a:cubicBezTo>
                  <a:pt x="3435928" y="341746"/>
                  <a:pt x="3646825" y="494146"/>
                  <a:pt x="3925455" y="504922"/>
                </a:cubicBezTo>
                <a:cubicBezTo>
                  <a:pt x="4204085" y="515698"/>
                  <a:pt x="4499648" y="429492"/>
                  <a:pt x="4830618" y="375613"/>
                </a:cubicBezTo>
                <a:cubicBezTo>
                  <a:pt x="5161588" y="321734"/>
                  <a:pt x="5564909" y="180110"/>
                  <a:pt x="5911273" y="181649"/>
                </a:cubicBezTo>
                <a:cubicBezTo>
                  <a:pt x="6257637" y="183188"/>
                  <a:pt x="6571673" y="380231"/>
                  <a:pt x="6908800" y="384849"/>
                </a:cubicBezTo>
                <a:cubicBezTo>
                  <a:pt x="7245927" y="389467"/>
                  <a:pt x="7589982" y="299412"/>
                  <a:pt x="7934037" y="20935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157" name="Freeform 156"/>
          <p:cNvSpPr/>
          <p:nvPr/>
        </p:nvSpPr>
        <p:spPr>
          <a:xfrm>
            <a:off x="1052877" y="4630383"/>
            <a:ext cx="2974109" cy="343284"/>
          </a:xfrm>
          <a:custGeom>
            <a:avLst/>
            <a:gdLst>
              <a:gd name="connsiteX0" fmla="*/ 0 w 2974109"/>
              <a:gd name="connsiteY0" fmla="*/ 80048 h 343284"/>
              <a:gd name="connsiteX1" fmla="*/ 858981 w 2974109"/>
              <a:gd name="connsiteY1" fmla="*/ 6157 h 343284"/>
              <a:gd name="connsiteX2" fmla="*/ 1524000 w 2974109"/>
              <a:gd name="connsiteY2" fmla="*/ 116993 h 343284"/>
              <a:gd name="connsiteX3" fmla="*/ 2152072 w 2974109"/>
              <a:gd name="connsiteY3" fmla="*/ 310957 h 343284"/>
              <a:gd name="connsiteX4" fmla="*/ 2743200 w 2974109"/>
              <a:gd name="connsiteY4" fmla="*/ 310957 h 343284"/>
              <a:gd name="connsiteX5" fmla="*/ 2974109 w 2974109"/>
              <a:gd name="connsiteY5" fmla="*/ 274012 h 3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109" h="343284">
                <a:moveTo>
                  <a:pt x="0" y="80048"/>
                </a:moveTo>
                <a:cubicBezTo>
                  <a:pt x="302490" y="40024"/>
                  <a:pt x="604981" y="0"/>
                  <a:pt x="858981" y="6157"/>
                </a:cubicBezTo>
                <a:cubicBezTo>
                  <a:pt x="1112981" y="12315"/>
                  <a:pt x="1308485" y="66193"/>
                  <a:pt x="1524000" y="116993"/>
                </a:cubicBezTo>
                <a:cubicBezTo>
                  <a:pt x="1739515" y="167793"/>
                  <a:pt x="1948872" y="278630"/>
                  <a:pt x="2152072" y="310957"/>
                </a:cubicBezTo>
                <a:cubicBezTo>
                  <a:pt x="2355272" y="343284"/>
                  <a:pt x="2606194" y="317114"/>
                  <a:pt x="2743200" y="310957"/>
                </a:cubicBezTo>
                <a:cubicBezTo>
                  <a:pt x="2880206" y="304800"/>
                  <a:pt x="2927157" y="289406"/>
                  <a:pt x="2974109" y="274012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5957386" y="4784322"/>
            <a:ext cx="3001818" cy="257079"/>
          </a:xfrm>
          <a:custGeom>
            <a:avLst/>
            <a:gdLst>
              <a:gd name="connsiteX0" fmla="*/ 0 w 3001818"/>
              <a:gd name="connsiteY0" fmla="*/ 175491 h 257079"/>
              <a:gd name="connsiteX1" fmla="*/ 840509 w 3001818"/>
              <a:gd name="connsiteY1" fmla="*/ 18473 h 257079"/>
              <a:gd name="connsiteX2" fmla="*/ 1265381 w 3001818"/>
              <a:gd name="connsiteY2" fmla="*/ 64655 h 257079"/>
              <a:gd name="connsiteX3" fmla="*/ 1865745 w 3001818"/>
              <a:gd name="connsiteY3" fmla="*/ 230909 h 257079"/>
              <a:gd name="connsiteX4" fmla="*/ 2318327 w 3001818"/>
              <a:gd name="connsiteY4" fmla="*/ 221673 h 257079"/>
              <a:gd name="connsiteX5" fmla="*/ 3001818 w 3001818"/>
              <a:gd name="connsiteY5" fmla="*/ 18473 h 25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1818" h="257079">
                <a:moveTo>
                  <a:pt x="0" y="175491"/>
                </a:moveTo>
                <a:cubicBezTo>
                  <a:pt x="314806" y="106218"/>
                  <a:pt x="629612" y="36946"/>
                  <a:pt x="840509" y="18473"/>
                </a:cubicBezTo>
                <a:cubicBezTo>
                  <a:pt x="1051406" y="0"/>
                  <a:pt x="1094508" y="29249"/>
                  <a:pt x="1265381" y="64655"/>
                </a:cubicBezTo>
                <a:cubicBezTo>
                  <a:pt x="1436254" y="100061"/>
                  <a:pt x="1690254" y="204739"/>
                  <a:pt x="1865745" y="230909"/>
                </a:cubicBezTo>
                <a:cubicBezTo>
                  <a:pt x="2041236" y="257079"/>
                  <a:pt x="2128982" y="257079"/>
                  <a:pt x="2318327" y="221673"/>
                </a:cubicBezTo>
                <a:cubicBezTo>
                  <a:pt x="2507672" y="186267"/>
                  <a:pt x="2754745" y="102370"/>
                  <a:pt x="3001818" y="18473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Line 40"/>
          <p:cNvSpPr>
            <a:spLocks noChangeShapeType="1"/>
          </p:cNvSpPr>
          <p:nvPr/>
        </p:nvSpPr>
        <p:spPr bwMode="auto">
          <a:xfrm flipV="1">
            <a:off x="5071797" y="4938245"/>
            <a:ext cx="0" cy="1406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Text Box 55"/>
          <p:cNvSpPr txBox="1">
            <a:spLocks noChangeArrowheads="1"/>
          </p:cNvSpPr>
          <p:nvPr/>
        </p:nvSpPr>
        <p:spPr bwMode="auto">
          <a:xfrm>
            <a:off x="4693253" y="6367046"/>
            <a:ext cx="780164" cy="33855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sz="1600" i="1" dirty="0" smtClean="0"/>
              <a:t>Link</a:t>
            </a:r>
            <a:endParaRPr lang="en-US" sz="1600" i="1" dirty="0"/>
          </a:p>
        </p:txBody>
      </p:sp>
      <p:sp>
        <p:nvSpPr>
          <p:cNvPr id="138" name="Text Box 37"/>
          <p:cNvSpPr txBox="1">
            <a:spLocks noChangeArrowheads="1"/>
          </p:cNvSpPr>
          <p:nvPr/>
        </p:nvSpPr>
        <p:spPr bwMode="auto">
          <a:xfrm>
            <a:off x="3479112" y="5874569"/>
            <a:ext cx="776175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E-NNI </a:t>
            </a:r>
            <a:endParaRPr lang="en-GB" b="1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7010400" y="6400800"/>
            <a:ext cx="135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MEF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 flipH="1" flipV="1">
            <a:off x="3924300" y="2889285"/>
            <a:ext cx="1602509" cy="35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41"/>
          <p:cNvSpPr>
            <a:spLocks noChangeShapeType="1"/>
          </p:cNvSpPr>
          <p:nvPr/>
        </p:nvSpPr>
        <p:spPr bwMode="auto">
          <a:xfrm>
            <a:off x="8707438" y="1587000"/>
            <a:ext cx="0" cy="1080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42"/>
          <p:cNvSpPr>
            <a:spLocks noChangeShapeType="1"/>
          </p:cNvSpPr>
          <p:nvPr/>
        </p:nvSpPr>
        <p:spPr bwMode="auto">
          <a:xfrm>
            <a:off x="731838" y="1587000"/>
            <a:ext cx="0" cy="1080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-152400" y="2713405"/>
            <a:ext cx="427038" cy="261937"/>
            <a:chOff x="560" y="1513"/>
            <a:chExt cx="390" cy="229"/>
          </a:xfrm>
        </p:grpSpPr>
        <p:sp>
          <p:nvSpPr>
            <p:cNvPr id="8" name="Oval 96"/>
            <p:cNvSpPr>
              <a:spLocks noChangeArrowheads="1"/>
            </p:cNvSpPr>
            <p:nvPr/>
          </p:nvSpPr>
          <p:spPr bwMode="auto">
            <a:xfrm>
              <a:off x="561" y="1608"/>
              <a:ext cx="389" cy="134"/>
            </a:xfrm>
            <a:prstGeom prst="ellipse">
              <a:avLst/>
            </a:prstGeom>
            <a:solidFill>
              <a:srgbClr val="0078AA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97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8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99"/>
            <p:cNvSpPr>
              <a:spLocks noChangeArrowheads="1"/>
            </p:cNvSpPr>
            <p:nvPr/>
          </p:nvSpPr>
          <p:spPr bwMode="auto">
            <a:xfrm>
              <a:off x="561" y="1513"/>
              <a:ext cx="389" cy="134"/>
            </a:xfrm>
            <a:prstGeom prst="ellipse">
              <a:avLst/>
            </a:prstGeom>
            <a:solidFill>
              <a:srgbClr val="00B4FF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00"/>
            <p:cNvGrpSpPr>
              <a:grpSpLocks/>
            </p:cNvGrpSpPr>
            <p:nvPr/>
          </p:nvGrpSpPr>
          <p:grpSpPr bwMode="auto">
            <a:xfrm>
              <a:off x="619" y="1529"/>
              <a:ext cx="270" cy="102"/>
              <a:chOff x="619" y="1529"/>
              <a:chExt cx="270" cy="102"/>
            </a:xfrm>
          </p:grpSpPr>
          <p:grpSp>
            <p:nvGrpSpPr>
              <p:cNvPr id="15" name="Group 101"/>
              <p:cNvGrpSpPr>
                <a:grpSpLocks/>
              </p:cNvGrpSpPr>
              <p:nvPr/>
            </p:nvGrpSpPr>
            <p:grpSpPr bwMode="auto">
              <a:xfrm>
                <a:off x="619" y="1529"/>
                <a:ext cx="268" cy="100"/>
                <a:chOff x="619" y="1529"/>
                <a:chExt cx="268" cy="100"/>
              </a:xfrm>
            </p:grpSpPr>
            <p:sp>
              <p:nvSpPr>
                <p:cNvPr id="25" name="Freeform 102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103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104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105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106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107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108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109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10"/>
              <p:cNvGrpSpPr>
                <a:grpSpLocks/>
              </p:cNvGrpSpPr>
              <p:nvPr/>
            </p:nvGrpSpPr>
            <p:grpSpPr bwMode="auto">
              <a:xfrm>
                <a:off x="622" y="1531"/>
                <a:ext cx="267" cy="100"/>
                <a:chOff x="622" y="1531"/>
                <a:chExt cx="267" cy="100"/>
              </a:xfrm>
            </p:grpSpPr>
            <p:sp>
              <p:nvSpPr>
                <p:cNvPr id="17" name="Freeform 111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12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13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114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115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116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117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118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Line 119"/>
            <p:cNvSpPr>
              <a:spLocks noChangeShapeType="1"/>
            </p:cNvSpPr>
            <p:nvPr/>
          </p:nvSpPr>
          <p:spPr bwMode="auto">
            <a:xfrm>
              <a:off x="560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0"/>
            <p:cNvSpPr>
              <a:spLocks noChangeShapeType="1"/>
            </p:cNvSpPr>
            <p:nvPr/>
          </p:nvSpPr>
          <p:spPr bwMode="auto">
            <a:xfrm>
              <a:off x="949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Line 94"/>
          <p:cNvSpPr>
            <a:spLocks noChangeShapeType="1"/>
          </p:cNvSpPr>
          <p:nvPr/>
        </p:nvSpPr>
        <p:spPr bwMode="auto">
          <a:xfrm flipH="1">
            <a:off x="247650" y="2699117"/>
            <a:ext cx="455613" cy="112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Rectangle 121"/>
          <p:cNvSpPr>
            <a:spLocks noChangeArrowheads="1"/>
          </p:cNvSpPr>
          <p:nvPr/>
        </p:nvSpPr>
        <p:spPr bwMode="auto">
          <a:xfrm>
            <a:off x="174624" y="2778492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994" y="2193664"/>
            <a:ext cx="3117270" cy="1170179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5526809" y="2221379"/>
            <a:ext cx="3145847" cy="1165562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791379" y="2507805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315692" y="2716034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5572986" y="2846725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8195291" y="2712523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3865087" y="1639484"/>
            <a:ext cx="0" cy="116464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5565125" y="1630248"/>
            <a:ext cx="0" cy="125250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730568" y="1544488"/>
            <a:ext cx="3124459" cy="264163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Network = “Network-A”</a:t>
            </a:r>
            <a:endParaRPr lang="en-GB" sz="1600" i="1" dirty="0"/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5563755" y="1560218"/>
            <a:ext cx="3144286" cy="259798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zh-CN" sz="1600" i="1" dirty="0" smtClean="0"/>
              <a:t>Network = “Network-B”</a:t>
            </a:r>
            <a:endParaRPr lang="en-GB" altLang="zh-CN" sz="1600" i="1" dirty="0"/>
          </a:p>
        </p:txBody>
      </p:sp>
      <p:sp>
        <p:nvSpPr>
          <p:cNvPr id="48" name="Line 90"/>
          <p:cNvSpPr>
            <a:spLocks noChangeShapeType="1"/>
          </p:cNvSpPr>
          <p:nvPr/>
        </p:nvSpPr>
        <p:spPr bwMode="auto">
          <a:xfrm flipV="1">
            <a:off x="8458200" y="2784802"/>
            <a:ext cx="301336" cy="11775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 flipV="1">
            <a:off x="3657600" y="2971798"/>
            <a:ext cx="228599" cy="11430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1"/>
          <p:cNvSpPr>
            <a:spLocks noChangeArrowheads="1"/>
          </p:cNvSpPr>
          <p:nvPr/>
        </p:nvSpPr>
        <p:spPr bwMode="auto">
          <a:xfrm>
            <a:off x="8609009" y="2709402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21"/>
          <p:cNvSpPr>
            <a:spLocks noChangeArrowheads="1"/>
          </p:cNvSpPr>
          <p:nvPr/>
        </p:nvSpPr>
        <p:spPr bwMode="auto">
          <a:xfrm>
            <a:off x="631824" y="2610976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6"/>
          <p:cNvSpPr>
            <a:spLocks noChangeArrowheads="1"/>
          </p:cNvSpPr>
          <p:nvPr/>
        </p:nvSpPr>
        <p:spPr bwMode="auto">
          <a:xfrm>
            <a:off x="6275748" y="3039025"/>
            <a:ext cx="1601761" cy="30479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i="1" dirty="0" smtClean="0"/>
              <a:t>ForwardingDomain</a:t>
            </a:r>
            <a:endParaRPr lang="en-US" sz="1400" i="1" dirty="0"/>
          </a:p>
        </p:txBody>
      </p:sp>
      <p:sp>
        <p:nvSpPr>
          <p:cNvPr id="58" name="Rectangle 121"/>
          <p:cNvSpPr>
            <a:spLocks noChangeArrowheads="1"/>
          </p:cNvSpPr>
          <p:nvPr/>
        </p:nvSpPr>
        <p:spPr bwMode="auto">
          <a:xfrm>
            <a:off x="5483069" y="2882854"/>
            <a:ext cx="194469" cy="838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121"/>
          <p:cNvSpPr>
            <a:spLocks noChangeArrowheads="1"/>
          </p:cNvSpPr>
          <p:nvPr/>
        </p:nvSpPr>
        <p:spPr bwMode="auto">
          <a:xfrm>
            <a:off x="3755903" y="2845396"/>
            <a:ext cx="194469" cy="838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34"/>
          <p:cNvSpPr>
            <a:spLocks noChangeShapeType="1"/>
          </p:cNvSpPr>
          <p:nvPr/>
        </p:nvSpPr>
        <p:spPr bwMode="auto">
          <a:xfrm flipV="1">
            <a:off x="5257800" y="2921746"/>
            <a:ext cx="319213" cy="11168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56"/>
          <p:cNvSpPr>
            <a:spLocks noChangeArrowheads="1"/>
          </p:cNvSpPr>
          <p:nvPr/>
        </p:nvSpPr>
        <p:spPr bwMode="auto">
          <a:xfrm>
            <a:off x="1449752" y="3025167"/>
            <a:ext cx="1601761" cy="30479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i="1" dirty="0" smtClean="0"/>
              <a:t>ForwardingDomain</a:t>
            </a:r>
            <a:endParaRPr lang="en-US" sz="1400" i="1" dirty="0"/>
          </a:p>
        </p:txBody>
      </p:sp>
      <p:sp>
        <p:nvSpPr>
          <p:cNvPr id="68" name="Line 40"/>
          <p:cNvSpPr>
            <a:spLocks noChangeShapeType="1"/>
          </p:cNvSpPr>
          <p:nvPr/>
        </p:nvSpPr>
        <p:spPr bwMode="auto">
          <a:xfrm flipH="1">
            <a:off x="4807474" y="2133600"/>
            <a:ext cx="69326" cy="719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40"/>
          <p:cNvSpPr>
            <a:spLocks noChangeShapeType="1"/>
          </p:cNvSpPr>
          <p:nvPr/>
        </p:nvSpPr>
        <p:spPr bwMode="auto">
          <a:xfrm>
            <a:off x="4267199" y="1600200"/>
            <a:ext cx="380999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962400" y="1143000"/>
            <a:ext cx="104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Service-1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Line 3"/>
          <p:cNvSpPr>
            <a:spLocks noChangeShapeType="1"/>
          </p:cNvSpPr>
          <p:nvPr/>
        </p:nvSpPr>
        <p:spPr bwMode="auto">
          <a:xfrm flipH="1" flipV="1">
            <a:off x="1295398" y="2667000"/>
            <a:ext cx="1981201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88555" y="2621618"/>
            <a:ext cx="2974109" cy="343284"/>
          </a:xfrm>
          <a:custGeom>
            <a:avLst/>
            <a:gdLst>
              <a:gd name="connsiteX0" fmla="*/ 0 w 2974109"/>
              <a:gd name="connsiteY0" fmla="*/ 80048 h 343284"/>
              <a:gd name="connsiteX1" fmla="*/ 858981 w 2974109"/>
              <a:gd name="connsiteY1" fmla="*/ 6157 h 343284"/>
              <a:gd name="connsiteX2" fmla="*/ 1524000 w 2974109"/>
              <a:gd name="connsiteY2" fmla="*/ 116993 h 343284"/>
              <a:gd name="connsiteX3" fmla="*/ 2152072 w 2974109"/>
              <a:gd name="connsiteY3" fmla="*/ 310957 h 343284"/>
              <a:gd name="connsiteX4" fmla="*/ 2743200 w 2974109"/>
              <a:gd name="connsiteY4" fmla="*/ 310957 h 343284"/>
              <a:gd name="connsiteX5" fmla="*/ 2974109 w 2974109"/>
              <a:gd name="connsiteY5" fmla="*/ 274012 h 3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109" h="343284">
                <a:moveTo>
                  <a:pt x="0" y="80048"/>
                </a:moveTo>
                <a:cubicBezTo>
                  <a:pt x="302490" y="40024"/>
                  <a:pt x="604981" y="0"/>
                  <a:pt x="858981" y="6157"/>
                </a:cubicBezTo>
                <a:cubicBezTo>
                  <a:pt x="1112981" y="12315"/>
                  <a:pt x="1308485" y="66193"/>
                  <a:pt x="1524000" y="116993"/>
                </a:cubicBezTo>
                <a:cubicBezTo>
                  <a:pt x="1739515" y="167793"/>
                  <a:pt x="1948872" y="278630"/>
                  <a:pt x="2152072" y="310957"/>
                </a:cubicBezTo>
                <a:cubicBezTo>
                  <a:pt x="2355272" y="343284"/>
                  <a:pt x="2606194" y="317114"/>
                  <a:pt x="2743200" y="310957"/>
                </a:cubicBezTo>
                <a:cubicBezTo>
                  <a:pt x="2880206" y="304800"/>
                  <a:pt x="2927157" y="289406"/>
                  <a:pt x="2974109" y="274012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H="1">
            <a:off x="6019799" y="2895600"/>
            <a:ext cx="22098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779318" y="2538490"/>
            <a:ext cx="7934037" cy="515698"/>
          </a:xfrm>
          <a:custGeom>
            <a:avLst/>
            <a:gdLst>
              <a:gd name="connsiteX0" fmla="*/ 0 w 7934037"/>
              <a:gd name="connsiteY0" fmla="*/ 116994 h 515698"/>
              <a:gd name="connsiteX1" fmla="*/ 1117600 w 7934037"/>
              <a:gd name="connsiteY1" fmla="*/ 33867 h 515698"/>
              <a:gd name="connsiteX2" fmla="*/ 2262909 w 7934037"/>
              <a:gd name="connsiteY2" fmla="*/ 320194 h 515698"/>
              <a:gd name="connsiteX3" fmla="*/ 3158837 w 7934037"/>
              <a:gd name="connsiteY3" fmla="*/ 310958 h 515698"/>
              <a:gd name="connsiteX4" fmla="*/ 3925455 w 7934037"/>
              <a:gd name="connsiteY4" fmla="*/ 504922 h 515698"/>
              <a:gd name="connsiteX5" fmla="*/ 4830618 w 7934037"/>
              <a:gd name="connsiteY5" fmla="*/ 375613 h 515698"/>
              <a:gd name="connsiteX6" fmla="*/ 5911273 w 7934037"/>
              <a:gd name="connsiteY6" fmla="*/ 181649 h 515698"/>
              <a:gd name="connsiteX7" fmla="*/ 6908800 w 7934037"/>
              <a:gd name="connsiteY7" fmla="*/ 384849 h 515698"/>
              <a:gd name="connsiteX8" fmla="*/ 7934037 w 7934037"/>
              <a:gd name="connsiteY8" fmla="*/ 209358 h 51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4037" h="515698">
                <a:moveTo>
                  <a:pt x="0" y="116994"/>
                </a:moveTo>
                <a:cubicBezTo>
                  <a:pt x="370224" y="58497"/>
                  <a:pt x="740449" y="0"/>
                  <a:pt x="1117600" y="33867"/>
                </a:cubicBezTo>
                <a:cubicBezTo>
                  <a:pt x="1494751" y="67734"/>
                  <a:pt x="1922703" y="274012"/>
                  <a:pt x="2262909" y="320194"/>
                </a:cubicBezTo>
                <a:cubicBezTo>
                  <a:pt x="2603115" y="366376"/>
                  <a:pt x="2881746" y="280170"/>
                  <a:pt x="3158837" y="310958"/>
                </a:cubicBezTo>
                <a:cubicBezTo>
                  <a:pt x="3435928" y="341746"/>
                  <a:pt x="3646825" y="494146"/>
                  <a:pt x="3925455" y="504922"/>
                </a:cubicBezTo>
                <a:cubicBezTo>
                  <a:pt x="4204085" y="515698"/>
                  <a:pt x="4499648" y="429492"/>
                  <a:pt x="4830618" y="375613"/>
                </a:cubicBezTo>
                <a:cubicBezTo>
                  <a:pt x="5161588" y="321734"/>
                  <a:pt x="5564909" y="180110"/>
                  <a:pt x="5911273" y="181649"/>
                </a:cubicBezTo>
                <a:cubicBezTo>
                  <a:pt x="6257637" y="183188"/>
                  <a:pt x="6571673" y="380231"/>
                  <a:pt x="6908800" y="384849"/>
                </a:cubicBezTo>
                <a:cubicBezTo>
                  <a:pt x="7245927" y="389467"/>
                  <a:pt x="7589982" y="299412"/>
                  <a:pt x="7934037" y="20935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67" name="Freeform 66"/>
          <p:cNvSpPr/>
          <p:nvPr/>
        </p:nvSpPr>
        <p:spPr>
          <a:xfrm>
            <a:off x="5693064" y="2775557"/>
            <a:ext cx="3001818" cy="257079"/>
          </a:xfrm>
          <a:custGeom>
            <a:avLst/>
            <a:gdLst>
              <a:gd name="connsiteX0" fmla="*/ 0 w 3001818"/>
              <a:gd name="connsiteY0" fmla="*/ 175491 h 257079"/>
              <a:gd name="connsiteX1" fmla="*/ 840509 w 3001818"/>
              <a:gd name="connsiteY1" fmla="*/ 18473 h 257079"/>
              <a:gd name="connsiteX2" fmla="*/ 1265381 w 3001818"/>
              <a:gd name="connsiteY2" fmla="*/ 64655 h 257079"/>
              <a:gd name="connsiteX3" fmla="*/ 1865745 w 3001818"/>
              <a:gd name="connsiteY3" fmla="*/ 230909 h 257079"/>
              <a:gd name="connsiteX4" fmla="*/ 2318327 w 3001818"/>
              <a:gd name="connsiteY4" fmla="*/ 221673 h 257079"/>
              <a:gd name="connsiteX5" fmla="*/ 3001818 w 3001818"/>
              <a:gd name="connsiteY5" fmla="*/ 18473 h 25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1818" h="257079">
                <a:moveTo>
                  <a:pt x="0" y="175491"/>
                </a:moveTo>
                <a:cubicBezTo>
                  <a:pt x="314806" y="106218"/>
                  <a:pt x="629612" y="36946"/>
                  <a:pt x="840509" y="18473"/>
                </a:cubicBezTo>
                <a:cubicBezTo>
                  <a:pt x="1051406" y="0"/>
                  <a:pt x="1094508" y="29249"/>
                  <a:pt x="1265381" y="64655"/>
                </a:cubicBezTo>
                <a:cubicBezTo>
                  <a:pt x="1436254" y="100061"/>
                  <a:pt x="1690254" y="204739"/>
                  <a:pt x="1865745" y="230909"/>
                </a:cubicBezTo>
                <a:cubicBezTo>
                  <a:pt x="2041236" y="257079"/>
                  <a:pt x="2128982" y="257079"/>
                  <a:pt x="2318327" y="221673"/>
                </a:cubicBezTo>
                <a:cubicBezTo>
                  <a:pt x="2507672" y="186267"/>
                  <a:pt x="2754745" y="102370"/>
                  <a:pt x="3001818" y="18473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ine 40"/>
          <p:cNvSpPr>
            <a:spLocks noChangeShapeType="1"/>
          </p:cNvSpPr>
          <p:nvPr/>
        </p:nvSpPr>
        <p:spPr bwMode="auto">
          <a:xfrm>
            <a:off x="5105400" y="22098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495800" y="1828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 Link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28600" y="304800"/>
            <a:ext cx="5929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What a MDSC(multi-domain service controller) see and</a:t>
            </a:r>
          </a:p>
          <a:p>
            <a:r>
              <a:rPr lang="en-US" altLang="zh-CN" sz="2000" dirty="0" smtClean="0"/>
              <a:t> can report to its northbound client: </a:t>
            </a:r>
            <a:endParaRPr lang="zh-CN" altLang="en-US" sz="2000" dirty="0"/>
          </a:p>
        </p:txBody>
      </p:sp>
      <p:sp>
        <p:nvSpPr>
          <p:cNvPr id="80" name="Line 10"/>
          <p:cNvSpPr>
            <a:spLocks noChangeShapeType="1"/>
          </p:cNvSpPr>
          <p:nvPr/>
        </p:nvSpPr>
        <p:spPr bwMode="auto">
          <a:xfrm flipH="1" flipV="1">
            <a:off x="685800" y="2667000"/>
            <a:ext cx="76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152400" y="4014270"/>
            <a:ext cx="1261139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UNI/LTP</a:t>
            </a:r>
          </a:p>
          <a:p>
            <a:pPr algn="ctr"/>
            <a:r>
              <a:rPr lang="en-GB" sz="1200" b="1" dirty="0" smtClean="0"/>
              <a:t>(TP-U-A)</a:t>
            </a:r>
            <a:endParaRPr lang="en-GB" sz="1200" b="1" dirty="0"/>
          </a:p>
        </p:txBody>
      </p:sp>
      <p:sp>
        <p:nvSpPr>
          <p:cNvPr id="82" name="Diamond 81"/>
          <p:cNvSpPr/>
          <p:nvPr/>
        </p:nvSpPr>
        <p:spPr>
          <a:xfrm>
            <a:off x="723729" y="445374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Line 157"/>
          <p:cNvSpPr>
            <a:spLocks noChangeShapeType="1"/>
          </p:cNvSpPr>
          <p:nvPr/>
        </p:nvSpPr>
        <p:spPr bwMode="auto">
          <a:xfrm>
            <a:off x="761830" y="453329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152400" y="4758549"/>
            <a:ext cx="1261140" cy="423051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ODU4 (HO)</a:t>
            </a:r>
          </a:p>
          <a:p>
            <a:pPr algn="ctr"/>
            <a:r>
              <a:rPr lang="en-GB" sz="1200" b="1" dirty="0" smtClean="0"/>
              <a:t>(</a:t>
            </a:r>
            <a:r>
              <a:rPr lang="en-US" sz="1200" b="1" dirty="0"/>
              <a:t>TP-U-ODU4-</a:t>
            </a:r>
            <a:r>
              <a:rPr lang="en-US" sz="1200" b="1" dirty="0" smtClean="0"/>
              <a:t>A</a:t>
            </a:r>
            <a:r>
              <a:rPr lang="en-GB" sz="1200" b="1" dirty="0" smtClean="0"/>
              <a:t>)</a:t>
            </a:r>
            <a:endParaRPr lang="en-GB" sz="1200" b="1" dirty="0"/>
          </a:p>
        </p:txBody>
      </p:sp>
      <p:sp>
        <p:nvSpPr>
          <p:cNvPr id="88" name="Diamond 87"/>
          <p:cNvSpPr/>
          <p:nvPr/>
        </p:nvSpPr>
        <p:spPr>
          <a:xfrm>
            <a:off x="757989" y="516517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Line 157"/>
          <p:cNvSpPr>
            <a:spLocks noChangeShapeType="1"/>
          </p:cNvSpPr>
          <p:nvPr/>
        </p:nvSpPr>
        <p:spPr bwMode="auto">
          <a:xfrm>
            <a:off x="796090" y="52447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90" name="Text Box 9"/>
          <p:cNvSpPr txBox="1">
            <a:spLocks noChangeArrowheads="1"/>
          </p:cNvSpPr>
          <p:nvPr/>
        </p:nvSpPr>
        <p:spPr bwMode="auto">
          <a:xfrm>
            <a:off x="152400" y="5427921"/>
            <a:ext cx="1295400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ODU2 (LO)</a:t>
            </a:r>
          </a:p>
          <a:p>
            <a:pPr algn="ctr"/>
            <a:r>
              <a:rPr lang="en-GB" sz="1200" b="1" dirty="0" smtClean="0"/>
              <a:t>(TP-U-ODU2-A-1)</a:t>
            </a:r>
            <a:endParaRPr lang="en-GB" sz="1200" b="1" dirty="0"/>
          </a:p>
        </p:txBody>
      </p:sp>
      <p:sp>
        <p:nvSpPr>
          <p:cNvPr id="91" name="Line 10"/>
          <p:cNvSpPr>
            <a:spLocks noChangeShapeType="1"/>
          </p:cNvSpPr>
          <p:nvPr/>
        </p:nvSpPr>
        <p:spPr bwMode="auto">
          <a:xfrm flipH="1" flipV="1">
            <a:off x="1295400" y="2666996"/>
            <a:ext cx="990600" cy="14478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9"/>
          <p:cNvSpPr txBox="1">
            <a:spLocks noChangeArrowheads="1"/>
          </p:cNvSpPr>
          <p:nvPr/>
        </p:nvSpPr>
        <p:spPr bwMode="auto">
          <a:xfrm>
            <a:off x="1600200" y="4114800"/>
            <a:ext cx="1261139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Line Side/LTP</a:t>
            </a:r>
          </a:p>
          <a:p>
            <a:pPr algn="ctr"/>
            <a:r>
              <a:rPr lang="en-GB" sz="1200" b="1" dirty="0" smtClean="0"/>
              <a:t>(TP-L-A)</a:t>
            </a:r>
            <a:endParaRPr lang="en-GB" sz="1200" b="1" dirty="0"/>
          </a:p>
        </p:txBody>
      </p:sp>
      <p:sp>
        <p:nvSpPr>
          <p:cNvPr id="104" name="Diamond 103"/>
          <p:cNvSpPr/>
          <p:nvPr/>
        </p:nvSpPr>
        <p:spPr>
          <a:xfrm>
            <a:off x="2171529" y="45542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Line 157"/>
          <p:cNvSpPr>
            <a:spLocks noChangeShapeType="1"/>
          </p:cNvSpPr>
          <p:nvPr/>
        </p:nvSpPr>
        <p:spPr bwMode="auto">
          <a:xfrm>
            <a:off x="2209630" y="463382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9" name="Text Box 9"/>
          <p:cNvSpPr txBox="1">
            <a:spLocks noChangeArrowheads="1"/>
          </p:cNvSpPr>
          <p:nvPr/>
        </p:nvSpPr>
        <p:spPr bwMode="auto">
          <a:xfrm>
            <a:off x="1600200" y="4817028"/>
            <a:ext cx="1261140" cy="423051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ODU4 (HO)</a:t>
            </a:r>
          </a:p>
          <a:p>
            <a:pPr algn="ctr"/>
            <a:r>
              <a:rPr lang="en-GB" sz="1200" b="1" dirty="0" smtClean="0"/>
              <a:t>(</a:t>
            </a:r>
            <a:r>
              <a:rPr lang="en-US" sz="1200" b="1" dirty="0"/>
              <a:t>TP</a:t>
            </a:r>
            <a:r>
              <a:rPr lang="en-US" sz="1200" b="1" dirty="0" smtClean="0"/>
              <a:t>-L-</a:t>
            </a:r>
            <a:r>
              <a:rPr lang="en-US" sz="1200" b="1" dirty="0"/>
              <a:t>ODU4-</a:t>
            </a:r>
            <a:r>
              <a:rPr lang="en-US" sz="1200" b="1" dirty="0" smtClean="0"/>
              <a:t>A</a:t>
            </a:r>
            <a:r>
              <a:rPr lang="en-GB" sz="1200" b="1" dirty="0" smtClean="0"/>
              <a:t>)</a:t>
            </a:r>
            <a:endParaRPr lang="en-GB" sz="1200" b="1" dirty="0"/>
          </a:p>
        </p:txBody>
      </p:sp>
      <p:sp>
        <p:nvSpPr>
          <p:cNvPr id="110" name="Diamond 109"/>
          <p:cNvSpPr/>
          <p:nvPr/>
        </p:nvSpPr>
        <p:spPr>
          <a:xfrm>
            <a:off x="2205789" y="522365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Line 157"/>
          <p:cNvSpPr>
            <a:spLocks noChangeShapeType="1"/>
          </p:cNvSpPr>
          <p:nvPr/>
        </p:nvSpPr>
        <p:spPr bwMode="auto">
          <a:xfrm>
            <a:off x="2243890" y="530319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2" name="Text Box 9"/>
          <p:cNvSpPr txBox="1">
            <a:spLocks noChangeArrowheads="1"/>
          </p:cNvSpPr>
          <p:nvPr/>
        </p:nvSpPr>
        <p:spPr bwMode="auto">
          <a:xfrm>
            <a:off x="1600200" y="5486400"/>
            <a:ext cx="1295400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ODU2 (LO)</a:t>
            </a:r>
          </a:p>
          <a:p>
            <a:pPr algn="ctr"/>
            <a:r>
              <a:rPr lang="en-GB" sz="1200" b="1" dirty="0" smtClean="0"/>
              <a:t>(TP-L-ODU2-A-1)</a:t>
            </a:r>
            <a:endParaRPr lang="en-GB" sz="1200" b="1" dirty="0"/>
          </a:p>
        </p:txBody>
      </p:sp>
      <p:sp>
        <p:nvSpPr>
          <p:cNvPr id="113" name="Text Box 9"/>
          <p:cNvSpPr txBox="1">
            <a:spLocks noChangeArrowheads="1"/>
          </p:cNvSpPr>
          <p:nvPr/>
        </p:nvSpPr>
        <p:spPr bwMode="auto">
          <a:xfrm>
            <a:off x="3048000" y="4114800"/>
            <a:ext cx="1261139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NNI/LTP</a:t>
            </a:r>
          </a:p>
          <a:p>
            <a:pPr algn="ctr"/>
            <a:r>
              <a:rPr lang="en-GB" sz="1200" b="1" dirty="0" smtClean="0"/>
              <a:t>(TP-N-A)</a:t>
            </a:r>
            <a:endParaRPr lang="en-GB" sz="1200" b="1" dirty="0"/>
          </a:p>
        </p:txBody>
      </p:sp>
      <p:sp>
        <p:nvSpPr>
          <p:cNvPr id="114" name="Diamond 113"/>
          <p:cNvSpPr/>
          <p:nvPr/>
        </p:nvSpPr>
        <p:spPr>
          <a:xfrm>
            <a:off x="3619329" y="45542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Line 157"/>
          <p:cNvSpPr>
            <a:spLocks noChangeShapeType="1"/>
          </p:cNvSpPr>
          <p:nvPr/>
        </p:nvSpPr>
        <p:spPr bwMode="auto">
          <a:xfrm>
            <a:off x="3657430" y="463382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6" name="Text Box 9"/>
          <p:cNvSpPr txBox="1">
            <a:spLocks noChangeArrowheads="1"/>
          </p:cNvSpPr>
          <p:nvPr/>
        </p:nvSpPr>
        <p:spPr bwMode="auto">
          <a:xfrm>
            <a:off x="3048000" y="4859079"/>
            <a:ext cx="1261140" cy="423051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ODU4 (HO)</a:t>
            </a:r>
          </a:p>
          <a:p>
            <a:pPr algn="ctr"/>
            <a:r>
              <a:rPr lang="en-GB" sz="1200" b="1" dirty="0" smtClean="0"/>
              <a:t>(</a:t>
            </a:r>
            <a:r>
              <a:rPr lang="en-US" sz="1200" b="1" dirty="0" smtClean="0"/>
              <a:t>TP-N-ODU4-A</a:t>
            </a:r>
            <a:r>
              <a:rPr lang="en-GB" sz="1200" b="1" dirty="0" smtClean="0"/>
              <a:t>)</a:t>
            </a:r>
            <a:endParaRPr lang="en-GB" sz="1200" b="1" dirty="0"/>
          </a:p>
        </p:txBody>
      </p:sp>
      <p:sp>
        <p:nvSpPr>
          <p:cNvPr id="117" name="Diamond 116"/>
          <p:cNvSpPr/>
          <p:nvPr/>
        </p:nvSpPr>
        <p:spPr>
          <a:xfrm>
            <a:off x="3653589" y="52657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Line 157"/>
          <p:cNvSpPr>
            <a:spLocks noChangeShapeType="1"/>
          </p:cNvSpPr>
          <p:nvPr/>
        </p:nvSpPr>
        <p:spPr bwMode="auto">
          <a:xfrm>
            <a:off x="3691690" y="534524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3048000" y="5528451"/>
            <a:ext cx="1295400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ODU2 (LO)</a:t>
            </a:r>
          </a:p>
          <a:p>
            <a:pPr algn="ctr"/>
            <a:r>
              <a:rPr lang="en-GB" sz="1200" b="1" dirty="0" smtClean="0"/>
              <a:t>(TP-N-ODU2-A-1)</a:t>
            </a:r>
            <a:endParaRPr lang="en-GB" sz="1200" b="1" dirty="0"/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7848600" y="3962400"/>
            <a:ext cx="1261139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UNI/LTP</a:t>
            </a:r>
          </a:p>
          <a:p>
            <a:pPr algn="ctr"/>
            <a:r>
              <a:rPr lang="en-GB" sz="1200" b="1" dirty="0" smtClean="0"/>
              <a:t>(TP-U-A)</a:t>
            </a:r>
            <a:endParaRPr lang="en-GB" sz="1200" b="1" dirty="0"/>
          </a:p>
        </p:txBody>
      </p:sp>
      <p:sp>
        <p:nvSpPr>
          <p:cNvPr id="121" name="Diamond 120"/>
          <p:cNvSpPr/>
          <p:nvPr/>
        </p:nvSpPr>
        <p:spPr>
          <a:xfrm>
            <a:off x="8419929" y="44018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Line 157"/>
          <p:cNvSpPr>
            <a:spLocks noChangeShapeType="1"/>
          </p:cNvSpPr>
          <p:nvPr/>
        </p:nvSpPr>
        <p:spPr bwMode="auto">
          <a:xfrm>
            <a:off x="8458030" y="448142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7848600" y="4706679"/>
            <a:ext cx="1261140" cy="423051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ODU4 (HO)</a:t>
            </a:r>
          </a:p>
          <a:p>
            <a:pPr algn="ctr"/>
            <a:r>
              <a:rPr lang="en-GB" sz="1200" b="1" dirty="0" smtClean="0"/>
              <a:t>(</a:t>
            </a:r>
            <a:r>
              <a:rPr lang="en-US" sz="1200" b="1" dirty="0"/>
              <a:t>TP-U-ODU4-</a:t>
            </a:r>
            <a:r>
              <a:rPr lang="en-US" sz="1200" b="1" dirty="0" smtClean="0"/>
              <a:t>A</a:t>
            </a:r>
            <a:r>
              <a:rPr lang="en-GB" sz="1200" b="1" dirty="0" smtClean="0"/>
              <a:t>)</a:t>
            </a:r>
            <a:endParaRPr lang="en-GB" sz="1200" b="1" dirty="0"/>
          </a:p>
        </p:txBody>
      </p:sp>
      <p:sp>
        <p:nvSpPr>
          <p:cNvPr id="124" name="Diamond 123"/>
          <p:cNvSpPr/>
          <p:nvPr/>
        </p:nvSpPr>
        <p:spPr>
          <a:xfrm>
            <a:off x="8454189" y="51133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Line 157"/>
          <p:cNvSpPr>
            <a:spLocks noChangeShapeType="1"/>
          </p:cNvSpPr>
          <p:nvPr/>
        </p:nvSpPr>
        <p:spPr bwMode="auto">
          <a:xfrm>
            <a:off x="8492290" y="519284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26" name="Text Box 9"/>
          <p:cNvSpPr txBox="1">
            <a:spLocks noChangeArrowheads="1"/>
          </p:cNvSpPr>
          <p:nvPr/>
        </p:nvSpPr>
        <p:spPr bwMode="auto">
          <a:xfrm>
            <a:off x="7848600" y="5376051"/>
            <a:ext cx="1295400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ODU2 (LO)</a:t>
            </a:r>
          </a:p>
          <a:p>
            <a:pPr algn="ctr"/>
            <a:r>
              <a:rPr lang="en-GB" sz="1200" b="1" dirty="0" smtClean="0"/>
              <a:t>(TP-U-ODU2-A-1)</a:t>
            </a:r>
            <a:endParaRPr lang="en-GB" sz="1200" b="1" dirty="0"/>
          </a:p>
        </p:txBody>
      </p:sp>
      <p:sp>
        <p:nvSpPr>
          <p:cNvPr id="127" name="Text Box 9"/>
          <p:cNvSpPr txBox="1">
            <a:spLocks noChangeArrowheads="1"/>
          </p:cNvSpPr>
          <p:nvPr/>
        </p:nvSpPr>
        <p:spPr bwMode="auto">
          <a:xfrm>
            <a:off x="6248400" y="4038600"/>
            <a:ext cx="1261139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Line Side/LTP</a:t>
            </a:r>
          </a:p>
          <a:p>
            <a:pPr algn="ctr"/>
            <a:r>
              <a:rPr lang="en-GB" sz="1200" b="1" dirty="0" smtClean="0"/>
              <a:t>(TP-L-A)</a:t>
            </a:r>
            <a:endParaRPr lang="en-GB" sz="1200" b="1" dirty="0"/>
          </a:p>
        </p:txBody>
      </p:sp>
      <p:sp>
        <p:nvSpPr>
          <p:cNvPr id="128" name="Diamond 127"/>
          <p:cNvSpPr/>
          <p:nvPr/>
        </p:nvSpPr>
        <p:spPr>
          <a:xfrm>
            <a:off x="6819729" y="44780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Line 157"/>
          <p:cNvSpPr>
            <a:spLocks noChangeShapeType="1"/>
          </p:cNvSpPr>
          <p:nvPr/>
        </p:nvSpPr>
        <p:spPr bwMode="auto">
          <a:xfrm>
            <a:off x="6857830" y="455762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30" name="Text Box 9"/>
          <p:cNvSpPr txBox="1">
            <a:spLocks noChangeArrowheads="1"/>
          </p:cNvSpPr>
          <p:nvPr/>
        </p:nvSpPr>
        <p:spPr bwMode="auto">
          <a:xfrm>
            <a:off x="6248400" y="4740828"/>
            <a:ext cx="1261140" cy="423051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ODU4 (HO)</a:t>
            </a:r>
          </a:p>
          <a:p>
            <a:pPr algn="ctr"/>
            <a:r>
              <a:rPr lang="en-GB" sz="1200" b="1" dirty="0" smtClean="0"/>
              <a:t>(</a:t>
            </a:r>
            <a:r>
              <a:rPr lang="en-US" sz="1200" b="1" dirty="0"/>
              <a:t>TP</a:t>
            </a:r>
            <a:r>
              <a:rPr lang="en-US" sz="1200" b="1" dirty="0" smtClean="0"/>
              <a:t>-L-</a:t>
            </a:r>
            <a:r>
              <a:rPr lang="en-US" sz="1200" b="1" dirty="0"/>
              <a:t>ODU4-</a:t>
            </a:r>
            <a:r>
              <a:rPr lang="en-US" sz="1200" b="1" dirty="0" smtClean="0"/>
              <a:t>A</a:t>
            </a:r>
            <a:r>
              <a:rPr lang="en-GB" sz="1200" b="1" dirty="0" smtClean="0"/>
              <a:t>)</a:t>
            </a:r>
            <a:endParaRPr lang="en-GB" sz="1200" b="1" dirty="0"/>
          </a:p>
        </p:txBody>
      </p:sp>
      <p:sp>
        <p:nvSpPr>
          <p:cNvPr id="131" name="Diamond 130"/>
          <p:cNvSpPr/>
          <p:nvPr/>
        </p:nvSpPr>
        <p:spPr>
          <a:xfrm>
            <a:off x="6853989" y="514745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Line 157"/>
          <p:cNvSpPr>
            <a:spLocks noChangeShapeType="1"/>
          </p:cNvSpPr>
          <p:nvPr/>
        </p:nvSpPr>
        <p:spPr bwMode="auto">
          <a:xfrm>
            <a:off x="6892090" y="522699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33" name="Text Box 9"/>
          <p:cNvSpPr txBox="1">
            <a:spLocks noChangeArrowheads="1"/>
          </p:cNvSpPr>
          <p:nvPr/>
        </p:nvSpPr>
        <p:spPr bwMode="auto">
          <a:xfrm>
            <a:off x="6248400" y="5410200"/>
            <a:ext cx="1295400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ODU2 (LO)</a:t>
            </a:r>
          </a:p>
          <a:p>
            <a:pPr algn="ctr"/>
            <a:r>
              <a:rPr lang="en-GB" sz="1200" b="1" dirty="0" smtClean="0"/>
              <a:t>(TP-L-ODU2-A-1)</a:t>
            </a:r>
            <a:endParaRPr lang="en-GB" sz="1200" b="1" dirty="0"/>
          </a:p>
        </p:txBody>
      </p:sp>
      <p:sp>
        <p:nvSpPr>
          <p:cNvPr id="134" name="Text Box 9"/>
          <p:cNvSpPr txBox="1">
            <a:spLocks noChangeArrowheads="1"/>
          </p:cNvSpPr>
          <p:nvPr/>
        </p:nvSpPr>
        <p:spPr bwMode="auto">
          <a:xfrm>
            <a:off x="4648200" y="4038600"/>
            <a:ext cx="1261139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NNI/LTP</a:t>
            </a:r>
          </a:p>
          <a:p>
            <a:pPr algn="ctr"/>
            <a:r>
              <a:rPr lang="en-GB" sz="1200" b="1" dirty="0" smtClean="0"/>
              <a:t>(TP-N-A)</a:t>
            </a:r>
            <a:endParaRPr lang="en-GB" sz="1200" b="1" dirty="0"/>
          </a:p>
        </p:txBody>
      </p:sp>
      <p:sp>
        <p:nvSpPr>
          <p:cNvPr id="135" name="Diamond 134"/>
          <p:cNvSpPr/>
          <p:nvPr/>
        </p:nvSpPr>
        <p:spPr>
          <a:xfrm>
            <a:off x="5219529" y="44780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Line 157"/>
          <p:cNvSpPr>
            <a:spLocks noChangeShapeType="1"/>
          </p:cNvSpPr>
          <p:nvPr/>
        </p:nvSpPr>
        <p:spPr bwMode="auto">
          <a:xfrm>
            <a:off x="5257630" y="455762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37" name="Text Box 9"/>
          <p:cNvSpPr txBox="1">
            <a:spLocks noChangeArrowheads="1"/>
          </p:cNvSpPr>
          <p:nvPr/>
        </p:nvSpPr>
        <p:spPr bwMode="auto">
          <a:xfrm>
            <a:off x="4648200" y="4782879"/>
            <a:ext cx="1261140" cy="423051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ODU4 (HO)</a:t>
            </a:r>
          </a:p>
          <a:p>
            <a:pPr algn="ctr"/>
            <a:r>
              <a:rPr lang="en-GB" sz="1200" b="1" dirty="0" smtClean="0"/>
              <a:t>(</a:t>
            </a:r>
            <a:r>
              <a:rPr lang="en-US" sz="1200" b="1" dirty="0" smtClean="0"/>
              <a:t>TP-N-ODU4-A</a:t>
            </a:r>
            <a:r>
              <a:rPr lang="en-GB" sz="1200" b="1" dirty="0" smtClean="0"/>
              <a:t>)</a:t>
            </a:r>
            <a:endParaRPr lang="en-GB" sz="1200" b="1" dirty="0"/>
          </a:p>
        </p:txBody>
      </p:sp>
      <p:sp>
        <p:nvSpPr>
          <p:cNvPr id="138" name="Diamond 137"/>
          <p:cNvSpPr/>
          <p:nvPr/>
        </p:nvSpPr>
        <p:spPr>
          <a:xfrm>
            <a:off x="5253789" y="51895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Line 157"/>
          <p:cNvSpPr>
            <a:spLocks noChangeShapeType="1"/>
          </p:cNvSpPr>
          <p:nvPr/>
        </p:nvSpPr>
        <p:spPr bwMode="auto">
          <a:xfrm>
            <a:off x="5291890" y="526904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40" name="Text Box 9"/>
          <p:cNvSpPr txBox="1">
            <a:spLocks noChangeArrowheads="1"/>
          </p:cNvSpPr>
          <p:nvPr/>
        </p:nvSpPr>
        <p:spPr bwMode="auto">
          <a:xfrm>
            <a:off x="4648200" y="5452251"/>
            <a:ext cx="1295400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ODU2 (LO)</a:t>
            </a:r>
          </a:p>
          <a:p>
            <a:pPr algn="ctr"/>
            <a:r>
              <a:rPr lang="en-GB" sz="1200" b="1" dirty="0" smtClean="0"/>
              <a:t>(TP-N-ODU2-A-1)</a:t>
            </a:r>
            <a:endParaRPr lang="en-GB" sz="1200" b="1" dirty="0"/>
          </a:p>
        </p:txBody>
      </p:sp>
      <p:sp>
        <p:nvSpPr>
          <p:cNvPr id="141" name="Line 10"/>
          <p:cNvSpPr>
            <a:spLocks noChangeShapeType="1"/>
          </p:cNvSpPr>
          <p:nvPr/>
        </p:nvSpPr>
        <p:spPr bwMode="auto">
          <a:xfrm flipH="1" flipV="1">
            <a:off x="6096000" y="3047997"/>
            <a:ext cx="838200" cy="9906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228600" y="625858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Note: each domain controller can only report partial of the topology shown above. More</a:t>
            </a:r>
          </a:p>
          <a:p>
            <a:r>
              <a:rPr lang="en-US" altLang="zh-CN" sz="1400" dirty="0" smtClean="0"/>
              <a:t>Details provided in the next slide.</a:t>
            </a:r>
            <a:endParaRPr lang="zh-CN" alt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0" y="3733800"/>
            <a:ext cx="4495800" cy="2438400"/>
          </a:xfrm>
          <a:prstGeom prst="rect">
            <a:avLst/>
          </a:prstGeom>
          <a:noFill/>
          <a:ln w="63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Rectangle 143"/>
          <p:cNvSpPr/>
          <p:nvPr/>
        </p:nvSpPr>
        <p:spPr>
          <a:xfrm>
            <a:off x="4572000" y="3733800"/>
            <a:ext cx="4495800" cy="2438400"/>
          </a:xfrm>
          <a:prstGeom prst="rect">
            <a:avLst/>
          </a:prstGeom>
          <a:noFill/>
          <a:ln w="63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Line 40"/>
          <p:cNvSpPr>
            <a:spLocks noChangeShapeType="1"/>
          </p:cNvSpPr>
          <p:nvPr/>
        </p:nvSpPr>
        <p:spPr bwMode="auto">
          <a:xfrm flipH="1">
            <a:off x="2057400" y="2209800"/>
            <a:ext cx="2667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0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loud 87"/>
          <p:cNvSpPr/>
          <p:nvPr/>
        </p:nvSpPr>
        <p:spPr>
          <a:xfrm>
            <a:off x="7620000" y="2322632"/>
            <a:ext cx="1371600" cy="60960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Network </a:t>
            </a:r>
            <a:r>
              <a:rPr lang="en-US" sz="3200" dirty="0"/>
              <a:t>Topology </a:t>
            </a:r>
            <a:r>
              <a:rPr lang="en-US" sz="3200" dirty="0" smtClean="0"/>
              <a:t>(teas) Model Instantiation (network-A(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or B</a:t>
            </a:r>
            <a:r>
              <a:rPr lang="en-US" sz="3200" dirty="0" smtClean="0"/>
              <a:t>) to MDSC)</a:t>
            </a:r>
            <a:endParaRPr lang="en-US" sz="3200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64641" y="1219200"/>
            <a:ext cx="8750759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>
                <a:latin typeface="Calibri" pitchFamily="34" charset="0"/>
              </a:rPr>
              <a:t>&lt;networks&gt;</a:t>
            </a:r>
          </a:p>
        </p:txBody>
      </p:sp>
      <p:sp>
        <p:nvSpPr>
          <p:cNvPr id="6" name="Diamond 5"/>
          <p:cNvSpPr/>
          <p:nvPr/>
        </p:nvSpPr>
        <p:spPr>
          <a:xfrm>
            <a:off x="3952623" y="14392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Line 157"/>
          <p:cNvSpPr>
            <a:spLocks noChangeShapeType="1"/>
          </p:cNvSpPr>
          <p:nvPr/>
        </p:nvSpPr>
        <p:spPr bwMode="auto">
          <a:xfrm>
            <a:off x="3990724" y="153704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36066" y="1724024"/>
            <a:ext cx="6257925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network-id=</a:t>
            </a:r>
            <a:r>
              <a:rPr lang="en-US" sz="800" b="1" dirty="0" smtClean="0">
                <a:latin typeface="Calibri" pitchFamily="34" charset="0"/>
              </a:rPr>
              <a:t>Network-A, </a:t>
            </a:r>
            <a:r>
              <a:rPr lang="en-US" sz="800" dirty="0" smtClean="0">
                <a:latin typeface="Calibri" pitchFamily="34" charset="0"/>
              </a:rPr>
              <a:t>provider-id= </a:t>
            </a:r>
            <a:r>
              <a:rPr lang="en-US" sz="800" b="1" dirty="0" smtClean="0">
                <a:latin typeface="Calibri" pitchFamily="34" charset="0"/>
              </a:rPr>
              <a:t>provider 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7505448" y="14392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Line 157"/>
          <p:cNvSpPr>
            <a:spLocks noChangeShapeType="1"/>
          </p:cNvSpPr>
          <p:nvPr/>
        </p:nvSpPr>
        <p:spPr bwMode="auto">
          <a:xfrm>
            <a:off x="7543549" y="153704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7117891" y="1724025"/>
            <a:ext cx="968162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&lt;networks-state&gt;</a:t>
            </a:r>
          </a:p>
        </p:txBody>
      </p:sp>
      <p:sp>
        <p:nvSpPr>
          <p:cNvPr id="12" name="Diamond 11"/>
          <p:cNvSpPr/>
          <p:nvPr/>
        </p:nvSpPr>
        <p:spPr>
          <a:xfrm>
            <a:off x="7524498" y="190595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Line 157"/>
          <p:cNvSpPr>
            <a:spLocks noChangeShapeType="1"/>
          </p:cNvSpPr>
          <p:nvPr/>
        </p:nvSpPr>
        <p:spPr bwMode="auto">
          <a:xfrm>
            <a:off x="7562599" y="20037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7089317" y="2190749"/>
            <a:ext cx="1216483" cy="438582"/>
          </a:xfrm>
          <a:prstGeom prst="rect">
            <a:avLst/>
          </a:prstGeom>
          <a:solidFill>
            <a:srgbClr val="DDDDDD">
              <a:alpha val="6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network-ref: </a:t>
            </a:r>
            <a:r>
              <a:rPr lang="en-US" sz="800" dirty="0" smtClean="0">
                <a:latin typeface="Calibri" pitchFamily="34" charset="0"/>
              </a:rPr>
              <a:t>&lt;NW-A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server-provided: true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514600" y="2286731"/>
            <a:ext cx="10459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NE-A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5257800" y="2286000"/>
            <a:ext cx="10586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NE-B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5761001" y="20194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Line 157"/>
          <p:cNvSpPr>
            <a:spLocks noChangeShapeType="1"/>
          </p:cNvSpPr>
          <p:nvPr/>
        </p:nvSpPr>
        <p:spPr bwMode="auto">
          <a:xfrm>
            <a:off x="5799102" y="209902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2978356" y="203852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Line 157"/>
          <p:cNvSpPr>
            <a:spLocks noChangeShapeType="1"/>
          </p:cNvSpPr>
          <p:nvPr/>
        </p:nvSpPr>
        <p:spPr bwMode="auto">
          <a:xfrm>
            <a:off x="3016457" y="21180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3012617" y="3648074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TP-NNI-A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3012617" y="4118138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TP-N-ODU4-A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3" name="Diamond 52"/>
          <p:cNvSpPr/>
          <p:nvPr/>
        </p:nvSpPr>
        <p:spPr>
          <a:xfrm>
            <a:off x="2825957" y="26203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4" name="Elbow Connector 53"/>
          <p:cNvCxnSpPr>
            <a:stCxn id="53" idx="2"/>
            <a:endCxn id="47" idx="1"/>
          </p:cNvCxnSpPr>
          <p:nvPr/>
        </p:nvCxnSpPr>
        <p:spPr>
          <a:xfrm rot="16200000" flipH="1">
            <a:off x="2396732" y="3189925"/>
            <a:ext cx="1085216" cy="146554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56" name="Elbow Connector 55"/>
          <p:cNvCxnSpPr/>
          <p:nvPr/>
        </p:nvCxnSpPr>
        <p:spPr>
          <a:xfrm rot="16200000" flipH="1">
            <a:off x="2657856" y="4427169"/>
            <a:ext cx="478120" cy="23812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219200" y="3860963"/>
            <a:ext cx="1288592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&lt;supporting-t</a:t>
            </a:r>
            <a:r>
              <a:rPr lang="is-IS" sz="800" dirty="0">
                <a:latin typeface="Calibri" pitchFamily="34" charset="0"/>
              </a:rPr>
              <a:t>…</a:t>
            </a:r>
            <a:r>
              <a:rPr lang="en-US" sz="800" dirty="0">
                <a:latin typeface="Calibri" pitchFamily="34" charset="0"/>
              </a:rPr>
              <a:t>-p</a:t>
            </a:r>
            <a:r>
              <a:rPr lang="is-IS" sz="800" dirty="0">
                <a:latin typeface="Calibri" pitchFamily="34" charset="0"/>
              </a:rPr>
              <a:t>…</a:t>
            </a:r>
            <a:r>
              <a:rPr lang="en-US" sz="800" dirty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network-ref: </a:t>
            </a:r>
            <a:r>
              <a:rPr lang="en-US" sz="800" dirty="0" smtClean="0">
                <a:latin typeface="Calibri" pitchFamily="34" charset="0"/>
              </a:rPr>
              <a:t>&lt;NW-A </a:t>
            </a:r>
            <a:r>
              <a:rPr lang="en-US" sz="800" dirty="0">
                <a:latin typeface="Calibri" pitchFamily="34" charset="0"/>
              </a:rPr>
              <a:t>ref&gt;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node-ref: &lt;</a:t>
            </a:r>
            <a:r>
              <a:rPr lang="en-US" sz="800" dirty="0" smtClean="0">
                <a:latin typeface="Calibri" pitchFamily="34" charset="0"/>
              </a:rPr>
              <a:t>NE-</a:t>
            </a:r>
            <a:r>
              <a:rPr lang="en-US" sz="800" dirty="0">
                <a:latin typeface="Calibri" pitchFamily="34" charset="0"/>
              </a:rPr>
              <a:t>A ref&gt;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-ref: </a:t>
            </a:r>
            <a:r>
              <a:rPr lang="en-US" sz="800" dirty="0" smtClean="0">
                <a:latin typeface="Calibri" pitchFamily="34" charset="0"/>
              </a:rPr>
              <a:t>&lt;TP-U-OTU4-A ref&gt;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507791" y="3946454"/>
            <a:ext cx="4953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/>
            <a:tailEnd type="arrow" w="med" len="med"/>
          </a:ln>
        </p:spPr>
      </p:cxnSp>
      <p:sp>
        <p:nvSpPr>
          <p:cNvPr id="67" name="Diamond 66"/>
          <p:cNvSpPr/>
          <p:nvPr/>
        </p:nvSpPr>
        <p:spPr>
          <a:xfrm>
            <a:off x="2897048" y="4132997"/>
            <a:ext cx="111547" cy="77233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67" idx="1"/>
          </p:cNvCxnSpPr>
          <p:nvPr/>
        </p:nvCxnSpPr>
        <p:spPr>
          <a:xfrm flipH="1" flipV="1">
            <a:off x="2507791" y="4169230"/>
            <a:ext cx="389257" cy="23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80" name="Left Brace 79"/>
          <p:cNvSpPr/>
          <p:nvPr/>
        </p:nvSpPr>
        <p:spPr>
          <a:xfrm rot="16200000">
            <a:off x="3483475" y="4555620"/>
            <a:ext cx="144132" cy="112395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200528" y="5129590"/>
            <a:ext cx="731611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NNI </a:t>
            </a:r>
            <a:r>
              <a:rPr lang="en-US" sz="900" b="1" dirty="0">
                <a:solidFill>
                  <a:srgbClr val="5F5F5F"/>
                </a:solidFill>
              </a:rPr>
              <a:t>side </a:t>
            </a:r>
            <a:r>
              <a:rPr lang="en-US" sz="900" b="1" dirty="0" smtClean="0">
                <a:solidFill>
                  <a:srgbClr val="5F5F5F"/>
                </a:solidFill>
              </a:rPr>
              <a:t>TPs</a:t>
            </a:r>
          </a:p>
        </p:txBody>
      </p:sp>
      <p:sp>
        <p:nvSpPr>
          <p:cNvPr id="84" name="Rounded Rectangular Callout 83"/>
          <p:cNvSpPr/>
          <p:nvPr/>
        </p:nvSpPr>
        <p:spPr bwMode="auto">
          <a:xfrm>
            <a:off x="5659194" y="2818465"/>
            <a:ext cx="1019175" cy="323850"/>
          </a:xfrm>
          <a:prstGeom prst="wedgeRoundRectCallout">
            <a:avLst>
              <a:gd name="adj1" fmla="val -27717"/>
              <a:gd name="adj2" fmla="val -113358"/>
              <a:gd name="adj3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68580" tIns="34290" rIns="68580" bIns="34290" numCol="1" spcCol="0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latin typeface="Calibri" pitchFamily="34" charset="0"/>
              </a:rPr>
              <a:t>Same structure as </a:t>
            </a:r>
            <a:r>
              <a:rPr lang="en-US" sz="900" dirty="0" smtClean="0">
                <a:latin typeface="Calibri" pitchFamily="34" charset="0"/>
              </a:rPr>
              <a:t>NE-</a:t>
            </a:r>
            <a:r>
              <a:rPr lang="en-US" sz="900" dirty="0">
                <a:latin typeface="Calibri" pitchFamily="34" charset="0"/>
              </a:rPr>
              <a:t>A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283289" y="2398832"/>
            <a:ext cx="708311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Changing to </a:t>
            </a:r>
          </a:p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a module</a:t>
            </a:r>
          </a:p>
        </p:txBody>
      </p:sp>
      <p:sp>
        <p:nvSpPr>
          <p:cNvPr id="91" name="Text Box 18"/>
          <p:cNvSpPr txBox="1">
            <a:spLocks noChangeArrowheads="1"/>
          </p:cNvSpPr>
          <p:nvPr/>
        </p:nvSpPr>
        <p:spPr bwMode="auto">
          <a:xfrm>
            <a:off x="3014472" y="4601300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TP-N-ODU2-A-1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92" name="Elbow Connector 91"/>
          <p:cNvCxnSpPr/>
          <p:nvPr/>
        </p:nvCxnSpPr>
        <p:spPr>
          <a:xfrm rot="16200000" flipH="1">
            <a:off x="2648712" y="3939523"/>
            <a:ext cx="497170" cy="23812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93" name="Text Box 18"/>
          <p:cNvSpPr txBox="1">
            <a:spLocks noChangeArrowheads="1"/>
          </p:cNvSpPr>
          <p:nvPr/>
        </p:nvSpPr>
        <p:spPr bwMode="auto">
          <a:xfrm>
            <a:off x="1219200" y="4583679"/>
            <a:ext cx="1272714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&lt;supporting-t</a:t>
            </a:r>
            <a:r>
              <a:rPr lang="is-IS" sz="800" dirty="0">
                <a:latin typeface="Calibri" pitchFamily="34" charset="0"/>
              </a:rPr>
              <a:t>…</a:t>
            </a:r>
            <a:r>
              <a:rPr lang="en-US" sz="800" dirty="0">
                <a:latin typeface="Calibri" pitchFamily="34" charset="0"/>
              </a:rPr>
              <a:t>-p</a:t>
            </a:r>
            <a:r>
              <a:rPr lang="is-IS" sz="800" dirty="0">
                <a:latin typeface="Calibri" pitchFamily="34" charset="0"/>
              </a:rPr>
              <a:t>…</a:t>
            </a:r>
            <a:r>
              <a:rPr lang="en-US" sz="800" dirty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network-ref: </a:t>
            </a:r>
            <a:r>
              <a:rPr lang="en-US" sz="800" dirty="0" smtClean="0">
                <a:latin typeface="Calibri" pitchFamily="34" charset="0"/>
              </a:rPr>
              <a:t>&lt;NW-A </a:t>
            </a:r>
            <a:r>
              <a:rPr lang="en-US" sz="800" dirty="0">
                <a:latin typeface="Calibri" pitchFamily="34" charset="0"/>
              </a:rPr>
              <a:t>ref&gt;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node-ref: &lt;</a:t>
            </a:r>
            <a:r>
              <a:rPr lang="en-US" sz="800" dirty="0" smtClean="0">
                <a:latin typeface="Calibri" pitchFamily="34" charset="0"/>
              </a:rPr>
              <a:t>NE-</a:t>
            </a:r>
            <a:r>
              <a:rPr lang="en-US" sz="800" dirty="0">
                <a:latin typeface="Calibri" pitchFamily="34" charset="0"/>
              </a:rPr>
              <a:t>A ref&gt;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-ref: </a:t>
            </a:r>
            <a:r>
              <a:rPr lang="en-US" sz="800" dirty="0" smtClean="0">
                <a:latin typeface="Calibri" pitchFamily="34" charset="0"/>
              </a:rPr>
              <a:t>&lt;TP-U-ODU4-A ref&gt;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2491913" y="4459571"/>
            <a:ext cx="479887" cy="20959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/>
            <a:tailEnd type="arrow" w="med" len="med"/>
          </a:ln>
        </p:spPr>
      </p:cxnSp>
      <p:sp>
        <p:nvSpPr>
          <p:cNvPr id="95" name="Diamond 94"/>
          <p:cNvSpPr/>
          <p:nvPr/>
        </p:nvSpPr>
        <p:spPr>
          <a:xfrm>
            <a:off x="2881170" y="4855713"/>
            <a:ext cx="111547" cy="77233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5" idx="1"/>
          </p:cNvCxnSpPr>
          <p:nvPr/>
        </p:nvCxnSpPr>
        <p:spPr>
          <a:xfrm flipH="1" flipV="1">
            <a:off x="2491913" y="4891946"/>
            <a:ext cx="389257" cy="23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07" name="Diamond 106"/>
          <p:cNvSpPr/>
          <p:nvPr/>
        </p:nvSpPr>
        <p:spPr>
          <a:xfrm>
            <a:off x="4495800" y="2057400"/>
            <a:ext cx="152400" cy="1524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Line 157"/>
          <p:cNvSpPr>
            <a:spLocks noChangeShapeType="1"/>
          </p:cNvSpPr>
          <p:nvPr/>
        </p:nvSpPr>
        <p:spPr bwMode="auto">
          <a:xfrm>
            <a:off x="4572000" y="2133600"/>
            <a:ext cx="2286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9" name="Cloud 108"/>
          <p:cNvSpPr/>
          <p:nvPr/>
        </p:nvSpPr>
        <p:spPr>
          <a:xfrm>
            <a:off x="4419600" y="3505200"/>
            <a:ext cx="2438400" cy="9906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Missing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Generic </a:t>
            </a:r>
            <a:r>
              <a:rPr lang="en-US" sz="800" b="1" dirty="0" err="1" smtClean="0">
                <a:solidFill>
                  <a:schemeClr val="tx1"/>
                </a:solidFill>
              </a:rPr>
              <a:t>attrs</a:t>
            </a:r>
            <a:r>
              <a:rPr lang="en-US" sz="800" b="1" dirty="0" smtClean="0">
                <a:solidFill>
                  <a:schemeClr val="tx1"/>
                </a:solidFill>
              </a:rPr>
              <a:t>:  </a:t>
            </a:r>
            <a:r>
              <a:rPr lang="en-US" sz="800" dirty="0" smtClean="0">
                <a:solidFill>
                  <a:schemeClr val="tx1"/>
                </a:solidFill>
              </a:rPr>
              <a:t>how to identify a NNI link?</a:t>
            </a:r>
            <a:r>
              <a:rPr lang="en-US" sz="800" dirty="0" smtClean="0">
                <a:solidFill>
                  <a:srgbClr val="FF0000"/>
                </a:solidFill>
              </a:rPr>
              <a:t> Igor’s inter-domain ID??? Why is it different from a link with empty remote info.?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6200" y="5751493"/>
            <a:ext cx="4506170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Note: </a:t>
            </a:r>
          </a:p>
          <a:p>
            <a:r>
              <a:rPr lang="en-US" altLang="zh-CN" sz="1400" dirty="0" smtClean="0"/>
              <a:t>1: intra-domain link not shown, captured in Use case 1;</a:t>
            </a:r>
          </a:p>
          <a:p>
            <a:r>
              <a:rPr lang="en-US" altLang="zh-CN" sz="1400" dirty="0" smtClean="0"/>
              <a:t>2:  UNI and Line side TP not shown, captured in Use case2;</a:t>
            </a:r>
          </a:p>
          <a:p>
            <a:r>
              <a:rPr lang="en-US" altLang="zh-CN" sz="1400" dirty="0" smtClean="0"/>
              <a:t>3: missing information is on top of previous two use cases;</a:t>
            </a:r>
            <a:endParaRPr lang="zh-CN" altLang="en-US" sz="1400" dirty="0"/>
          </a:p>
        </p:txBody>
      </p:sp>
      <p:sp>
        <p:nvSpPr>
          <p:cNvPr id="114" name="Cloud 113"/>
          <p:cNvSpPr/>
          <p:nvPr/>
        </p:nvSpPr>
        <p:spPr>
          <a:xfrm>
            <a:off x="0" y="2133600"/>
            <a:ext cx="2133600" cy="838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Confusion: </a:t>
            </a:r>
            <a:r>
              <a:rPr lang="en-US" sz="800" dirty="0" smtClean="0">
                <a:solidFill>
                  <a:schemeClr val="tx1"/>
                </a:solidFill>
              </a:rPr>
              <a:t>how to use the network-id, provider-id, client-id and </a:t>
            </a:r>
            <a:r>
              <a:rPr lang="en-US" sz="800" dirty="0" err="1" smtClean="0">
                <a:solidFill>
                  <a:schemeClr val="tx1"/>
                </a:solidFill>
              </a:rPr>
              <a:t>te</a:t>
            </a:r>
            <a:r>
              <a:rPr lang="en-US" sz="800" dirty="0" smtClean="0">
                <a:solidFill>
                  <a:schemeClr val="tx1"/>
                </a:solidFill>
              </a:rPr>
              <a:t>-topology-id attributes to unique identify a topology?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" name="Cloud 114"/>
          <p:cNvSpPr/>
          <p:nvPr/>
        </p:nvSpPr>
        <p:spPr>
          <a:xfrm>
            <a:off x="5867400" y="4495800"/>
            <a:ext cx="2819400" cy="10668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Confusing:  </a:t>
            </a:r>
            <a:r>
              <a:rPr lang="en-US" sz="800" dirty="0" smtClean="0">
                <a:solidFill>
                  <a:srgbClr val="FF0000"/>
                </a:solidFill>
              </a:rPr>
              <a:t>how does the MDSC report to the client? </a:t>
            </a:r>
          </a:p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Without any abstraction, Simplest would be reporting A list with ( Network A, Network B}. 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019800" y="6019800"/>
            <a:ext cx="2971006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Note: Assume all the entities within the two 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Networks are identified using the same ID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Except the network-id is different.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3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TEAS </a:t>
            </a:r>
            <a:r>
              <a:rPr lang="en-US" sz="3200" dirty="0"/>
              <a:t>T</a:t>
            </a:r>
            <a:r>
              <a:rPr lang="en-US" sz="3200" dirty="0" smtClean="0"/>
              <a:t>unnel Model Instantiation (client =&gt; MDSC)</a:t>
            </a:r>
            <a:endParaRPr lang="en-US" sz="3200" dirty="0"/>
          </a:p>
        </p:txBody>
      </p:sp>
      <p:sp>
        <p:nvSpPr>
          <p:cNvPr id="187" name="Text Box 18"/>
          <p:cNvSpPr txBox="1">
            <a:spLocks noChangeArrowheads="1"/>
          </p:cNvSpPr>
          <p:nvPr/>
        </p:nvSpPr>
        <p:spPr bwMode="auto">
          <a:xfrm>
            <a:off x="1307641" y="1261012"/>
            <a:ext cx="4023360" cy="23083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50" dirty="0" smtClean="0">
                <a:latin typeface="Calibri" pitchFamily="34" charset="0"/>
              </a:rPr>
              <a:t>&lt;</a:t>
            </a:r>
            <a:r>
              <a:rPr lang="en-US" sz="1050" dirty="0" err="1" smtClean="0">
                <a:latin typeface="Calibri" pitchFamily="34" charset="0"/>
              </a:rPr>
              <a:t>te</a:t>
            </a:r>
            <a:r>
              <a:rPr lang="en-US" sz="1050" dirty="0" smtClean="0">
                <a:latin typeface="Calibri" pitchFamily="34" charset="0"/>
              </a:rPr>
              <a:t>&gt;</a:t>
            </a:r>
            <a:endParaRPr lang="en-US" sz="1050" dirty="0">
              <a:latin typeface="Calibri" pitchFamily="34" charset="0"/>
            </a:endParaRPr>
          </a:p>
        </p:txBody>
      </p:sp>
      <p:sp>
        <p:nvSpPr>
          <p:cNvPr id="188" name="Diamond 187"/>
          <p:cNvSpPr/>
          <p:nvPr/>
        </p:nvSpPr>
        <p:spPr>
          <a:xfrm>
            <a:off x="3272589" y="147290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89" name="Line 157"/>
          <p:cNvSpPr>
            <a:spLocks noChangeShapeType="1"/>
          </p:cNvSpPr>
          <p:nvPr/>
        </p:nvSpPr>
        <p:spPr bwMode="auto">
          <a:xfrm>
            <a:off x="3310690" y="157071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90" name="Text Box 18"/>
          <p:cNvSpPr txBox="1">
            <a:spLocks noChangeArrowheads="1"/>
          </p:cNvSpPr>
          <p:nvPr/>
        </p:nvSpPr>
        <p:spPr bwMode="auto">
          <a:xfrm>
            <a:off x="1305761" y="1757692"/>
            <a:ext cx="4023360" cy="223138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&lt;tunnels&gt;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97" name="Text Box 18"/>
          <p:cNvSpPr txBox="1">
            <a:spLocks noChangeArrowheads="1"/>
          </p:cNvSpPr>
          <p:nvPr/>
        </p:nvSpPr>
        <p:spPr bwMode="auto">
          <a:xfrm>
            <a:off x="2039881" y="3143803"/>
            <a:ext cx="1465319" cy="10387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 smtClean="0">
                <a:latin typeface="Calibri" pitchFamily="34" charset="0"/>
              </a:rPr>
              <a:t>&lt;</a:t>
            </a:r>
            <a:r>
              <a:rPr lang="en-US" sz="900" dirty="0" err="1" smtClean="0">
                <a:latin typeface="Calibri" pitchFamily="34" charset="0"/>
              </a:rPr>
              <a:t>config</a:t>
            </a:r>
            <a:r>
              <a:rPr lang="en-US" sz="900" dirty="0" smtClean="0">
                <a:latin typeface="Calibri" pitchFamily="34" charset="0"/>
              </a:rPr>
              <a:t>&gt;</a:t>
            </a:r>
            <a:endParaRPr lang="en-US" sz="900" dirty="0">
              <a:latin typeface="Calibri" pitchFamily="34" charset="0"/>
            </a:endParaRPr>
          </a:p>
          <a:p>
            <a:pPr algn="ctr"/>
            <a:r>
              <a:rPr lang="en-US" sz="900" dirty="0" smtClean="0">
                <a:latin typeface="Calibri" pitchFamily="34" charset="0"/>
              </a:rPr>
              <a:t>name: </a:t>
            </a:r>
            <a:r>
              <a:rPr lang="en-US" sz="900" b="1" dirty="0" smtClean="0">
                <a:latin typeface="Calibri" pitchFamily="34" charset="0"/>
              </a:rPr>
              <a:t>Service-1</a:t>
            </a:r>
          </a:p>
          <a:p>
            <a:pPr algn="ctr"/>
            <a:r>
              <a:rPr lang="en-US" sz="900" dirty="0" smtClean="0">
                <a:latin typeface="Calibri" pitchFamily="34" charset="0"/>
              </a:rPr>
              <a:t>tunnel-id: </a:t>
            </a:r>
            <a:r>
              <a:rPr lang="en-US" sz="900" b="1" dirty="0" smtClean="0">
                <a:latin typeface="Calibri" pitchFamily="34" charset="0"/>
              </a:rPr>
              <a:t>tunnel-1-id</a:t>
            </a:r>
          </a:p>
          <a:p>
            <a:pPr algn="ctr"/>
            <a:r>
              <a:rPr lang="en-US" sz="900" dirty="0" smtClean="0">
                <a:latin typeface="Calibri" pitchFamily="34" charset="0"/>
              </a:rPr>
              <a:t>type: p2p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b</a:t>
            </a:r>
            <a:r>
              <a:rPr lang="en-US" sz="900" dirty="0" smtClean="0">
                <a:latin typeface="Calibri" pitchFamily="34" charset="0"/>
              </a:rPr>
              <a:t>andwidth: 10Gbps</a:t>
            </a:r>
          </a:p>
          <a:p>
            <a:pPr algn="ctr"/>
            <a:r>
              <a:rPr lang="en-US" sz="900" dirty="0" err="1">
                <a:latin typeface="Calibri" pitchFamily="34" charset="0"/>
              </a:rPr>
              <a:t>l</a:t>
            </a:r>
            <a:r>
              <a:rPr lang="en-US" sz="900" dirty="0" err="1" smtClean="0">
                <a:latin typeface="Calibri" pitchFamily="34" charset="0"/>
              </a:rPr>
              <a:t>sp</a:t>
            </a:r>
            <a:r>
              <a:rPr lang="en-US" sz="900" dirty="0" smtClean="0">
                <a:latin typeface="Calibri" pitchFamily="34" charset="0"/>
              </a:rPr>
              <a:t>-</a:t>
            </a:r>
            <a:r>
              <a:rPr lang="en-US" sz="900" dirty="0" err="1" smtClean="0">
                <a:latin typeface="Calibri" pitchFamily="34" charset="0"/>
              </a:rPr>
              <a:t>prot</a:t>
            </a:r>
            <a:r>
              <a:rPr lang="en-US" sz="900" dirty="0" smtClean="0">
                <a:latin typeface="Calibri" pitchFamily="34" charset="0"/>
              </a:rPr>
              <a:t>-type: unprotected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a</a:t>
            </a:r>
            <a:r>
              <a:rPr lang="en-US" sz="900" dirty="0" smtClean="0">
                <a:latin typeface="Calibri" pitchFamily="34" charset="0"/>
              </a:rPr>
              <a:t>dmin-status: up</a:t>
            </a:r>
            <a:endParaRPr lang="en-US" sz="900" dirty="0">
              <a:latin typeface="Calibri" pitchFamily="34" charset="0"/>
            </a:endParaRPr>
          </a:p>
        </p:txBody>
      </p:sp>
      <p:sp>
        <p:nvSpPr>
          <p:cNvPr id="198" name="Text Box 18"/>
          <p:cNvSpPr txBox="1">
            <a:spLocks noChangeArrowheads="1"/>
          </p:cNvSpPr>
          <p:nvPr/>
        </p:nvSpPr>
        <p:spPr bwMode="auto">
          <a:xfrm>
            <a:off x="533401" y="4360915"/>
            <a:ext cx="1905000" cy="9002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sz="900" dirty="0"/>
              <a:t>&lt;endpoint&gt;</a:t>
            </a:r>
          </a:p>
          <a:p>
            <a:r>
              <a:rPr lang="en-US" sz="900" dirty="0"/>
              <a:t>type: </a:t>
            </a:r>
            <a:r>
              <a:rPr lang="en-US" sz="900" dirty="0" smtClean="0"/>
              <a:t>root</a:t>
            </a:r>
          </a:p>
          <a:p>
            <a:r>
              <a:rPr lang="en-US" sz="900" dirty="0"/>
              <a:t>e</a:t>
            </a:r>
            <a:r>
              <a:rPr lang="en-US" sz="900" dirty="0" smtClean="0"/>
              <a:t>ndpoint-address:0.0.0.0</a:t>
            </a:r>
          </a:p>
          <a:p>
            <a:r>
              <a:rPr lang="en-US" sz="900" dirty="0"/>
              <a:t>n</a:t>
            </a:r>
            <a:r>
              <a:rPr lang="en-US" sz="900" dirty="0" smtClean="0"/>
              <a:t>etwork-id: &lt;</a:t>
            </a:r>
            <a:r>
              <a:rPr lang="en-US" sz="900" dirty="0" smtClean="0">
                <a:solidFill>
                  <a:srgbClr val="0000FF"/>
                </a:solidFill>
              </a:rPr>
              <a:t>Network-A ref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 smtClean="0"/>
              <a:t>node-</a:t>
            </a:r>
            <a:r>
              <a:rPr lang="en-US" sz="900" dirty="0"/>
              <a:t>id: </a:t>
            </a:r>
            <a:r>
              <a:rPr lang="en-US" sz="900" dirty="0" smtClean="0"/>
              <a:t>&lt;</a:t>
            </a:r>
            <a:r>
              <a:rPr lang="en-US" sz="900" dirty="0" smtClean="0">
                <a:solidFill>
                  <a:srgbClr val="0000FF"/>
                </a:solidFill>
              </a:rPr>
              <a:t>NE-</a:t>
            </a:r>
            <a:r>
              <a:rPr lang="en-US" sz="900" dirty="0">
                <a:solidFill>
                  <a:srgbClr val="0000FF"/>
                </a:solidFill>
              </a:rPr>
              <a:t>A ref</a:t>
            </a:r>
            <a:r>
              <a:rPr lang="en-US" sz="900" dirty="0" smtClean="0"/>
              <a:t>&gt;</a:t>
            </a:r>
          </a:p>
          <a:p>
            <a:r>
              <a:rPr lang="en-US" sz="900" dirty="0" err="1" smtClean="0"/>
              <a:t>tp</a:t>
            </a:r>
            <a:r>
              <a:rPr lang="en-US" sz="900" dirty="0"/>
              <a:t>-id: </a:t>
            </a:r>
            <a:r>
              <a:rPr lang="en-US" sz="900" dirty="0" smtClean="0"/>
              <a:t>&lt;</a:t>
            </a:r>
            <a:r>
              <a:rPr lang="en-US" sz="900" dirty="0">
                <a:solidFill>
                  <a:srgbClr val="0000FF"/>
                </a:solidFill>
              </a:rPr>
              <a:t>TP-UNI-</a:t>
            </a:r>
            <a:r>
              <a:rPr lang="en-US" sz="900" dirty="0" smtClean="0">
                <a:solidFill>
                  <a:srgbClr val="0000FF"/>
                </a:solidFill>
              </a:rPr>
              <a:t>A</a:t>
            </a:r>
            <a:r>
              <a:rPr lang="en-US" sz="900" b="1" dirty="0" smtClean="0">
                <a:solidFill>
                  <a:srgbClr val="0000FF"/>
                </a:solidFill>
              </a:rPr>
              <a:t> </a:t>
            </a:r>
            <a:r>
              <a:rPr lang="en-US" sz="900" dirty="0" smtClean="0">
                <a:solidFill>
                  <a:srgbClr val="0000FF"/>
                </a:solidFill>
              </a:rPr>
              <a:t>ref</a:t>
            </a:r>
            <a:r>
              <a:rPr lang="en-US" sz="900" dirty="0" smtClean="0"/>
              <a:t>&gt;</a:t>
            </a:r>
            <a:endParaRPr lang="en-US" sz="900" dirty="0"/>
          </a:p>
        </p:txBody>
      </p:sp>
      <p:sp>
        <p:nvSpPr>
          <p:cNvPr id="201" name="Diamond 200"/>
          <p:cNvSpPr/>
          <p:nvPr/>
        </p:nvSpPr>
        <p:spPr>
          <a:xfrm>
            <a:off x="2743200" y="28956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02" name="Line 157"/>
          <p:cNvSpPr>
            <a:spLocks noChangeShapeType="1"/>
          </p:cNvSpPr>
          <p:nvPr/>
        </p:nvSpPr>
        <p:spPr bwMode="auto">
          <a:xfrm>
            <a:off x="2781301" y="29751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03" name="Diamond 202"/>
          <p:cNvSpPr/>
          <p:nvPr/>
        </p:nvSpPr>
        <p:spPr>
          <a:xfrm>
            <a:off x="3805989" y="1958215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04" name="Line 157"/>
          <p:cNvSpPr>
            <a:spLocks noChangeShapeType="1"/>
          </p:cNvSpPr>
          <p:nvPr/>
        </p:nvSpPr>
        <p:spPr bwMode="auto">
          <a:xfrm>
            <a:off x="3844090" y="203775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05" name="Text Box 18"/>
          <p:cNvSpPr txBox="1">
            <a:spLocks noChangeArrowheads="1"/>
          </p:cNvSpPr>
          <p:nvPr/>
        </p:nvSpPr>
        <p:spPr bwMode="auto">
          <a:xfrm>
            <a:off x="2362200" y="2224737"/>
            <a:ext cx="2976432" cy="684803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&lt;tunnel&gt;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n</a:t>
            </a:r>
            <a:r>
              <a:rPr lang="en-US" sz="1000" dirty="0" smtClean="0">
                <a:latin typeface="Calibri" pitchFamily="34" charset="0"/>
              </a:rPr>
              <a:t>ame: &lt;Service-1 ref&gt;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t</a:t>
            </a:r>
            <a:r>
              <a:rPr lang="en-US" sz="1000" dirty="0" smtClean="0">
                <a:latin typeface="Calibri" pitchFamily="34" charset="0"/>
              </a:rPr>
              <a:t>ype: &lt;p2p ref&gt;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t</a:t>
            </a:r>
            <a:r>
              <a:rPr lang="en-US" sz="1000" dirty="0" smtClean="0">
                <a:latin typeface="Calibri" pitchFamily="34" charset="0"/>
              </a:rPr>
              <a:t>unnel-id: &lt;tunnel-1-id ref&gt;</a:t>
            </a:r>
          </a:p>
        </p:txBody>
      </p:sp>
      <p:sp>
        <p:nvSpPr>
          <p:cNvPr id="212" name="Text Box 18"/>
          <p:cNvSpPr txBox="1">
            <a:spLocks noChangeArrowheads="1"/>
          </p:cNvSpPr>
          <p:nvPr/>
        </p:nvSpPr>
        <p:spPr bwMode="auto">
          <a:xfrm>
            <a:off x="533401" y="5424354"/>
            <a:ext cx="1905000" cy="9002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sz="900" dirty="0"/>
              <a:t>&lt;endpoint&gt;</a:t>
            </a:r>
          </a:p>
          <a:p>
            <a:r>
              <a:rPr lang="en-US" sz="900" dirty="0"/>
              <a:t>type: root</a:t>
            </a:r>
          </a:p>
          <a:p>
            <a:r>
              <a:rPr lang="en-US" sz="900" dirty="0"/>
              <a:t>endpoint-address:0.0.0.0</a:t>
            </a:r>
          </a:p>
          <a:p>
            <a:r>
              <a:rPr lang="en-US" sz="900" dirty="0"/>
              <a:t>network-id: &lt;</a:t>
            </a:r>
            <a:r>
              <a:rPr lang="en-US" sz="900" dirty="0" smtClean="0">
                <a:solidFill>
                  <a:srgbClr val="FF0000"/>
                </a:solidFill>
              </a:rPr>
              <a:t>Network-B </a:t>
            </a:r>
            <a:r>
              <a:rPr lang="en-US" sz="900" dirty="0">
                <a:solidFill>
                  <a:srgbClr val="FF0000"/>
                </a:solidFill>
              </a:rPr>
              <a:t>ref</a:t>
            </a:r>
            <a:r>
              <a:rPr lang="en-US" sz="900" dirty="0"/>
              <a:t>&gt;</a:t>
            </a:r>
          </a:p>
          <a:p>
            <a:r>
              <a:rPr lang="en-US" sz="900" dirty="0"/>
              <a:t>node-id: &lt;</a:t>
            </a:r>
            <a:r>
              <a:rPr lang="en-US" sz="900" dirty="0">
                <a:solidFill>
                  <a:srgbClr val="FF0000"/>
                </a:solidFill>
              </a:rPr>
              <a:t>NE</a:t>
            </a:r>
            <a:r>
              <a:rPr lang="en-US" sz="900" dirty="0" smtClean="0">
                <a:solidFill>
                  <a:srgbClr val="FF0000"/>
                </a:solidFill>
              </a:rPr>
              <a:t>-B </a:t>
            </a:r>
            <a:r>
              <a:rPr lang="en-US" sz="900" dirty="0">
                <a:solidFill>
                  <a:srgbClr val="FF0000"/>
                </a:solidFill>
              </a:rPr>
              <a:t>ref</a:t>
            </a:r>
            <a:r>
              <a:rPr lang="en-US" sz="900" dirty="0"/>
              <a:t>&gt;</a:t>
            </a:r>
          </a:p>
          <a:p>
            <a:r>
              <a:rPr lang="en-US" sz="900" dirty="0" err="1"/>
              <a:t>tp</a:t>
            </a:r>
            <a:r>
              <a:rPr lang="en-US" sz="900" dirty="0"/>
              <a:t>-id: &lt;</a:t>
            </a:r>
            <a:r>
              <a:rPr lang="en-US" sz="900" dirty="0" smtClean="0">
                <a:solidFill>
                  <a:srgbClr val="FF0000"/>
                </a:solidFill>
              </a:rPr>
              <a:t>TP-UNI-A</a:t>
            </a:r>
            <a:r>
              <a:rPr lang="en-US" sz="900" b="1" dirty="0" smtClean="0">
                <a:solidFill>
                  <a:srgbClr val="FF0000"/>
                </a:solidFill>
              </a:rPr>
              <a:t> </a:t>
            </a:r>
            <a:r>
              <a:rPr lang="en-US" sz="900" dirty="0">
                <a:solidFill>
                  <a:srgbClr val="FF0000"/>
                </a:solidFill>
              </a:rPr>
              <a:t>ref</a:t>
            </a:r>
            <a:r>
              <a:rPr lang="en-US" sz="900" dirty="0"/>
              <a:t>&gt;</a:t>
            </a:r>
          </a:p>
        </p:txBody>
      </p:sp>
      <p:sp>
        <p:nvSpPr>
          <p:cNvPr id="213" name="Diamond 212"/>
          <p:cNvSpPr/>
          <p:nvPr/>
        </p:nvSpPr>
        <p:spPr>
          <a:xfrm>
            <a:off x="2815389" y="410024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24" name="Text Box 18"/>
          <p:cNvSpPr txBox="1">
            <a:spLocks noChangeArrowheads="1"/>
          </p:cNvSpPr>
          <p:nvPr/>
        </p:nvSpPr>
        <p:spPr bwMode="auto">
          <a:xfrm>
            <a:off x="4390647" y="3165006"/>
            <a:ext cx="950976" cy="3770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&lt;primary-paths&gt;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225" name="Diamond 224"/>
          <p:cNvSpPr/>
          <p:nvPr/>
        </p:nvSpPr>
        <p:spPr>
          <a:xfrm>
            <a:off x="4820118" y="289915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26" name="Line 157"/>
          <p:cNvSpPr>
            <a:spLocks noChangeShapeType="1"/>
          </p:cNvSpPr>
          <p:nvPr/>
        </p:nvSpPr>
        <p:spPr bwMode="auto">
          <a:xfrm>
            <a:off x="4858219" y="297870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27" name="Text Box 18"/>
          <p:cNvSpPr txBox="1">
            <a:spLocks noChangeArrowheads="1"/>
          </p:cNvSpPr>
          <p:nvPr/>
        </p:nvSpPr>
        <p:spPr bwMode="auto">
          <a:xfrm>
            <a:off x="4398485" y="3768509"/>
            <a:ext cx="955033" cy="3770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</a:t>
            </a:r>
            <a:r>
              <a:rPr lang="en-US" sz="1000" dirty="0" err="1" smtClean="0">
                <a:latin typeface="Calibri" pitchFamily="34" charset="0"/>
              </a:rPr>
              <a:t>config</a:t>
            </a:r>
            <a:r>
              <a:rPr lang="en-US" sz="1000" dirty="0" smtClean="0">
                <a:latin typeface="Calibri" pitchFamily="34" charset="0"/>
              </a:rPr>
              <a:t>&gt;</a:t>
            </a:r>
            <a:endParaRPr lang="en-US" sz="1000" dirty="0">
              <a:latin typeface="Calibri" pitchFamily="34" charset="0"/>
            </a:endParaRPr>
          </a:p>
          <a:p>
            <a:pPr algn="ctr"/>
            <a:r>
              <a:rPr lang="en-US" sz="1000" dirty="0" smtClean="0">
                <a:latin typeface="Calibri" pitchFamily="34" charset="0"/>
              </a:rPr>
              <a:t>type: explicit</a:t>
            </a:r>
          </a:p>
        </p:txBody>
      </p:sp>
      <p:sp>
        <p:nvSpPr>
          <p:cNvPr id="228" name="Diamond 227"/>
          <p:cNvSpPr/>
          <p:nvPr/>
        </p:nvSpPr>
        <p:spPr>
          <a:xfrm>
            <a:off x="4820118" y="350178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29" name="Line 157"/>
          <p:cNvSpPr>
            <a:spLocks noChangeShapeType="1"/>
          </p:cNvSpPr>
          <p:nvPr/>
        </p:nvSpPr>
        <p:spPr bwMode="auto">
          <a:xfrm>
            <a:off x="4858219" y="3581330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41" name="Text Box 18"/>
          <p:cNvSpPr txBox="1">
            <a:spLocks noChangeArrowheads="1"/>
          </p:cNvSpPr>
          <p:nvPr/>
        </p:nvSpPr>
        <p:spPr bwMode="auto">
          <a:xfrm>
            <a:off x="4267200" y="4324410"/>
            <a:ext cx="1371600" cy="9925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&lt;explicit-route-objects&gt;</a:t>
            </a:r>
            <a:endParaRPr lang="en-US" sz="1000" dirty="0">
              <a:latin typeface="Calibri" pitchFamily="34" charset="0"/>
            </a:endParaRPr>
          </a:p>
          <a:p>
            <a:pPr algn="ctr"/>
            <a:r>
              <a:rPr lang="en-US" sz="1000" dirty="0" smtClean="0">
                <a:latin typeface="Calibri" pitchFamily="34" charset="0"/>
              </a:rPr>
              <a:t>index: 0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e</a:t>
            </a:r>
            <a:r>
              <a:rPr lang="en-US" sz="1000" dirty="0" smtClean="0">
                <a:latin typeface="Calibri" pitchFamily="34" charset="0"/>
              </a:rPr>
              <a:t>-r-usage: </a:t>
            </a:r>
            <a:r>
              <a:rPr lang="en-US" sz="1000" dirty="0"/>
              <a:t>route-include-</a:t>
            </a:r>
            <a:r>
              <a:rPr lang="en-US" sz="1000" dirty="0" err="1" smtClean="0"/>
              <a:t>ero</a:t>
            </a:r>
            <a:endParaRPr lang="en-US" sz="1000" dirty="0" smtClean="0"/>
          </a:p>
          <a:p>
            <a:pPr algn="ctr"/>
            <a:r>
              <a:rPr lang="en-US" sz="1000" dirty="0">
                <a:latin typeface="Calibri" pitchFamily="34" charset="0"/>
              </a:rPr>
              <a:t>t</a:t>
            </a:r>
            <a:r>
              <a:rPr lang="en-US" sz="1000" dirty="0" smtClean="0">
                <a:latin typeface="Calibri" pitchFamily="34" charset="0"/>
              </a:rPr>
              <a:t>ype: link</a:t>
            </a:r>
          </a:p>
          <a:p>
            <a:pPr algn="ctr"/>
            <a:r>
              <a:rPr lang="en-US" sz="1000" dirty="0" smtClean="0">
                <a:latin typeface="Calibri" pitchFamily="34" charset="0"/>
              </a:rPr>
              <a:t>link-ref: &lt;</a:t>
            </a:r>
            <a:r>
              <a:rPr lang="en-US" sz="1000" dirty="0" smtClean="0">
                <a:solidFill>
                  <a:srgbClr val="FF0000"/>
                </a:solidFill>
                <a:latin typeface="Calibri" pitchFamily="34" charset="0"/>
              </a:rPr>
              <a:t>NNI-link</a:t>
            </a:r>
            <a:r>
              <a:rPr lang="en-US" sz="1000" dirty="0" smtClean="0">
                <a:latin typeface="Calibri" pitchFamily="34" charset="0"/>
              </a:rPr>
              <a:t>&gt;</a:t>
            </a:r>
          </a:p>
        </p:txBody>
      </p:sp>
      <p:sp>
        <p:nvSpPr>
          <p:cNvPr id="242" name="Diamond 241"/>
          <p:cNvSpPr/>
          <p:nvPr/>
        </p:nvSpPr>
        <p:spPr>
          <a:xfrm>
            <a:off x="4828247" y="408460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43" name="Line 157"/>
          <p:cNvSpPr>
            <a:spLocks noChangeShapeType="1"/>
          </p:cNvSpPr>
          <p:nvPr/>
        </p:nvSpPr>
        <p:spPr bwMode="auto">
          <a:xfrm>
            <a:off x="4866348" y="416414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64" name="Text Box 18"/>
          <p:cNvSpPr txBox="1">
            <a:spLocks noChangeArrowheads="1"/>
          </p:cNvSpPr>
          <p:nvPr/>
        </p:nvSpPr>
        <p:spPr bwMode="auto">
          <a:xfrm>
            <a:off x="3022093" y="4448103"/>
            <a:ext cx="1092707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sz="900" dirty="0" smtClean="0"/>
              <a:t>&lt;</a:t>
            </a:r>
            <a:r>
              <a:rPr lang="en-US" sz="900" dirty="0" err="1" smtClean="0"/>
              <a:t>userlabel</a:t>
            </a:r>
            <a:r>
              <a:rPr lang="en-US" sz="900" dirty="0" smtClean="0"/>
              <a:t>&gt;</a:t>
            </a:r>
          </a:p>
          <a:p>
            <a:r>
              <a:rPr lang="en-US" sz="900" dirty="0" err="1"/>
              <a:t>u</a:t>
            </a:r>
            <a:r>
              <a:rPr lang="en-US" sz="900" dirty="0" err="1" smtClean="0"/>
              <a:t>serlabel</a:t>
            </a:r>
            <a:r>
              <a:rPr lang="en-US" sz="900" dirty="0" smtClean="0"/>
              <a:t>=NYC-LA-1</a:t>
            </a:r>
          </a:p>
        </p:txBody>
      </p:sp>
      <p:sp>
        <p:nvSpPr>
          <p:cNvPr id="265" name="Diamond 264"/>
          <p:cNvSpPr/>
          <p:nvPr/>
        </p:nvSpPr>
        <p:spPr>
          <a:xfrm>
            <a:off x="2586789" y="410915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268" name="Elbow Connector 267"/>
          <p:cNvCxnSpPr>
            <a:stCxn id="265" idx="2"/>
            <a:endCxn id="198" idx="3"/>
          </p:cNvCxnSpPr>
          <p:nvPr/>
        </p:nvCxnSpPr>
        <p:spPr>
          <a:xfrm rot="5400000">
            <a:off x="2231838" y="4415980"/>
            <a:ext cx="601621" cy="188494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269" name="Text Box 18"/>
          <p:cNvSpPr txBox="1">
            <a:spLocks noChangeArrowheads="1"/>
          </p:cNvSpPr>
          <p:nvPr/>
        </p:nvSpPr>
        <p:spPr bwMode="auto">
          <a:xfrm>
            <a:off x="3011623" y="4829103"/>
            <a:ext cx="1103177" cy="4847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sz="900" dirty="0" smtClean="0"/>
              <a:t>&lt;</a:t>
            </a:r>
            <a:r>
              <a:rPr lang="en-US" sz="900" dirty="0" err="1" smtClean="0"/>
              <a:t>userlabel</a:t>
            </a:r>
            <a:r>
              <a:rPr lang="en-US" sz="900" dirty="0" smtClean="0"/>
              <a:t>&gt;</a:t>
            </a:r>
          </a:p>
          <a:p>
            <a:r>
              <a:rPr lang="en-US" sz="900" dirty="0" err="1"/>
              <a:t>u</a:t>
            </a:r>
            <a:r>
              <a:rPr lang="en-US" sz="900" dirty="0" err="1" smtClean="0"/>
              <a:t>serlabel</a:t>
            </a:r>
            <a:r>
              <a:rPr lang="en-US" sz="900" dirty="0" smtClean="0"/>
              <a:t>=myservice-123</a:t>
            </a:r>
          </a:p>
        </p:txBody>
      </p:sp>
      <p:cxnSp>
        <p:nvCxnSpPr>
          <p:cNvPr id="292" name="Elbow Connector 291"/>
          <p:cNvCxnSpPr/>
          <p:nvPr/>
        </p:nvCxnSpPr>
        <p:spPr>
          <a:xfrm rot="5400000">
            <a:off x="2052497" y="5262705"/>
            <a:ext cx="959411" cy="187601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293" name="Elbow Connector 292"/>
          <p:cNvCxnSpPr>
            <a:stCxn id="213" idx="2"/>
            <a:endCxn id="264" idx="1"/>
          </p:cNvCxnSpPr>
          <p:nvPr/>
        </p:nvCxnSpPr>
        <p:spPr>
          <a:xfrm rot="16200000" flipH="1">
            <a:off x="2728434" y="4327568"/>
            <a:ext cx="420721" cy="16659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296" name="Elbow Connector 295"/>
          <p:cNvCxnSpPr>
            <a:endCxn id="269" idx="1"/>
          </p:cNvCxnSpPr>
          <p:nvPr/>
        </p:nvCxnSpPr>
        <p:spPr>
          <a:xfrm rot="16200000" flipH="1">
            <a:off x="2695750" y="4755603"/>
            <a:ext cx="470975" cy="160772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11" name="Left Brace 310"/>
          <p:cNvSpPr/>
          <p:nvPr/>
        </p:nvSpPr>
        <p:spPr>
          <a:xfrm rot="16200000">
            <a:off x="3280734" y="4423733"/>
            <a:ext cx="296532" cy="44196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 sz="2400"/>
          </a:p>
        </p:txBody>
      </p:sp>
      <p:sp>
        <p:nvSpPr>
          <p:cNvPr id="312" name="TextBox 311"/>
          <p:cNvSpPr txBox="1"/>
          <p:nvPr/>
        </p:nvSpPr>
        <p:spPr>
          <a:xfrm>
            <a:off x="3352800" y="6627168"/>
            <a:ext cx="1076257" cy="23083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1050" b="1" dirty="0" err="1" smtClean="0">
                <a:solidFill>
                  <a:srgbClr val="5F5F5F"/>
                </a:solidFill>
              </a:rPr>
              <a:t>Config</a:t>
            </a:r>
            <a:r>
              <a:rPr lang="en-US" sz="1050" b="1" dirty="0" smtClean="0">
                <a:solidFill>
                  <a:srgbClr val="5F5F5F"/>
                </a:solidFill>
              </a:rPr>
              <a:t> </a:t>
            </a:r>
            <a:r>
              <a:rPr lang="en-US" sz="1050" b="1" dirty="0" err="1" smtClean="0">
                <a:solidFill>
                  <a:srgbClr val="5F5F5F"/>
                </a:solidFill>
              </a:rPr>
              <a:t>Datastore</a:t>
            </a:r>
            <a:endParaRPr lang="en-US" sz="1050" b="1" dirty="0" smtClean="0">
              <a:solidFill>
                <a:srgbClr val="5F5F5F"/>
              </a:solidFill>
            </a:endParaRPr>
          </a:p>
        </p:txBody>
      </p:sp>
      <p:sp>
        <p:nvSpPr>
          <p:cNvPr id="90" name="Diamond 89"/>
          <p:cNvSpPr/>
          <p:nvPr/>
        </p:nvSpPr>
        <p:spPr>
          <a:xfrm>
            <a:off x="5593080" y="485607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Line 157"/>
          <p:cNvSpPr>
            <a:spLocks noChangeShapeType="1"/>
          </p:cNvSpPr>
          <p:nvPr/>
        </p:nvSpPr>
        <p:spPr bwMode="auto">
          <a:xfrm>
            <a:off x="5715000" y="49530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92" name="Cloud 91"/>
          <p:cNvSpPr/>
          <p:nvPr/>
        </p:nvSpPr>
        <p:spPr>
          <a:xfrm>
            <a:off x="6096000" y="5105400"/>
            <a:ext cx="2133600" cy="838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Missing: </a:t>
            </a:r>
            <a:r>
              <a:rPr lang="en-US" sz="1050" dirty="0" smtClean="0">
                <a:solidFill>
                  <a:schemeClr val="tx1"/>
                </a:solidFill>
              </a:rPr>
              <a:t>network –id to scope </a:t>
            </a:r>
            <a:r>
              <a:rPr lang="en-US" sz="1050" smtClean="0">
                <a:solidFill>
                  <a:schemeClr val="tx1"/>
                </a:solidFill>
              </a:rPr>
              <a:t>the NNI-link-id?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4" name="Cloud 43"/>
          <p:cNvSpPr/>
          <p:nvPr/>
        </p:nvSpPr>
        <p:spPr>
          <a:xfrm>
            <a:off x="6019800" y="2133600"/>
            <a:ext cx="2895600" cy="10668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Confusion: </a:t>
            </a:r>
            <a:r>
              <a:rPr lang="en-US" sz="1050" dirty="0" smtClean="0">
                <a:solidFill>
                  <a:schemeClr val="tx1"/>
                </a:solidFill>
              </a:rPr>
              <a:t>Tunnel has to start and end on a tunnel-termination point. What if a client does not know the TTP?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TEAS </a:t>
            </a:r>
            <a:r>
              <a:rPr lang="en-US" sz="3200" dirty="0"/>
              <a:t>T</a:t>
            </a:r>
            <a:r>
              <a:rPr lang="en-US" sz="3200" dirty="0" smtClean="0"/>
              <a:t>unnel Model Instantiation (MDSC</a:t>
            </a:r>
            <a:r>
              <a:rPr lang="en-US" altLang="zh-CN" sz="3200" dirty="0" smtClean="0"/>
              <a:t>=&gt; PNC A (or B) 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187" name="Text Box 18"/>
          <p:cNvSpPr txBox="1">
            <a:spLocks noChangeArrowheads="1"/>
          </p:cNvSpPr>
          <p:nvPr/>
        </p:nvSpPr>
        <p:spPr bwMode="auto">
          <a:xfrm>
            <a:off x="1307641" y="1261012"/>
            <a:ext cx="4023360" cy="23083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50" dirty="0" smtClean="0">
                <a:latin typeface="Calibri" pitchFamily="34" charset="0"/>
              </a:rPr>
              <a:t>&lt;</a:t>
            </a:r>
            <a:r>
              <a:rPr lang="en-US" sz="1050" dirty="0" err="1" smtClean="0">
                <a:latin typeface="Calibri" pitchFamily="34" charset="0"/>
              </a:rPr>
              <a:t>te</a:t>
            </a:r>
            <a:r>
              <a:rPr lang="en-US" sz="1050" dirty="0" smtClean="0">
                <a:latin typeface="Calibri" pitchFamily="34" charset="0"/>
              </a:rPr>
              <a:t>&gt;</a:t>
            </a:r>
            <a:endParaRPr lang="en-US" sz="1050" dirty="0">
              <a:latin typeface="Calibri" pitchFamily="34" charset="0"/>
            </a:endParaRPr>
          </a:p>
        </p:txBody>
      </p:sp>
      <p:sp>
        <p:nvSpPr>
          <p:cNvPr id="188" name="Diamond 187"/>
          <p:cNvSpPr/>
          <p:nvPr/>
        </p:nvSpPr>
        <p:spPr>
          <a:xfrm>
            <a:off x="3272589" y="147290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89" name="Line 157"/>
          <p:cNvSpPr>
            <a:spLocks noChangeShapeType="1"/>
          </p:cNvSpPr>
          <p:nvPr/>
        </p:nvSpPr>
        <p:spPr bwMode="auto">
          <a:xfrm>
            <a:off x="3310690" y="157071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90" name="Text Box 18"/>
          <p:cNvSpPr txBox="1">
            <a:spLocks noChangeArrowheads="1"/>
          </p:cNvSpPr>
          <p:nvPr/>
        </p:nvSpPr>
        <p:spPr bwMode="auto">
          <a:xfrm>
            <a:off x="1305761" y="1757692"/>
            <a:ext cx="4023360" cy="223138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&lt;tunnels&gt;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97" name="Text Box 18"/>
          <p:cNvSpPr txBox="1">
            <a:spLocks noChangeArrowheads="1"/>
          </p:cNvSpPr>
          <p:nvPr/>
        </p:nvSpPr>
        <p:spPr bwMode="auto">
          <a:xfrm>
            <a:off x="2039881" y="3143803"/>
            <a:ext cx="1465319" cy="10387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 smtClean="0">
                <a:latin typeface="Calibri" pitchFamily="34" charset="0"/>
              </a:rPr>
              <a:t>&lt;</a:t>
            </a:r>
            <a:r>
              <a:rPr lang="en-US" sz="900" dirty="0" err="1" smtClean="0">
                <a:latin typeface="Calibri" pitchFamily="34" charset="0"/>
              </a:rPr>
              <a:t>config</a:t>
            </a:r>
            <a:r>
              <a:rPr lang="en-US" sz="900" dirty="0" smtClean="0">
                <a:latin typeface="Calibri" pitchFamily="34" charset="0"/>
              </a:rPr>
              <a:t>&gt;</a:t>
            </a:r>
            <a:endParaRPr lang="en-US" sz="900" dirty="0">
              <a:latin typeface="Calibri" pitchFamily="34" charset="0"/>
            </a:endParaRPr>
          </a:p>
          <a:p>
            <a:pPr algn="ctr"/>
            <a:r>
              <a:rPr lang="en-US" sz="900" dirty="0" smtClean="0">
                <a:latin typeface="Calibri" pitchFamily="34" charset="0"/>
              </a:rPr>
              <a:t>name: </a:t>
            </a:r>
            <a:r>
              <a:rPr lang="en-US" sz="900" b="1" dirty="0" smtClean="0">
                <a:solidFill>
                  <a:srgbClr val="0000FF"/>
                </a:solidFill>
                <a:latin typeface="Calibri" pitchFamily="34" charset="0"/>
              </a:rPr>
              <a:t>Service-1-1</a:t>
            </a:r>
          </a:p>
          <a:p>
            <a:pPr algn="ctr"/>
            <a:r>
              <a:rPr lang="en-US" sz="900" dirty="0" smtClean="0">
                <a:latin typeface="Calibri" pitchFamily="34" charset="0"/>
              </a:rPr>
              <a:t>tunnel-id: </a:t>
            </a:r>
            <a:r>
              <a:rPr lang="en-US" sz="900" b="1" dirty="0" smtClean="0">
                <a:latin typeface="Calibri" pitchFamily="34" charset="0"/>
              </a:rPr>
              <a:t>tunnel-1-id</a:t>
            </a:r>
          </a:p>
          <a:p>
            <a:pPr algn="ctr"/>
            <a:r>
              <a:rPr lang="en-US" sz="900" dirty="0" smtClean="0">
                <a:latin typeface="Calibri" pitchFamily="34" charset="0"/>
              </a:rPr>
              <a:t>type: p2p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b</a:t>
            </a:r>
            <a:r>
              <a:rPr lang="en-US" sz="900" dirty="0" smtClean="0">
                <a:latin typeface="Calibri" pitchFamily="34" charset="0"/>
              </a:rPr>
              <a:t>andwidth: 10Gbps</a:t>
            </a:r>
          </a:p>
          <a:p>
            <a:pPr algn="ctr"/>
            <a:r>
              <a:rPr lang="en-US" sz="900" dirty="0" err="1">
                <a:latin typeface="Calibri" pitchFamily="34" charset="0"/>
              </a:rPr>
              <a:t>l</a:t>
            </a:r>
            <a:r>
              <a:rPr lang="en-US" sz="900" dirty="0" err="1" smtClean="0">
                <a:latin typeface="Calibri" pitchFamily="34" charset="0"/>
              </a:rPr>
              <a:t>sp</a:t>
            </a:r>
            <a:r>
              <a:rPr lang="en-US" sz="900" dirty="0" smtClean="0">
                <a:latin typeface="Calibri" pitchFamily="34" charset="0"/>
              </a:rPr>
              <a:t>-</a:t>
            </a:r>
            <a:r>
              <a:rPr lang="en-US" sz="900" dirty="0" err="1" smtClean="0">
                <a:latin typeface="Calibri" pitchFamily="34" charset="0"/>
              </a:rPr>
              <a:t>prot</a:t>
            </a:r>
            <a:r>
              <a:rPr lang="en-US" sz="900" dirty="0" smtClean="0">
                <a:latin typeface="Calibri" pitchFamily="34" charset="0"/>
              </a:rPr>
              <a:t>-type: unprotected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a</a:t>
            </a:r>
            <a:r>
              <a:rPr lang="en-US" sz="900" dirty="0" smtClean="0">
                <a:latin typeface="Calibri" pitchFamily="34" charset="0"/>
              </a:rPr>
              <a:t>dmin-status: up</a:t>
            </a:r>
            <a:endParaRPr lang="en-US" sz="900" dirty="0">
              <a:latin typeface="Calibri" pitchFamily="34" charset="0"/>
            </a:endParaRPr>
          </a:p>
        </p:txBody>
      </p:sp>
      <p:sp>
        <p:nvSpPr>
          <p:cNvPr id="198" name="Text Box 18"/>
          <p:cNvSpPr txBox="1">
            <a:spLocks noChangeArrowheads="1"/>
          </p:cNvSpPr>
          <p:nvPr/>
        </p:nvSpPr>
        <p:spPr bwMode="auto">
          <a:xfrm>
            <a:off x="533401" y="4360915"/>
            <a:ext cx="1905000" cy="9002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sz="900" dirty="0"/>
              <a:t>&lt;endpoint&gt;</a:t>
            </a:r>
          </a:p>
          <a:p>
            <a:r>
              <a:rPr lang="en-US" sz="900" dirty="0"/>
              <a:t>type: </a:t>
            </a:r>
            <a:r>
              <a:rPr lang="en-US" sz="900" dirty="0" smtClean="0"/>
              <a:t>root</a:t>
            </a:r>
          </a:p>
          <a:p>
            <a:r>
              <a:rPr lang="en-US" sz="900" dirty="0"/>
              <a:t>e</a:t>
            </a:r>
            <a:r>
              <a:rPr lang="en-US" sz="900" dirty="0" smtClean="0"/>
              <a:t>ndpoint-address:0.0.0.0</a:t>
            </a:r>
          </a:p>
          <a:p>
            <a:r>
              <a:rPr lang="en-US" sz="900" dirty="0"/>
              <a:t>n</a:t>
            </a:r>
            <a:r>
              <a:rPr lang="en-US" sz="900" dirty="0" smtClean="0"/>
              <a:t>etwork-id: &lt;</a:t>
            </a:r>
            <a:r>
              <a:rPr lang="en-US" sz="900" dirty="0" smtClean="0">
                <a:solidFill>
                  <a:srgbClr val="0000FF"/>
                </a:solidFill>
              </a:rPr>
              <a:t>Network-A ref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 smtClean="0"/>
              <a:t>node-</a:t>
            </a:r>
            <a:r>
              <a:rPr lang="en-US" sz="900" dirty="0"/>
              <a:t>id: </a:t>
            </a:r>
            <a:r>
              <a:rPr lang="en-US" sz="900" dirty="0" smtClean="0"/>
              <a:t>&lt;</a:t>
            </a:r>
            <a:r>
              <a:rPr lang="en-US" sz="900" dirty="0" smtClean="0">
                <a:solidFill>
                  <a:srgbClr val="0000FF"/>
                </a:solidFill>
              </a:rPr>
              <a:t>NE-</a:t>
            </a:r>
            <a:r>
              <a:rPr lang="en-US" sz="900" dirty="0">
                <a:solidFill>
                  <a:srgbClr val="0000FF"/>
                </a:solidFill>
              </a:rPr>
              <a:t>A ref</a:t>
            </a:r>
            <a:r>
              <a:rPr lang="en-US" sz="900" dirty="0" smtClean="0"/>
              <a:t>&gt;</a:t>
            </a:r>
          </a:p>
          <a:p>
            <a:r>
              <a:rPr lang="en-US" sz="900" dirty="0" err="1" smtClean="0"/>
              <a:t>tp</a:t>
            </a:r>
            <a:r>
              <a:rPr lang="en-US" sz="900" dirty="0"/>
              <a:t>-id: </a:t>
            </a:r>
            <a:r>
              <a:rPr lang="en-US" sz="900" dirty="0" smtClean="0"/>
              <a:t>&lt;</a:t>
            </a:r>
            <a:r>
              <a:rPr lang="en-US" sz="900" dirty="0">
                <a:solidFill>
                  <a:srgbClr val="0000FF"/>
                </a:solidFill>
              </a:rPr>
              <a:t>TP-UNI-</a:t>
            </a:r>
            <a:r>
              <a:rPr lang="en-US" sz="900" dirty="0" smtClean="0">
                <a:solidFill>
                  <a:srgbClr val="0000FF"/>
                </a:solidFill>
              </a:rPr>
              <a:t>A</a:t>
            </a:r>
            <a:r>
              <a:rPr lang="en-US" sz="900" b="1" dirty="0" smtClean="0">
                <a:solidFill>
                  <a:srgbClr val="0000FF"/>
                </a:solidFill>
              </a:rPr>
              <a:t> </a:t>
            </a:r>
            <a:r>
              <a:rPr lang="en-US" sz="900" dirty="0" smtClean="0">
                <a:solidFill>
                  <a:srgbClr val="0000FF"/>
                </a:solidFill>
              </a:rPr>
              <a:t>ref</a:t>
            </a:r>
            <a:r>
              <a:rPr lang="en-US" sz="900" dirty="0" smtClean="0"/>
              <a:t>&gt;</a:t>
            </a:r>
            <a:endParaRPr lang="en-US" sz="900" dirty="0"/>
          </a:p>
        </p:txBody>
      </p:sp>
      <p:sp>
        <p:nvSpPr>
          <p:cNvPr id="201" name="Diamond 200"/>
          <p:cNvSpPr/>
          <p:nvPr/>
        </p:nvSpPr>
        <p:spPr>
          <a:xfrm>
            <a:off x="2743200" y="28956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02" name="Line 157"/>
          <p:cNvSpPr>
            <a:spLocks noChangeShapeType="1"/>
          </p:cNvSpPr>
          <p:nvPr/>
        </p:nvSpPr>
        <p:spPr bwMode="auto">
          <a:xfrm>
            <a:off x="2781301" y="29751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03" name="Diamond 202"/>
          <p:cNvSpPr/>
          <p:nvPr/>
        </p:nvSpPr>
        <p:spPr>
          <a:xfrm>
            <a:off x="3805989" y="1958215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04" name="Line 157"/>
          <p:cNvSpPr>
            <a:spLocks noChangeShapeType="1"/>
          </p:cNvSpPr>
          <p:nvPr/>
        </p:nvSpPr>
        <p:spPr bwMode="auto">
          <a:xfrm>
            <a:off x="3844090" y="203775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05" name="Text Box 18"/>
          <p:cNvSpPr txBox="1">
            <a:spLocks noChangeArrowheads="1"/>
          </p:cNvSpPr>
          <p:nvPr/>
        </p:nvSpPr>
        <p:spPr bwMode="auto">
          <a:xfrm>
            <a:off x="2362200" y="2224737"/>
            <a:ext cx="2976432" cy="684803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&lt;tunnel&gt;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n</a:t>
            </a:r>
            <a:r>
              <a:rPr lang="en-US" sz="1000" dirty="0" smtClean="0">
                <a:latin typeface="Calibri" pitchFamily="34" charset="0"/>
              </a:rPr>
              <a:t>ame: &lt;</a:t>
            </a:r>
            <a:r>
              <a:rPr lang="en-US" sz="1000" dirty="0" smtClean="0">
                <a:solidFill>
                  <a:srgbClr val="0000FF"/>
                </a:solidFill>
                <a:latin typeface="Calibri" pitchFamily="34" charset="0"/>
              </a:rPr>
              <a:t>Service-1-1</a:t>
            </a:r>
            <a:r>
              <a:rPr lang="en-US" sz="1000" dirty="0" smtClean="0">
                <a:latin typeface="Calibri" pitchFamily="34" charset="0"/>
              </a:rPr>
              <a:t> ref&gt;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t</a:t>
            </a:r>
            <a:r>
              <a:rPr lang="en-US" sz="1000" dirty="0" smtClean="0">
                <a:latin typeface="Calibri" pitchFamily="34" charset="0"/>
              </a:rPr>
              <a:t>ype: &lt;p2p ref&gt;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t</a:t>
            </a:r>
            <a:r>
              <a:rPr lang="en-US" sz="1000" dirty="0" smtClean="0">
                <a:latin typeface="Calibri" pitchFamily="34" charset="0"/>
              </a:rPr>
              <a:t>unnel-id: &lt;tunnel-1-id ref&gt;</a:t>
            </a:r>
          </a:p>
        </p:txBody>
      </p:sp>
      <p:sp>
        <p:nvSpPr>
          <p:cNvPr id="212" name="Text Box 18"/>
          <p:cNvSpPr txBox="1">
            <a:spLocks noChangeArrowheads="1"/>
          </p:cNvSpPr>
          <p:nvPr/>
        </p:nvSpPr>
        <p:spPr bwMode="auto">
          <a:xfrm>
            <a:off x="533401" y="5424354"/>
            <a:ext cx="1905000" cy="9002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sz="900" dirty="0"/>
              <a:t>&lt;endpoint&gt;</a:t>
            </a:r>
          </a:p>
          <a:p>
            <a:r>
              <a:rPr lang="en-US" sz="900" dirty="0"/>
              <a:t>type: root</a:t>
            </a:r>
          </a:p>
          <a:p>
            <a:r>
              <a:rPr lang="en-US" sz="900" dirty="0"/>
              <a:t>endpoint-address:0.0.0.0</a:t>
            </a:r>
          </a:p>
          <a:p>
            <a:r>
              <a:rPr lang="en-US" sz="900" dirty="0"/>
              <a:t>network-id: &lt;</a:t>
            </a:r>
            <a:r>
              <a:rPr lang="en-US" sz="900" dirty="0" smtClean="0">
                <a:solidFill>
                  <a:srgbClr val="0000FF"/>
                </a:solidFill>
              </a:rPr>
              <a:t>Network-A </a:t>
            </a:r>
            <a:r>
              <a:rPr lang="en-US" sz="900" dirty="0">
                <a:solidFill>
                  <a:srgbClr val="0000FF"/>
                </a:solidFill>
              </a:rPr>
              <a:t>ref</a:t>
            </a:r>
            <a:r>
              <a:rPr lang="en-US" sz="900" dirty="0"/>
              <a:t>&gt;</a:t>
            </a:r>
          </a:p>
          <a:p>
            <a:r>
              <a:rPr lang="en-US" sz="900" dirty="0"/>
              <a:t>node-id: &lt;</a:t>
            </a:r>
            <a:r>
              <a:rPr lang="en-US" sz="900" dirty="0">
                <a:solidFill>
                  <a:srgbClr val="0000FF"/>
                </a:solidFill>
              </a:rPr>
              <a:t>NE</a:t>
            </a:r>
            <a:r>
              <a:rPr lang="en-US" sz="900" dirty="0" smtClean="0">
                <a:solidFill>
                  <a:srgbClr val="0000FF"/>
                </a:solidFill>
              </a:rPr>
              <a:t>-B </a:t>
            </a:r>
            <a:r>
              <a:rPr lang="en-US" sz="900" dirty="0">
                <a:solidFill>
                  <a:srgbClr val="0000FF"/>
                </a:solidFill>
              </a:rPr>
              <a:t>ref</a:t>
            </a:r>
            <a:r>
              <a:rPr lang="en-US" sz="900" dirty="0"/>
              <a:t>&gt;</a:t>
            </a:r>
          </a:p>
          <a:p>
            <a:r>
              <a:rPr lang="en-US" sz="900" dirty="0" err="1"/>
              <a:t>tp</a:t>
            </a:r>
            <a:r>
              <a:rPr lang="en-US" sz="900" dirty="0"/>
              <a:t>-id: &lt;</a:t>
            </a:r>
            <a:r>
              <a:rPr lang="en-US" sz="900" dirty="0" smtClean="0">
                <a:solidFill>
                  <a:srgbClr val="0000FF"/>
                </a:solidFill>
              </a:rPr>
              <a:t>TP-NNI-A</a:t>
            </a:r>
            <a:r>
              <a:rPr lang="en-US" sz="900" b="1" dirty="0" smtClean="0">
                <a:solidFill>
                  <a:srgbClr val="0000FF"/>
                </a:solidFill>
              </a:rPr>
              <a:t> </a:t>
            </a:r>
            <a:r>
              <a:rPr lang="en-US" sz="900" dirty="0">
                <a:solidFill>
                  <a:srgbClr val="0000FF"/>
                </a:solidFill>
              </a:rPr>
              <a:t>ref</a:t>
            </a:r>
            <a:r>
              <a:rPr lang="en-US" sz="900" dirty="0"/>
              <a:t>&gt;</a:t>
            </a:r>
          </a:p>
        </p:txBody>
      </p:sp>
      <p:sp>
        <p:nvSpPr>
          <p:cNvPr id="213" name="Diamond 212"/>
          <p:cNvSpPr/>
          <p:nvPr/>
        </p:nvSpPr>
        <p:spPr>
          <a:xfrm>
            <a:off x="2815389" y="410024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24" name="Text Box 18"/>
          <p:cNvSpPr txBox="1">
            <a:spLocks noChangeArrowheads="1"/>
          </p:cNvSpPr>
          <p:nvPr/>
        </p:nvSpPr>
        <p:spPr bwMode="auto">
          <a:xfrm>
            <a:off x="4390647" y="3165006"/>
            <a:ext cx="950976" cy="3770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&lt;primary-paths&gt;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225" name="Diamond 224"/>
          <p:cNvSpPr/>
          <p:nvPr/>
        </p:nvSpPr>
        <p:spPr>
          <a:xfrm>
            <a:off x="4820118" y="289915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26" name="Line 157"/>
          <p:cNvSpPr>
            <a:spLocks noChangeShapeType="1"/>
          </p:cNvSpPr>
          <p:nvPr/>
        </p:nvSpPr>
        <p:spPr bwMode="auto">
          <a:xfrm>
            <a:off x="4858219" y="297870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27" name="Text Box 18"/>
          <p:cNvSpPr txBox="1">
            <a:spLocks noChangeArrowheads="1"/>
          </p:cNvSpPr>
          <p:nvPr/>
        </p:nvSpPr>
        <p:spPr bwMode="auto">
          <a:xfrm>
            <a:off x="4398485" y="3768509"/>
            <a:ext cx="955033" cy="3770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</a:t>
            </a:r>
            <a:r>
              <a:rPr lang="en-US" sz="1000" dirty="0" err="1" smtClean="0">
                <a:latin typeface="Calibri" pitchFamily="34" charset="0"/>
              </a:rPr>
              <a:t>config</a:t>
            </a:r>
            <a:r>
              <a:rPr lang="en-US" sz="1000" dirty="0" smtClean="0">
                <a:latin typeface="Calibri" pitchFamily="34" charset="0"/>
              </a:rPr>
              <a:t>&gt;</a:t>
            </a:r>
            <a:endParaRPr lang="en-US" sz="1000" dirty="0">
              <a:latin typeface="Calibri" pitchFamily="34" charset="0"/>
            </a:endParaRPr>
          </a:p>
          <a:p>
            <a:pPr algn="ctr"/>
            <a:r>
              <a:rPr lang="en-US" sz="1000" dirty="0" smtClean="0">
                <a:latin typeface="Calibri" pitchFamily="34" charset="0"/>
              </a:rPr>
              <a:t>type: explicit</a:t>
            </a:r>
          </a:p>
        </p:txBody>
      </p:sp>
      <p:sp>
        <p:nvSpPr>
          <p:cNvPr id="228" name="Diamond 227"/>
          <p:cNvSpPr/>
          <p:nvPr/>
        </p:nvSpPr>
        <p:spPr>
          <a:xfrm>
            <a:off x="4820118" y="350178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29" name="Line 157"/>
          <p:cNvSpPr>
            <a:spLocks noChangeShapeType="1"/>
          </p:cNvSpPr>
          <p:nvPr/>
        </p:nvSpPr>
        <p:spPr bwMode="auto">
          <a:xfrm>
            <a:off x="4858219" y="3581330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41" name="Text Box 18"/>
          <p:cNvSpPr txBox="1">
            <a:spLocks noChangeArrowheads="1"/>
          </p:cNvSpPr>
          <p:nvPr/>
        </p:nvSpPr>
        <p:spPr bwMode="auto">
          <a:xfrm>
            <a:off x="4267200" y="4324410"/>
            <a:ext cx="1371600" cy="9925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&lt;explicit-route-objects&gt;</a:t>
            </a:r>
            <a:endParaRPr lang="en-US" sz="1000" dirty="0">
              <a:latin typeface="Calibri" pitchFamily="34" charset="0"/>
            </a:endParaRPr>
          </a:p>
          <a:p>
            <a:pPr algn="ctr"/>
            <a:r>
              <a:rPr lang="en-US" sz="1000" dirty="0" smtClean="0">
                <a:latin typeface="Calibri" pitchFamily="34" charset="0"/>
              </a:rPr>
              <a:t>index: 0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e</a:t>
            </a:r>
            <a:r>
              <a:rPr lang="en-US" sz="1000" dirty="0" smtClean="0">
                <a:latin typeface="Calibri" pitchFamily="34" charset="0"/>
              </a:rPr>
              <a:t>-r-usage: </a:t>
            </a:r>
            <a:r>
              <a:rPr lang="en-US" sz="1000" dirty="0"/>
              <a:t>route-include-</a:t>
            </a:r>
            <a:r>
              <a:rPr lang="en-US" sz="1000" dirty="0" err="1" smtClean="0"/>
              <a:t>ero</a:t>
            </a:r>
            <a:endParaRPr lang="en-US" sz="1000" dirty="0" smtClean="0"/>
          </a:p>
          <a:p>
            <a:pPr algn="ctr"/>
            <a:r>
              <a:rPr lang="en-US" sz="1000" dirty="0">
                <a:latin typeface="Calibri" pitchFamily="34" charset="0"/>
              </a:rPr>
              <a:t>t</a:t>
            </a:r>
            <a:r>
              <a:rPr lang="en-US" sz="1000" dirty="0" smtClean="0">
                <a:latin typeface="Calibri" pitchFamily="34" charset="0"/>
              </a:rPr>
              <a:t>ype: link</a:t>
            </a:r>
          </a:p>
          <a:p>
            <a:pPr algn="ctr"/>
            <a:r>
              <a:rPr lang="en-US" sz="1000" dirty="0" smtClean="0">
                <a:latin typeface="Calibri" pitchFamily="34" charset="0"/>
              </a:rPr>
              <a:t>link-ref: &lt;NULL&gt;</a:t>
            </a:r>
          </a:p>
        </p:txBody>
      </p:sp>
      <p:sp>
        <p:nvSpPr>
          <p:cNvPr id="242" name="Diamond 241"/>
          <p:cNvSpPr/>
          <p:nvPr/>
        </p:nvSpPr>
        <p:spPr>
          <a:xfrm>
            <a:off x="4828247" y="408460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43" name="Line 157"/>
          <p:cNvSpPr>
            <a:spLocks noChangeShapeType="1"/>
          </p:cNvSpPr>
          <p:nvPr/>
        </p:nvSpPr>
        <p:spPr bwMode="auto">
          <a:xfrm>
            <a:off x="4866348" y="416414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64" name="Text Box 18"/>
          <p:cNvSpPr txBox="1">
            <a:spLocks noChangeArrowheads="1"/>
          </p:cNvSpPr>
          <p:nvPr/>
        </p:nvSpPr>
        <p:spPr bwMode="auto">
          <a:xfrm>
            <a:off x="3022093" y="4448103"/>
            <a:ext cx="1092707" cy="4847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sz="900" dirty="0" smtClean="0"/>
              <a:t>&lt;</a:t>
            </a:r>
            <a:r>
              <a:rPr lang="en-US" sz="900" dirty="0" err="1" smtClean="0"/>
              <a:t>userlabel</a:t>
            </a:r>
            <a:r>
              <a:rPr lang="en-US" sz="900" dirty="0" smtClean="0"/>
              <a:t>&gt;</a:t>
            </a:r>
          </a:p>
          <a:p>
            <a:r>
              <a:rPr lang="en-US" sz="900" dirty="0" err="1" smtClean="0"/>
              <a:t>userlabel</a:t>
            </a:r>
            <a:r>
              <a:rPr lang="en-US" sz="900" dirty="0" smtClean="0"/>
              <a:t>=</a:t>
            </a:r>
            <a:r>
              <a:rPr lang="en-US" sz="900" dirty="0" smtClean="0">
                <a:solidFill>
                  <a:srgbClr val="0000FF"/>
                </a:solidFill>
              </a:rPr>
              <a:t>N-</a:t>
            </a:r>
            <a:r>
              <a:rPr lang="en-US" altLang="zh-CN" sz="900" dirty="0" smtClean="0">
                <a:solidFill>
                  <a:srgbClr val="0000FF"/>
                </a:solidFill>
              </a:rPr>
              <a:t>A-segment</a:t>
            </a:r>
            <a:endParaRPr lang="en-US" sz="900" dirty="0" smtClean="0">
              <a:solidFill>
                <a:srgbClr val="0000FF"/>
              </a:solidFill>
            </a:endParaRPr>
          </a:p>
        </p:txBody>
      </p:sp>
      <p:sp>
        <p:nvSpPr>
          <p:cNvPr id="265" name="Diamond 264"/>
          <p:cNvSpPr/>
          <p:nvPr/>
        </p:nvSpPr>
        <p:spPr>
          <a:xfrm>
            <a:off x="2586789" y="410915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268" name="Elbow Connector 267"/>
          <p:cNvCxnSpPr>
            <a:stCxn id="265" idx="2"/>
            <a:endCxn id="198" idx="3"/>
          </p:cNvCxnSpPr>
          <p:nvPr/>
        </p:nvCxnSpPr>
        <p:spPr>
          <a:xfrm rot="5400000">
            <a:off x="2231838" y="4415980"/>
            <a:ext cx="601621" cy="188494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269" name="Text Box 18"/>
          <p:cNvSpPr txBox="1">
            <a:spLocks noChangeArrowheads="1"/>
          </p:cNvSpPr>
          <p:nvPr/>
        </p:nvSpPr>
        <p:spPr bwMode="auto">
          <a:xfrm>
            <a:off x="3011623" y="5001652"/>
            <a:ext cx="1103177" cy="4847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sz="900" dirty="0" smtClean="0"/>
              <a:t>&lt;</a:t>
            </a:r>
            <a:r>
              <a:rPr lang="en-US" sz="900" dirty="0" err="1" smtClean="0"/>
              <a:t>userlabel</a:t>
            </a:r>
            <a:r>
              <a:rPr lang="en-US" sz="900" dirty="0" smtClean="0"/>
              <a:t>&gt;</a:t>
            </a:r>
          </a:p>
          <a:p>
            <a:r>
              <a:rPr lang="en-US" sz="900" dirty="0" err="1"/>
              <a:t>u</a:t>
            </a:r>
            <a:r>
              <a:rPr lang="en-US" sz="900" dirty="0" err="1" smtClean="0"/>
              <a:t>serlabel</a:t>
            </a:r>
            <a:r>
              <a:rPr lang="en-US" sz="900" dirty="0" smtClean="0"/>
              <a:t>=myservice-123</a:t>
            </a:r>
          </a:p>
        </p:txBody>
      </p:sp>
      <p:cxnSp>
        <p:nvCxnSpPr>
          <p:cNvPr id="292" name="Elbow Connector 291"/>
          <p:cNvCxnSpPr/>
          <p:nvPr/>
        </p:nvCxnSpPr>
        <p:spPr>
          <a:xfrm rot="5400000">
            <a:off x="2052497" y="5262705"/>
            <a:ext cx="959411" cy="187601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293" name="Elbow Connector 292"/>
          <p:cNvCxnSpPr>
            <a:stCxn id="213" idx="2"/>
            <a:endCxn id="264" idx="1"/>
          </p:cNvCxnSpPr>
          <p:nvPr/>
        </p:nvCxnSpPr>
        <p:spPr>
          <a:xfrm rot="16200000" flipH="1">
            <a:off x="2693809" y="4362193"/>
            <a:ext cx="489970" cy="16659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296" name="Elbow Connector 295"/>
          <p:cNvCxnSpPr>
            <a:endCxn id="269" idx="1"/>
          </p:cNvCxnSpPr>
          <p:nvPr/>
        </p:nvCxnSpPr>
        <p:spPr>
          <a:xfrm rot="16200000" flipH="1">
            <a:off x="2643237" y="4875640"/>
            <a:ext cx="576000" cy="160772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11" name="Left Brace 310"/>
          <p:cNvSpPr/>
          <p:nvPr/>
        </p:nvSpPr>
        <p:spPr>
          <a:xfrm rot="16200000">
            <a:off x="3280734" y="4423733"/>
            <a:ext cx="296532" cy="44196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 sz="2400"/>
          </a:p>
        </p:txBody>
      </p:sp>
      <p:sp>
        <p:nvSpPr>
          <p:cNvPr id="312" name="TextBox 311"/>
          <p:cNvSpPr txBox="1"/>
          <p:nvPr/>
        </p:nvSpPr>
        <p:spPr>
          <a:xfrm>
            <a:off x="3352800" y="6627168"/>
            <a:ext cx="1076257" cy="23083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1050" b="1" dirty="0" err="1" smtClean="0">
                <a:solidFill>
                  <a:srgbClr val="5F5F5F"/>
                </a:solidFill>
              </a:rPr>
              <a:t>Config</a:t>
            </a:r>
            <a:r>
              <a:rPr lang="en-US" sz="1050" b="1" dirty="0" smtClean="0">
                <a:solidFill>
                  <a:srgbClr val="5F5F5F"/>
                </a:solidFill>
              </a:rPr>
              <a:t> </a:t>
            </a:r>
            <a:r>
              <a:rPr lang="en-US" sz="1050" b="1" dirty="0" err="1" smtClean="0">
                <a:solidFill>
                  <a:srgbClr val="5F5F5F"/>
                </a:solidFill>
              </a:rPr>
              <a:t>Datastore</a:t>
            </a:r>
            <a:endParaRPr lang="en-US" sz="1050" b="1" dirty="0" smtClean="0">
              <a:solidFill>
                <a:srgbClr val="5F5F5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19800" y="1447800"/>
            <a:ext cx="2841034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Assume: inter-domain link is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ODU4/OTU4 link.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96000" y="5105400"/>
            <a:ext cx="2765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This will trigger PNC A/B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to set up ODU4 tunnel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If there is none available.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2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TEAS Tunnel Model Instantiation (MDSC=&gt; client)</a:t>
            </a:r>
            <a:endParaRPr lang="zh-CN" altLang="en-US" sz="3200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6785934" y="1824666"/>
            <a:ext cx="296532" cy="12192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6509863" y="2743200"/>
            <a:ext cx="1010533" cy="23083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5F5F5F"/>
                </a:solidFill>
              </a:rPr>
              <a:t>State </a:t>
            </a:r>
            <a:r>
              <a:rPr lang="en-US" sz="1050" b="1" dirty="0" err="1" smtClean="0">
                <a:solidFill>
                  <a:srgbClr val="5F5F5F"/>
                </a:solidFill>
              </a:rPr>
              <a:t>Datastore</a:t>
            </a:r>
            <a:endParaRPr lang="en-US" sz="1050" b="1" dirty="0" smtClean="0">
              <a:solidFill>
                <a:srgbClr val="5F5F5F"/>
              </a:solidFill>
            </a:endParaRPr>
          </a:p>
        </p:txBody>
      </p:sp>
      <p:sp>
        <p:nvSpPr>
          <p:cNvPr id="6" name="Line 157"/>
          <p:cNvSpPr>
            <a:spLocks noChangeShapeType="1"/>
          </p:cNvSpPr>
          <p:nvPr/>
        </p:nvSpPr>
        <p:spPr bwMode="auto">
          <a:xfrm>
            <a:off x="7086600" y="29718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7" name="Cloud 6"/>
          <p:cNvSpPr/>
          <p:nvPr/>
        </p:nvSpPr>
        <p:spPr>
          <a:xfrm>
            <a:off x="6172200" y="3505200"/>
            <a:ext cx="2667000" cy="16764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Missing: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1: Does the LSP/connection needs to be shown as segment  per domain? How?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2: </a:t>
            </a:r>
            <a:r>
              <a:rPr lang="en-US" altLang="zh-CN" sz="1050" dirty="0" smtClean="0">
                <a:solidFill>
                  <a:schemeClr val="tx1"/>
                </a:solidFill>
              </a:rPr>
              <a:t>how to update the service status according to the each segment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850440" y="1261012"/>
            <a:ext cx="4023360" cy="23083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50" dirty="0" smtClean="0">
                <a:latin typeface="Calibri" pitchFamily="34" charset="0"/>
              </a:rPr>
              <a:t>&lt;</a:t>
            </a:r>
            <a:r>
              <a:rPr lang="en-US" sz="1050" dirty="0" err="1" smtClean="0">
                <a:latin typeface="Calibri" pitchFamily="34" charset="0"/>
              </a:rPr>
              <a:t>te</a:t>
            </a:r>
            <a:r>
              <a:rPr lang="en-US" sz="1050" dirty="0" smtClean="0">
                <a:latin typeface="Calibri" pitchFamily="34" charset="0"/>
              </a:rPr>
              <a:t>&gt;</a:t>
            </a:r>
            <a:endParaRPr lang="en-US" sz="1050" dirty="0">
              <a:latin typeface="Calibri" pitchFamily="34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815388" y="147290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0" name="Line 157"/>
          <p:cNvSpPr>
            <a:spLocks noChangeShapeType="1"/>
          </p:cNvSpPr>
          <p:nvPr/>
        </p:nvSpPr>
        <p:spPr bwMode="auto">
          <a:xfrm>
            <a:off x="2853489" y="157071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848560" y="1757692"/>
            <a:ext cx="4023360" cy="223138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&lt;tunnels&gt;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582680" y="3143803"/>
            <a:ext cx="1465319" cy="10387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 smtClean="0">
                <a:latin typeface="Calibri" pitchFamily="34" charset="0"/>
              </a:rPr>
              <a:t>&lt;</a:t>
            </a:r>
            <a:r>
              <a:rPr lang="en-US" sz="900" dirty="0" err="1" smtClean="0">
                <a:latin typeface="Calibri" pitchFamily="34" charset="0"/>
              </a:rPr>
              <a:t>config</a:t>
            </a:r>
            <a:r>
              <a:rPr lang="en-US" sz="900" dirty="0" smtClean="0">
                <a:latin typeface="Calibri" pitchFamily="34" charset="0"/>
              </a:rPr>
              <a:t>&gt;</a:t>
            </a:r>
            <a:endParaRPr lang="en-US" sz="900" dirty="0">
              <a:latin typeface="Calibri" pitchFamily="34" charset="0"/>
            </a:endParaRPr>
          </a:p>
          <a:p>
            <a:pPr algn="ctr"/>
            <a:r>
              <a:rPr lang="en-US" sz="900" dirty="0" smtClean="0">
                <a:latin typeface="Calibri" pitchFamily="34" charset="0"/>
              </a:rPr>
              <a:t>name: </a:t>
            </a:r>
            <a:r>
              <a:rPr lang="en-US" sz="900" b="1" dirty="0" smtClean="0">
                <a:latin typeface="Calibri" pitchFamily="34" charset="0"/>
              </a:rPr>
              <a:t>Service-1</a:t>
            </a:r>
          </a:p>
          <a:p>
            <a:pPr algn="ctr"/>
            <a:r>
              <a:rPr lang="en-US" sz="900" dirty="0" smtClean="0">
                <a:latin typeface="Calibri" pitchFamily="34" charset="0"/>
              </a:rPr>
              <a:t>tunnel-id: </a:t>
            </a:r>
            <a:r>
              <a:rPr lang="en-US" sz="900" b="1" dirty="0" smtClean="0">
                <a:latin typeface="Calibri" pitchFamily="34" charset="0"/>
              </a:rPr>
              <a:t>tunnel-1-id</a:t>
            </a:r>
          </a:p>
          <a:p>
            <a:pPr algn="ctr"/>
            <a:r>
              <a:rPr lang="en-US" sz="900" dirty="0" smtClean="0">
                <a:latin typeface="Calibri" pitchFamily="34" charset="0"/>
              </a:rPr>
              <a:t>type: p2p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b</a:t>
            </a:r>
            <a:r>
              <a:rPr lang="en-US" sz="900" dirty="0" smtClean="0">
                <a:latin typeface="Calibri" pitchFamily="34" charset="0"/>
              </a:rPr>
              <a:t>andwidth: 10Gbps</a:t>
            </a:r>
          </a:p>
          <a:p>
            <a:pPr algn="ctr"/>
            <a:r>
              <a:rPr lang="en-US" sz="900" dirty="0" err="1">
                <a:latin typeface="Calibri" pitchFamily="34" charset="0"/>
              </a:rPr>
              <a:t>l</a:t>
            </a:r>
            <a:r>
              <a:rPr lang="en-US" sz="900" dirty="0" err="1" smtClean="0">
                <a:latin typeface="Calibri" pitchFamily="34" charset="0"/>
              </a:rPr>
              <a:t>sp</a:t>
            </a:r>
            <a:r>
              <a:rPr lang="en-US" sz="900" dirty="0" smtClean="0">
                <a:latin typeface="Calibri" pitchFamily="34" charset="0"/>
              </a:rPr>
              <a:t>-</a:t>
            </a:r>
            <a:r>
              <a:rPr lang="en-US" sz="900" dirty="0" err="1" smtClean="0">
                <a:latin typeface="Calibri" pitchFamily="34" charset="0"/>
              </a:rPr>
              <a:t>prot</a:t>
            </a:r>
            <a:r>
              <a:rPr lang="en-US" sz="900" dirty="0" smtClean="0">
                <a:latin typeface="Calibri" pitchFamily="34" charset="0"/>
              </a:rPr>
              <a:t>-type: unprotected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a</a:t>
            </a:r>
            <a:r>
              <a:rPr lang="en-US" sz="900" dirty="0" smtClean="0">
                <a:latin typeface="Calibri" pitchFamily="34" charset="0"/>
              </a:rPr>
              <a:t>dmin-status: up</a:t>
            </a:r>
            <a:endParaRPr lang="en-US" sz="900" dirty="0">
              <a:latin typeface="Calibri" pitchFamily="34" charset="0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76200" y="4360915"/>
            <a:ext cx="1905000" cy="9002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sz="900" dirty="0"/>
              <a:t>&lt;endpoint&gt;</a:t>
            </a:r>
          </a:p>
          <a:p>
            <a:r>
              <a:rPr lang="en-US" sz="900" dirty="0"/>
              <a:t>type: </a:t>
            </a:r>
            <a:r>
              <a:rPr lang="en-US" sz="900" dirty="0" smtClean="0"/>
              <a:t>root</a:t>
            </a:r>
          </a:p>
          <a:p>
            <a:r>
              <a:rPr lang="en-US" sz="900" dirty="0"/>
              <a:t>e</a:t>
            </a:r>
            <a:r>
              <a:rPr lang="en-US" sz="900" dirty="0" smtClean="0"/>
              <a:t>ndpoint-address:0.0.0.0</a:t>
            </a:r>
          </a:p>
          <a:p>
            <a:r>
              <a:rPr lang="en-US" sz="900" dirty="0"/>
              <a:t>n</a:t>
            </a:r>
            <a:r>
              <a:rPr lang="en-US" sz="900" dirty="0" smtClean="0"/>
              <a:t>etwork-id: &lt;</a:t>
            </a:r>
            <a:r>
              <a:rPr lang="en-US" sz="900" dirty="0" smtClean="0">
                <a:solidFill>
                  <a:srgbClr val="0000FF"/>
                </a:solidFill>
              </a:rPr>
              <a:t>Network-A ref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 smtClean="0"/>
              <a:t>node-</a:t>
            </a:r>
            <a:r>
              <a:rPr lang="en-US" sz="900" dirty="0"/>
              <a:t>id: </a:t>
            </a:r>
            <a:r>
              <a:rPr lang="en-US" sz="900" dirty="0" smtClean="0"/>
              <a:t>&lt;</a:t>
            </a:r>
            <a:r>
              <a:rPr lang="en-US" sz="900" dirty="0" smtClean="0">
                <a:solidFill>
                  <a:srgbClr val="0000FF"/>
                </a:solidFill>
              </a:rPr>
              <a:t>NE-</a:t>
            </a:r>
            <a:r>
              <a:rPr lang="en-US" sz="900" dirty="0">
                <a:solidFill>
                  <a:srgbClr val="0000FF"/>
                </a:solidFill>
              </a:rPr>
              <a:t>A ref</a:t>
            </a:r>
            <a:r>
              <a:rPr lang="en-US" sz="900" dirty="0" smtClean="0"/>
              <a:t>&gt;</a:t>
            </a:r>
          </a:p>
          <a:p>
            <a:r>
              <a:rPr lang="en-US" sz="900" dirty="0" err="1" smtClean="0"/>
              <a:t>tp</a:t>
            </a:r>
            <a:r>
              <a:rPr lang="en-US" sz="900" dirty="0"/>
              <a:t>-id: </a:t>
            </a:r>
            <a:r>
              <a:rPr lang="en-US" sz="900" dirty="0" smtClean="0"/>
              <a:t>&lt;</a:t>
            </a:r>
            <a:r>
              <a:rPr lang="en-US" sz="900" dirty="0">
                <a:solidFill>
                  <a:srgbClr val="0000FF"/>
                </a:solidFill>
              </a:rPr>
              <a:t>TP-UNI-</a:t>
            </a:r>
            <a:r>
              <a:rPr lang="en-US" sz="900" dirty="0" smtClean="0">
                <a:solidFill>
                  <a:srgbClr val="0000FF"/>
                </a:solidFill>
              </a:rPr>
              <a:t>A</a:t>
            </a:r>
            <a:r>
              <a:rPr lang="en-US" sz="900" b="1" dirty="0" smtClean="0">
                <a:solidFill>
                  <a:srgbClr val="0000FF"/>
                </a:solidFill>
              </a:rPr>
              <a:t> </a:t>
            </a:r>
            <a:r>
              <a:rPr lang="en-US" sz="900" dirty="0" smtClean="0">
                <a:solidFill>
                  <a:srgbClr val="0000FF"/>
                </a:solidFill>
              </a:rPr>
              <a:t>ref</a:t>
            </a:r>
            <a:r>
              <a:rPr lang="en-US" sz="900" dirty="0" smtClean="0"/>
              <a:t>&gt;</a:t>
            </a:r>
            <a:endParaRPr lang="en-US" sz="900" dirty="0"/>
          </a:p>
        </p:txBody>
      </p:sp>
      <p:sp>
        <p:nvSpPr>
          <p:cNvPr id="14" name="Diamond 13"/>
          <p:cNvSpPr/>
          <p:nvPr/>
        </p:nvSpPr>
        <p:spPr>
          <a:xfrm>
            <a:off x="2285999" y="28956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5" name="Line 157"/>
          <p:cNvSpPr>
            <a:spLocks noChangeShapeType="1"/>
          </p:cNvSpPr>
          <p:nvPr/>
        </p:nvSpPr>
        <p:spPr bwMode="auto">
          <a:xfrm>
            <a:off x="2324100" y="29751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3348788" y="1958215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7" name="Line 157"/>
          <p:cNvSpPr>
            <a:spLocks noChangeShapeType="1"/>
          </p:cNvSpPr>
          <p:nvPr/>
        </p:nvSpPr>
        <p:spPr bwMode="auto">
          <a:xfrm>
            <a:off x="3386889" y="203775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904999" y="2224737"/>
            <a:ext cx="2976432" cy="684803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&lt;tunnel&gt;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n</a:t>
            </a:r>
            <a:r>
              <a:rPr lang="en-US" sz="1000" dirty="0" smtClean="0">
                <a:latin typeface="Calibri" pitchFamily="34" charset="0"/>
              </a:rPr>
              <a:t>ame: &lt;Service-1 ref&gt;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t</a:t>
            </a:r>
            <a:r>
              <a:rPr lang="en-US" sz="1000" dirty="0" smtClean="0">
                <a:latin typeface="Calibri" pitchFamily="34" charset="0"/>
              </a:rPr>
              <a:t>ype: &lt;p2p ref&gt;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t</a:t>
            </a:r>
            <a:r>
              <a:rPr lang="en-US" sz="1000" dirty="0" smtClean="0">
                <a:latin typeface="Calibri" pitchFamily="34" charset="0"/>
              </a:rPr>
              <a:t>unnel-id: &lt;tunnel-1-id ref&gt;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200" y="5424354"/>
            <a:ext cx="1905000" cy="9002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sz="900" dirty="0"/>
              <a:t>&lt;endpoint&gt;</a:t>
            </a:r>
          </a:p>
          <a:p>
            <a:r>
              <a:rPr lang="en-US" sz="900" dirty="0"/>
              <a:t>type: root</a:t>
            </a:r>
          </a:p>
          <a:p>
            <a:r>
              <a:rPr lang="en-US" sz="900" dirty="0"/>
              <a:t>endpoint-address:0.0.0.0</a:t>
            </a:r>
          </a:p>
          <a:p>
            <a:r>
              <a:rPr lang="en-US" sz="900" dirty="0"/>
              <a:t>network-id: &lt;</a:t>
            </a:r>
            <a:r>
              <a:rPr lang="en-US" sz="900" dirty="0" smtClean="0">
                <a:solidFill>
                  <a:srgbClr val="FF0000"/>
                </a:solidFill>
              </a:rPr>
              <a:t>Network-B </a:t>
            </a:r>
            <a:r>
              <a:rPr lang="en-US" sz="900" dirty="0">
                <a:solidFill>
                  <a:srgbClr val="FF0000"/>
                </a:solidFill>
              </a:rPr>
              <a:t>ref</a:t>
            </a:r>
            <a:r>
              <a:rPr lang="en-US" sz="900" dirty="0"/>
              <a:t>&gt;</a:t>
            </a:r>
          </a:p>
          <a:p>
            <a:r>
              <a:rPr lang="en-US" sz="900" dirty="0"/>
              <a:t>node-id: &lt;</a:t>
            </a:r>
            <a:r>
              <a:rPr lang="en-US" sz="900" dirty="0">
                <a:solidFill>
                  <a:srgbClr val="FF0000"/>
                </a:solidFill>
              </a:rPr>
              <a:t>NE</a:t>
            </a:r>
            <a:r>
              <a:rPr lang="en-US" sz="900" dirty="0" smtClean="0">
                <a:solidFill>
                  <a:srgbClr val="FF0000"/>
                </a:solidFill>
              </a:rPr>
              <a:t>-B </a:t>
            </a:r>
            <a:r>
              <a:rPr lang="en-US" sz="900" dirty="0">
                <a:solidFill>
                  <a:srgbClr val="FF0000"/>
                </a:solidFill>
              </a:rPr>
              <a:t>ref</a:t>
            </a:r>
            <a:r>
              <a:rPr lang="en-US" sz="900" dirty="0"/>
              <a:t>&gt;</a:t>
            </a:r>
          </a:p>
          <a:p>
            <a:r>
              <a:rPr lang="en-US" sz="900" dirty="0" err="1"/>
              <a:t>tp</a:t>
            </a:r>
            <a:r>
              <a:rPr lang="en-US" sz="900" dirty="0"/>
              <a:t>-id: &lt;</a:t>
            </a:r>
            <a:r>
              <a:rPr lang="en-US" sz="900" dirty="0" smtClean="0">
                <a:solidFill>
                  <a:srgbClr val="FF0000"/>
                </a:solidFill>
              </a:rPr>
              <a:t>TP-UNI-A</a:t>
            </a:r>
            <a:r>
              <a:rPr lang="en-US" sz="900" b="1" dirty="0" smtClean="0">
                <a:solidFill>
                  <a:srgbClr val="FF0000"/>
                </a:solidFill>
              </a:rPr>
              <a:t> </a:t>
            </a:r>
            <a:r>
              <a:rPr lang="en-US" sz="900" dirty="0">
                <a:solidFill>
                  <a:srgbClr val="FF0000"/>
                </a:solidFill>
              </a:rPr>
              <a:t>ref</a:t>
            </a:r>
            <a:r>
              <a:rPr lang="en-US" sz="900" dirty="0"/>
              <a:t>&gt;</a:t>
            </a:r>
          </a:p>
        </p:txBody>
      </p:sp>
      <p:sp>
        <p:nvSpPr>
          <p:cNvPr id="20" name="Diamond 19"/>
          <p:cNvSpPr/>
          <p:nvPr/>
        </p:nvSpPr>
        <p:spPr>
          <a:xfrm>
            <a:off x="2358188" y="410024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933446" y="3165006"/>
            <a:ext cx="950976" cy="3770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&lt;primary-paths&gt;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4362917" y="289915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3" name="Line 157"/>
          <p:cNvSpPr>
            <a:spLocks noChangeShapeType="1"/>
          </p:cNvSpPr>
          <p:nvPr/>
        </p:nvSpPr>
        <p:spPr bwMode="auto">
          <a:xfrm>
            <a:off x="4401018" y="297870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3941284" y="3768509"/>
            <a:ext cx="955033" cy="3770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</a:t>
            </a:r>
            <a:r>
              <a:rPr lang="en-US" sz="1000" dirty="0" err="1" smtClean="0">
                <a:latin typeface="Calibri" pitchFamily="34" charset="0"/>
              </a:rPr>
              <a:t>config</a:t>
            </a:r>
            <a:r>
              <a:rPr lang="en-US" sz="1000" dirty="0" smtClean="0">
                <a:latin typeface="Calibri" pitchFamily="34" charset="0"/>
              </a:rPr>
              <a:t>&gt;</a:t>
            </a:r>
            <a:endParaRPr lang="en-US" sz="1000" dirty="0">
              <a:latin typeface="Calibri" pitchFamily="34" charset="0"/>
            </a:endParaRPr>
          </a:p>
          <a:p>
            <a:pPr algn="ctr"/>
            <a:r>
              <a:rPr lang="en-US" sz="1000" dirty="0" smtClean="0">
                <a:latin typeface="Calibri" pitchFamily="34" charset="0"/>
              </a:rPr>
              <a:t>type: explicit</a:t>
            </a:r>
          </a:p>
        </p:txBody>
      </p:sp>
      <p:sp>
        <p:nvSpPr>
          <p:cNvPr id="25" name="Diamond 24"/>
          <p:cNvSpPr/>
          <p:nvPr/>
        </p:nvSpPr>
        <p:spPr>
          <a:xfrm>
            <a:off x="4362917" y="350178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6" name="Line 157"/>
          <p:cNvSpPr>
            <a:spLocks noChangeShapeType="1"/>
          </p:cNvSpPr>
          <p:nvPr/>
        </p:nvSpPr>
        <p:spPr bwMode="auto">
          <a:xfrm>
            <a:off x="4401018" y="3581330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3809999" y="4324410"/>
            <a:ext cx="1371600" cy="9925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Calibri" pitchFamily="34" charset="0"/>
              </a:rPr>
              <a:t>&lt;explicit-route-objects&gt;</a:t>
            </a:r>
            <a:endParaRPr lang="en-US" sz="1000" dirty="0">
              <a:latin typeface="Calibri" pitchFamily="34" charset="0"/>
            </a:endParaRPr>
          </a:p>
          <a:p>
            <a:pPr algn="ctr"/>
            <a:r>
              <a:rPr lang="en-US" sz="1000" dirty="0" smtClean="0">
                <a:latin typeface="Calibri" pitchFamily="34" charset="0"/>
              </a:rPr>
              <a:t>index: 0</a:t>
            </a:r>
          </a:p>
          <a:p>
            <a:pPr algn="ctr"/>
            <a:r>
              <a:rPr lang="en-US" sz="1000" dirty="0">
                <a:latin typeface="Calibri" pitchFamily="34" charset="0"/>
              </a:rPr>
              <a:t>e</a:t>
            </a:r>
            <a:r>
              <a:rPr lang="en-US" sz="1000" dirty="0" smtClean="0">
                <a:latin typeface="Calibri" pitchFamily="34" charset="0"/>
              </a:rPr>
              <a:t>-r-usage: </a:t>
            </a:r>
            <a:r>
              <a:rPr lang="en-US" sz="1000" dirty="0"/>
              <a:t>route-include-</a:t>
            </a:r>
            <a:r>
              <a:rPr lang="en-US" sz="1000" dirty="0" err="1" smtClean="0"/>
              <a:t>ero</a:t>
            </a:r>
            <a:endParaRPr lang="en-US" sz="1000" dirty="0" smtClean="0"/>
          </a:p>
          <a:p>
            <a:pPr algn="ctr"/>
            <a:r>
              <a:rPr lang="en-US" sz="1000" dirty="0">
                <a:latin typeface="Calibri" pitchFamily="34" charset="0"/>
              </a:rPr>
              <a:t>t</a:t>
            </a:r>
            <a:r>
              <a:rPr lang="en-US" sz="1000" dirty="0" smtClean="0">
                <a:latin typeface="Calibri" pitchFamily="34" charset="0"/>
              </a:rPr>
              <a:t>ype: link</a:t>
            </a:r>
          </a:p>
          <a:p>
            <a:pPr algn="ctr"/>
            <a:r>
              <a:rPr lang="en-US" sz="1000" dirty="0" smtClean="0">
                <a:latin typeface="Calibri" pitchFamily="34" charset="0"/>
              </a:rPr>
              <a:t>link-ref: &lt;</a:t>
            </a:r>
            <a:r>
              <a:rPr lang="en-US" sz="1000" dirty="0" smtClean="0">
                <a:solidFill>
                  <a:srgbClr val="FF0000"/>
                </a:solidFill>
                <a:latin typeface="Calibri" pitchFamily="34" charset="0"/>
              </a:rPr>
              <a:t>NNI-link</a:t>
            </a:r>
            <a:r>
              <a:rPr lang="en-US" sz="1000" dirty="0" smtClean="0">
                <a:latin typeface="Calibri" pitchFamily="34" charset="0"/>
              </a:rPr>
              <a:t>&gt;</a:t>
            </a:r>
          </a:p>
        </p:txBody>
      </p:sp>
      <p:sp>
        <p:nvSpPr>
          <p:cNvPr id="28" name="Diamond 27"/>
          <p:cNvSpPr/>
          <p:nvPr/>
        </p:nvSpPr>
        <p:spPr>
          <a:xfrm>
            <a:off x="4371046" y="408460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9" name="Line 157"/>
          <p:cNvSpPr>
            <a:spLocks noChangeShapeType="1"/>
          </p:cNvSpPr>
          <p:nvPr/>
        </p:nvSpPr>
        <p:spPr bwMode="auto">
          <a:xfrm>
            <a:off x="4409147" y="416414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8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2564892" y="4448103"/>
            <a:ext cx="1092707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sz="900" dirty="0" smtClean="0"/>
              <a:t>&lt;</a:t>
            </a:r>
            <a:r>
              <a:rPr lang="en-US" sz="900" dirty="0" err="1" smtClean="0"/>
              <a:t>userlabel</a:t>
            </a:r>
            <a:r>
              <a:rPr lang="en-US" sz="900" dirty="0" smtClean="0"/>
              <a:t>&gt;</a:t>
            </a:r>
          </a:p>
          <a:p>
            <a:r>
              <a:rPr lang="en-US" sz="900" dirty="0" err="1"/>
              <a:t>u</a:t>
            </a:r>
            <a:r>
              <a:rPr lang="en-US" sz="900" dirty="0" err="1" smtClean="0"/>
              <a:t>serlabel</a:t>
            </a:r>
            <a:r>
              <a:rPr lang="en-US" sz="900" dirty="0" smtClean="0"/>
              <a:t>=NYC-LA-1</a:t>
            </a:r>
          </a:p>
        </p:txBody>
      </p:sp>
      <p:sp>
        <p:nvSpPr>
          <p:cNvPr id="31" name="Diamond 30"/>
          <p:cNvSpPr/>
          <p:nvPr/>
        </p:nvSpPr>
        <p:spPr>
          <a:xfrm>
            <a:off x="2129588" y="410915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32" name="Elbow Connector 267"/>
          <p:cNvCxnSpPr>
            <a:stCxn id="31" idx="2"/>
            <a:endCxn id="13" idx="3"/>
          </p:cNvCxnSpPr>
          <p:nvPr/>
        </p:nvCxnSpPr>
        <p:spPr>
          <a:xfrm rot="5400000">
            <a:off x="1774637" y="4415980"/>
            <a:ext cx="601621" cy="188494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2554422" y="4829103"/>
            <a:ext cx="1103177" cy="4847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sz="900" dirty="0" smtClean="0"/>
              <a:t>&lt;</a:t>
            </a:r>
            <a:r>
              <a:rPr lang="en-US" sz="900" dirty="0" err="1" smtClean="0"/>
              <a:t>userlabel</a:t>
            </a:r>
            <a:r>
              <a:rPr lang="en-US" sz="900" dirty="0" smtClean="0"/>
              <a:t>&gt;</a:t>
            </a:r>
          </a:p>
          <a:p>
            <a:r>
              <a:rPr lang="en-US" sz="900" dirty="0" err="1"/>
              <a:t>u</a:t>
            </a:r>
            <a:r>
              <a:rPr lang="en-US" sz="900" dirty="0" err="1" smtClean="0"/>
              <a:t>serlabel</a:t>
            </a:r>
            <a:r>
              <a:rPr lang="en-US" sz="900" dirty="0" smtClean="0"/>
              <a:t>=myservice-123</a:t>
            </a:r>
          </a:p>
        </p:txBody>
      </p:sp>
      <p:cxnSp>
        <p:nvCxnSpPr>
          <p:cNvPr id="34" name="Elbow Connector 291"/>
          <p:cNvCxnSpPr/>
          <p:nvPr/>
        </p:nvCxnSpPr>
        <p:spPr>
          <a:xfrm rot="5400000">
            <a:off x="1595296" y="5262705"/>
            <a:ext cx="959411" cy="187601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35" name="Elbow Connector 292"/>
          <p:cNvCxnSpPr>
            <a:stCxn id="20" idx="2"/>
            <a:endCxn id="30" idx="1"/>
          </p:cNvCxnSpPr>
          <p:nvPr/>
        </p:nvCxnSpPr>
        <p:spPr>
          <a:xfrm rot="16200000" flipH="1">
            <a:off x="2271233" y="4327568"/>
            <a:ext cx="420721" cy="16659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36" name="Elbow Connector 295"/>
          <p:cNvCxnSpPr>
            <a:endCxn id="33" idx="1"/>
          </p:cNvCxnSpPr>
          <p:nvPr/>
        </p:nvCxnSpPr>
        <p:spPr>
          <a:xfrm rot="16200000" flipH="1">
            <a:off x="2238549" y="4755603"/>
            <a:ext cx="470975" cy="160772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7" name="Left Brace 36"/>
          <p:cNvSpPr/>
          <p:nvPr/>
        </p:nvSpPr>
        <p:spPr>
          <a:xfrm rot="16200000">
            <a:off x="2823533" y="4423733"/>
            <a:ext cx="296532" cy="44196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2895599" y="6627168"/>
            <a:ext cx="1076257" cy="23083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1050" b="1" dirty="0" err="1" smtClean="0">
                <a:solidFill>
                  <a:srgbClr val="5F5F5F"/>
                </a:solidFill>
              </a:rPr>
              <a:t>Config</a:t>
            </a:r>
            <a:r>
              <a:rPr lang="en-US" sz="1050" b="1" dirty="0" smtClean="0">
                <a:solidFill>
                  <a:srgbClr val="5F5F5F"/>
                </a:solidFill>
              </a:rPr>
              <a:t> </a:t>
            </a:r>
            <a:r>
              <a:rPr lang="en-US" sz="1050" b="1" dirty="0" err="1" smtClean="0">
                <a:solidFill>
                  <a:srgbClr val="5F5F5F"/>
                </a:solidFill>
              </a:rPr>
              <a:t>Datastore</a:t>
            </a:r>
            <a:endParaRPr lang="en-US" sz="1050" b="1" dirty="0" smtClean="0">
              <a:solidFill>
                <a:srgbClr val="5F5F5F"/>
              </a:solidFill>
            </a:endParaRPr>
          </a:p>
        </p:txBody>
      </p:sp>
      <p:sp>
        <p:nvSpPr>
          <p:cNvPr id="39" name="Diamond 38"/>
          <p:cNvSpPr/>
          <p:nvPr/>
        </p:nvSpPr>
        <p:spPr>
          <a:xfrm>
            <a:off x="7006389" y="28956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6200" y="990600"/>
            <a:ext cx="5562600" cy="58674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791200" y="6172200"/>
            <a:ext cx="171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Shown in Page 6</a:t>
            </a:r>
            <a:endParaRPr lang="zh-CN" altLang="en-US" dirty="0"/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24600" y="1905000"/>
            <a:ext cx="1295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050" dirty="0" err="1" smtClean="0">
                <a:latin typeface="Calibri" pitchFamily="34" charset="0"/>
              </a:rPr>
              <a:t>Lsps</a:t>
            </a:r>
            <a:r>
              <a:rPr lang="en-US" sz="1050" dirty="0" smtClean="0">
                <a:latin typeface="Calibri" pitchFamily="34" charset="0"/>
              </a:rPr>
              <a:t>-state</a:t>
            </a:r>
            <a:endParaRPr lang="en-US" sz="105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0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39103</TotalTime>
  <Words>1999</Words>
  <Application>Microsoft Macintosh PowerPoint</Application>
  <PresentationFormat>On-screen Show (4:3)</PresentationFormat>
  <Paragraphs>311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IETF Transport Model Instance Diagrams</vt:lpstr>
      <vt:lpstr>Use Case - 3</vt:lpstr>
      <vt:lpstr>PowerPoint Presentation</vt:lpstr>
      <vt:lpstr>Mapping from Service/EVC to ForwardingConstruct  Single Provider, single managed FD, partitioning</vt:lpstr>
      <vt:lpstr>PowerPoint Presentation</vt:lpstr>
      <vt:lpstr>Network Topology (teas) Model Instantiation (network-A(or B) to MDSC)</vt:lpstr>
      <vt:lpstr>TEAS Tunnel Model Instantiation (client =&gt; MDSC)</vt:lpstr>
      <vt:lpstr>TEAS Tunnel Model Instantiation (MDSC=&gt; PNC A (or B) )</vt:lpstr>
      <vt:lpstr>TEAS Tunnel Model Instantiation (MDSC=&gt; client)</vt:lpstr>
      <vt:lpstr>Other points that need clarification TE.yang model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IETF Models</dc:title>
  <dc:creator>Zhangxian (Xian)</dc:creator>
  <cp:lastModifiedBy>Anurag Sharma</cp:lastModifiedBy>
  <cp:revision>856</cp:revision>
  <dcterms:created xsi:type="dcterms:W3CDTF">2006-08-16T00:00:00Z</dcterms:created>
  <dcterms:modified xsi:type="dcterms:W3CDTF">2016-08-30T17:39:18Z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1460528417</vt:lpwstr>
  </property>
  <property fmtid="{D5CDD505-2E9C-101B-9397-08002B2CF9AE}" pid="6" name="_AdHocReviewCycleID">
    <vt:i4>1927581207</vt:i4>
  </property>
  <property fmtid="{D5CDD505-2E9C-101B-9397-08002B2CF9AE}" pid="7" name="_NewReviewCycle">
    <vt:lpwstr/>
  </property>
  <property fmtid="{D5CDD505-2E9C-101B-9397-08002B2CF9AE}" pid="8" name="_EmailSubject">
    <vt:lpwstr>IETF Transport Model Meeting</vt:lpwstr>
  </property>
  <property fmtid="{D5CDD505-2E9C-101B-9397-08002B2CF9AE}" pid="9" name="_AuthorEmail">
    <vt:lpwstr>sergio.belotti@nokia.com</vt:lpwstr>
  </property>
  <property fmtid="{D5CDD505-2E9C-101B-9397-08002B2CF9AE}" pid="10" name="_AuthorEmailDisplayName">
    <vt:lpwstr>Belotti, Sergio (Nokia - IT)</vt:lpwstr>
  </property>
</Properties>
</file>