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  <p:sldMasterId id="2147483688" r:id="rId4"/>
  </p:sldMasterIdLst>
  <p:notesMasterIdLst>
    <p:notesMasterId r:id="rId23"/>
  </p:notesMasterIdLst>
  <p:sldIdLst>
    <p:sldId id="293" r:id="rId5"/>
    <p:sldId id="294" r:id="rId6"/>
    <p:sldId id="308" r:id="rId7"/>
    <p:sldId id="316" r:id="rId8"/>
    <p:sldId id="304" r:id="rId9"/>
    <p:sldId id="311" r:id="rId10"/>
    <p:sldId id="310" r:id="rId11"/>
    <p:sldId id="312" r:id="rId12"/>
    <p:sldId id="296" r:id="rId13"/>
    <p:sldId id="295" r:id="rId14"/>
    <p:sldId id="297" r:id="rId15"/>
    <p:sldId id="317" r:id="rId16"/>
    <p:sldId id="314" r:id="rId17"/>
    <p:sldId id="313" r:id="rId18"/>
    <p:sldId id="315" r:id="rId19"/>
    <p:sldId id="302" r:id="rId20"/>
    <p:sldId id="287" r:id="rId21"/>
    <p:sldId id="305" r:id="rId2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belotti" initials="s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480" autoAdjust="0"/>
    <p:restoredTop sz="94660"/>
  </p:normalViewPr>
  <p:slideViewPr>
    <p:cSldViewPr>
      <p:cViewPr>
        <p:scale>
          <a:sx n="120" d="100"/>
          <a:sy n="120" d="100"/>
        </p:scale>
        <p:origin x="-912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05T11:05:38.518" idx="5">
    <p:pos x="5184" y="1346"/>
    <p:text>need to look at the slide 7 inclided.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8564CF0-AB93-6A43-9D38-7E7B51F5FAE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A24B105-4BBC-F747-A9AB-489EBD670F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gif"/><Relationship Id="rId3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gif"/><Relationship Id="rId3" Type="http://schemas.openxmlformats.org/officeDocument/2006/relationships/image" Target="../media/image2.gi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gi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gi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gi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gi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gi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5959"/>
            <a:ext cx="8229600" cy="598487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13179"/>
            <a:ext cx="8229600" cy="45561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  <p:pic>
        <p:nvPicPr>
          <p:cNvPr id="5" name="Picture 4" descr="ONF-symbol-large.g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2"/>
            <a:ext cx="82296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28956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1143000"/>
            <a:ext cx="28956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57200" y="635635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dirty="0" smtClean="0">
                <a:solidFill>
                  <a:srgbClr val="FFFFFF"/>
                </a:solidFill>
              </a:rPr>
              <a:t>Revision #.#</a:t>
            </a:r>
          </a:p>
          <a:p>
            <a:pPr defTabSz="457200"/>
            <a:r>
              <a:rPr lang="en-US" sz="900" dirty="0" smtClean="0">
                <a:solidFill>
                  <a:srgbClr val="FFFFFF"/>
                </a:solidFill>
              </a:rPr>
              <a:t>© 2014 Open Networking Foundation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1"/>
            <a:ext cx="8229600" cy="47625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A287-960A-48EB-912C-B2B7713AE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4E68-0C39-4467-A60C-E91572ADF5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1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FCA5-9752-473D-8A87-764CC75040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99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2624-7A68-4368-9F5B-773E72AD57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67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CDA9-378E-42F0-96DE-54D617BD6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62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F6B-C066-4DB1-8FE9-2CE7455D2A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26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1C50-25F4-419F-8D9F-E91390F462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75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6271-BC2F-4360-A6A3-A1C41727A3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61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301B-82E0-414B-9FEF-CAB03FC7C7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14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217B-C561-435D-9BFF-D0046CFBBB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1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DDD1-36A6-4D3F-9253-60592D468D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1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5958"/>
            <a:ext cx="8229600" cy="598487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13178"/>
            <a:ext cx="8229600" cy="45561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  <p:pic>
        <p:nvPicPr>
          <p:cNvPr id="5" name="Picture 4" descr="ONF-symbol-large.g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1"/>
            <a:ext cx="82296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28956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1143000"/>
            <a:ext cx="28956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57200" y="635635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900" dirty="0" smtClean="0">
                <a:solidFill>
                  <a:srgbClr val="FFFFFF"/>
                </a:solidFill>
              </a:rPr>
              <a:t>Revision #.#</a:t>
            </a:r>
          </a:p>
          <a:p>
            <a:pPr defTabSz="457200"/>
            <a:r>
              <a:rPr lang="en-US" sz="900" dirty="0" smtClean="0">
                <a:solidFill>
                  <a:srgbClr val="FFFFFF"/>
                </a:solidFill>
              </a:rPr>
              <a:t>© 2014 Open Networking Foundation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Relationship Id="rId9" Type="http://schemas.openxmlformats.org/officeDocument/2006/relationships/image" Target="../media/image1.gif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theme" Target="../theme/theme4.xml"/><Relationship Id="rId9" Type="http://schemas.openxmlformats.org/officeDocument/2006/relationships/image" Target="../media/image1.gif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58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52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pPr defTabSz="457200"/>
            <a:fld id="{95FB27F1-C2FE-E646-9E41-8F3092BBAFAE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930" y="635214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900" dirty="0" smtClean="0">
              <a:solidFill>
                <a:srgbClr val="FFFFFF"/>
              </a:solidFill>
            </a:endParaRPr>
          </a:p>
          <a:p>
            <a:pPr defTabSz="457200"/>
            <a:r>
              <a:rPr lang="en-US" sz="900" dirty="0" smtClean="0">
                <a:solidFill>
                  <a:srgbClr val="FFFFFF"/>
                </a:solidFill>
              </a:rPr>
              <a:t>© 2015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730" y="638409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srgbClr val="FFFFFF"/>
                </a:solidFill>
              </a:rPr>
              <a:t>Plenary Session Template v.01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ONF-symbol-large.gi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8"/>
            <a:ext cx="1645920" cy="864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DB8B-6E4B-4C9A-8E98-855EA2BF2C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2F2E-F157-4664-BD3D-E29640243A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58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52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pPr defTabSz="457200"/>
            <a:fld id="{95FB27F1-C2FE-E646-9E41-8F3092BBAFAE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930" y="635214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US" sz="900" dirty="0" smtClean="0">
              <a:solidFill>
                <a:srgbClr val="FFFFFF"/>
              </a:solidFill>
            </a:endParaRPr>
          </a:p>
          <a:p>
            <a:pPr defTabSz="457200"/>
            <a:r>
              <a:rPr lang="en-US" sz="900" dirty="0" smtClean="0">
                <a:solidFill>
                  <a:srgbClr val="FFFFFF"/>
                </a:solidFill>
              </a:rPr>
              <a:t>© 2015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730" y="638409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srgbClr val="FFFFFF"/>
                </a:solidFill>
              </a:rPr>
              <a:t>Plenary Session Template v.01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ONF-symbol-large.gi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7"/>
            <a:ext cx="1645920" cy="864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E2E Service in ML Topology</a:t>
            </a:r>
          </a:p>
        </p:txBody>
      </p:sp>
    </p:spTree>
    <p:extLst>
      <p:ext uri="{BB962C8B-B14F-4D97-AF65-F5344CB8AC3E}">
        <p14:creationId xmlns:p14="http://schemas.microsoft.com/office/powerpoint/2010/main" val="148235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OTN Topology </a:t>
            </a:r>
            <a:r>
              <a:rPr lang="en-US" sz="3200" dirty="0"/>
              <a:t>(i2rs</a:t>
            </a:r>
            <a:r>
              <a:rPr lang="en-US" sz="3200" dirty="0" smtClean="0"/>
              <a:t>) Model </a:t>
            </a:r>
            <a:r>
              <a:rPr lang="en-US" sz="3200" dirty="0"/>
              <a:t>Instantiation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3" y="1219201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4" y="143923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6" y="153704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1724026"/>
            <a:ext cx="8763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Network-A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813369" y="203853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409368" y="2333626"/>
            <a:ext cx="14478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LID-NWA-FWD-1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603942" y="263938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>
            <a:off x="1642045" y="273719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41812" y="2932143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&lt;PE1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&lt;PE1.2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2499294" y="264851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Line 157"/>
          <p:cNvSpPr>
            <a:spLocks noChangeShapeType="1"/>
          </p:cNvSpPr>
          <p:nvPr/>
        </p:nvSpPr>
        <p:spPr bwMode="auto">
          <a:xfrm>
            <a:off x="2537394" y="274633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149502" y="2932143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 </a:t>
            </a:r>
            <a:r>
              <a:rPr lang="en-US" sz="800" dirty="0">
                <a:latin typeface="Calibri" pitchFamily="34" charset="0"/>
              </a:rPr>
              <a:t>ref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&lt;P.1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409368" y="3457575"/>
            <a:ext cx="14478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LID-NWA-REV-1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603942" y="378160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Line 157"/>
          <p:cNvSpPr>
            <a:spLocks noChangeShapeType="1"/>
          </p:cNvSpPr>
          <p:nvPr/>
        </p:nvSpPr>
        <p:spPr bwMode="auto">
          <a:xfrm>
            <a:off x="1642045" y="387942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914400" y="4065229"/>
            <a:ext cx="1179118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node: </a:t>
            </a:r>
            <a:r>
              <a:rPr lang="en-US" sz="800" dirty="0" smtClean="0">
                <a:latin typeface="Calibri" pitchFamily="34" charset="0"/>
              </a:rPr>
              <a:t>&lt;P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&lt;P.1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2499294" y="378160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ine 157"/>
          <p:cNvSpPr>
            <a:spLocks noChangeShapeType="1"/>
          </p:cNvSpPr>
          <p:nvPr/>
        </p:nvSpPr>
        <p:spPr bwMode="auto">
          <a:xfrm>
            <a:off x="2537394" y="387942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2120875" y="4074365"/>
            <a:ext cx="12319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&lt;PE1.2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30" name="Elbow Connector 29"/>
          <p:cNvCxnSpPr>
            <a:stCxn id="15" idx="2"/>
            <a:endCxn id="16" idx="1"/>
          </p:cNvCxnSpPr>
          <p:nvPr/>
        </p:nvCxnSpPr>
        <p:spPr>
          <a:xfrm rot="16200000" flipH="1">
            <a:off x="955137" y="2037130"/>
            <a:ext cx="352569" cy="555893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1" name="Elbow Connector 30"/>
          <p:cNvCxnSpPr>
            <a:endCxn id="23" idx="1"/>
          </p:cNvCxnSpPr>
          <p:nvPr/>
        </p:nvCxnSpPr>
        <p:spPr>
          <a:xfrm rot="16200000" flipH="1">
            <a:off x="583112" y="2789054"/>
            <a:ext cx="1135347" cy="51716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3200402" y="2286733"/>
            <a:ext cx="8545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343400" y="2305050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PE2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833319" y="203853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4871420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3593724" y="203853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3631825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610603" y="20574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>
            <a:off x="8648704" y="2136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8229602" y="2323923"/>
            <a:ext cx="86428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[OTN]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3673937" y="2895601"/>
            <a:ext cx="974265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3673935" y="3371851"/>
            <a:ext cx="97426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PE1.2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3673935" y="3819525"/>
            <a:ext cx="97426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PE1.3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3355751" y="262033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endCxn id="47" idx="1"/>
          </p:cNvCxnSpPr>
          <p:nvPr/>
        </p:nvCxnSpPr>
        <p:spPr>
          <a:xfrm rot="16200000" flipH="1">
            <a:off x="3342077" y="2783032"/>
            <a:ext cx="394300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04" name="Elbow Connector 103"/>
          <p:cNvCxnSpPr>
            <a:endCxn id="48" idx="1"/>
          </p:cNvCxnSpPr>
          <p:nvPr/>
        </p:nvCxnSpPr>
        <p:spPr>
          <a:xfrm rot="16200000" flipH="1">
            <a:off x="3229556" y="3146763"/>
            <a:ext cx="619340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12" name="Elbow Connector 111"/>
          <p:cNvCxnSpPr>
            <a:endCxn id="49" idx="1"/>
          </p:cNvCxnSpPr>
          <p:nvPr/>
        </p:nvCxnSpPr>
        <p:spPr>
          <a:xfrm rot="16200000" flipH="1">
            <a:off x="3239080" y="3603960"/>
            <a:ext cx="600291" cy="26941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4" name="Text Box 18"/>
          <p:cNvSpPr txBox="1">
            <a:spLocks noChangeArrowheads="1"/>
          </p:cNvSpPr>
          <p:nvPr/>
        </p:nvSpPr>
        <p:spPr bwMode="auto">
          <a:xfrm>
            <a:off x="5003115" y="2866070"/>
            <a:ext cx="1037081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PE2.1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15" name="Text Box 18"/>
          <p:cNvSpPr txBox="1">
            <a:spLocks noChangeArrowheads="1"/>
          </p:cNvSpPr>
          <p:nvPr/>
        </p:nvSpPr>
        <p:spPr bwMode="auto">
          <a:xfrm>
            <a:off x="5003114" y="3342321"/>
            <a:ext cx="1037082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PE2.2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5003114" y="3789995"/>
            <a:ext cx="1037082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PE2.3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4684930" y="25908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" name="Elbow Connector 117"/>
          <p:cNvCxnSpPr>
            <a:endCxn id="114" idx="1"/>
          </p:cNvCxnSpPr>
          <p:nvPr/>
        </p:nvCxnSpPr>
        <p:spPr>
          <a:xfrm rot="16200000" flipH="1">
            <a:off x="4702034" y="2722724"/>
            <a:ext cx="332745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19" name="Elbow Connector 118"/>
          <p:cNvCxnSpPr>
            <a:endCxn id="115" idx="1"/>
          </p:cNvCxnSpPr>
          <p:nvPr/>
        </p:nvCxnSpPr>
        <p:spPr>
          <a:xfrm rot="16200000" flipH="1">
            <a:off x="4589512" y="3086454"/>
            <a:ext cx="557787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20" name="Elbow Connector 119"/>
          <p:cNvCxnSpPr>
            <a:endCxn id="116" idx="1"/>
          </p:cNvCxnSpPr>
          <p:nvPr/>
        </p:nvCxnSpPr>
        <p:spPr>
          <a:xfrm rot="16200000" flipH="1">
            <a:off x="4599036" y="3543652"/>
            <a:ext cx="538737" cy="26941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21" name="Text Box 18"/>
          <p:cNvSpPr txBox="1">
            <a:spLocks noChangeArrowheads="1"/>
          </p:cNvSpPr>
          <p:nvPr/>
        </p:nvSpPr>
        <p:spPr bwMode="auto">
          <a:xfrm>
            <a:off x="5927269" y="2305605"/>
            <a:ext cx="8545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PE3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7094780" y="2323922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3" name="Diamond 122"/>
          <p:cNvSpPr/>
          <p:nvPr/>
        </p:nvSpPr>
        <p:spPr>
          <a:xfrm>
            <a:off x="7615989" y="20574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Line 157"/>
          <p:cNvSpPr>
            <a:spLocks noChangeShapeType="1"/>
          </p:cNvSpPr>
          <p:nvPr/>
        </p:nvSpPr>
        <p:spPr bwMode="auto">
          <a:xfrm>
            <a:off x="7654092" y="2136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25" name="Diamond 124"/>
          <p:cNvSpPr/>
          <p:nvPr/>
        </p:nvSpPr>
        <p:spPr>
          <a:xfrm>
            <a:off x="6320591" y="20574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Line 157"/>
          <p:cNvSpPr>
            <a:spLocks noChangeShapeType="1"/>
          </p:cNvSpPr>
          <p:nvPr/>
        </p:nvSpPr>
        <p:spPr bwMode="auto">
          <a:xfrm>
            <a:off x="6358692" y="2136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27" name="Text Box 18"/>
          <p:cNvSpPr txBox="1">
            <a:spLocks noChangeArrowheads="1"/>
          </p:cNvSpPr>
          <p:nvPr/>
        </p:nvSpPr>
        <p:spPr bwMode="auto">
          <a:xfrm>
            <a:off x="6400803" y="29144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PE3.1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28" name="Text Box 18"/>
          <p:cNvSpPr txBox="1">
            <a:spLocks noChangeArrowheads="1"/>
          </p:cNvSpPr>
          <p:nvPr/>
        </p:nvSpPr>
        <p:spPr bwMode="auto">
          <a:xfrm>
            <a:off x="6400803" y="3390723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PE3.2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29" name="Text Box 18"/>
          <p:cNvSpPr txBox="1">
            <a:spLocks noChangeArrowheads="1"/>
          </p:cNvSpPr>
          <p:nvPr/>
        </p:nvSpPr>
        <p:spPr bwMode="auto">
          <a:xfrm>
            <a:off x="6400803" y="3838398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PE3.3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0" name="Diamond 129"/>
          <p:cNvSpPr/>
          <p:nvPr/>
        </p:nvSpPr>
        <p:spPr>
          <a:xfrm>
            <a:off x="6082618" y="263920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1" name="Elbow Connector 130"/>
          <p:cNvCxnSpPr>
            <a:endCxn id="127" idx="1"/>
          </p:cNvCxnSpPr>
          <p:nvPr/>
        </p:nvCxnSpPr>
        <p:spPr>
          <a:xfrm rot="16200000" flipH="1">
            <a:off x="6099722" y="2771128"/>
            <a:ext cx="332745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32" name="Elbow Connector 131"/>
          <p:cNvCxnSpPr>
            <a:endCxn id="128" idx="1"/>
          </p:cNvCxnSpPr>
          <p:nvPr/>
        </p:nvCxnSpPr>
        <p:spPr>
          <a:xfrm rot="16200000" flipH="1">
            <a:off x="5987202" y="3134858"/>
            <a:ext cx="557784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33" name="Elbow Connector 132"/>
          <p:cNvCxnSpPr>
            <a:endCxn id="129" idx="1"/>
          </p:cNvCxnSpPr>
          <p:nvPr/>
        </p:nvCxnSpPr>
        <p:spPr>
          <a:xfrm rot="16200000" flipH="1">
            <a:off x="5996725" y="3592055"/>
            <a:ext cx="538737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34" name="Text Box 18"/>
          <p:cNvSpPr txBox="1">
            <a:spLocks noChangeArrowheads="1"/>
          </p:cNvSpPr>
          <p:nvPr/>
        </p:nvSpPr>
        <p:spPr bwMode="auto">
          <a:xfrm>
            <a:off x="7822515" y="2884942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35" name="Text Box 18"/>
          <p:cNvSpPr txBox="1">
            <a:spLocks noChangeArrowheads="1"/>
          </p:cNvSpPr>
          <p:nvPr/>
        </p:nvSpPr>
        <p:spPr bwMode="auto">
          <a:xfrm>
            <a:off x="7822515" y="3361193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7822515" y="3808867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P.3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7" name="Diamond 136"/>
          <p:cNvSpPr/>
          <p:nvPr/>
        </p:nvSpPr>
        <p:spPr>
          <a:xfrm>
            <a:off x="7504330" y="260967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Elbow Connector 137"/>
          <p:cNvCxnSpPr>
            <a:endCxn id="134" idx="1"/>
          </p:cNvCxnSpPr>
          <p:nvPr/>
        </p:nvCxnSpPr>
        <p:spPr>
          <a:xfrm rot="16200000" flipH="1">
            <a:off x="7521434" y="2741597"/>
            <a:ext cx="332744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39" name="Elbow Connector 138"/>
          <p:cNvCxnSpPr>
            <a:endCxn id="135" idx="1"/>
          </p:cNvCxnSpPr>
          <p:nvPr/>
        </p:nvCxnSpPr>
        <p:spPr>
          <a:xfrm rot="16200000" flipH="1">
            <a:off x="7408914" y="3105327"/>
            <a:ext cx="557785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40" name="Elbow Connector 139"/>
          <p:cNvCxnSpPr>
            <a:endCxn id="136" idx="1"/>
          </p:cNvCxnSpPr>
          <p:nvPr/>
        </p:nvCxnSpPr>
        <p:spPr>
          <a:xfrm rot="16200000" flipH="1">
            <a:off x="7418437" y="3562525"/>
            <a:ext cx="538736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0" name="Text Box 18"/>
          <p:cNvSpPr txBox="1">
            <a:spLocks noChangeArrowheads="1"/>
          </p:cNvSpPr>
          <p:nvPr/>
        </p:nvSpPr>
        <p:spPr bwMode="auto">
          <a:xfrm>
            <a:off x="6400803" y="4343402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PE3.4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51" name="Elbow Connector 150"/>
          <p:cNvCxnSpPr>
            <a:endCxn id="150" idx="1"/>
          </p:cNvCxnSpPr>
          <p:nvPr/>
        </p:nvCxnSpPr>
        <p:spPr>
          <a:xfrm rot="16200000" flipH="1">
            <a:off x="5996725" y="4097059"/>
            <a:ext cx="538737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2" name="Text Box 18"/>
          <p:cNvSpPr txBox="1">
            <a:spLocks noChangeArrowheads="1"/>
          </p:cNvSpPr>
          <p:nvPr/>
        </p:nvSpPr>
        <p:spPr bwMode="auto">
          <a:xfrm>
            <a:off x="7822515" y="4267202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P.4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153" name="Elbow Connector 152"/>
          <p:cNvCxnSpPr>
            <a:endCxn id="152" idx="1"/>
          </p:cNvCxnSpPr>
          <p:nvPr/>
        </p:nvCxnSpPr>
        <p:spPr>
          <a:xfrm rot="16200000" flipH="1">
            <a:off x="7418437" y="4020859"/>
            <a:ext cx="538737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4" name="Left Brace 153"/>
          <p:cNvSpPr/>
          <p:nvPr/>
        </p:nvSpPr>
        <p:spPr>
          <a:xfrm>
            <a:off x="609602" y="2286000"/>
            <a:ext cx="288671" cy="22860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-73176" y="3311353"/>
            <a:ext cx="82618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Link-1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[PE1.2 &lt;-&gt; P.1]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057400" y="4724400"/>
            <a:ext cx="0" cy="53340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679425" y="5257801"/>
            <a:ext cx="82618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Link-2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[P.2 &lt;-&gt; PE2.1]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79425" y="5562601"/>
            <a:ext cx="82618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Link-3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[P.4 &lt;-&gt; PE3.2]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22521" y="5902153"/>
            <a:ext cx="94000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Link-4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[PE1.3 &lt;-&gt; PE3.1]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03718" y="6206953"/>
            <a:ext cx="94000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OTN Link-5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[PE2.3 &lt;-&gt; PE3.3]</a:t>
            </a:r>
          </a:p>
        </p:txBody>
      </p:sp>
    </p:spTree>
    <p:extLst>
      <p:ext uri="{BB962C8B-B14F-4D97-AF65-F5344CB8AC3E}">
        <p14:creationId xmlns:p14="http://schemas.microsoft.com/office/powerpoint/2010/main" val="99689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6172200" y="4648200"/>
            <a:ext cx="1295400" cy="304800"/>
          </a:xfrm>
          <a:prstGeom prst="wedgeRoundRectCallout">
            <a:avLst>
              <a:gd name="adj1" fmla="val 88774"/>
              <a:gd name="adj2" fmla="val -2828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ODU2 Connection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ODU2 Connection: TEAS </a:t>
            </a:r>
            <a:r>
              <a:rPr lang="en-US" sz="3200" dirty="0"/>
              <a:t>T</a:t>
            </a:r>
            <a:r>
              <a:rPr lang="en-US" sz="3200" dirty="0" smtClean="0"/>
              <a:t>unnel Model </a:t>
            </a:r>
            <a:r>
              <a:rPr lang="en-US" sz="3200" dirty="0"/>
              <a:t>Instantiation</a:t>
            </a:r>
          </a:p>
        </p:txBody>
      </p:sp>
      <p:sp>
        <p:nvSpPr>
          <p:cNvPr id="187" name="Text Box 18"/>
          <p:cNvSpPr txBox="1">
            <a:spLocks noChangeArrowheads="1"/>
          </p:cNvSpPr>
          <p:nvPr/>
        </p:nvSpPr>
        <p:spPr bwMode="auto">
          <a:xfrm>
            <a:off x="164641" y="1163962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te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88" name="Diamond 187"/>
          <p:cNvSpPr/>
          <p:nvPr/>
        </p:nvSpPr>
        <p:spPr>
          <a:xfrm>
            <a:off x="2129591" y="13758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Line 157"/>
          <p:cNvSpPr>
            <a:spLocks noChangeShapeType="1"/>
          </p:cNvSpPr>
          <p:nvPr/>
        </p:nvSpPr>
        <p:spPr bwMode="auto">
          <a:xfrm>
            <a:off x="2167692" y="147366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162761" y="1660641"/>
            <a:ext cx="40233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91" name="Diamond 190"/>
          <p:cNvSpPr/>
          <p:nvPr/>
        </p:nvSpPr>
        <p:spPr>
          <a:xfrm>
            <a:off x="8464106" y="18525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Line 157"/>
          <p:cNvSpPr>
            <a:spLocks noChangeShapeType="1"/>
          </p:cNvSpPr>
          <p:nvPr/>
        </p:nvSpPr>
        <p:spPr bwMode="auto">
          <a:xfrm>
            <a:off x="8502207" y="19503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3" name="Text Box 18"/>
          <p:cNvSpPr txBox="1">
            <a:spLocks noChangeArrowheads="1"/>
          </p:cNvSpPr>
          <p:nvPr/>
        </p:nvSpPr>
        <p:spPr bwMode="auto">
          <a:xfrm>
            <a:off x="8001000" y="2209800"/>
            <a:ext cx="99060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lsps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state&gt;</a:t>
            </a:r>
          </a:p>
        </p:txBody>
      </p:sp>
      <p:sp>
        <p:nvSpPr>
          <p:cNvPr id="194" name="Diamond 193"/>
          <p:cNvSpPr/>
          <p:nvPr/>
        </p:nvSpPr>
        <p:spPr>
          <a:xfrm>
            <a:off x="8458202" y="23859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Text Box 18"/>
          <p:cNvSpPr txBox="1">
            <a:spLocks noChangeArrowheads="1"/>
          </p:cNvSpPr>
          <p:nvPr/>
        </p:nvSpPr>
        <p:spPr bwMode="auto">
          <a:xfrm>
            <a:off x="7593138" y="2875594"/>
            <a:ext cx="1474662" cy="105413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: 0.0.0.0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dest</a:t>
            </a:r>
            <a:r>
              <a:rPr lang="en-US" sz="800" dirty="0" smtClean="0">
                <a:latin typeface="Calibri" pitchFamily="34" charset="0"/>
              </a:rPr>
              <a:t>: 0.0.0.0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unnel-id:</a:t>
            </a:r>
            <a:r>
              <a:rPr lang="en-US" sz="800" b="1" dirty="0" smtClean="0">
                <a:latin typeface="Calibri" pitchFamily="34" charset="0"/>
              </a:rPr>
              <a:t>ODU2-tunnel-1-id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ODU2-lsp-1-id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P2P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 err="1" smtClean="0">
                <a:latin typeface="Calibri" pitchFamily="34" charset="0"/>
              </a:rPr>
              <a:t>oper</a:t>
            </a:r>
            <a:r>
              <a:rPr lang="en-US" sz="800" dirty="0" smtClean="0">
                <a:latin typeface="Calibri" pitchFamily="34" charset="0"/>
              </a:rPr>
              <a:t>-status: up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l</a:t>
            </a:r>
            <a:r>
              <a:rPr lang="en-US" sz="800" dirty="0" err="1" smtClean="0">
                <a:latin typeface="Calibri" pitchFamily="34" charset="0"/>
              </a:rPr>
              <a:t>sp</a:t>
            </a:r>
            <a:r>
              <a:rPr lang="en-US" sz="800" dirty="0" smtClean="0">
                <a:latin typeface="Calibri" pitchFamily="34" charset="0"/>
              </a:rPr>
              <a:t>-protection-role: working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97" name="Text Box 18"/>
          <p:cNvSpPr txBox="1">
            <a:spLocks noChangeArrowheads="1"/>
          </p:cNvSpPr>
          <p:nvPr/>
        </p:nvSpPr>
        <p:spPr bwMode="auto">
          <a:xfrm>
            <a:off x="896883" y="2939816"/>
            <a:ext cx="1465317" cy="18697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00" dirty="0" smtClean="0">
                <a:latin typeface="Calibri" pitchFamily="34" charset="0"/>
              </a:rPr>
              <a:t>&lt;</a:t>
            </a:r>
            <a:r>
              <a:rPr lang="en-US" sz="700" dirty="0" err="1" smtClean="0">
                <a:latin typeface="Calibri" pitchFamily="34" charset="0"/>
              </a:rPr>
              <a:t>config</a:t>
            </a:r>
            <a:r>
              <a:rPr lang="en-US" sz="700" dirty="0" smtClean="0">
                <a:latin typeface="Calibri" pitchFamily="34" charset="0"/>
              </a:rPr>
              <a:t>&gt;</a:t>
            </a:r>
            <a:endParaRPr lang="en-US" sz="700" dirty="0">
              <a:latin typeface="Calibri" pitchFamily="34" charset="0"/>
            </a:endParaRPr>
          </a:p>
          <a:p>
            <a:pPr algn="ctr"/>
            <a:r>
              <a:rPr lang="en-US" sz="700" dirty="0" smtClean="0">
                <a:latin typeface="Calibri" pitchFamily="34" charset="0"/>
              </a:rPr>
              <a:t>name: </a:t>
            </a:r>
            <a:r>
              <a:rPr lang="en-US" sz="700" b="1" dirty="0" smtClean="0">
                <a:latin typeface="Calibri" pitchFamily="34" charset="0"/>
              </a:rPr>
              <a:t>ODU2-Service-1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tunnel-id: </a:t>
            </a:r>
            <a:r>
              <a:rPr lang="en-US" sz="700" b="1" dirty="0" smtClean="0">
                <a:latin typeface="Calibri" pitchFamily="34" charset="0"/>
              </a:rPr>
              <a:t>ODU2-tunnel-1-id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b</a:t>
            </a:r>
            <a:r>
              <a:rPr lang="en-US" sz="7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700" dirty="0" err="1">
                <a:latin typeface="Calibri" pitchFamily="34" charset="0"/>
              </a:rPr>
              <a:t>l</a:t>
            </a:r>
            <a:r>
              <a:rPr lang="en-US" sz="700" dirty="0" err="1" smtClean="0">
                <a:latin typeface="Calibri" pitchFamily="34" charset="0"/>
              </a:rPr>
              <a:t>sp</a:t>
            </a:r>
            <a:r>
              <a:rPr lang="en-US" sz="700" dirty="0" smtClean="0">
                <a:latin typeface="Calibri" pitchFamily="34" charset="0"/>
              </a:rPr>
              <a:t>-</a:t>
            </a:r>
            <a:r>
              <a:rPr lang="en-US" sz="700" dirty="0" err="1" smtClean="0">
                <a:latin typeface="Calibri" pitchFamily="34" charset="0"/>
              </a:rPr>
              <a:t>prot</a:t>
            </a:r>
            <a:r>
              <a:rPr lang="en-US" sz="7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a</a:t>
            </a:r>
            <a:r>
              <a:rPr lang="en-US" sz="700" dirty="0" smtClean="0">
                <a:latin typeface="Calibri" pitchFamily="34" charset="0"/>
              </a:rPr>
              <a:t>dmin-status: up</a:t>
            </a:r>
          </a:p>
          <a:p>
            <a:pPr algn="ctr"/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Source:PE1 </a:t>
            </a:r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ip</a:t>
            </a:r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adr</a:t>
            </a:r>
            <a:endParaRPr lang="it-IT" sz="7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Destination</a:t>
            </a:r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:PE2 </a:t>
            </a:r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ip</a:t>
            </a:r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adr</a:t>
            </a:r>
            <a:endParaRPr lang="it-IT" sz="7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Src-tp-id</a:t>
            </a:r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: PE1.1 </a:t>
            </a:r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id</a:t>
            </a:r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/TTP2 in PE1</a:t>
            </a:r>
          </a:p>
          <a:p>
            <a:pPr algn="ctr"/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Dst-tp-id</a:t>
            </a:r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: PE2.2/TTP4 in PE2</a:t>
            </a:r>
          </a:p>
          <a:p>
            <a:pPr algn="ctr"/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&lt;</a:t>
            </a:r>
            <a:r>
              <a:rPr lang="it-IT" sz="700" dirty="0" err="1" smtClean="0">
                <a:solidFill>
                  <a:srgbClr val="FF0000"/>
                </a:solidFill>
                <a:latin typeface="Calibri" pitchFamily="34" charset="0"/>
              </a:rPr>
              <a:t>Hierarchical-link-id</a:t>
            </a:r>
            <a:r>
              <a:rPr lang="it-IT" sz="600" dirty="0" smtClean="0">
                <a:solidFill>
                  <a:srgbClr val="FF0000"/>
                </a:solidFill>
                <a:latin typeface="Calibri" pitchFamily="34" charset="0"/>
              </a:rPr>
              <a:t>&gt;</a:t>
            </a:r>
          </a:p>
          <a:p>
            <a:pPr algn="ctr"/>
            <a:r>
              <a:rPr lang="it-IT" sz="600" dirty="0" smtClean="0">
                <a:solidFill>
                  <a:srgbClr val="FF0000"/>
                </a:solidFill>
                <a:latin typeface="Calibri" pitchFamily="34" charset="0"/>
              </a:rPr>
              <a:t>Local-te-node-id=PE1-1</a:t>
            </a:r>
          </a:p>
          <a:p>
            <a:pPr algn="ctr"/>
            <a:r>
              <a:rPr lang="it-IT" sz="600" dirty="0" smtClean="0">
                <a:solidFill>
                  <a:srgbClr val="FF0000"/>
                </a:solidFill>
                <a:latin typeface="Calibri" pitchFamily="34" charset="0"/>
              </a:rPr>
              <a:t>Local-te-link-tp-id=PE1-1.2</a:t>
            </a:r>
            <a:endParaRPr lang="it-IT" sz="7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Remote-te-node-id=PE2-1</a:t>
            </a:r>
          </a:p>
          <a:p>
            <a:pPr algn="ctr"/>
            <a:r>
              <a:rPr lang="it-IT" sz="700" dirty="0" smtClean="0">
                <a:solidFill>
                  <a:srgbClr val="FF0000"/>
                </a:solidFill>
                <a:latin typeface="Calibri" pitchFamily="34" charset="0"/>
              </a:rPr>
              <a:t>Te-topology-id=Network-B</a:t>
            </a:r>
          </a:p>
          <a:p>
            <a:pPr algn="ctr"/>
            <a:endParaRPr lang="en-US" sz="700" dirty="0">
              <a:latin typeface="Calibri" pitchFamily="34" charset="0"/>
            </a:endParaRPr>
          </a:p>
        </p:txBody>
      </p:sp>
      <p:sp>
        <p:nvSpPr>
          <p:cNvPr id="201" name="Diamond 200"/>
          <p:cNvSpPr/>
          <p:nvPr/>
        </p:nvSpPr>
        <p:spPr>
          <a:xfrm>
            <a:off x="1600202" y="269161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1638302" y="277115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3" name="Diamond 202"/>
          <p:cNvSpPr/>
          <p:nvPr/>
        </p:nvSpPr>
        <p:spPr>
          <a:xfrm>
            <a:off x="2662991" y="186116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>
            <a:off x="2701092" y="194070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5" name="Text Box 18"/>
          <p:cNvSpPr txBox="1">
            <a:spLocks noChangeArrowheads="1"/>
          </p:cNvSpPr>
          <p:nvPr/>
        </p:nvSpPr>
        <p:spPr bwMode="auto">
          <a:xfrm>
            <a:off x="1219200" y="2127687"/>
            <a:ext cx="297643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&lt;ODU2-Service-1 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&lt;p2p ref&gt;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unnel-id: &lt;ODU2-tunnel-1-id ref&gt;</a:t>
            </a:r>
          </a:p>
        </p:txBody>
      </p:sp>
      <p:sp>
        <p:nvSpPr>
          <p:cNvPr id="224" name="Text Box 18"/>
          <p:cNvSpPr txBox="1">
            <a:spLocks noChangeArrowheads="1"/>
          </p:cNvSpPr>
          <p:nvPr/>
        </p:nvSpPr>
        <p:spPr bwMode="auto">
          <a:xfrm>
            <a:off x="2923329" y="2961020"/>
            <a:ext cx="950976" cy="1923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&lt;primary-paths&gt;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25" name="Diamond 224"/>
          <p:cNvSpPr/>
          <p:nvPr/>
        </p:nvSpPr>
        <p:spPr>
          <a:xfrm>
            <a:off x="3352802" y="269517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Line 157"/>
          <p:cNvSpPr>
            <a:spLocks noChangeShapeType="1"/>
          </p:cNvSpPr>
          <p:nvPr/>
        </p:nvSpPr>
        <p:spPr bwMode="auto">
          <a:xfrm>
            <a:off x="3390903" y="27747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7" name="Text Box 18"/>
          <p:cNvSpPr txBox="1">
            <a:spLocks noChangeArrowheads="1"/>
          </p:cNvSpPr>
          <p:nvPr/>
        </p:nvSpPr>
        <p:spPr bwMode="auto">
          <a:xfrm>
            <a:off x="2931169" y="3423483"/>
            <a:ext cx="955033" cy="315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28" name="Diamond 227"/>
          <p:cNvSpPr/>
          <p:nvPr/>
        </p:nvSpPr>
        <p:spPr>
          <a:xfrm>
            <a:off x="3352802" y="315696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Line 157"/>
          <p:cNvSpPr>
            <a:spLocks noChangeShapeType="1"/>
          </p:cNvSpPr>
          <p:nvPr/>
        </p:nvSpPr>
        <p:spPr bwMode="auto">
          <a:xfrm>
            <a:off x="3390903" y="323650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30" name="Text Box 18"/>
          <p:cNvSpPr txBox="1">
            <a:spLocks noChangeArrowheads="1"/>
          </p:cNvSpPr>
          <p:nvPr/>
        </p:nvSpPr>
        <p:spPr bwMode="auto">
          <a:xfrm>
            <a:off x="6477000" y="3429001"/>
            <a:ext cx="9144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type: explicit</a:t>
            </a:r>
          </a:p>
        </p:txBody>
      </p:sp>
      <p:sp>
        <p:nvSpPr>
          <p:cNvPr id="233" name="Text Box 18"/>
          <p:cNvSpPr txBox="1">
            <a:spLocks noChangeArrowheads="1"/>
          </p:cNvSpPr>
          <p:nvPr/>
        </p:nvSpPr>
        <p:spPr bwMode="auto">
          <a:xfrm>
            <a:off x="6477002" y="4010309"/>
            <a:ext cx="9550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-ref&gt;</a:t>
            </a:r>
          </a:p>
        </p:txBody>
      </p:sp>
      <p:sp>
        <p:nvSpPr>
          <p:cNvPr id="234" name="Diamond 233"/>
          <p:cNvSpPr/>
          <p:nvPr/>
        </p:nvSpPr>
        <p:spPr>
          <a:xfrm>
            <a:off x="6894779" y="374378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Line 157"/>
          <p:cNvSpPr>
            <a:spLocks noChangeShapeType="1"/>
          </p:cNvSpPr>
          <p:nvPr/>
        </p:nvSpPr>
        <p:spPr bwMode="auto">
          <a:xfrm>
            <a:off x="6932880" y="3823331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38" name="Text Box 18"/>
          <p:cNvSpPr txBox="1">
            <a:spLocks noChangeArrowheads="1"/>
          </p:cNvSpPr>
          <p:nvPr/>
        </p:nvSpPr>
        <p:spPr bwMode="auto">
          <a:xfrm>
            <a:off x="7543800" y="4221603"/>
            <a:ext cx="9524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lsp</a:t>
            </a:r>
            <a:r>
              <a:rPr lang="en-US" sz="800" dirty="0" smtClean="0">
                <a:latin typeface="Calibri" pitchFamily="34" charset="0"/>
              </a:rPr>
              <a:t>-record-route&gt;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9" name="Diamond 238"/>
          <p:cNvSpPr/>
          <p:nvPr/>
        </p:nvSpPr>
        <p:spPr>
          <a:xfrm>
            <a:off x="8056822" y="3946934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Line 157"/>
          <p:cNvSpPr>
            <a:spLocks noChangeShapeType="1"/>
          </p:cNvSpPr>
          <p:nvPr/>
        </p:nvSpPr>
        <p:spPr bwMode="auto">
          <a:xfrm>
            <a:off x="8094923" y="402647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41" name="Text Box 18"/>
          <p:cNvSpPr txBox="1">
            <a:spLocks noChangeArrowheads="1"/>
          </p:cNvSpPr>
          <p:nvPr/>
        </p:nvSpPr>
        <p:spPr bwMode="auto">
          <a:xfrm>
            <a:off x="3124200" y="3991109"/>
            <a:ext cx="1371600" cy="684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&lt;explicit-route-objects&gt;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index: 0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e</a:t>
            </a:r>
            <a:r>
              <a:rPr lang="en-US" sz="800" dirty="0" smtClean="0">
                <a:latin typeface="Calibri" pitchFamily="34" charset="0"/>
              </a:rPr>
              <a:t>-r-usage: </a:t>
            </a:r>
            <a:r>
              <a:rPr lang="en-US" sz="800" dirty="0"/>
              <a:t>route-include-</a:t>
            </a:r>
            <a:r>
              <a:rPr lang="en-US" sz="800" dirty="0" err="1" smtClean="0"/>
              <a:t>ero</a:t>
            </a:r>
            <a:endParaRPr lang="en-US" sz="800" dirty="0" smtClean="0"/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 tun-id-1-fw&gt;</a:t>
            </a:r>
          </a:p>
        </p:txBody>
      </p:sp>
      <p:sp>
        <p:nvSpPr>
          <p:cNvPr id="259" name="Text Box 18"/>
          <p:cNvSpPr txBox="1">
            <a:spLocks noChangeArrowheads="1"/>
          </p:cNvSpPr>
          <p:nvPr/>
        </p:nvSpPr>
        <p:spPr bwMode="auto">
          <a:xfrm>
            <a:off x="7772400" y="4696110"/>
            <a:ext cx="12954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0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link-ref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>
                <a:latin typeface="Calibri" pitchFamily="34" charset="0"/>
              </a:rPr>
              <a:t>LID-NWA-FWD-4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265" name="Diamond 264"/>
          <p:cNvSpPr/>
          <p:nvPr/>
        </p:nvSpPr>
        <p:spPr>
          <a:xfrm>
            <a:off x="1443789" y="448486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8" name="Elbow Connector 267"/>
          <p:cNvCxnSpPr>
            <a:stCxn id="265" idx="2"/>
          </p:cNvCxnSpPr>
          <p:nvPr/>
        </p:nvCxnSpPr>
        <p:spPr>
          <a:xfrm rot="5400000">
            <a:off x="1135005" y="4745522"/>
            <a:ext cx="509288" cy="188493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278" name="Text Box 18"/>
          <p:cNvSpPr txBox="1">
            <a:spLocks noChangeArrowheads="1"/>
          </p:cNvSpPr>
          <p:nvPr/>
        </p:nvSpPr>
        <p:spPr bwMode="auto">
          <a:xfrm>
            <a:off x="4812841" y="1169877"/>
            <a:ext cx="4023360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 smtClean="0">
                <a:latin typeface="Calibri" pitchFamily="34" charset="0"/>
              </a:rPr>
              <a:t>&lt;</a:t>
            </a:r>
            <a:r>
              <a:rPr lang="en-US" sz="900" dirty="0" err="1" smtClean="0">
                <a:latin typeface="Calibri" pitchFamily="34" charset="0"/>
              </a:rPr>
              <a:t>te</a:t>
            </a:r>
            <a:r>
              <a:rPr lang="en-US" sz="900" dirty="0" smtClean="0">
                <a:latin typeface="Calibri" pitchFamily="34" charset="0"/>
              </a:rPr>
              <a:t>&gt;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279" name="Diamond 278"/>
          <p:cNvSpPr/>
          <p:nvPr/>
        </p:nvSpPr>
        <p:spPr>
          <a:xfrm>
            <a:off x="6777791" y="138176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0" name="Line 157"/>
          <p:cNvSpPr>
            <a:spLocks noChangeShapeType="1"/>
          </p:cNvSpPr>
          <p:nvPr/>
        </p:nvSpPr>
        <p:spPr bwMode="auto">
          <a:xfrm>
            <a:off x="6815892" y="147958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4810961" y="1666555"/>
            <a:ext cx="4023360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84" name="Text Box 18"/>
          <p:cNvSpPr txBox="1">
            <a:spLocks noChangeArrowheads="1"/>
          </p:cNvSpPr>
          <p:nvPr/>
        </p:nvSpPr>
        <p:spPr bwMode="auto">
          <a:xfrm>
            <a:off x="4872168" y="2181508"/>
            <a:ext cx="297643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&lt;tunnel&gt;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&lt;ODU2-Service-1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&lt;p2p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tunnel-id: &lt;tODU2-unnel-1-id ref&gt;</a:t>
            </a:r>
          </a:p>
        </p:txBody>
      </p:sp>
      <p:sp>
        <p:nvSpPr>
          <p:cNvPr id="285" name="Diamond 284"/>
          <p:cNvSpPr/>
          <p:nvPr/>
        </p:nvSpPr>
        <p:spPr>
          <a:xfrm>
            <a:off x="6320591" y="18525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Line 157"/>
          <p:cNvSpPr>
            <a:spLocks noChangeShapeType="1"/>
          </p:cNvSpPr>
          <p:nvPr/>
        </p:nvSpPr>
        <p:spPr bwMode="auto">
          <a:xfrm>
            <a:off x="6358692" y="19503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7" name="Line 157"/>
          <p:cNvSpPr>
            <a:spLocks noChangeShapeType="1"/>
          </p:cNvSpPr>
          <p:nvPr/>
        </p:nvSpPr>
        <p:spPr bwMode="auto">
          <a:xfrm>
            <a:off x="8503922" y="2483795"/>
            <a:ext cx="4669" cy="4114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88" name="Text Box 18"/>
          <p:cNvSpPr txBox="1">
            <a:spLocks noChangeArrowheads="1"/>
          </p:cNvSpPr>
          <p:nvPr/>
        </p:nvSpPr>
        <p:spPr bwMode="auto">
          <a:xfrm>
            <a:off x="4800602" y="2986697"/>
            <a:ext cx="1465319" cy="8233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00" dirty="0" smtClean="0">
                <a:latin typeface="Calibri" pitchFamily="34" charset="0"/>
              </a:rPr>
              <a:t>&lt;state&gt;</a:t>
            </a:r>
            <a:endParaRPr lang="en-US" sz="700" dirty="0">
              <a:latin typeface="Calibri" pitchFamily="34" charset="0"/>
            </a:endParaRPr>
          </a:p>
          <a:p>
            <a:pPr algn="ctr"/>
            <a:r>
              <a:rPr lang="en-US" sz="700" dirty="0" smtClean="0">
                <a:latin typeface="Calibri" pitchFamily="34" charset="0"/>
              </a:rPr>
              <a:t>name: </a:t>
            </a:r>
            <a:r>
              <a:rPr lang="en-US" sz="700" b="1" dirty="0" smtClean="0">
                <a:latin typeface="Calibri" pitchFamily="34" charset="0"/>
              </a:rPr>
              <a:t>ODU2-Service-1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tunnel-id: </a:t>
            </a:r>
            <a:r>
              <a:rPr lang="en-US" sz="700" b="1" dirty="0" smtClean="0">
                <a:latin typeface="Calibri" pitchFamily="34" charset="0"/>
              </a:rPr>
              <a:t>ODU2-tunnel-1-id</a:t>
            </a:r>
          </a:p>
          <a:p>
            <a:pPr algn="ctr"/>
            <a:r>
              <a:rPr lang="en-US" sz="700" dirty="0" smtClean="0">
                <a:latin typeface="Calibri" pitchFamily="34" charset="0"/>
              </a:rPr>
              <a:t>type: p2p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b</a:t>
            </a:r>
            <a:r>
              <a:rPr lang="en-US" sz="700" dirty="0" smtClean="0">
                <a:latin typeface="Calibri" pitchFamily="34" charset="0"/>
              </a:rPr>
              <a:t>andwidth: 10Gbps</a:t>
            </a:r>
          </a:p>
          <a:p>
            <a:pPr algn="ctr"/>
            <a:r>
              <a:rPr lang="en-US" sz="700" dirty="0" err="1">
                <a:latin typeface="Calibri" pitchFamily="34" charset="0"/>
              </a:rPr>
              <a:t>l</a:t>
            </a:r>
            <a:r>
              <a:rPr lang="en-US" sz="700" dirty="0" err="1" smtClean="0">
                <a:latin typeface="Calibri" pitchFamily="34" charset="0"/>
              </a:rPr>
              <a:t>sp</a:t>
            </a:r>
            <a:r>
              <a:rPr lang="en-US" sz="700" dirty="0" smtClean="0">
                <a:latin typeface="Calibri" pitchFamily="34" charset="0"/>
              </a:rPr>
              <a:t>-</a:t>
            </a:r>
            <a:r>
              <a:rPr lang="en-US" sz="700" dirty="0" err="1" smtClean="0">
                <a:latin typeface="Calibri" pitchFamily="34" charset="0"/>
              </a:rPr>
              <a:t>prot</a:t>
            </a:r>
            <a:r>
              <a:rPr lang="en-US" sz="700" dirty="0" smtClean="0">
                <a:latin typeface="Calibri" pitchFamily="34" charset="0"/>
              </a:rPr>
              <a:t>-type: unprotected</a:t>
            </a:r>
          </a:p>
          <a:p>
            <a:pPr algn="ctr"/>
            <a:r>
              <a:rPr lang="en-US" sz="700" dirty="0">
                <a:latin typeface="Calibri" pitchFamily="34" charset="0"/>
              </a:rPr>
              <a:t>tunnel-</a:t>
            </a:r>
            <a:r>
              <a:rPr lang="en-US" sz="700" dirty="0" err="1">
                <a:latin typeface="Calibri" pitchFamily="34" charset="0"/>
              </a:rPr>
              <a:t>oper</a:t>
            </a:r>
            <a:r>
              <a:rPr lang="en-US" sz="700" dirty="0">
                <a:latin typeface="Calibri" pitchFamily="34" charset="0"/>
              </a:rPr>
              <a:t>-status: up</a:t>
            </a:r>
          </a:p>
        </p:txBody>
      </p:sp>
      <p:sp>
        <p:nvSpPr>
          <p:cNvPr id="289" name="Diamond 288"/>
          <p:cNvSpPr/>
          <p:nvPr/>
        </p:nvSpPr>
        <p:spPr>
          <a:xfrm>
            <a:off x="5482391" y="27432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Line 157"/>
          <p:cNvSpPr>
            <a:spLocks noChangeShapeType="1"/>
          </p:cNvSpPr>
          <p:nvPr/>
        </p:nvSpPr>
        <p:spPr bwMode="auto">
          <a:xfrm>
            <a:off x="5520492" y="28227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292" name="Elbow Connector 291"/>
          <p:cNvCxnSpPr/>
          <p:nvPr/>
        </p:nvCxnSpPr>
        <p:spPr>
          <a:xfrm rot="5400000">
            <a:off x="955659" y="5416266"/>
            <a:ext cx="867077" cy="18759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2" name="Diamond 301"/>
          <p:cNvSpPr/>
          <p:nvPr/>
        </p:nvSpPr>
        <p:spPr>
          <a:xfrm>
            <a:off x="6091991" y="38100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3" name="Elbow Connector 302"/>
          <p:cNvCxnSpPr>
            <a:stCxn id="302" idx="2"/>
          </p:cNvCxnSpPr>
          <p:nvPr/>
        </p:nvCxnSpPr>
        <p:spPr>
          <a:xfrm rot="5400000">
            <a:off x="5783206" y="4070662"/>
            <a:ext cx="509288" cy="18849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04" name="Elbow Connector 303"/>
          <p:cNvCxnSpPr/>
          <p:nvPr/>
        </p:nvCxnSpPr>
        <p:spPr>
          <a:xfrm rot="5400000">
            <a:off x="5603859" y="4741406"/>
            <a:ext cx="867079" cy="187591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05" name="Text Box 18"/>
          <p:cNvSpPr txBox="1">
            <a:spLocks noChangeArrowheads="1"/>
          </p:cNvSpPr>
          <p:nvPr/>
        </p:nvSpPr>
        <p:spPr bwMode="auto">
          <a:xfrm>
            <a:off x="6440424" y="2971800"/>
            <a:ext cx="950976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&lt;primary-paths&gt;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06" name="Line 157"/>
          <p:cNvSpPr>
            <a:spLocks noChangeShapeType="1"/>
          </p:cNvSpPr>
          <p:nvPr/>
        </p:nvSpPr>
        <p:spPr bwMode="auto">
          <a:xfrm>
            <a:off x="6929533" y="27854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7" name="Diamond 306"/>
          <p:cNvSpPr/>
          <p:nvPr/>
        </p:nvSpPr>
        <p:spPr>
          <a:xfrm>
            <a:off x="6894578" y="27432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8" name="Line 157"/>
          <p:cNvSpPr>
            <a:spLocks noChangeShapeType="1"/>
          </p:cNvSpPr>
          <p:nvPr/>
        </p:nvSpPr>
        <p:spPr bwMode="auto">
          <a:xfrm>
            <a:off x="6965146" y="32457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09" name="Diamond 308"/>
          <p:cNvSpPr/>
          <p:nvPr/>
        </p:nvSpPr>
        <p:spPr>
          <a:xfrm>
            <a:off x="6930191" y="320350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" name="Line 157"/>
          <p:cNvSpPr>
            <a:spLocks noChangeShapeType="1"/>
          </p:cNvSpPr>
          <p:nvPr/>
        </p:nvSpPr>
        <p:spPr bwMode="auto">
          <a:xfrm flipV="1">
            <a:off x="7467601" y="3962400"/>
            <a:ext cx="304801" cy="2286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11" name="Left Brace 310"/>
          <p:cNvSpPr/>
          <p:nvPr/>
        </p:nvSpPr>
        <p:spPr>
          <a:xfrm rot="16200000">
            <a:off x="2137735" y="3653467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312" name="TextBox 311"/>
          <p:cNvSpPr txBox="1"/>
          <p:nvPr/>
        </p:nvSpPr>
        <p:spPr>
          <a:xfrm>
            <a:off x="1797733" y="6019801"/>
            <a:ext cx="946413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5F5F5F"/>
                </a:solidFill>
              </a:rPr>
              <a:t>Config</a:t>
            </a:r>
            <a:r>
              <a:rPr lang="en-US" sz="900" b="1" dirty="0" smtClean="0">
                <a:solidFill>
                  <a:srgbClr val="5F5F5F"/>
                </a:solidFill>
              </a:rPr>
              <a:t> </a:t>
            </a:r>
            <a:r>
              <a:rPr lang="en-US" sz="900" b="1" dirty="0" err="1" smtClean="0">
                <a:solidFill>
                  <a:srgbClr val="5F5F5F"/>
                </a:solidFill>
              </a:rPr>
              <a:t>Datastore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313" name="Left Brace 312"/>
          <p:cNvSpPr/>
          <p:nvPr/>
        </p:nvSpPr>
        <p:spPr>
          <a:xfrm rot="16200000">
            <a:off x="6709735" y="4263067"/>
            <a:ext cx="296532" cy="4419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6083600" y="6629402"/>
            <a:ext cx="151868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Operational/State </a:t>
            </a:r>
            <a:r>
              <a:rPr lang="en-US" sz="900" b="1" dirty="0" err="1" smtClean="0">
                <a:solidFill>
                  <a:srgbClr val="5F5F5F"/>
                </a:solidFill>
              </a:rPr>
              <a:t>Datastore</a:t>
            </a:r>
            <a:endParaRPr lang="en-US" sz="900" b="1" dirty="0" smtClean="0">
              <a:solidFill>
                <a:srgbClr val="5F5F5F"/>
              </a:solidFill>
            </a:endParaRP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3124200" y="4953001"/>
            <a:ext cx="1371600" cy="8079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&lt;explicit-route-objects&gt;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index: 1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e</a:t>
            </a:r>
            <a:r>
              <a:rPr lang="en-US" sz="800" dirty="0" smtClean="0">
                <a:latin typeface="Calibri" pitchFamily="34" charset="0"/>
              </a:rPr>
              <a:t>-r-usage: </a:t>
            </a:r>
            <a:r>
              <a:rPr lang="en-US" sz="800" dirty="0"/>
              <a:t>route-include-</a:t>
            </a:r>
            <a:r>
              <a:rPr lang="en-US" sz="800" dirty="0" err="1" smtClean="0"/>
              <a:t>ero</a:t>
            </a:r>
            <a:endParaRPr lang="en-US" sz="800" dirty="0" smtClean="0"/>
          </a:p>
          <a:p>
            <a:pPr algn="ctr"/>
            <a:r>
              <a:rPr lang="en-US" sz="800" dirty="0">
                <a:latin typeface="Calibri" pitchFamily="34" charset="0"/>
              </a:rPr>
              <a:t>t</a:t>
            </a:r>
            <a:r>
              <a:rPr lang="en-US" sz="800" dirty="0" smtClean="0">
                <a:latin typeface="Calibri" pitchFamily="34" charset="0"/>
              </a:rPr>
              <a:t>ype: link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 smtClean="0">
                <a:latin typeface="Calibri" pitchFamily="34" charset="0"/>
              </a:rPr>
              <a:t>tun-id-1-rev</a:t>
            </a:r>
            <a:endParaRPr lang="en-US" sz="800" b="1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81" name="Diamond 80"/>
          <p:cNvSpPr/>
          <p:nvPr/>
        </p:nvSpPr>
        <p:spPr>
          <a:xfrm>
            <a:off x="2931696" y="377699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>
            <a:stCxn id="81" idx="2"/>
          </p:cNvCxnSpPr>
          <p:nvPr/>
        </p:nvCxnSpPr>
        <p:spPr>
          <a:xfrm rot="16200000" flipH="1">
            <a:off x="2860130" y="3988929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3" name="Elbow Connector 82"/>
          <p:cNvCxnSpPr>
            <a:endCxn id="80" idx="1"/>
          </p:cNvCxnSpPr>
          <p:nvPr/>
        </p:nvCxnSpPr>
        <p:spPr>
          <a:xfrm rot="16200000" flipH="1">
            <a:off x="2503121" y="4735879"/>
            <a:ext cx="1089758" cy="15239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7772400" y="5486402"/>
            <a:ext cx="12954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rro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subobject</a:t>
            </a:r>
            <a:r>
              <a:rPr lang="en-US" sz="800" dirty="0" smtClean="0">
                <a:latin typeface="Calibri" pitchFamily="34" charset="0"/>
              </a:rPr>
              <a:t>-index: 0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type: link-ref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link-ref: &lt;</a:t>
            </a:r>
            <a:r>
              <a:rPr lang="en-US" sz="800" b="1" dirty="0">
                <a:latin typeface="Calibri" pitchFamily="34" charset="0"/>
              </a:rPr>
              <a:t>LID-NWA-FWD-4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 ref&gt;</a:t>
            </a:r>
          </a:p>
        </p:txBody>
      </p:sp>
      <p:sp>
        <p:nvSpPr>
          <p:cNvPr id="86" name="Diamond 85"/>
          <p:cNvSpPr/>
          <p:nvPr/>
        </p:nvSpPr>
        <p:spPr>
          <a:xfrm>
            <a:off x="7543802" y="443983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Elbow Connector 86"/>
          <p:cNvCxnSpPr>
            <a:stCxn id="86" idx="2"/>
          </p:cNvCxnSpPr>
          <p:nvPr/>
        </p:nvCxnSpPr>
        <p:spPr>
          <a:xfrm rot="16200000" flipH="1">
            <a:off x="7472235" y="4651773"/>
            <a:ext cx="389943" cy="16659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88" name="Elbow Connector 87"/>
          <p:cNvCxnSpPr>
            <a:endCxn id="85" idx="1"/>
          </p:cNvCxnSpPr>
          <p:nvPr/>
        </p:nvCxnSpPr>
        <p:spPr>
          <a:xfrm rot="16200000" flipH="1">
            <a:off x="7228774" y="5285177"/>
            <a:ext cx="898763" cy="18849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1" name="TextBox 90"/>
          <p:cNvSpPr txBox="1"/>
          <p:nvPr/>
        </p:nvSpPr>
        <p:spPr>
          <a:xfrm>
            <a:off x="7668151" y="4495800"/>
            <a:ext cx="1398460" cy="1923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000000"/>
                </a:solidFill>
              </a:rPr>
              <a:t>LO ODU </a:t>
            </a:r>
            <a:r>
              <a:rPr lang="en-US" sz="800" b="1" i="1" dirty="0" err="1" smtClean="0">
                <a:solidFill>
                  <a:srgbClr val="000000"/>
                </a:solidFill>
              </a:rPr>
              <a:t>Src</a:t>
            </a:r>
            <a:r>
              <a:rPr lang="en-US" sz="800" b="1" i="1" dirty="0" smtClean="0">
                <a:solidFill>
                  <a:srgbClr val="000000"/>
                </a:solidFill>
              </a:rPr>
              <a:t> &amp; </a:t>
            </a:r>
            <a:r>
              <a:rPr lang="en-US" sz="800" b="1" i="1" dirty="0" err="1" smtClean="0">
                <a:solidFill>
                  <a:srgbClr val="000000"/>
                </a:solidFill>
              </a:rPr>
              <a:t>Dest</a:t>
            </a:r>
            <a:r>
              <a:rPr lang="en-US" sz="800" b="1" i="1" dirty="0" smtClean="0">
                <a:solidFill>
                  <a:srgbClr val="000000"/>
                </a:solidFill>
              </a:rPr>
              <a:t> not shown</a:t>
            </a:r>
          </a:p>
        </p:txBody>
      </p:sp>
      <p:sp>
        <p:nvSpPr>
          <p:cNvPr id="72" name="Cloud 141"/>
          <p:cNvSpPr/>
          <p:nvPr/>
        </p:nvSpPr>
        <p:spPr>
          <a:xfrm>
            <a:off x="-152400" y="4648200"/>
            <a:ext cx="16002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Do we need to put  here TTP or related LTP?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73" name="Connettore 2 72"/>
          <p:cNvCxnSpPr/>
          <p:nvPr/>
        </p:nvCxnSpPr>
        <p:spPr>
          <a:xfrm>
            <a:off x="2057400" y="41910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1676401" y="5181601"/>
            <a:ext cx="1219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 smtClean="0">
                <a:solidFill>
                  <a:prstClr val="black"/>
                </a:solidFill>
              </a:rPr>
              <a:t>It</a:t>
            </a:r>
            <a:r>
              <a:rPr lang="it-IT" sz="800" dirty="0" smtClean="0">
                <a:solidFill>
                  <a:prstClr val="black"/>
                </a:solidFill>
              </a:rPr>
              <a:t> </a:t>
            </a:r>
            <a:r>
              <a:rPr lang="it-IT" sz="800" dirty="0" err="1" smtClean="0">
                <a:solidFill>
                  <a:prstClr val="black"/>
                </a:solidFill>
              </a:rPr>
              <a:t>would</a:t>
            </a:r>
            <a:r>
              <a:rPr lang="it-IT" sz="800" dirty="0" smtClean="0">
                <a:solidFill>
                  <a:prstClr val="black"/>
                </a:solidFill>
              </a:rPr>
              <a:t> </a:t>
            </a:r>
            <a:r>
              <a:rPr lang="it-IT" sz="800" dirty="0" err="1" smtClean="0">
                <a:solidFill>
                  <a:prstClr val="black"/>
                </a:solidFill>
              </a:rPr>
              <a:t>be</a:t>
            </a:r>
            <a:r>
              <a:rPr lang="it-IT" sz="800" dirty="0" smtClean="0">
                <a:solidFill>
                  <a:prstClr val="black"/>
                </a:solidFill>
              </a:rPr>
              <a:t> ETH link </a:t>
            </a:r>
            <a:r>
              <a:rPr lang="it-IT" sz="800" dirty="0" err="1" smtClean="0">
                <a:solidFill>
                  <a:prstClr val="black"/>
                </a:solidFill>
              </a:rPr>
              <a:t>supported</a:t>
            </a:r>
            <a:r>
              <a:rPr lang="it-IT" sz="800" dirty="0" smtClean="0">
                <a:solidFill>
                  <a:prstClr val="black"/>
                </a:solidFill>
              </a:rPr>
              <a:t> </a:t>
            </a:r>
            <a:r>
              <a:rPr lang="it-IT" sz="800" dirty="0" err="1" smtClean="0">
                <a:solidFill>
                  <a:prstClr val="black"/>
                </a:solidFill>
              </a:rPr>
              <a:t>by</a:t>
            </a:r>
            <a:r>
              <a:rPr lang="it-IT" sz="800" dirty="0" smtClean="0">
                <a:solidFill>
                  <a:prstClr val="black"/>
                </a:solidFill>
              </a:rPr>
              <a:t> OTN tunnel</a:t>
            </a:r>
            <a:endParaRPr lang="en-US" sz="8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1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tangolo 58"/>
          <p:cNvSpPr/>
          <p:nvPr/>
        </p:nvSpPr>
        <p:spPr>
          <a:xfrm>
            <a:off x="3581400" y="21336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TEAS </a:t>
            </a:r>
            <a:r>
              <a:rPr lang="en-US" sz="3200" dirty="0"/>
              <a:t>Topology </a:t>
            </a:r>
            <a:r>
              <a:rPr lang="en-US" sz="3200" dirty="0" smtClean="0"/>
              <a:t>Model: Dynamic ETH link Instantiation </a:t>
            </a:r>
            <a:endParaRPr lang="en-US" sz="3200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1" y="1219200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3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4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1676400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network-id=</a:t>
            </a:r>
            <a:r>
              <a:rPr lang="en-US" sz="800" b="1" dirty="0" smtClean="0">
                <a:latin typeface="Calibri" pitchFamily="34" charset="0"/>
              </a:rPr>
              <a:t>Network-A, </a:t>
            </a:r>
            <a:r>
              <a:rPr lang="en-US" sz="800" dirty="0" smtClean="0">
                <a:latin typeface="Calibri" pitchFamily="34" charset="0"/>
              </a:rPr>
              <a:t>provider-id= </a:t>
            </a:r>
            <a:r>
              <a:rPr lang="en-US" sz="800" b="1" dirty="0" smtClean="0">
                <a:latin typeface="Calibri" pitchFamily="34" charset="0"/>
              </a:rPr>
              <a:t>x client-id= ..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7505448" y="14392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Line 157"/>
          <p:cNvSpPr>
            <a:spLocks noChangeShapeType="1"/>
          </p:cNvSpPr>
          <p:nvPr/>
        </p:nvSpPr>
        <p:spPr bwMode="auto">
          <a:xfrm>
            <a:off x="7543549" y="1537047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117891" y="1724025"/>
            <a:ext cx="968162" cy="19236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&lt;networks-state&gt;</a:t>
            </a:r>
          </a:p>
        </p:txBody>
      </p:sp>
      <p:sp>
        <p:nvSpPr>
          <p:cNvPr id="12" name="Diamond 11"/>
          <p:cNvSpPr/>
          <p:nvPr/>
        </p:nvSpPr>
        <p:spPr>
          <a:xfrm>
            <a:off x="7524498" y="19059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Line 157"/>
          <p:cNvSpPr>
            <a:spLocks noChangeShapeType="1"/>
          </p:cNvSpPr>
          <p:nvPr/>
        </p:nvSpPr>
        <p:spPr bwMode="auto">
          <a:xfrm>
            <a:off x="7562599" y="20037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7089317" y="2190749"/>
            <a:ext cx="1216483" cy="438582"/>
          </a:xfrm>
          <a:prstGeom prst="rect">
            <a:avLst/>
          </a:prstGeom>
          <a:solidFill>
            <a:srgbClr val="DDDDDD">
              <a:alpha val="6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network-ref: &lt;NW-A ref&gt;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server-provided: true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057400" y="2286731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PE1-1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2521156" y="203852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2559257" y="2118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2555417" y="3648074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PE1-1.1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2555417" y="4118138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…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2368757" y="262033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stCxn id="53" idx="2"/>
            <a:endCxn id="47" idx="1"/>
          </p:cNvCxnSpPr>
          <p:nvPr/>
        </p:nvCxnSpPr>
        <p:spPr>
          <a:xfrm rot="16200000" flipH="1">
            <a:off x="1939532" y="3189925"/>
            <a:ext cx="1085216" cy="14655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56" name="Elbow Connector 55"/>
          <p:cNvCxnSpPr>
            <a:stCxn id="53" idx="2"/>
            <a:endCxn id="91" idx="1"/>
          </p:cNvCxnSpPr>
          <p:nvPr/>
        </p:nvCxnSpPr>
        <p:spPr>
          <a:xfrm rot="16200000" flipH="1">
            <a:off x="1463846" y="3665610"/>
            <a:ext cx="2038442" cy="148409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2557272" y="46013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….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92" name="Elbow Connector 91"/>
          <p:cNvCxnSpPr>
            <a:stCxn id="53" idx="2"/>
            <a:endCxn id="49" idx="1"/>
          </p:cNvCxnSpPr>
          <p:nvPr/>
        </p:nvCxnSpPr>
        <p:spPr>
          <a:xfrm rot="16200000" flipH="1">
            <a:off x="1704500" y="3424957"/>
            <a:ext cx="1555280" cy="14655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46" name="Diamond 37"/>
          <p:cNvSpPr/>
          <p:nvPr/>
        </p:nvSpPr>
        <p:spPr>
          <a:xfrm>
            <a:off x="663781" y="201947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Line 157"/>
          <p:cNvSpPr>
            <a:spLocks noChangeShapeType="1"/>
          </p:cNvSpPr>
          <p:nvPr/>
        </p:nvSpPr>
        <p:spPr bwMode="auto">
          <a:xfrm>
            <a:off x="701882" y="209902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228601" y="2286000"/>
            <a:ext cx="9906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=/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-topology/eth-topology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7" name="Diamond 52"/>
          <p:cNvSpPr/>
          <p:nvPr/>
        </p:nvSpPr>
        <p:spPr>
          <a:xfrm>
            <a:off x="2093494" y="262452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3"/>
          <p:cNvCxnSpPr>
            <a:stCxn id="57" idx="2"/>
          </p:cNvCxnSpPr>
          <p:nvPr/>
        </p:nvCxnSpPr>
        <p:spPr>
          <a:xfrm rot="5400000">
            <a:off x="1590992" y="2657792"/>
            <a:ext cx="475616" cy="6096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57200" y="3048000"/>
            <a:ext cx="105999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 underlay-topology 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Provider-id: &lt;Y&gt;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Network-id: &lt;….&gt;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Client-id: &lt;0&gt;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590800" y="4191000"/>
            <a:ext cx="106679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tp-id:PE1-1.2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72" name="Elbow Connector 91"/>
          <p:cNvCxnSpPr>
            <a:stCxn id="53" idx="2"/>
            <a:endCxn id="71" idx="1"/>
          </p:cNvCxnSpPr>
          <p:nvPr/>
        </p:nvCxnSpPr>
        <p:spPr>
          <a:xfrm rot="16200000" flipH="1">
            <a:off x="1685760" y="3443696"/>
            <a:ext cx="1628142" cy="18193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75" name="Diamond 35"/>
          <p:cNvSpPr/>
          <p:nvPr/>
        </p:nvSpPr>
        <p:spPr>
          <a:xfrm>
            <a:off x="4229099" y="20540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Line 157"/>
          <p:cNvSpPr>
            <a:spLocks noChangeShapeType="1"/>
          </p:cNvSpPr>
          <p:nvPr/>
        </p:nvSpPr>
        <p:spPr bwMode="auto">
          <a:xfrm>
            <a:off x="4267200" y="213360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733800" y="2286000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&lt;link&gt;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Link-id: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ETH-1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5410200" y="2286000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&lt;link&gt;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smtClean="0">
                <a:latin typeface="Calibri" pitchFamily="34" charset="0"/>
              </a:rPr>
              <a:t>Link-id: </a:t>
            </a:r>
            <a:r>
              <a:rPr lang="en-US" sz="800" b="1" dirty="0" err="1" smtClean="0">
                <a:solidFill>
                  <a:srgbClr val="000000"/>
                </a:solidFill>
                <a:latin typeface="Calibri" pitchFamily="34" charset="0"/>
              </a:rPr>
              <a:t>Linkx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9" name="Diamond 35"/>
          <p:cNvSpPr/>
          <p:nvPr/>
        </p:nvSpPr>
        <p:spPr>
          <a:xfrm>
            <a:off x="5791200" y="202325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Line 157"/>
          <p:cNvSpPr>
            <a:spLocks noChangeShapeType="1"/>
          </p:cNvSpPr>
          <p:nvPr/>
        </p:nvSpPr>
        <p:spPr bwMode="auto">
          <a:xfrm>
            <a:off x="5829301" y="2102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953000" y="2438400"/>
            <a:ext cx="3810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5029200" y="2743200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&lt;PE1-1&gt;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</a:t>
            </a:r>
            <a:r>
              <a:rPr lang="it-IT" sz="800" dirty="0" smtClean="0"/>
              <a:t>PE1-1.2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1" name="Text Box 18"/>
          <p:cNvSpPr txBox="1">
            <a:spLocks noChangeArrowheads="1"/>
          </p:cNvSpPr>
          <p:nvPr/>
        </p:nvSpPr>
        <p:spPr bwMode="auto">
          <a:xfrm>
            <a:off x="5029200" y="3276600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&lt;PE2-1&gt;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&lt;PE2-1.2&gt;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2" name="Diamond 52"/>
          <p:cNvSpPr/>
          <p:nvPr/>
        </p:nvSpPr>
        <p:spPr>
          <a:xfrm>
            <a:off x="4415589" y="262452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" name="Elbow Connector 53"/>
          <p:cNvCxnSpPr>
            <a:stCxn id="102" idx="2"/>
            <a:endCxn id="120" idx="1"/>
          </p:cNvCxnSpPr>
          <p:nvPr/>
        </p:nvCxnSpPr>
        <p:spPr>
          <a:xfrm rot="16200000" flipH="1">
            <a:off x="4409389" y="2771089"/>
            <a:ext cx="513716" cy="42110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0" name="Diamond 52"/>
          <p:cNvSpPr/>
          <p:nvPr/>
        </p:nvSpPr>
        <p:spPr>
          <a:xfrm>
            <a:off x="2245894" y="2590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1" name="Elbow Connector 53"/>
          <p:cNvCxnSpPr>
            <a:stCxn id="110" idx="2"/>
            <a:endCxn id="117" idx="3"/>
          </p:cNvCxnSpPr>
          <p:nvPr/>
        </p:nvCxnSpPr>
        <p:spPr>
          <a:xfrm rot="5400000">
            <a:off x="782605" y="3578050"/>
            <a:ext cx="2390383" cy="61640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7" name="Text Box 18"/>
          <p:cNvSpPr txBox="1">
            <a:spLocks noChangeArrowheads="1"/>
          </p:cNvSpPr>
          <p:nvPr/>
        </p:nvSpPr>
        <p:spPr bwMode="auto">
          <a:xfrm>
            <a:off x="609600" y="4800600"/>
            <a:ext cx="1059992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 </a:t>
            </a:r>
            <a:r>
              <a:rPr lang="en-US" altLang="zh-CN" sz="800" dirty="0" smtClean="0">
                <a:latin typeface="Calibri" pitchFamily="34" charset="0"/>
              </a:rPr>
              <a:t>connectivity</a:t>
            </a:r>
            <a:r>
              <a:rPr lang="zh-CN" altLang="en-US" sz="800" dirty="0" smtClean="0">
                <a:latin typeface="Calibri" pitchFamily="34" charset="0"/>
              </a:rPr>
              <a:t> </a:t>
            </a:r>
            <a:r>
              <a:rPr lang="en-US" altLang="zh-CN" sz="800" dirty="0" smtClean="0">
                <a:latin typeface="Calibri" pitchFamily="34" charset="0"/>
              </a:rPr>
              <a:t>matrix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The capability between each TP pairs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20" name="左大括号 119"/>
          <p:cNvSpPr/>
          <p:nvPr/>
        </p:nvSpPr>
        <p:spPr>
          <a:xfrm>
            <a:off x="4876800" y="2895600"/>
            <a:ext cx="76200" cy="685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Diamond 52"/>
          <p:cNvSpPr/>
          <p:nvPr/>
        </p:nvSpPr>
        <p:spPr>
          <a:xfrm>
            <a:off x="3962400" y="3124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 Box 18"/>
          <p:cNvSpPr txBox="1">
            <a:spLocks noChangeArrowheads="1"/>
          </p:cNvSpPr>
          <p:nvPr/>
        </p:nvSpPr>
        <p:spPr bwMode="auto">
          <a:xfrm>
            <a:off x="4724400" y="3886200"/>
            <a:ext cx="1828800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&lt;link attributes&gt;</a:t>
            </a:r>
          </a:p>
          <a:p>
            <a:pPr algn="ctr"/>
            <a:endParaRPr lang="it-IT" sz="800" dirty="0" smtClean="0">
              <a:latin typeface="Calibri" pitchFamily="34" charset="0"/>
            </a:endParaRPr>
          </a:p>
          <a:p>
            <a:pPr algn="ctr"/>
            <a:endParaRPr lang="en-US" sz="800" dirty="0">
              <a:latin typeface="Calibri" pitchFamily="34" charset="0"/>
            </a:endParaRPr>
          </a:p>
        </p:txBody>
      </p:sp>
      <p:cxnSp>
        <p:nvCxnSpPr>
          <p:cNvPr id="131" name="Elbow Connector 53"/>
          <p:cNvCxnSpPr>
            <a:stCxn id="122" idx="2"/>
            <a:endCxn id="130" idx="1"/>
          </p:cNvCxnSpPr>
          <p:nvPr/>
        </p:nvCxnSpPr>
        <p:spPr>
          <a:xfrm rot="16200000" flipH="1">
            <a:off x="3922939" y="3304030"/>
            <a:ext cx="881028" cy="721894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62" name="Connettore 2 61"/>
          <p:cNvCxnSpPr/>
          <p:nvPr/>
        </p:nvCxnSpPr>
        <p:spPr>
          <a:xfrm>
            <a:off x="6629400" y="3276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7391400" y="3352800"/>
            <a:ext cx="1660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I2rs-yang-network-topo</a:t>
            </a:r>
            <a:endParaRPr lang="en-US" sz="1200" dirty="0"/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6324600" y="4419600"/>
            <a:ext cx="1371600" cy="1423467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800" dirty="0" smtClean="0">
              <a:latin typeface="Calibri" pitchFamily="34" charset="0"/>
            </a:endParaRPr>
          </a:p>
          <a:p>
            <a:pPr algn="ctr"/>
            <a:r>
              <a:rPr lang="it-IT" sz="800" dirty="0" err="1" smtClean="0">
                <a:latin typeface="Calibri" pitchFamily="34" charset="0"/>
              </a:rPr>
              <a:t>Underlay</a:t>
            </a:r>
            <a:r>
              <a:rPr lang="it-IT" sz="800" dirty="0" smtClean="0">
                <a:latin typeface="Calibri" pitchFamily="34" charset="0"/>
              </a:rPr>
              <a:t>: </a:t>
            </a:r>
            <a:r>
              <a:rPr lang="it-IT" sz="800" dirty="0" err="1" smtClean="0">
                <a:latin typeface="Calibri" pitchFamily="34" charset="0"/>
              </a:rPr>
              <a:t>true</a:t>
            </a:r>
            <a:endParaRPr lang="it-IT" sz="800" dirty="0" smtClean="0">
              <a:latin typeface="Calibri" pitchFamily="34" charset="0"/>
            </a:endParaRPr>
          </a:p>
          <a:p>
            <a:pPr algn="ctr"/>
            <a:r>
              <a:rPr lang="it-IT" sz="800" dirty="0" smtClean="0">
                <a:latin typeface="Calibri" pitchFamily="34" charset="0"/>
              </a:rPr>
              <a:t>Provider-id=Y</a:t>
            </a:r>
          </a:p>
          <a:p>
            <a:pPr algn="ctr"/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&lt;</a:t>
            </a:r>
            <a:r>
              <a:rPr lang="it-IT" sz="800" dirty="0" err="1" smtClean="0">
                <a:solidFill>
                  <a:srgbClr val="FF0000"/>
                </a:solidFill>
                <a:latin typeface="Calibri" pitchFamily="34" charset="0"/>
              </a:rPr>
              <a:t>Underlay-tunnel-src</a:t>
            </a:r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&gt;</a:t>
            </a:r>
          </a:p>
          <a:p>
            <a:pPr algn="ctr"/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tp-ref=PE1.1</a:t>
            </a:r>
          </a:p>
          <a:p>
            <a:pPr algn="ctr"/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Node-ref=PE1</a:t>
            </a:r>
          </a:p>
          <a:p>
            <a:pPr algn="ctr"/>
            <a:r>
              <a:rPr lang="it-IT" sz="800" dirty="0" err="1" smtClean="0">
                <a:solidFill>
                  <a:srgbClr val="FF0000"/>
                </a:solidFill>
                <a:latin typeface="Calibri" pitchFamily="34" charset="0"/>
              </a:rPr>
              <a:t>Underlay-tunnel-dst</a:t>
            </a:r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&gt;</a:t>
            </a:r>
          </a:p>
          <a:p>
            <a:pPr algn="ctr"/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Tp-ref=PE2.2</a:t>
            </a:r>
          </a:p>
          <a:p>
            <a:pPr algn="ctr"/>
            <a:r>
              <a:rPr lang="it-IT" sz="800" dirty="0" smtClean="0">
                <a:solidFill>
                  <a:srgbClr val="FF0000"/>
                </a:solidFill>
                <a:latin typeface="Calibri" pitchFamily="34" charset="0"/>
              </a:rPr>
              <a:t>Node-ref=PE2</a:t>
            </a:r>
          </a:p>
          <a:p>
            <a:pPr algn="ctr"/>
            <a:endParaRPr lang="it-IT" sz="800" dirty="0" smtClean="0">
              <a:latin typeface="Calibri" pitchFamily="34" charset="0"/>
            </a:endParaRPr>
          </a:p>
          <a:p>
            <a:pPr algn="ctr"/>
            <a:endParaRPr lang="en-US" sz="800" dirty="0">
              <a:latin typeface="Calibri" pitchFamily="34" charset="0"/>
            </a:endParaRPr>
          </a:p>
        </p:txBody>
      </p:sp>
      <p:grpSp>
        <p:nvGrpSpPr>
          <p:cNvPr id="74" name="Gruppo 73"/>
          <p:cNvGrpSpPr/>
          <p:nvPr/>
        </p:nvGrpSpPr>
        <p:grpSpPr>
          <a:xfrm>
            <a:off x="5597092" y="4267200"/>
            <a:ext cx="727508" cy="609600"/>
            <a:chOff x="5597092" y="5334000"/>
            <a:chExt cx="727508" cy="609600"/>
          </a:xfrm>
        </p:grpSpPr>
        <p:cxnSp>
          <p:nvCxnSpPr>
            <p:cNvPr id="64" name="Elbow Connector 53"/>
            <p:cNvCxnSpPr>
              <a:stCxn id="70" idx="2"/>
            </p:cNvCxnSpPr>
            <p:nvPr/>
          </p:nvCxnSpPr>
          <p:spPr>
            <a:xfrm rot="16200000" flipH="1">
              <a:off x="5705576" y="5324576"/>
              <a:ext cx="533400" cy="70464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round/>
              <a:headEnd type="none"/>
              <a:tailEnd type="arrow" w="med" len="med"/>
            </a:ln>
          </p:spPr>
        </p:cxnSp>
        <p:sp>
          <p:nvSpPr>
            <p:cNvPr id="70" name="Diamond 52"/>
            <p:cNvSpPr/>
            <p:nvPr/>
          </p:nvSpPr>
          <p:spPr>
            <a:xfrm>
              <a:off x="5597092" y="5334000"/>
              <a:ext cx="45719" cy="762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3200400" y="2819400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" name="Diamond 52"/>
          <p:cNvSpPr/>
          <p:nvPr/>
        </p:nvSpPr>
        <p:spPr>
          <a:xfrm>
            <a:off x="3810000" y="256673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Elbow Connector 53"/>
          <p:cNvCxnSpPr/>
          <p:nvPr/>
        </p:nvCxnSpPr>
        <p:spPr>
          <a:xfrm rot="16200000" flipH="1">
            <a:off x="3771901" y="2628900"/>
            <a:ext cx="228601" cy="15240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2743200" y="2046729"/>
            <a:ext cx="10459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PE2-1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" name="Cloud 141"/>
          <p:cNvSpPr/>
          <p:nvPr/>
        </p:nvSpPr>
        <p:spPr>
          <a:xfrm>
            <a:off x="7543800" y="4419600"/>
            <a:ext cx="1600200" cy="457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Do we need to put  here TTP or related LTP?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Transitional Link: TEAS Topology Model :multi-layer representation </a:t>
            </a:r>
            <a:endParaRPr lang="en-US" sz="3200" dirty="0"/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1371602" y="1418971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network-id=</a:t>
            </a:r>
            <a:r>
              <a:rPr lang="en-US" sz="800" b="1" dirty="0" smtClean="0">
                <a:latin typeface="Calibri" pitchFamily="34" charset="0"/>
              </a:rPr>
              <a:t>Network-B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1447802" y="2057402"/>
            <a:ext cx="623120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link-id: </a:t>
            </a:r>
            <a:r>
              <a:rPr lang="en-US" sz="800" b="1" dirty="0" smtClean="0">
                <a:solidFill>
                  <a:srgbClr val="FF0000"/>
                </a:solidFill>
                <a:latin typeface="Calibri" pitchFamily="34" charset="0"/>
              </a:rPr>
              <a:t>&lt;Link1-2&gt;</a:t>
            </a:r>
            <a:endParaRPr lang="en-US" sz="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4491791" y="173347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Line 157"/>
          <p:cNvSpPr>
            <a:spLocks noChangeShapeType="1"/>
          </p:cNvSpPr>
          <p:nvPr/>
        </p:nvSpPr>
        <p:spPr bwMode="auto">
          <a:xfrm>
            <a:off x="4529892" y="18130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2743200" y="4172945"/>
            <a:ext cx="3581400" cy="2750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0" name="Diamond 99"/>
          <p:cNvSpPr/>
          <p:nvPr/>
        </p:nvSpPr>
        <p:spPr>
          <a:xfrm>
            <a:off x="4495802" y="390997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Line 157"/>
          <p:cNvSpPr>
            <a:spLocks noChangeShapeType="1"/>
          </p:cNvSpPr>
          <p:nvPr/>
        </p:nvSpPr>
        <p:spPr bwMode="auto">
          <a:xfrm>
            <a:off x="4533903" y="400779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5347186" y="444795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Line 157"/>
          <p:cNvSpPr>
            <a:spLocks noChangeShapeType="1"/>
          </p:cNvSpPr>
          <p:nvPr/>
        </p:nvSpPr>
        <p:spPr bwMode="auto">
          <a:xfrm>
            <a:off x="5385287" y="45457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Diamond 103"/>
          <p:cNvSpPr/>
          <p:nvPr/>
        </p:nvSpPr>
        <p:spPr>
          <a:xfrm>
            <a:off x="3348791" y="444795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Line 157"/>
          <p:cNvSpPr>
            <a:spLocks noChangeShapeType="1"/>
          </p:cNvSpPr>
          <p:nvPr/>
        </p:nvSpPr>
        <p:spPr bwMode="auto">
          <a:xfrm>
            <a:off x="3386892" y="45457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1905000" y="4752756"/>
            <a:ext cx="2057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s-transitional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o</a:t>
            </a:r>
            <a:r>
              <a:rPr lang="en-US" sz="800" dirty="0" err="1" smtClean="0">
                <a:latin typeface="Calibri" pitchFamily="34" charset="0"/>
              </a:rPr>
              <a:t>per</a:t>
            </a:r>
            <a:r>
              <a:rPr lang="en-US" sz="800" dirty="0" smtClean="0">
                <a:latin typeface="Calibri" pitchFamily="34" charset="0"/>
              </a:rPr>
              <a:t>-status: up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nformation-source: system-processed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4953000" y="4752756"/>
            <a:ext cx="838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 tree not shown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1" name="Diamond 130"/>
          <p:cNvSpPr/>
          <p:nvPr/>
        </p:nvSpPr>
        <p:spPr>
          <a:xfrm>
            <a:off x="2133602" y="5309937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Diamond 136"/>
          <p:cNvSpPr/>
          <p:nvPr/>
        </p:nvSpPr>
        <p:spPr>
          <a:xfrm>
            <a:off x="3657602" y="528615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629400" y="2667000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&lt;PE1 –E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&lt;TTP-1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37" name="Diamond 99"/>
          <p:cNvSpPr/>
          <p:nvPr/>
        </p:nvSpPr>
        <p:spPr>
          <a:xfrm>
            <a:off x="6930189" y="23622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Line 157"/>
          <p:cNvSpPr>
            <a:spLocks noChangeShapeType="1"/>
          </p:cNvSpPr>
          <p:nvPr/>
        </p:nvSpPr>
        <p:spPr bwMode="auto">
          <a:xfrm>
            <a:off x="6968290" y="24600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1" name="Cloud 141"/>
          <p:cNvSpPr/>
          <p:nvPr/>
        </p:nvSpPr>
        <p:spPr>
          <a:xfrm>
            <a:off x="6629400" y="1676400"/>
            <a:ext cx="25908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Are TTP visible into I2rs topology?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7848600" y="2667000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dest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dst</a:t>
            </a:r>
            <a:r>
              <a:rPr lang="en-US" sz="800" dirty="0" smtClean="0">
                <a:latin typeface="Calibri" pitchFamily="34" charset="0"/>
              </a:rPr>
              <a:t>-node: &lt;PE1 –O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 smtClean="0">
                <a:latin typeface="Calibri" pitchFamily="34" charset="0"/>
              </a:rPr>
              <a:t>dst-tp</a:t>
            </a:r>
            <a:r>
              <a:rPr lang="en-US" sz="800" dirty="0" smtClean="0">
                <a:latin typeface="Calibri" pitchFamily="34" charset="0"/>
              </a:rPr>
              <a:t>: &lt;TTP-2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2106169" y="2967335"/>
            <a:ext cx="493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</a:t>
            </a:r>
            <a:r>
              <a:rPr lang="it-IT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be</a:t>
            </a:r>
            <a:r>
              <a:rPr lang="it-IT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completed</a:t>
            </a:r>
            <a:endParaRPr lang="it-IT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14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365805" y="2967335"/>
            <a:ext cx="241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Backup </a:t>
            </a:r>
            <a:endParaRPr lang="it-IT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loud 144"/>
          <p:cNvSpPr/>
          <p:nvPr/>
        </p:nvSpPr>
        <p:spPr>
          <a:xfrm>
            <a:off x="1752600" y="5867400"/>
            <a:ext cx="1905000" cy="6858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Duplicate containment of </a:t>
            </a:r>
            <a:r>
              <a:rPr lang="en-US" sz="1050" b="1" dirty="0" err="1" smtClean="0">
                <a:solidFill>
                  <a:schemeClr val="tx1"/>
                </a:solidFill>
              </a:rPr>
              <a:t>te</a:t>
            </a:r>
            <a:r>
              <a:rPr lang="en-US" sz="1050" b="1" dirty="0" smtClean="0">
                <a:solidFill>
                  <a:schemeClr val="tx1"/>
                </a:solidFill>
              </a:rPr>
              <a:t>-link-info-attributes 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Transitional Link: TEAS Topology Model Instantiation: ETH node</a:t>
            </a:r>
            <a:endParaRPr lang="en-US" sz="3200" dirty="0"/>
          </a:p>
        </p:txBody>
      </p:sp>
      <p:sp>
        <p:nvSpPr>
          <p:cNvPr id="77" name="Cloud 76"/>
          <p:cNvSpPr/>
          <p:nvPr/>
        </p:nvSpPr>
        <p:spPr>
          <a:xfrm>
            <a:off x="0" y="1752600"/>
            <a:ext cx="16764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Oops!!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Which i2rs Link to augment?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1371602" y="1418971"/>
            <a:ext cx="625792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network-id=</a:t>
            </a:r>
            <a:r>
              <a:rPr lang="en-US" sz="800" b="1" dirty="0" smtClean="0">
                <a:latin typeface="Calibri" pitchFamily="34" charset="0"/>
              </a:rPr>
              <a:t>Network-B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1447802" y="2057402"/>
            <a:ext cx="6231205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link-id: </a:t>
            </a:r>
            <a:r>
              <a:rPr lang="en-US" sz="800" b="1" dirty="0" smtClean="0">
                <a:solidFill>
                  <a:srgbClr val="FF0000"/>
                </a:solidFill>
                <a:latin typeface="Calibri" pitchFamily="34" charset="0"/>
              </a:rPr>
              <a:t>&lt;ETH-UNI-Link&gt;</a:t>
            </a:r>
            <a:endParaRPr lang="en-US" sz="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4491791" y="173347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Line 157"/>
          <p:cNvSpPr>
            <a:spLocks noChangeShapeType="1"/>
          </p:cNvSpPr>
          <p:nvPr/>
        </p:nvSpPr>
        <p:spPr bwMode="auto">
          <a:xfrm>
            <a:off x="4529892" y="1813019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2743200" y="2620589"/>
            <a:ext cx="3581400" cy="2750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0" name="Diamond 99"/>
          <p:cNvSpPr/>
          <p:nvPr/>
        </p:nvSpPr>
        <p:spPr>
          <a:xfrm>
            <a:off x="4495802" y="2309526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Line 157"/>
          <p:cNvSpPr>
            <a:spLocks noChangeShapeType="1"/>
          </p:cNvSpPr>
          <p:nvPr/>
        </p:nvSpPr>
        <p:spPr bwMode="auto">
          <a:xfrm>
            <a:off x="4533903" y="240734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2" name="Diamond 101"/>
          <p:cNvSpPr/>
          <p:nvPr/>
        </p:nvSpPr>
        <p:spPr>
          <a:xfrm>
            <a:off x="5347186" y="28956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Line 157"/>
          <p:cNvSpPr>
            <a:spLocks noChangeShapeType="1"/>
          </p:cNvSpPr>
          <p:nvPr/>
        </p:nvSpPr>
        <p:spPr bwMode="auto">
          <a:xfrm>
            <a:off x="5385287" y="29934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4" name="Diamond 103"/>
          <p:cNvSpPr/>
          <p:nvPr/>
        </p:nvSpPr>
        <p:spPr>
          <a:xfrm>
            <a:off x="3348791" y="28956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Line 157"/>
          <p:cNvSpPr>
            <a:spLocks noChangeShapeType="1"/>
          </p:cNvSpPr>
          <p:nvPr/>
        </p:nvSpPr>
        <p:spPr bwMode="auto">
          <a:xfrm>
            <a:off x="3386892" y="29934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1905000" y="3200400"/>
            <a:ext cx="2057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&lt;state&gt;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s-transitional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o</a:t>
            </a:r>
            <a:r>
              <a:rPr lang="en-US" sz="800" dirty="0" err="1" smtClean="0">
                <a:latin typeface="Calibri" pitchFamily="34" charset="0"/>
              </a:rPr>
              <a:t>per</a:t>
            </a:r>
            <a:r>
              <a:rPr lang="en-US" sz="800" dirty="0" smtClean="0">
                <a:latin typeface="Calibri" pitchFamily="34" charset="0"/>
              </a:rPr>
              <a:t>-status: up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nformation-source: system-processed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4953000" y="3200400"/>
            <a:ext cx="8382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no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Config</a:t>
            </a:r>
            <a:r>
              <a:rPr lang="en-US" sz="800" dirty="0" smtClean="0">
                <a:latin typeface="Calibri" pitchFamily="34" charset="0"/>
              </a:rPr>
              <a:t> tree not shown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0" name="Text Box 18"/>
          <p:cNvSpPr txBox="1">
            <a:spLocks noChangeArrowheads="1"/>
          </p:cNvSpPr>
          <p:nvPr/>
        </p:nvSpPr>
        <p:spPr bwMode="auto">
          <a:xfrm>
            <a:off x="914400" y="4038602"/>
            <a:ext cx="1905000" cy="684803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&lt;information-</a:t>
            </a:r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-entry&gt;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ink-index: 1234 (Is this </a:t>
            </a:r>
            <a:r>
              <a:rPr lang="en-US" sz="800" dirty="0" err="1" smtClean="0">
                <a:solidFill>
                  <a:srgbClr val="FF0000"/>
                </a:solidFill>
                <a:latin typeface="Calibri" pitchFamily="34" charset="0"/>
              </a:rPr>
              <a:t>lsp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-id / tunnel-id)?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</a:t>
            </a:r>
            <a:r>
              <a:rPr lang="en-US" sz="800" dirty="0" smtClean="0">
                <a:latin typeface="Calibri" pitchFamily="34" charset="0"/>
              </a:rPr>
              <a:t>ink-protection-type: unprotected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</a:t>
            </a:r>
            <a:r>
              <a:rPr lang="en-US" sz="800" dirty="0" smtClean="0">
                <a:latin typeface="Calibri" pitchFamily="34" charset="0"/>
              </a:rPr>
              <a:t>ax-link-bandwidth: 10G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Max-</a:t>
            </a:r>
            <a:r>
              <a:rPr lang="en-US" sz="800" dirty="0" err="1" smtClean="0">
                <a:latin typeface="Calibri" pitchFamily="34" charset="0"/>
              </a:rPr>
              <a:t>resv</a:t>
            </a:r>
            <a:r>
              <a:rPr lang="en-US" sz="800" dirty="0" smtClean="0">
                <a:latin typeface="Calibri" pitchFamily="34" charset="0"/>
              </a:rPr>
              <a:t>-link-bandwidth: NA</a:t>
            </a:r>
          </a:p>
        </p:txBody>
      </p:sp>
      <p:sp>
        <p:nvSpPr>
          <p:cNvPr id="131" name="Diamond 130"/>
          <p:cNvSpPr/>
          <p:nvPr/>
        </p:nvSpPr>
        <p:spPr>
          <a:xfrm>
            <a:off x="2133602" y="3757581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Line 157"/>
          <p:cNvSpPr>
            <a:spLocks noChangeShapeType="1"/>
          </p:cNvSpPr>
          <p:nvPr/>
        </p:nvSpPr>
        <p:spPr bwMode="auto">
          <a:xfrm>
            <a:off x="2171703" y="385539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1828802" y="4743019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Line 157"/>
          <p:cNvSpPr>
            <a:spLocks noChangeShapeType="1"/>
          </p:cNvSpPr>
          <p:nvPr/>
        </p:nvSpPr>
        <p:spPr bwMode="auto">
          <a:xfrm>
            <a:off x="1866903" y="4840835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5" name="Text Box 18"/>
          <p:cNvSpPr txBox="1">
            <a:spLocks noChangeArrowheads="1"/>
          </p:cNvSpPr>
          <p:nvPr/>
        </p:nvSpPr>
        <p:spPr bwMode="auto">
          <a:xfrm>
            <a:off x="990600" y="5047817"/>
            <a:ext cx="1752600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&lt;interface-switching-capability&gt;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witching-capability: ????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encoding: </a:t>
            </a:r>
            <a:r>
              <a:rPr lang="en-US" sz="800" dirty="0" err="1"/>
              <a:t>lsp</a:t>
            </a:r>
            <a:r>
              <a:rPr lang="en-US" sz="800" dirty="0"/>
              <a:t>-encoding-digital-wrapper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352800" y="4014822"/>
            <a:ext cx="1905000" cy="117724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</a:t>
            </a:r>
            <a:r>
              <a:rPr lang="en-US" sz="800" dirty="0" err="1" smtClean="0">
                <a:latin typeface="Calibri" pitchFamily="34" charset="0"/>
              </a:rPr>
              <a:t>te</a:t>
            </a:r>
            <a:r>
              <a:rPr lang="en-US" sz="800" dirty="0" smtClean="0">
                <a:latin typeface="Calibri" pitchFamily="34" charset="0"/>
              </a:rPr>
              <a:t>-link-attributes&gt;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a</a:t>
            </a:r>
            <a:r>
              <a:rPr lang="en-US" sz="800" dirty="0" smtClean="0">
                <a:latin typeface="Calibri" pitchFamily="34" charset="0"/>
              </a:rPr>
              <a:t>ccess-type: point-to-point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i</a:t>
            </a:r>
            <a:r>
              <a:rPr lang="en-US" sz="800" dirty="0" smtClean="0">
                <a:latin typeface="Calibri" pitchFamily="34" charset="0"/>
              </a:rPr>
              <a:t>s-abstract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</a:t>
            </a:r>
            <a:r>
              <a:rPr lang="en-US" sz="800" dirty="0" smtClean="0">
                <a:latin typeface="Calibri" pitchFamily="34" charset="0"/>
              </a:rPr>
              <a:t>ame: </a:t>
            </a: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1234 (Is this </a:t>
            </a:r>
            <a:r>
              <a:rPr lang="en-US" sz="800" dirty="0" err="1">
                <a:solidFill>
                  <a:srgbClr val="FF0000"/>
                </a:solidFill>
                <a:latin typeface="Calibri" pitchFamily="34" charset="0"/>
              </a:rPr>
              <a:t>lsp</a:t>
            </a: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-id / tunnel-id)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?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en-US" sz="800" dirty="0" smtClean="0">
                <a:solidFill>
                  <a:srgbClr val="000000"/>
                </a:solidFill>
                <a:latin typeface="Calibri" pitchFamily="34" charset="0"/>
              </a:rPr>
              <a:t>dmin-status: up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link-index: 1234 (Is this </a:t>
            </a:r>
            <a:r>
              <a:rPr lang="en-US" sz="800" dirty="0" err="1">
                <a:solidFill>
                  <a:srgbClr val="FF0000"/>
                </a:solidFill>
                <a:latin typeface="Calibri" pitchFamily="34" charset="0"/>
              </a:rPr>
              <a:t>lsp</a:t>
            </a:r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-id / tunnel-id)?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link-protection-type: unprotected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max-link-bandwidth: 10G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Max-</a:t>
            </a:r>
            <a:r>
              <a:rPr lang="en-US" sz="800" dirty="0" err="1">
                <a:latin typeface="Calibri" pitchFamily="34" charset="0"/>
              </a:rPr>
              <a:t>resv</a:t>
            </a:r>
            <a:r>
              <a:rPr lang="en-US" sz="800" dirty="0">
                <a:latin typeface="Calibri" pitchFamily="34" charset="0"/>
              </a:rPr>
              <a:t>-link-bandwidth: NA</a:t>
            </a:r>
          </a:p>
        </p:txBody>
      </p:sp>
      <p:sp>
        <p:nvSpPr>
          <p:cNvPr id="137" name="Diamond 136"/>
          <p:cNvSpPr/>
          <p:nvPr/>
        </p:nvSpPr>
        <p:spPr>
          <a:xfrm>
            <a:off x="3657602" y="373380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Line 157"/>
          <p:cNvSpPr>
            <a:spLocks noChangeShapeType="1"/>
          </p:cNvSpPr>
          <p:nvPr/>
        </p:nvSpPr>
        <p:spPr bwMode="auto">
          <a:xfrm>
            <a:off x="3695703" y="38316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4267202" y="51816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Line 157"/>
          <p:cNvSpPr>
            <a:spLocks noChangeShapeType="1"/>
          </p:cNvSpPr>
          <p:nvPr/>
        </p:nvSpPr>
        <p:spPr bwMode="auto">
          <a:xfrm>
            <a:off x="4305303" y="5279416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3429000" y="5486400"/>
            <a:ext cx="1752600" cy="56169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 smtClean="0">
                <a:latin typeface="Calibri" pitchFamily="34" charset="0"/>
              </a:rPr>
              <a:t>&lt;interface-switching-capability&gt;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800" dirty="0" smtClean="0">
                <a:solidFill>
                  <a:srgbClr val="FF0000"/>
                </a:solidFill>
                <a:latin typeface="Calibri" pitchFamily="34" charset="0"/>
              </a:rPr>
              <a:t>witching-capability: ????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encoding: </a:t>
            </a:r>
            <a:r>
              <a:rPr lang="en-US" sz="800" dirty="0" err="1"/>
              <a:t>lsp</a:t>
            </a:r>
            <a:r>
              <a:rPr lang="en-US" sz="800" dirty="0"/>
              <a:t>-encoding-digital-wrapper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42" name="Cloud 141"/>
          <p:cNvSpPr/>
          <p:nvPr/>
        </p:nvSpPr>
        <p:spPr>
          <a:xfrm>
            <a:off x="5029200" y="3733800"/>
            <a:ext cx="25908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Where is the association between link &amp; ODU2 connection?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3" name="Left Brace 142"/>
          <p:cNvSpPr/>
          <p:nvPr/>
        </p:nvSpPr>
        <p:spPr>
          <a:xfrm>
            <a:off x="3048000" y="4648200"/>
            <a:ext cx="304800" cy="13716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44" name="Left Brace 143"/>
          <p:cNvSpPr/>
          <p:nvPr/>
        </p:nvSpPr>
        <p:spPr>
          <a:xfrm flipH="1">
            <a:off x="2819400" y="4038600"/>
            <a:ext cx="304800" cy="14478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46" name="Cloud 145"/>
          <p:cNvSpPr/>
          <p:nvPr/>
        </p:nvSpPr>
        <p:spPr>
          <a:xfrm>
            <a:off x="6858000" y="2057400"/>
            <a:ext cx="19050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What is the ODU endpoints of link? OTN PTP or HO or LO ODU?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6456388" y="3573016"/>
            <a:ext cx="648072" cy="648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Multi-layer node decomposition</a:t>
            </a:r>
            <a:br>
              <a:rPr lang="en-US" sz="3600" dirty="0" smtClean="0"/>
            </a:br>
            <a:r>
              <a:rPr lang="en-US" sz="3600" dirty="0" smtClean="0"/>
              <a:t>Example: L1+L0 OTN switch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91254" y="2126609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TP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grpSp>
        <p:nvGrpSpPr>
          <p:cNvPr id="4" name="Group 7"/>
          <p:cNvGrpSpPr/>
          <p:nvPr/>
        </p:nvGrpSpPr>
        <p:grpSpPr>
          <a:xfrm>
            <a:off x="1475658" y="1988840"/>
            <a:ext cx="1649411" cy="2160240"/>
            <a:chOff x="1547664" y="1628800"/>
            <a:chExt cx="1649411" cy="2160240"/>
          </a:xfrm>
        </p:grpSpPr>
        <p:grpSp>
          <p:nvGrpSpPr>
            <p:cNvPr id="5" name="Group 9"/>
            <p:cNvGrpSpPr/>
            <p:nvPr/>
          </p:nvGrpSpPr>
          <p:grpSpPr>
            <a:xfrm>
              <a:off x="1547664" y="1628800"/>
              <a:ext cx="1649411" cy="2160240"/>
              <a:chOff x="42269" y="1988840"/>
              <a:chExt cx="1649411" cy="216024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2269" y="1988840"/>
                <a:ext cx="1649411" cy="2160240"/>
              </a:xfrm>
              <a:prstGeom prst="roundRect">
                <a:avLst>
                  <a:gd name="adj" fmla="val 10270"/>
                </a:avLst>
              </a:prstGeom>
              <a:gradFill>
                <a:gsLst>
                  <a:gs pos="0">
                    <a:schemeClr val="tx2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6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N2</a:t>
                </a:r>
                <a:endParaRPr lang="en-US" dirty="0"/>
              </a:p>
            </p:txBody>
          </p:sp>
          <p:cxnSp>
            <p:nvCxnSpPr>
              <p:cNvPr id="18" name="Elbow Connector 17"/>
              <p:cNvCxnSpPr/>
              <p:nvPr/>
            </p:nvCxnSpPr>
            <p:spPr>
              <a:xfrm>
                <a:off x="690343" y="2672704"/>
                <a:ext cx="605293" cy="252241"/>
              </a:xfrm>
              <a:prstGeom prst="bentConnector3">
                <a:avLst>
                  <a:gd name="adj1" fmla="val 10113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>
                <a:off x="618333" y="2420461"/>
                <a:ext cx="853938" cy="504483"/>
              </a:xfrm>
              <a:prstGeom prst="bentConnector2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/>
              <p:cNvSpPr/>
              <p:nvPr/>
            </p:nvSpPr>
            <p:spPr>
              <a:xfrm flipV="1">
                <a:off x="1191009" y="2924944"/>
                <a:ext cx="353270" cy="257369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043608" y="3429000"/>
                <a:ext cx="648072" cy="6480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1547664" y="1850168"/>
              <a:ext cx="648072" cy="648072"/>
              <a:chOff x="2468328" y="4725144"/>
              <a:chExt cx="648072" cy="64807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68328" y="4725144"/>
                <a:ext cx="648072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55471" y="4935397"/>
                <a:ext cx="379827" cy="295422"/>
              </a:xfrm>
              <a:custGeom>
                <a:avLst/>
                <a:gdLst>
                  <a:gd name="connsiteX0" fmla="*/ 0 w 379827"/>
                  <a:gd name="connsiteY0" fmla="*/ 0 h 295422"/>
                  <a:gd name="connsiteX1" fmla="*/ 126609 w 379827"/>
                  <a:gd name="connsiteY1" fmla="*/ 0 h 295422"/>
                  <a:gd name="connsiteX2" fmla="*/ 379827 w 379827"/>
                  <a:gd name="connsiteY2" fmla="*/ 295422 h 29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827" h="295422">
                    <a:moveTo>
                      <a:pt x="0" y="0"/>
                    </a:moveTo>
                    <a:lnTo>
                      <a:pt x="126609" y="0"/>
                    </a:lnTo>
                    <a:lnTo>
                      <a:pt x="379827" y="295422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 flipH="1">
                <a:off x="2664565" y="4935397"/>
                <a:ext cx="379827" cy="295422"/>
              </a:xfrm>
              <a:custGeom>
                <a:avLst/>
                <a:gdLst>
                  <a:gd name="connsiteX0" fmla="*/ 0 w 379827"/>
                  <a:gd name="connsiteY0" fmla="*/ 0 h 295422"/>
                  <a:gd name="connsiteX1" fmla="*/ 126609 w 379827"/>
                  <a:gd name="connsiteY1" fmla="*/ 0 h 295422"/>
                  <a:gd name="connsiteX2" fmla="*/ 379827 w 379827"/>
                  <a:gd name="connsiteY2" fmla="*/ 295422 h 29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827" h="295422">
                    <a:moveTo>
                      <a:pt x="0" y="0"/>
                    </a:moveTo>
                    <a:lnTo>
                      <a:pt x="126609" y="0"/>
                    </a:lnTo>
                    <a:lnTo>
                      <a:pt x="379827" y="295422"/>
                    </a:ln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Connector 24"/>
          <p:cNvCxnSpPr/>
          <p:nvPr/>
        </p:nvCxnSpPr>
        <p:spPr>
          <a:xfrm>
            <a:off x="1043610" y="3896147"/>
            <a:ext cx="1433387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3608" y="2383977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5069" y="3634669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91254" y="2702675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err="1" smtClean="0"/>
              <a:t>TP</a:t>
            </a:r>
            <a:r>
              <a:rPr lang="en-US" sz="1200" baseline="-25000" dirty="0" err="1" smtClean="0"/>
              <a:t>n</a:t>
            </a:r>
            <a:endParaRPr lang="en-US" sz="1200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2715884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1081500" y="2487799"/>
            <a:ext cx="331904" cy="124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● ● ●</a:t>
            </a:r>
            <a:endParaRPr lang="en-US" sz="8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125069" y="3896147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0" idx="0"/>
            <a:endCxn id="16" idx="0"/>
          </p:cNvCxnSpPr>
          <p:nvPr/>
        </p:nvCxnSpPr>
        <p:spPr>
          <a:xfrm>
            <a:off x="2801031" y="3182314"/>
            <a:ext cx="0" cy="2466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2570913" y="3637634"/>
            <a:ext cx="379827" cy="295423"/>
          </a:xfrm>
          <a:custGeom>
            <a:avLst/>
            <a:gdLst>
              <a:gd name="connsiteX0" fmla="*/ 0 w 379827"/>
              <a:gd name="connsiteY0" fmla="*/ 0 h 295422"/>
              <a:gd name="connsiteX1" fmla="*/ 126609 w 379827"/>
              <a:gd name="connsiteY1" fmla="*/ 0 h 295422"/>
              <a:gd name="connsiteX2" fmla="*/ 379827 w 379827"/>
              <a:gd name="connsiteY2" fmla="*/ 295422 h 2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7" h="295422">
                <a:moveTo>
                  <a:pt x="0" y="0"/>
                </a:moveTo>
                <a:lnTo>
                  <a:pt x="126609" y="0"/>
                </a:lnTo>
                <a:lnTo>
                  <a:pt x="379827" y="2954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2680007" y="3637634"/>
            <a:ext cx="379827" cy="295423"/>
          </a:xfrm>
          <a:custGeom>
            <a:avLst/>
            <a:gdLst>
              <a:gd name="connsiteX0" fmla="*/ 0 w 379827"/>
              <a:gd name="connsiteY0" fmla="*/ 0 h 295422"/>
              <a:gd name="connsiteX1" fmla="*/ 126609 w 379827"/>
              <a:gd name="connsiteY1" fmla="*/ 0 h 295422"/>
              <a:gd name="connsiteX2" fmla="*/ 379827 w 379827"/>
              <a:gd name="connsiteY2" fmla="*/ 295422 h 2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827" h="295422">
                <a:moveTo>
                  <a:pt x="0" y="0"/>
                </a:moveTo>
                <a:lnTo>
                  <a:pt x="126609" y="0"/>
                </a:lnTo>
                <a:lnTo>
                  <a:pt x="379827" y="2954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1"/>
          <p:cNvGrpSpPr/>
          <p:nvPr/>
        </p:nvGrpSpPr>
        <p:grpSpPr>
          <a:xfrm>
            <a:off x="6456388" y="1854752"/>
            <a:ext cx="648072" cy="648072"/>
            <a:chOff x="5796136" y="2528473"/>
            <a:chExt cx="648072" cy="648072"/>
          </a:xfrm>
        </p:grpSpPr>
        <p:sp>
          <p:nvSpPr>
            <p:cNvPr id="69" name="Rounded Rectangle 68"/>
            <p:cNvSpPr/>
            <p:nvPr/>
          </p:nvSpPr>
          <p:spPr>
            <a:xfrm>
              <a:off x="5796136" y="2528473"/>
              <a:ext cx="64807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883279" y="2738726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5992373" y="2738726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071986" y="1772817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TP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024340" y="2030185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71986" y="2348881"/>
            <a:ext cx="36004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dirty="0" smtClean="0"/>
              <a:t>TP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n</a:t>
            </a:r>
            <a:endParaRPr lang="en-US" sz="1200" baseline="-25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024340" y="2362092"/>
            <a:ext cx="432048" cy="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6062232" y="2134008"/>
            <a:ext cx="331904" cy="124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/>
              <a:t>● ● ●</a:t>
            </a:r>
            <a:endParaRPr lang="en-US" sz="800" dirty="0"/>
          </a:p>
        </p:txBody>
      </p:sp>
      <p:grpSp>
        <p:nvGrpSpPr>
          <p:cNvPr id="10" name="Group 106"/>
          <p:cNvGrpSpPr/>
          <p:nvPr/>
        </p:nvGrpSpPr>
        <p:grpSpPr>
          <a:xfrm>
            <a:off x="6535966" y="3781650"/>
            <a:ext cx="488921" cy="295423"/>
            <a:chOff x="5751551" y="4069682"/>
            <a:chExt cx="488921" cy="295422"/>
          </a:xfrm>
        </p:grpSpPr>
        <p:sp>
          <p:nvSpPr>
            <p:cNvPr id="104" name="Freeform 103"/>
            <p:cNvSpPr/>
            <p:nvPr/>
          </p:nvSpPr>
          <p:spPr>
            <a:xfrm>
              <a:off x="5751551" y="4069682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flipH="1">
              <a:off x="5860645" y="4069682"/>
              <a:ext cx="379827" cy="295422"/>
            </a:xfrm>
            <a:custGeom>
              <a:avLst/>
              <a:gdLst>
                <a:gd name="connsiteX0" fmla="*/ 0 w 379827"/>
                <a:gd name="connsiteY0" fmla="*/ 0 h 295422"/>
                <a:gd name="connsiteX1" fmla="*/ 126609 w 379827"/>
                <a:gd name="connsiteY1" fmla="*/ 0 h 295422"/>
                <a:gd name="connsiteX2" fmla="*/ 379827 w 379827"/>
                <a:gd name="connsiteY2" fmla="*/ 295422 h 29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827" h="295422">
                  <a:moveTo>
                    <a:pt x="0" y="0"/>
                  </a:moveTo>
                  <a:lnTo>
                    <a:pt x="126609" y="0"/>
                  </a:lnTo>
                  <a:lnTo>
                    <a:pt x="379827" y="295422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7104462" y="3743587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04462" y="4005064"/>
            <a:ext cx="580533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023003" y="4005064"/>
            <a:ext cx="1433387" cy="0"/>
          </a:xfrm>
          <a:prstGeom prst="line">
            <a:avLst/>
          </a:pr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9" idx="2"/>
            <a:endCxn id="111" idx="3"/>
          </p:cNvCxnSpPr>
          <p:nvPr/>
        </p:nvCxnSpPr>
        <p:spPr>
          <a:xfrm>
            <a:off x="6780426" y="2502826"/>
            <a:ext cx="3385" cy="422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0"/>
            <a:endCxn id="106" idx="0"/>
          </p:cNvCxnSpPr>
          <p:nvPr/>
        </p:nvCxnSpPr>
        <p:spPr>
          <a:xfrm flipH="1">
            <a:off x="6780426" y="3182312"/>
            <a:ext cx="3385" cy="3907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Line Callout 1 44"/>
          <p:cNvSpPr/>
          <p:nvPr/>
        </p:nvSpPr>
        <p:spPr>
          <a:xfrm>
            <a:off x="7180937" y="1052736"/>
            <a:ext cx="1656184" cy="648072"/>
          </a:xfrm>
          <a:prstGeom prst="borderCallout1">
            <a:avLst>
              <a:gd name="adj1" fmla="val 111004"/>
              <a:gd name="adj2" fmla="val 7239"/>
              <a:gd name="adj3" fmla="val 133664"/>
              <a:gd name="adj4" fmla="val -1859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Logical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sub-node N2_L1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7092282" y="3140968"/>
            <a:ext cx="991463" cy="360040"/>
          </a:xfrm>
          <a:prstGeom prst="borderCallout1">
            <a:avLst>
              <a:gd name="adj1" fmla="val 51661"/>
              <a:gd name="adj2" fmla="val -3294"/>
              <a:gd name="adj3" fmla="val 101700"/>
              <a:gd name="adj4" fmla="val -24616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OCh</a:t>
            </a:r>
            <a:r>
              <a:rPr lang="en-US" dirty="0" smtClean="0">
                <a:solidFill>
                  <a:schemeClr val="tx1"/>
                </a:solidFill>
              </a:rPr>
              <a:t> 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Line Callout 1 46"/>
          <p:cNvSpPr/>
          <p:nvPr/>
        </p:nvSpPr>
        <p:spPr>
          <a:xfrm>
            <a:off x="4788024" y="4437112"/>
            <a:ext cx="1656184" cy="648072"/>
          </a:xfrm>
          <a:prstGeom prst="borderCallout1">
            <a:avLst>
              <a:gd name="adj1" fmla="val -6214"/>
              <a:gd name="adj2" fmla="val 86233"/>
              <a:gd name="adj3" fmla="val -34565"/>
              <a:gd name="adj4" fmla="val 98795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Logical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sub-node N2_L0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7740354" y="4077072"/>
            <a:ext cx="1096769" cy="360040"/>
          </a:xfrm>
          <a:prstGeom prst="borderCallout1">
            <a:avLst>
              <a:gd name="adj1" fmla="val 49707"/>
              <a:gd name="adj2" fmla="val -3294"/>
              <a:gd name="adj3" fmla="val 15740"/>
              <a:gd name="adj4" fmla="val -22712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WDM Line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Isosceles Triangle 110"/>
          <p:cNvSpPr/>
          <p:nvPr/>
        </p:nvSpPr>
        <p:spPr>
          <a:xfrm flipV="1">
            <a:off x="6607174" y="2924945"/>
            <a:ext cx="353270" cy="25736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83568" y="5157192"/>
            <a:ext cx="7920880" cy="144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Dual-layer node N2 is decomposed into 2 logical sub-nodes: N2_L1 and N2_L0</a:t>
            </a:r>
          </a:p>
          <a:p>
            <a:r>
              <a:rPr lang="en-US" dirty="0" smtClean="0"/>
              <a:t>Transitional link between </a:t>
            </a:r>
            <a:r>
              <a:rPr lang="en-US" dirty="0"/>
              <a:t>N2_L1 and </a:t>
            </a:r>
            <a:r>
              <a:rPr lang="en-US" dirty="0" smtClean="0"/>
              <a:t>N2_L0 with following TPs on the link ends:</a:t>
            </a:r>
            <a:br>
              <a:rPr lang="en-US" dirty="0" smtClean="0"/>
            </a:br>
            <a:r>
              <a:rPr lang="en-US" dirty="0" smtClean="0"/>
              <a:t>N2_L1 side: set of </a:t>
            </a:r>
            <a:r>
              <a:rPr lang="en-US" dirty="0" err="1" smtClean="0"/>
              <a:t>ODUk</a:t>
            </a:r>
            <a:r>
              <a:rPr lang="en-US" dirty="0" smtClean="0"/>
              <a:t> TPs, N2_L0</a:t>
            </a:r>
            <a:r>
              <a:rPr lang="en-US" dirty="0"/>
              <a:t> </a:t>
            </a:r>
            <a:r>
              <a:rPr lang="en-US" dirty="0" smtClean="0"/>
              <a:t>side: single </a:t>
            </a:r>
            <a:r>
              <a:rPr lang="en-US" dirty="0" err="1" smtClean="0"/>
              <a:t>OCh</a:t>
            </a:r>
            <a:r>
              <a:rPr lang="en-US" dirty="0" smtClean="0"/>
              <a:t> TP</a:t>
            </a:r>
          </a:p>
          <a:p>
            <a:r>
              <a:rPr lang="en-US" dirty="0" smtClean="0"/>
              <a:t>Example: 100G </a:t>
            </a:r>
            <a:r>
              <a:rPr lang="en-US" dirty="0" err="1" smtClean="0"/>
              <a:t>OCh</a:t>
            </a:r>
            <a:r>
              <a:rPr lang="en-US" dirty="0" smtClean="0"/>
              <a:t> TP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ODUk</a:t>
            </a:r>
            <a:r>
              <a:rPr lang="en-US" dirty="0" smtClean="0">
                <a:sym typeface="Wingdings" panose="05000000000000000000" pitchFamily="2" charset="2"/>
              </a:rPr>
              <a:t> TPs {80 x ODU0, 40 x ODU1, 10 x ODU2, 2 x ODU3, 1 x ODU4}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35262" y="2996952"/>
            <a:ext cx="799288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Line Callout 1 43"/>
          <p:cNvSpPr/>
          <p:nvPr/>
        </p:nvSpPr>
        <p:spPr>
          <a:xfrm>
            <a:off x="4572000" y="2812455"/>
            <a:ext cx="1656184" cy="793740"/>
          </a:xfrm>
          <a:prstGeom prst="borderCallout1">
            <a:avLst>
              <a:gd name="adj1" fmla="val 51916"/>
              <a:gd name="adj2" fmla="val 105264"/>
              <a:gd name="adj3" fmla="val 30290"/>
              <a:gd name="adj4" fmla="val 121905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ransitional link with client/server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dapt./term.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1840" y="261743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31840" y="29876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0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347866" y="1476433"/>
            <a:ext cx="2452811" cy="1088473"/>
          </a:xfrm>
          <a:prstGeom prst="rightArrow">
            <a:avLst>
              <a:gd name="adj1" fmla="val 68093"/>
              <a:gd name="adj2" fmla="val 467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Transformation:</a:t>
            </a:r>
            <a:br>
              <a:rPr lang="en-US" sz="1400" dirty="0" smtClean="0"/>
            </a:br>
            <a:r>
              <a:rPr lang="en-US" sz="1400" dirty="0" smtClean="0"/>
              <a:t>physical view to topological view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79278" y="4221585"/>
            <a:ext cx="3592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accent6"/>
                </a:solidFill>
              </a:rPr>
              <a:t>Note</a:t>
            </a:r>
            <a:r>
              <a:rPr lang="en-US" sz="1200" dirty="0" smtClean="0">
                <a:solidFill>
                  <a:schemeClr val="accent6"/>
                </a:solidFill>
              </a:rPr>
              <a:t>: only </a:t>
            </a:r>
            <a:r>
              <a:rPr lang="en-US" sz="1200" dirty="0">
                <a:solidFill>
                  <a:schemeClr val="accent6"/>
                </a:solidFill>
              </a:rPr>
              <a:t>one </a:t>
            </a:r>
            <a:r>
              <a:rPr lang="en-US" sz="1200" dirty="0" smtClean="0">
                <a:solidFill>
                  <a:schemeClr val="accent6"/>
                </a:solidFill>
              </a:rPr>
              <a:t>optical transponder (OT) is shown above.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Nodes typically have many OTs and each is represented as transitional link in the topology.</a:t>
            </a:r>
          </a:p>
          <a:p>
            <a:r>
              <a:rPr lang="en-US" sz="1200" dirty="0" smtClean="0">
                <a:solidFill>
                  <a:schemeClr val="accent6"/>
                </a:solidFill>
              </a:rPr>
              <a:t>Aggregation of transitional links is for further study.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60" name="Line Callout 1 59"/>
          <p:cNvSpPr/>
          <p:nvPr/>
        </p:nvSpPr>
        <p:spPr>
          <a:xfrm>
            <a:off x="7092282" y="2564904"/>
            <a:ext cx="991463" cy="360040"/>
          </a:xfrm>
          <a:prstGeom prst="borderCallout1">
            <a:avLst>
              <a:gd name="adj1" fmla="val 49707"/>
              <a:gd name="adj2" fmla="val -3294"/>
              <a:gd name="adj3" fmla="val 111"/>
              <a:gd name="adj4" fmla="val -24841"/>
            </a:avLst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ODUk</a:t>
            </a:r>
            <a:r>
              <a:rPr lang="en-US" dirty="0" smtClean="0">
                <a:solidFill>
                  <a:schemeClr val="tx1"/>
                </a:solidFill>
              </a:rPr>
              <a:t> TPs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7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&amp; Missing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Pending Model Instantiations:</a:t>
            </a:r>
          </a:p>
          <a:p>
            <a:pPr lvl="1"/>
            <a:r>
              <a:rPr lang="en-US" dirty="0" smtClean="0"/>
              <a:t>TE Topology instantiation</a:t>
            </a:r>
          </a:p>
          <a:p>
            <a:pPr lvl="1"/>
            <a:r>
              <a:rPr lang="en-US" dirty="0" smtClean="0"/>
              <a:t>Create Tunnel RPC</a:t>
            </a:r>
            <a:endParaRPr lang="en-US" dirty="0"/>
          </a:p>
          <a:p>
            <a:endParaRPr lang="en-US" u="sng" dirty="0"/>
          </a:p>
          <a:p>
            <a:r>
              <a:rPr lang="en-US" dirty="0" smtClean="0"/>
              <a:t>Missing Modeling:</a:t>
            </a:r>
            <a:endParaRPr lang="en-US" dirty="0"/>
          </a:p>
          <a:p>
            <a:pPr lvl="1"/>
            <a:r>
              <a:rPr lang="en-US" dirty="0" smtClean="0"/>
              <a:t>Access Link (Done)</a:t>
            </a:r>
          </a:p>
          <a:p>
            <a:pPr lvl="1"/>
            <a:r>
              <a:rPr lang="en-US" dirty="0" smtClean="0"/>
              <a:t>OTN Mux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3"/>
          <p:cNvGrpSpPr/>
          <p:nvPr/>
        </p:nvGrpSpPr>
        <p:grpSpPr>
          <a:xfrm>
            <a:off x="244948" y="963142"/>
            <a:ext cx="3031657" cy="849522"/>
            <a:chOff x="665675" y="5514205"/>
            <a:chExt cx="2710206" cy="637139"/>
          </a:xfrm>
        </p:grpSpPr>
        <p:sp>
          <p:nvSpPr>
            <p:cNvPr id="168" name="Oval 167"/>
            <p:cNvSpPr/>
            <p:nvPr/>
          </p:nvSpPr>
          <p:spPr>
            <a:xfrm>
              <a:off x="665675" y="5742896"/>
              <a:ext cx="152400" cy="15239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00" b="1" dirty="0"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27584" y="5742793"/>
              <a:ext cx="254829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200" kern="0" dirty="0" smtClean="0">
                  <a:solidFill>
                    <a:srgbClr val="000000"/>
                  </a:solidFill>
                </a:rPr>
                <a:t>Node Edge Point  (Network Internal)</a:t>
              </a:r>
              <a:endParaRPr lang="en-US" sz="12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65675" y="5967303"/>
              <a:ext cx="152400" cy="15239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b="1" dirty="0" smtClean="0">
                  <a:solidFill>
                    <a:srgbClr val="000000"/>
                  </a:solidFill>
                  <a:ea typeface="Verdana"/>
                </a:rPr>
                <a:t>1</a:t>
              </a:r>
              <a:endParaRPr lang="en-US" sz="600" b="1" dirty="0"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27584" y="5943595"/>
              <a:ext cx="161615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200" kern="0" dirty="0" smtClean="0">
                  <a:solidFill>
                    <a:srgbClr val="000000"/>
                  </a:solidFill>
                </a:rPr>
                <a:t>Service EndPoint</a:t>
              </a:r>
              <a:endParaRPr lang="en-US" sz="12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65675" y="5542101"/>
              <a:ext cx="152400" cy="15239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00" b="1" dirty="0"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27584" y="5514205"/>
              <a:ext cx="254829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200" kern="0" dirty="0" smtClean="0">
                  <a:solidFill>
                    <a:srgbClr val="000000"/>
                  </a:solidFill>
                </a:rPr>
                <a:t>Node Edge Point (Network Edge)</a:t>
              </a:r>
              <a:endParaRPr lang="en-US" sz="1200" kern="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6200"/>
            <a:ext cx="6172200" cy="609600"/>
          </a:xfrm>
        </p:spPr>
        <p:txBody>
          <a:bodyPr/>
          <a:lstStyle/>
          <a:p>
            <a:r>
              <a:rPr lang="en-US" dirty="0" smtClean="0"/>
              <a:t>Hierarchical Control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5" name="Rounded Rectangle 184"/>
          <p:cNvSpPr/>
          <p:nvPr/>
        </p:nvSpPr>
        <p:spPr>
          <a:xfrm>
            <a:off x="1009650" y="2634703"/>
            <a:ext cx="2021586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b="1" dirty="0">
              <a:solidFill>
                <a:srgbClr val="141313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388614" y="2634703"/>
            <a:ext cx="2021586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b="1" dirty="0">
              <a:solidFill>
                <a:srgbClr val="141313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875251" y="2634703"/>
            <a:ext cx="2021586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b="1" dirty="0">
              <a:solidFill>
                <a:srgbClr val="141313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200400" y="1053036"/>
            <a:ext cx="2269238" cy="584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400" b="1" dirty="0">
              <a:solidFill>
                <a:srgbClr val="141313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447800" y="2145237"/>
            <a:ext cx="968918" cy="692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srgbClr val="141313"/>
                </a:solidFill>
              </a:rPr>
              <a:t>TAPI Context-1</a:t>
            </a:r>
            <a:endParaRPr lang="en-US" sz="1000" b="1" dirty="0">
              <a:solidFill>
                <a:srgbClr val="141313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599298" y="685803"/>
            <a:ext cx="815822" cy="545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srgbClr val="141313"/>
                </a:solidFill>
              </a:rPr>
              <a:t>TAPI Context-R</a:t>
            </a:r>
            <a:endParaRPr lang="en-US" sz="1000" b="1" dirty="0">
              <a:solidFill>
                <a:srgbClr val="141313"/>
              </a:solidFill>
            </a:endParaRPr>
          </a:p>
        </p:txBody>
      </p:sp>
      <p:cxnSp>
        <p:nvCxnSpPr>
          <p:cNvPr id="201" name="Straight Arrow Connector 200"/>
          <p:cNvCxnSpPr>
            <a:stCxn id="191" idx="0"/>
            <a:endCxn id="190" idx="2"/>
          </p:cNvCxnSpPr>
          <p:nvPr/>
        </p:nvCxnSpPr>
        <p:spPr>
          <a:xfrm flipV="1">
            <a:off x="1932259" y="1637236"/>
            <a:ext cx="2402760" cy="5080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51" idx="0"/>
          </p:cNvCxnSpPr>
          <p:nvPr/>
        </p:nvCxnSpPr>
        <p:spPr>
          <a:xfrm flipV="1">
            <a:off x="4332558" y="1637236"/>
            <a:ext cx="4922" cy="5080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3276600" y="685803"/>
            <a:ext cx="815822" cy="545036"/>
          </a:xfrm>
          <a:prstGeom prst="rect">
            <a:avLst/>
          </a:prstGeom>
          <a:solidFill>
            <a:srgbClr val="5FEB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srgbClr val="141313"/>
                </a:solidFill>
              </a:rPr>
              <a:t>TAPI Context-G</a:t>
            </a:r>
            <a:endParaRPr lang="en-US" sz="1000" b="1" dirty="0">
              <a:solidFill>
                <a:srgbClr val="141313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219200" y="2874974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srgbClr val="141313"/>
                </a:solidFill>
              </a:rPr>
              <a:t>Domain-1 Controller</a:t>
            </a:r>
            <a:endParaRPr lang="en-US" sz="1200" dirty="0">
              <a:solidFill>
                <a:srgbClr val="141313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627434" y="2874974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srgbClr val="141313"/>
                </a:solidFill>
              </a:rPr>
              <a:t>Domain-2 Controller</a:t>
            </a:r>
            <a:endParaRPr lang="en-US" sz="1200" dirty="0">
              <a:solidFill>
                <a:srgbClr val="141313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065834" y="2893507"/>
            <a:ext cx="170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srgbClr val="141313"/>
                </a:solidFill>
              </a:rPr>
              <a:t>Domain-3 Controller</a:t>
            </a:r>
            <a:endParaRPr lang="en-US" sz="1200" dirty="0">
              <a:solidFill>
                <a:srgbClr val="141313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405536" y="1267907"/>
            <a:ext cx="1928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srgbClr val="141313"/>
                </a:solidFill>
              </a:rPr>
              <a:t>Multi-Domain Controller</a:t>
            </a:r>
            <a:endParaRPr lang="en-US" sz="1200" dirty="0">
              <a:solidFill>
                <a:srgbClr val="141313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1295400" y="21452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295400" y="24500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2.D1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258384" y="21452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5.D1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264318" y="24500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6.D1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848099" y="2145238"/>
            <a:ext cx="968918" cy="7482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srgbClr val="141313"/>
                </a:solidFill>
              </a:rPr>
              <a:t>TAPI Context-2</a:t>
            </a:r>
            <a:endParaRPr lang="en-US" sz="1000" b="1" dirty="0">
              <a:solidFill>
                <a:srgbClr val="141313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3695699" y="21452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5.D2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95699" y="24500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6.D2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658683" y="21452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7.D2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4664617" y="24500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8.D2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391624" y="2145239"/>
            <a:ext cx="968918" cy="7297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srgbClr val="141313"/>
                </a:solidFill>
              </a:rPr>
              <a:t>TAPI Context-3</a:t>
            </a:r>
            <a:endParaRPr lang="en-US" sz="1000" b="1" dirty="0">
              <a:solidFill>
                <a:srgbClr val="141313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239224" y="21452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7.D3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239224" y="24500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8.D3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202208" y="21452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11.D3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7208142" y="24500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12.D3</a:t>
            </a:r>
            <a:endParaRPr lang="en-US" sz="600" b="1" dirty="0">
              <a:solidFill>
                <a:srgbClr val="000000"/>
              </a:solidFill>
            </a:endParaRPr>
          </a:p>
        </p:txBody>
      </p:sp>
      <p:cxnSp>
        <p:nvCxnSpPr>
          <p:cNvPr id="206" name="Straight Arrow Connector 205"/>
          <p:cNvCxnSpPr>
            <a:stCxn id="156" idx="0"/>
            <a:endCxn id="190" idx="2"/>
          </p:cNvCxnSpPr>
          <p:nvPr/>
        </p:nvCxnSpPr>
        <p:spPr>
          <a:xfrm flipH="1" flipV="1">
            <a:off x="4335019" y="1637236"/>
            <a:ext cx="2541064" cy="5080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3124200" y="685800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1.G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962400" y="685800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10.G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418883" y="685800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2.R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5257800" y="685800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9.R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57" name="Oval 556"/>
          <p:cNvSpPr/>
          <p:nvPr/>
        </p:nvSpPr>
        <p:spPr>
          <a:xfrm>
            <a:off x="1553476" y="2736303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3.D1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2005304" y="2736303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4.D1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62" name="Oval 561"/>
          <p:cNvSpPr/>
          <p:nvPr/>
        </p:nvSpPr>
        <p:spPr>
          <a:xfrm>
            <a:off x="6477000" y="2773371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9.D3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63" name="Oval 562"/>
          <p:cNvSpPr/>
          <p:nvPr/>
        </p:nvSpPr>
        <p:spPr>
          <a:xfrm>
            <a:off x="6947696" y="2773371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10.D3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691" name="Oval 690"/>
          <p:cNvSpPr/>
          <p:nvPr/>
        </p:nvSpPr>
        <p:spPr>
          <a:xfrm>
            <a:off x="3124200" y="10276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3.G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692" name="Oval 691"/>
          <p:cNvSpPr/>
          <p:nvPr/>
        </p:nvSpPr>
        <p:spPr>
          <a:xfrm>
            <a:off x="3975770" y="1027636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11.G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419600" y="1000340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4.R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258517" y="1000340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12.R</a:t>
            </a:r>
            <a:endParaRPr lang="en-US" sz="600" b="1" dirty="0">
              <a:solidFill>
                <a:srgbClr val="000000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3257550" y="3774039"/>
            <a:ext cx="0" cy="1404156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7" name="Straight Connector 176"/>
          <p:cNvCxnSpPr/>
          <p:nvPr/>
        </p:nvCxnSpPr>
        <p:spPr>
          <a:xfrm>
            <a:off x="5625111" y="3853647"/>
            <a:ext cx="0" cy="1404156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8" name="Straight Connector 177"/>
          <p:cNvCxnSpPr>
            <a:endCxn id="218" idx="3"/>
          </p:cNvCxnSpPr>
          <p:nvPr/>
        </p:nvCxnSpPr>
        <p:spPr>
          <a:xfrm flipH="1" flipV="1">
            <a:off x="1624492" y="5312296"/>
            <a:ext cx="1010488" cy="41036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9" name="Oval 178"/>
          <p:cNvSpPr/>
          <p:nvPr/>
        </p:nvSpPr>
        <p:spPr>
          <a:xfrm>
            <a:off x="988312" y="3568265"/>
            <a:ext cx="2193038" cy="1686131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srgbClr val="FFFFFF"/>
              </a:solidFill>
              <a:ea typeface="Verdana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544134" y="4193987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D1-3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09564" y="4133253"/>
            <a:ext cx="455838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D1-1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43458" y="4602081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D1-2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843458" y="3730395"/>
            <a:ext cx="451266" cy="441516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D1-4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cxnSp>
        <p:nvCxnSpPr>
          <p:cNvPr id="184" name="Straight Connector 183"/>
          <p:cNvCxnSpPr>
            <a:stCxn id="220" idx="6"/>
            <a:endCxn id="308" idx="3"/>
          </p:cNvCxnSpPr>
          <p:nvPr/>
        </p:nvCxnSpPr>
        <p:spPr>
          <a:xfrm flipV="1">
            <a:off x="1629734" y="4065627"/>
            <a:ext cx="164038" cy="16874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6" name="Straight Connector 185"/>
          <p:cNvCxnSpPr>
            <a:stCxn id="307" idx="4"/>
            <a:endCxn id="222" idx="0"/>
          </p:cNvCxnSpPr>
          <p:nvPr/>
        </p:nvCxnSpPr>
        <p:spPr>
          <a:xfrm>
            <a:off x="2077484" y="4228005"/>
            <a:ext cx="0" cy="25665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7" name="Straight Connector 186"/>
          <p:cNvCxnSpPr>
            <a:stCxn id="225" idx="3"/>
            <a:endCxn id="223" idx="6"/>
          </p:cNvCxnSpPr>
          <p:nvPr/>
        </p:nvCxnSpPr>
        <p:spPr>
          <a:xfrm flipH="1">
            <a:off x="2370686" y="4655182"/>
            <a:ext cx="129696" cy="11921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Connector 191"/>
          <p:cNvCxnSpPr>
            <a:stCxn id="309" idx="5"/>
            <a:endCxn id="224" idx="2"/>
          </p:cNvCxnSpPr>
          <p:nvPr/>
        </p:nvCxnSpPr>
        <p:spPr>
          <a:xfrm>
            <a:off x="2331666" y="4095771"/>
            <a:ext cx="162782" cy="22512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3" name="Rectangle 192"/>
          <p:cNvSpPr/>
          <p:nvPr/>
        </p:nvSpPr>
        <p:spPr>
          <a:xfrm>
            <a:off x="228600" y="4492395"/>
            <a:ext cx="457200" cy="508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R-1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194" name="Straight Connector 193"/>
          <p:cNvCxnSpPr>
            <a:stCxn id="205" idx="6"/>
            <a:endCxn id="207" idx="2"/>
          </p:cNvCxnSpPr>
          <p:nvPr/>
        </p:nvCxnSpPr>
        <p:spPr>
          <a:xfrm flipV="1">
            <a:off x="755747" y="4556530"/>
            <a:ext cx="274290" cy="20569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5" name="Rectangle 194"/>
          <p:cNvSpPr/>
          <p:nvPr/>
        </p:nvSpPr>
        <p:spPr>
          <a:xfrm>
            <a:off x="2135514" y="5664200"/>
            <a:ext cx="457200" cy="508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R-3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196" name="Straight Connector 195"/>
          <p:cNvCxnSpPr>
            <a:stCxn id="232" idx="0"/>
            <a:endCxn id="229" idx="0"/>
          </p:cNvCxnSpPr>
          <p:nvPr/>
        </p:nvCxnSpPr>
        <p:spPr>
          <a:xfrm flipH="1" flipV="1">
            <a:off x="2211719" y="5000397"/>
            <a:ext cx="169743" cy="58320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7" name="TextBox 196"/>
          <p:cNvSpPr txBox="1"/>
          <p:nvPr/>
        </p:nvSpPr>
        <p:spPr>
          <a:xfrm>
            <a:off x="1489202" y="4471802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8600" y="3917911"/>
            <a:ext cx="457200" cy="508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G-1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602114" y="5664200"/>
            <a:ext cx="457200" cy="508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G-3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202" name="Straight Connector 201"/>
          <p:cNvCxnSpPr>
            <a:stCxn id="230" idx="0"/>
            <a:endCxn id="231" idx="0"/>
          </p:cNvCxnSpPr>
          <p:nvPr/>
        </p:nvCxnSpPr>
        <p:spPr>
          <a:xfrm flipH="1">
            <a:off x="1810227" y="5015319"/>
            <a:ext cx="172888" cy="558215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4" name="Straight Connector 203"/>
          <p:cNvCxnSpPr>
            <a:stCxn id="226" idx="2"/>
            <a:endCxn id="219" idx="6"/>
          </p:cNvCxnSpPr>
          <p:nvPr/>
        </p:nvCxnSpPr>
        <p:spPr>
          <a:xfrm flipH="1" flipV="1">
            <a:off x="755747" y="4171917"/>
            <a:ext cx="274292" cy="4108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5" name="TextBox 204"/>
          <p:cNvSpPr txBox="1"/>
          <p:nvPr/>
        </p:nvSpPr>
        <p:spPr>
          <a:xfrm>
            <a:off x="615853" y="4671536"/>
            <a:ext cx="139894" cy="181373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30042" y="447179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810227" y="525780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3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235310" y="525780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4</a:t>
            </a:r>
            <a:endParaRPr lang="en-US" sz="600" b="1" dirty="0">
              <a:solidFill>
                <a:srgbClr val="000000"/>
              </a:solidFill>
            </a:endParaRPr>
          </a:p>
        </p:txBody>
      </p:sp>
      <p:cxnSp>
        <p:nvCxnSpPr>
          <p:cNvPr id="211" name="Straight Connector 210"/>
          <p:cNvCxnSpPr>
            <a:stCxn id="216" idx="2"/>
          </p:cNvCxnSpPr>
          <p:nvPr/>
        </p:nvCxnSpPr>
        <p:spPr>
          <a:xfrm>
            <a:off x="927197" y="3648324"/>
            <a:ext cx="0" cy="148623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6" name="TextBox 215"/>
          <p:cNvSpPr txBox="1"/>
          <p:nvPr/>
        </p:nvSpPr>
        <p:spPr>
          <a:xfrm>
            <a:off x="654244" y="3402103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UNI</a:t>
            </a:r>
            <a:endParaRPr lang="en-US" sz="1000" b="1" kern="0" dirty="0" smtClean="0">
              <a:solidFill>
                <a:srgbClr val="00B0F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944213" y="3450998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NNI</a:t>
            </a:r>
            <a:endParaRPr lang="en-US" sz="1000" b="1" kern="0" dirty="0" smtClean="0">
              <a:solidFill>
                <a:srgbClr val="00B0F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078586" y="518918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UNI</a:t>
            </a:r>
            <a:endParaRPr lang="en-US" sz="1000" b="1" kern="0" dirty="0" smtClean="0">
              <a:solidFill>
                <a:srgbClr val="00B0F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5853" y="4081245"/>
            <a:ext cx="139894" cy="181339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489202" y="4147841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773192" y="4629692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007218" y="4484668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30154" y="4687868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494448" y="423436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479802" y="450746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30044" y="4128265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935991" y="421299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935991" y="4536573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135519" y="500039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906920" y="501531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740280" y="5573533"/>
            <a:ext cx="139894" cy="181339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2311510" y="5583600"/>
            <a:ext cx="139894" cy="181373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371208" y="3529103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NNI</a:t>
            </a:r>
            <a:endParaRPr lang="en-US" sz="1000" b="1" kern="0" dirty="0" smtClean="0">
              <a:solidFill>
                <a:srgbClr val="00B0F0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3355298" y="3591251"/>
            <a:ext cx="2193038" cy="1689536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srgbClr val="FFFFFF"/>
              </a:solidFill>
              <a:ea typeface="Verdana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839460" y="4037159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D2-3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569646" y="4033559"/>
            <a:ext cx="455838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D2-1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191814" y="4621300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D2-2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238" name="Straight Connector 237"/>
          <p:cNvCxnSpPr>
            <a:stCxn id="243" idx="6"/>
            <a:endCxn id="246" idx="2"/>
          </p:cNvCxnSpPr>
          <p:nvPr/>
        </p:nvCxnSpPr>
        <p:spPr>
          <a:xfrm>
            <a:off x="4095755" y="4152155"/>
            <a:ext cx="693709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9" name="Straight Connector 238"/>
          <p:cNvCxnSpPr>
            <a:stCxn id="241" idx="5"/>
            <a:endCxn id="244" idx="2"/>
          </p:cNvCxnSpPr>
          <p:nvPr/>
        </p:nvCxnSpPr>
        <p:spPr>
          <a:xfrm>
            <a:off x="3934638" y="4602743"/>
            <a:ext cx="207490" cy="9924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0" name="Straight Connector 239"/>
          <p:cNvCxnSpPr>
            <a:stCxn id="247" idx="3"/>
            <a:endCxn id="245" idx="6"/>
          </p:cNvCxnSpPr>
          <p:nvPr/>
        </p:nvCxnSpPr>
        <p:spPr>
          <a:xfrm flipH="1">
            <a:off x="4719681" y="4619512"/>
            <a:ext cx="230890" cy="9510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1" name="TextBox 240"/>
          <p:cNvSpPr txBox="1"/>
          <p:nvPr/>
        </p:nvSpPr>
        <p:spPr>
          <a:xfrm>
            <a:off x="3814686" y="4455033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490124" y="4202333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955218" y="406562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42128" y="4615461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579149" y="4628090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789459" y="406562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929991" y="4471802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115619" y="4929181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231320" y="4202333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589605" y="4930589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cxnSp>
        <p:nvCxnSpPr>
          <p:cNvPr id="251" name="Straight Connector 250"/>
          <p:cNvCxnSpPr>
            <a:stCxn id="228" idx="6"/>
            <a:endCxn id="248" idx="2"/>
          </p:cNvCxnSpPr>
          <p:nvPr/>
        </p:nvCxnSpPr>
        <p:spPr>
          <a:xfrm>
            <a:off x="3088385" y="4621304"/>
            <a:ext cx="1027229" cy="39260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2" name="Straight Connector 251"/>
          <p:cNvCxnSpPr>
            <a:stCxn id="227" idx="6"/>
            <a:endCxn id="242" idx="2"/>
          </p:cNvCxnSpPr>
          <p:nvPr/>
        </p:nvCxnSpPr>
        <p:spPr>
          <a:xfrm flipV="1">
            <a:off x="3088385" y="4287063"/>
            <a:ext cx="401734" cy="1066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3" name="Oval 252"/>
          <p:cNvSpPr/>
          <p:nvPr/>
        </p:nvSpPr>
        <p:spPr>
          <a:xfrm>
            <a:off x="3181350" y="421490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5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3181350" y="4543195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6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64938" y="323597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it-IT" sz="1200" kern="0" dirty="0" smtClean="0">
                <a:solidFill>
                  <a:srgbClr val="000000"/>
                </a:solidFill>
              </a:rPr>
              <a:t>Domain-1</a:t>
            </a:r>
            <a:endParaRPr lang="en-US" sz="1200" kern="0" dirty="0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38200" y="404612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38200" y="4571193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2</a:t>
            </a:r>
            <a:endParaRPr lang="en-US" sz="600" b="1" dirty="0">
              <a:solidFill>
                <a:srgbClr val="000000"/>
              </a:solidFill>
            </a:endParaRPr>
          </a:p>
        </p:txBody>
      </p:sp>
      <p:cxnSp>
        <p:nvCxnSpPr>
          <p:cNvPr id="258" name="Straight Connector 257"/>
          <p:cNvCxnSpPr>
            <a:stCxn id="197" idx="6"/>
            <a:endCxn id="221" idx="2"/>
          </p:cNvCxnSpPr>
          <p:nvPr/>
        </p:nvCxnSpPr>
        <p:spPr>
          <a:xfrm>
            <a:off x="1629734" y="4558332"/>
            <a:ext cx="143458" cy="1578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9" name="Straight Connector 258"/>
          <p:cNvCxnSpPr/>
          <p:nvPr/>
        </p:nvCxnSpPr>
        <p:spPr>
          <a:xfrm>
            <a:off x="6253934" y="5353329"/>
            <a:ext cx="1069578" cy="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0" name="Oval 259"/>
          <p:cNvSpPr/>
          <p:nvPr/>
        </p:nvSpPr>
        <p:spPr>
          <a:xfrm flipH="1">
            <a:off x="5707564" y="3568265"/>
            <a:ext cx="2193038" cy="1686131"/>
          </a:xfrm>
          <a:prstGeom prst="ellipse">
            <a:avLst/>
          </a:prstGeom>
          <a:solidFill>
            <a:srgbClr val="002B62">
              <a:lumMod val="10000"/>
              <a:lumOff val="90000"/>
            </a:srgbClr>
          </a:solidFill>
          <a:ln w="9525" cap="flat" cmpd="sng" algn="ctr">
            <a:solidFill>
              <a:srgbClr val="39949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endParaRPr lang="en-US" kern="0" smtClean="0">
              <a:solidFill>
                <a:srgbClr val="FFFFFF"/>
              </a:solidFill>
              <a:ea typeface="Verdana"/>
            </a:endParaRPr>
          </a:p>
        </p:txBody>
      </p:sp>
      <p:sp>
        <p:nvSpPr>
          <p:cNvPr id="261" name="Rectangle 260"/>
          <p:cNvSpPr/>
          <p:nvPr/>
        </p:nvSpPr>
        <p:spPr>
          <a:xfrm flipH="1">
            <a:off x="5876728" y="4193987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D3-3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 flipH="1">
            <a:off x="7323512" y="4133253"/>
            <a:ext cx="455838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D3-1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 flipH="1">
            <a:off x="6577404" y="4602081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D3-2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 flipH="1">
            <a:off x="6594190" y="3730395"/>
            <a:ext cx="451266" cy="441516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D3-4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  <p:cxnSp>
        <p:nvCxnSpPr>
          <p:cNvPr id="265" name="Straight Connector 264"/>
          <p:cNvCxnSpPr>
            <a:stCxn id="286" idx="6"/>
            <a:endCxn id="312" idx="3"/>
          </p:cNvCxnSpPr>
          <p:nvPr/>
        </p:nvCxnSpPr>
        <p:spPr>
          <a:xfrm flipH="1" flipV="1">
            <a:off x="7083782" y="4089071"/>
            <a:ext cx="175398" cy="14529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6" name="Straight Connector 265"/>
          <p:cNvCxnSpPr>
            <a:stCxn id="310" idx="4"/>
            <a:endCxn id="288" idx="0"/>
          </p:cNvCxnSpPr>
          <p:nvPr/>
        </p:nvCxnSpPr>
        <p:spPr>
          <a:xfrm>
            <a:off x="6811430" y="4212996"/>
            <a:ext cx="0" cy="27166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7" name="Straight Connector 266"/>
          <p:cNvCxnSpPr>
            <a:stCxn id="291" idx="2"/>
            <a:endCxn id="289" idx="6"/>
          </p:cNvCxnSpPr>
          <p:nvPr/>
        </p:nvCxnSpPr>
        <p:spPr>
          <a:xfrm>
            <a:off x="6409112" y="4593998"/>
            <a:ext cx="109116" cy="18039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8" name="Straight Connector 267"/>
          <p:cNvCxnSpPr>
            <a:stCxn id="311" idx="5"/>
            <a:endCxn id="290" idx="2"/>
          </p:cNvCxnSpPr>
          <p:nvPr/>
        </p:nvCxnSpPr>
        <p:spPr>
          <a:xfrm flipH="1">
            <a:off x="6394466" y="4095771"/>
            <a:ext cx="144342" cy="22512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9" name="Rectangle 268"/>
          <p:cNvSpPr/>
          <p:nvPr/>
        </p:nvSpPr>
        <p:spPr>
          <a:xfrm flipH="1">
            <a:off x="8203114" y="4492395"/>
            <a:ext cx="457200" cy="508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R-2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270" name="Straight Connector 269"/>
          <p:cNvCxnSpPr>
            <a:stCxn id="278" idx="6"/>
            <a:endCxn id="279" idx="2"/>
          </p:cNvCxnSpPr>
          <p:nvPr/>
        </p:nvCxnSpPr>
        <p:spPr>
          <a:xfrm flipH="1" flipV="1">
            <a:off x="7858877" y="4556530"/>
            <a:ext cx="274290" cy="20569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1" name="Rectangle 270"/>
          <p:cNvSpPr/>
          <p:nvPr/>
        </p:nvSpPr>
        <p:spPr>
          <a:xfrm flipH="1">
            <a:off x="6296200" y="5664200"/>
            <a:ext cx="457200" cy="508000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R-4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272" name="Straight Connector 271"/>
          <p:cNvCxnSpPr>
            <a:stCxn id="298" idx="0"/>
            <a:endCxn id="295" idx="0"/>
          </p:cNvCxnSpPr>
          <p:nvPr/>
        </p:nvCxnSpPr>
        <p:spPr>
          <a:xfrm flipV="1">
            <a:off x="6507462" y="5000397"/>
            <a:ext cx="169743" cy="58320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3" name="TextBox 272"/>
          <p:cNvSpPr txBox="1"/>
          <p:nvPr/>
        </p:nvSpPr>
        <p:spPr>
          <a:xfrm flipH="1">
            <a:off x="7259180" y="4471802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 flipH="1">
            <a:off x="8203114" y="3917911"/>
            <a:ext cx="457200" cy="508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G-2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 flipH="1">
            <a:off x="6829600" y="5664200"/>
            <a:ext cx="457200" cy="508000"/>
          </a:xfrm>
          <a:prstGeom prst="rect">
            <a:avLst/>
          </a:prstGeom>
          <a:solidFill>
            <a:srgbClr val="17BB7E">
              <a:lumMod val="60000"/>
              <a:lumOff val="40000"/>
            </a:srgbClr>
          </a:solidFill>
          <a:ln w="9525" cap="flat" cmpd="sng" algn="ctr">
            <a:solidFill>
              <a:srgbClr val="17BB7E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1000" kern="0" dirty="0" smtClean="0">
                <a:solidFill>
                  <a:srgbClr val="000000"/>
                </a:solidFill>
              </a:rPr>
              <a:t>G-4</a:t>
            </a:r>
            <a:endParaRPr lang="en-US" sz="1000" kern="0" dirty="0" smtClean="0">
              <a:solidFill>
                <a:srgbClr val="000000"/>
              </a:solidFill>
            </a:endParaRPr>
          </a:p>
        </p:txBody>
      </p:sp>
      <p:cxnSp>
        <p:nvCxnSpPr>
          <p:cNvPr id="276" name="Straight Connector 275"/>
          <p:cNvCxnSpPr>
            <a:stCxn id="296" idx="0"/>
            <a:endCxn id="297" idx="0"/>
          </p:cNvCxnSpPr>
          <p:nvPr/>
        </p:nvCxnSpPr>
        <p:spPr>
          <a:xfrm>
            <a:off x="6905799" y="5015319"/>
            <a:ext cx="172888" cy="558215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7" name="Straight Connector 276"/>
          <p:cNvCxnSpPr>
            <a:stCxn id="292" idx="2"/>
            <a:endCxn id="285" idx="6"/>
          </p:cNvCxnSpPr>
          <p:nvPr/>
        </p:nvCxnSpPr>
        <p:spPr>
          <a:xfrm flipV="1">
            <a:off x="7858875" y="4171917"/>
            <a:ext cx="274292" cy="41081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8" name="TextBox 277"/>
          <p:cNvSpPr txBox="1"/>
          <p:nvPr/>
        </p:nvSpPr>
        <p:spPr>
          <a:xfrm flipH="1">
            <a:off x="8133167" y="4671536"/>
            <a:ext cx="139894" cy="181373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 flipH="1">
            <a:off x="7706483" y="447179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 flipH="1">
            <a:off x="6926287" y="525780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10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 flipH="1">
            <a:off x="6501204" y="525780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9</a:t>
            </a:r>
            <a:endParaRPr lang="en-US" sz="600" b="1" dirty="0">
              <a:solidFill>
                <a:srgbClr val="000000"/>
              </a:solidFill>
            </a:endParaRPr>
          </a:p>
        </p:txBody>
      </p:sp>
      <p:cxnSp>
        <p:nvCxnSpPr>
          <p:cNvPr id="282" name="Straight Connector 281"/>
          <p:cNvCxnSpPr>
            <a:stCxn id="283" idx="2"/>
          </p:cNvCxnSpPr>
          <p:nvPr/>
        </p:nvCxnSpPr>
        <p:spPr>
          <a:xfrm>
            <a:off x="7961717" y="3648324"/>
            <a:ext cx="0" cy="1486230"/>
          </a:xfrm>
          <a:prstGeom prst="line">
            <a:avLst/>
          </a:prstGeom>
          <a:noFill/>
          <a:ln w="25400" cap="flat" cmpd="sng" algn="ctr">
            <a:solidFill>
              <a:srgbClr val="39949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3" name="TextBox 282"/>
          <p:cNvSpPr txBox="1"/>
          <p:nvPr/>
        </p:nvSpPr>
        <p:spPr>
          <a:xfrm flipH="1">
            <a:off x="7688764" y="3402103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UNI</a:t>
            </a:r>
            <a:endParaRPr lang="en-US" sz="1000" b="1" kern="0" dirty="0" smtClean="0">
              <a:solidFill>
                <a:srgbClr val="00B0F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 flipH="1">
            <a:off x="7264422" y="5189185"/>
            <a:ext cx="54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>
              <a:defRPr/>
            </a:pPr>
            <a:r>
              <a:rPr lang="it-IT" sz="1000" b="1" kern="0" dirty="0" smtClean="0">
                <a:solidFill>
                  <a:srgbClr val="00B0F0"/>
                </a:solidFill>
              </a:rPr>
              <a:t>UNI</a:t>
            </a:r>
            <a:endParaRPr lang="en-US" sz="1000" b="1" kern="0" dirty="0" smtClean="0">
              <a:solidFill>
                <a:srgbClr val="00B0F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 flipH="1">
            <a:off x="8133167" y="4081245"/>
            <a:ext cx="139894" cy="181339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 flipH="1">
            <a:off x="7259180" y="4147841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 flipH="1">
            <a:off x="6975190" y="4629692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 flipH="1">
            <a:off x="6741164" y="4484668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 flipH="1">
            <a:off x="6518228" y="4687868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 flipH="1">
            <a:off x="6253934" y="423436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 flipH="1">
            <a:off x="6268580" y="450746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 flipH="1">
            <a:off x="7706476" y="4128265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 flipH="1">
            <a:off x="5800533" y="4219973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 flipH="1">
            <a:off x="5800533" y="4519813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 flipH="1">
            <a:off x="6601006" y="500039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 flipH="1">
            <a:off x="6829605" y="501531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 flipH="1">
            <a:off x="7008740" y="5573533"/>
            <a:ext cx="139894" cy="181339"/>
          </a:xfrm>
          <a:prstGeom prst="ellipse">
            <a:avLst/>
          </a:prstGeom>
          <a:solidFill>
            <a:srgbClr val="17BB7E">
              <a:lumMod val="60000"/>
              <a:lumOff val="40000"/>
            </a:srgbClr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 flipH="1">
            <a:off x="6437510" y="5583600"/>
            <a:ext cx="139894" cy="181373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99" name="Oval 298"/>
          <p:cNvSpPr/>
          <p:nvPr/>
        </p:nvSpPr>
        <p:spPr>
          <a:xfrm flipH="1">
            <a:off x="7898314" y="404612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 flipH="1">
            <a:off x="7898314" y="4571193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12</a:t>
            </a:r>
            <a:endParaRPr lang="en-US" sz="600" b="1" dirty="0">
              <a:solidFill>
                <a:srgbClr val="000000"/>
              </a:solidFill>
            </a:endParaRPr>
          </a:p>
        </p:txBody>
      </p:sp>
      <p:cxnSp>
        <p:nvCxnSpPr>
          <p:cNvPr id="301" name="Straight Connector 300"/>
          <p:cNvCxnSpPr>
            <a:stCxn id="273" idx="6"/>
            <a:endCxn id="287" idx="2"/>
          </p:cNvCxnSpPr>
          <p:nvPr/>
        </p:nvCxnSpPr>
        <p:spPr>
          <a:xfrm flipH="1">
            <a:off x="7115722" y="4558332"/>
            <a:ext cx="143458" cy="15788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2" name="Straight Connector 301"/>
          <p:cNvCxnSpPr>
            <a:stCxn id="294" idx="6"/>
            <a:endCxn id="250" idx="6"/>
          </p:cNvCxnSpPr>
          <p:nvPr/>
        </p:nvCxnSpPr>
        <p:spPr>
          <a:xfrm flipH="1">
            <a:off x="4742004" y="4604545"/>
            <a:ext cx="1058529" cy="410775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3" name="Straight Connector 302"/>
          <p:cNvCxnSpPr>
            <a:stCxn id="249" idx="6"/>
            <a:endCxn id="293" idx="6"/>
          </p:cNvCxnSpPr>
          <p:nvPr/>
        </p:nvCxnSpPr>
        <p:spPr>
          <a:xfrm>
            <a:off x="5383714" y="4287066"/>
            <a:ext cx="416814" cy="17639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4" name="Oval 303"/>
          <p:cNvSpPr/>
          <p:nvPr/>
        </p:nvSpPr>
        <p:spPr>
          <a:xfrm>
            <a:off x="5548911" y="4214900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7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5536114" y="4543195"/>
            <a:ext cx="1524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8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358508" y="3264149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it-IT" sz="1200" kern="0" dirty="0" smtClean="0">
                <a:solidFill>
                  <a:srgbClr val="000000"/>
                </a:solidFill>
              </a:rPr>
              <a:t>Domain-3</a:t>
            </a:r>
            <a:endParaRPr lang="en-US" sz="1200" kern="0" dirty="0" smtClean="0">
              <a:solidFill>
                <a:srgbClr val="000000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07218" y="4054952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773192" y="3917916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211714" y="3948058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 flipH="1">
            <a:off x="6741164" y="4039941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 flipH="1">
            <a:off x="6518228" y="3948058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 flipH="1">
            <a:off x="6963830" y="3941361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962400" y="3262871"/>
            <a:ext cx="96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it-IT" sz="1200" kern="0" dirty="0" smtClean="0">
                <a:solidFill>
                  <a:srgbClr val="000000"/>
                </a:solidFill>
              </a:rPr>
              <a:t>Domain-2</a:t>
            </a:r>
            <a:endParaRPr lang="en-US" sz="1200" kern="0" dirty="0" smtClean="0">
              <a:solidFill>
                <a:srgbClr val="000000"/>
              </a:solidFill>
            </a:endParaRPr>
          </a:p>
        </p:txBody>
      </p:sp>
      <p:sp>
        <p:nvSpPr>
          <p:cNvPr id="314" name="Rectangle 260"/>
          <p:cNvSpPr/>
          <p:nvPr/>
        </p:nvSpPr>
        <p:spPr>
          <a:xfrm flipH="1">
            <a:off x="5867400" y="4191000"/>
            <a:ext cx="468052" cy="508000"/>
          </a:xfrm>
          <a:prstGeom prst="rect">
            <a:avLst/>
          </a:prstGeom>
          <a:solidFill>
            <a:srgbClr val="0A3161">
              <a:lumMod val="60000"/>
              <a:lumOff val="40000"/>
            </a:srgbClr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>
              <a:defRPr/>
            </a:pPr>
            <a:r>
              <a:rPr lang="it-IT" sz="900" kern="0" dirty="0" smtClean="0">
                <a:solidFill>
                  <a:srgbClr val="000000"/>
                </a:solidFill>
              </a:rPr>
              <a:t>D3-3</a:t>
            </a:r>
            <a:endParaRPr lang="en-US" sz="9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Service in ML Topology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1" y="632460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T-API FRS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467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7178" y="3505200"/>
            <a:ext cx="406200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PE1-1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4778" y="3526053"/>
            <a:ext cx="406200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PE2-1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3678" y="3373653"/>
            <a:ext cx="494366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PE1-1.1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4957" y="3373653"/>
            <a:ext cx="494366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PE2-1.1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2557" y="3373653"/>
            <a:ext cx="494366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PE1-1.2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157" y="3429001"/>
            <a:ext cx="494366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PE2-1.2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7162800" y="3505200"/>
            <a:ext cx="17667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it-IT" dirty="0" smtClean="0"/>
              <a:t>ETH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Network B</a:t>
            </a:r>
            <a:endParaRPr lang="en-US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239000" y="4876800"/>
            <a:ext cx="18133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it-IT" dirty="0" smtClean="0">
                <a:sym typeface="Wingdings" pitchFamily="2" charset="2"/>
              </a:rPr>
              <a:t>OTN</a:t>
            </a:r>
            <a:r>
              <a:rPr lang="it-IT" dirty="0" smtClean="0"/>
              <a:t>Network A</a:t>
            </a:r>
            <a:endParaRPr lang="en-US" dirty="0"/>
          </a:p>
        </p:txBody>
      </p:sp>
      <p:cxnSp>
        <p:nvCxnSpPr>
          <p:cNvPr id="15" name="Connettore 1 14"/>
          <p:cNvCxnSpPr>
            <a:stCxn id="8" idx="3"/>
          </p:cNvCxnSpPr>
          <p:nvPr/>
        </p:nvCxnSpPr>
        <p:spPr>
          <a:xfrm flipH="1">
            <a:off x="609600" y="3477528"/>
            <a:ext cx="1598444" cy="256272"/>
          </a:xfrm>
          <a:prstGeom prst="line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066800" y="358140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ETH-UNI</a:t>
            </a:r>
            <a:endParaRPr lang="en-US" sz="1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981200" y="4876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TTP 2</a:t>
            </a:r>
            <a:endParaRPr lang="en-US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172200" y="4953000"/>
            <a:ext cx="531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TTP 4</a:t>
            </a:r>
            <a:endParaRPr lang="en-US" sz="1200" dirty="0"/>
          </a:p>
        </p:txBody>
      </p:sp>
      <p:cxnSp>
        <p:nvCxnSpPr>
          <p:cNvPr id="20" name="Connettore 2 19"/>
          <p:cNvCxnSpPr>
            <a:stCxn id="17" idx="0"/>
          </p:cNvCxnSpPr>
          <p:nvPr/>
        </p:nvCxnSpPr>
        <p:spPr>
          <a:xfrm flipV="1">
            <a:off x="2286000" y="47244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8" idx="0"/>
          </p:cNvCxnSpPr>
          <p:nvPr/>
        </p:nvCxnSpPr>
        <p:spPr>
          <a:xfrm flipH="1" flipV="1">
            <a:off x="6324600" y="4800600"/>
            <a:ext cx="113314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514600" y="4724400"/>
            <a:ext cx="381000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H="1">
            <a:off x="2819400" y="4724400"/>
            <a:ext cx="609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438400" y="6248400"/>
            <a:ext cx="12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Tun-id-1-fw</a:t>
            </a:r>
            <a:endParaRPr lang="en-US" dirty="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4419600" y="4648200"/>
            <a:ext cx="304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3581400" y="4800600"/>
            <a:ext cx="304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TL </a:t>
            </a:r>
            <a:r>
              <a:rPr lang="it-IT" sz="4000" dirty="0" err="1" smtClean="0"/>
              <a:t>implications</a:t>
            </a:r>
            <a:r>
              <a:rPr lang="it-IT" sz="4000" dirty="0" smtClean="0"/>
              <a:t> 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 smtClean="0"/>
              <a:t>ETH link in </a:t>
            </a:r>
            <a:r>
              <a:rPr lang="it-IT" sz="2400" dirty="0" err="1" smtClean="0"/>
              <a:t>red</a:t>
            </a:r>
            <a:r>
              <a:rPr lang="it-IT" sz="2400" dirty="0" smtClean="0"/>
              <a:t> </a:t>
            </a:r>
            <a:r>
              <a:rPr lang="it-IT" sz="2400" dirty="0" err="1" smtClean="0"/>
              <a:t>dashed</a:t>
            </a:r>
            <a:r>
              <a:rPr lang="it-IT" sz="2400" dirty="0" smtClean="0"/>
              <a:t> </a:t>
            </a:r>
            <a:r>
              <a:rPr lang="it-IT" sz="2400" dirty="0" err="1" smtClean="0"/>
              <a:t>line</a:t>
            </a:r>
            <a:r>
              <a:rPr lang="it-IT" sz="2400" dirty="0" smtClean="0"/>
              <a:t> </a:t>
            </a:r>
            <a:r>
              <a:rPr lang="it-IT" sz="2400" dirty="0" err="1" smtClean="0"/>
              <a:t>does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exist</a:t>
            </a:r>
            <a:r>
              <a:rPr lang="it-IT" sz="2400" dirty="0" smtClean="0"/>
              <a:t> </a:t>
            </a:r>
            <a:r>
              <a:rPr lang="it-IT" sz="2400" dirty="0" err="1" smtClean="0"/>
              <a:t>until</a:t>
            </a:r>
            <a:r>
              <a:rPr lang="it-IT" sz="2400" dirty="0" smtClean="0"/>
              <a:t> OTN server </a:t>
            </a:r>
            <a:r>
              <a:rPr lang="it-IT" sz="2400" dirty="0" err="1" smtClean="0"/>
              <a:t>trail</a:t>
            </a:r>
            <a:r>
              <a:rPr lang="it-IT" sz="2400" dirty="0" smtClean="0"/>
              <a:t> (ODU2 connection)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created</a:t>
            </a:r>
            <a:r>
              <a:rPr lang="it-IT" dirty="0" smtClean="0"/>
              <a:t>. </a:t>
            </a:r>
          </a:p>
          <a:p>
            <a:r>
              <a:rPr lang="it-IT" sz="2400" dirty="0" err="1" smtClean="0"/>
              <a:t>From</a:t>
            </a:r>
            <a:r>
              <a:rPr lang="it-IT" sz="2400" dirty="0" smtClean="0"/>
              <a:t> </a:t>
            </a:r>
            <a:r>
              <a:rPr lang="it-IT" sz="2400" dirty="0" err="1" smtClean="0"/>
              <a:t>topology</a:t>
            </a:r>
            <a:r>
              <a:rPr lang="it-IT" sz="2400" dirty="0" smtClean="0"/>
              <a:t> </a:t>
            </a:r>
            <a:r>
              <a:rPr lang="it-IT" sz="2400" dirty="0" err="1" smtClean="0"/>
              <a:t>prospective</a:t>
            </a:r>
            <a:r>
              <a:rPr lang="it-IT" sz="2400" dirty="0" smtClean="0"/>
              <a:t> TL </a:t>
            </a:r>
            <a:r>
              <a:rPr lang="it-IT" sz="2400" dirty="0" err="1" smtClean="0"/>
              <a:t>exist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indicate “</a:t>
            </a:r>
            <a:r>
              <a:rPr lang="it-IT" sz="2400" dirty="0" err="1" smtClean="0"/>
              <a:t>potential</a:t>
            </a:r>
            <a:r>
              <a:rPr lang="it-IT" sz="2400" dirty="0" smtClean="0"/>
              <a:t>” </a:t>
            </a:r>
            <a:r>
              <a:rPr lang="it-IT" sz="2400" dirty="0" err="1" smtClean="0"/>
              <a:t>layer</a:t>
            </a:r>
            <a:r>
              <a:rPr lang="it-IT" sz="2400" dirty="0" smtClean="0"/>
              <a:t> </a:t>
            </a:r>
            <a:r>
              <a:rPr lang="it-IT" sz="2400" dirty="0" err="1" smtClean="0"/>
              <a:t>transition</a:t>
            </a:r>
            <a:r>
              <a:rPr lang="it-IT" sz="2400" dirty="0" smtClean="0"/>
              <a:t> and </a:t>
            </a:r>
            <a:r>
              <a:rPr lang="it-IT" sz="2400" dirty="0" err="1" smtClean="0"/>
              <a:t>connectivity</a:t>
            </a:r>
            <a:endParaRPr lang="it-IT" sz="2400" dirty="0" smtClean="0"/>
          </a:p>
          <a:p>
            <a:r>
              <a:rPr lang="it-IT" sz="2400" dirty="0" err="1" smtClean="0"/>
              <a:t>When</a:t>
            </a:r>
            <a:r>
              <a:rPr lang="it-IT" sz="2400" dirty="0" smtClean="0"/>
              <a:t> server </a:t>
            </a:r>
            <a:r>
              <a:rPr lang="it-IT" sz="2400" dirty="0" err="1" smtClean="0"/>
              <a:t>trail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created</a:t>
            </a:r>
            <a:r>
              <a:rPr lang="it-IT" sz="2400" dirty="0" smtClean="0"/>
              <a:t> , ETH network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 smtClean="0"/>
              <a:t>add</a:t>
            </a:r>
            <a:r>
              <a:rPr lang="it-IT" sz="2400" dirty="0" smtClean="0"/>
              <a:t> the ETH link in the ETH </a:t>
            </a:r>
            <a:r>
              <a:rPr lang="it-IT" sz="2400" dirty="0" err="1" smtClean="0"/>
              <a:t>topology</a:t>
            </a:r>
            <a:endParaRPr lang="it-IT" sz="2400" dirty="0" smtClean="0"/>
          </a:p>
          <a:p>
            <a:r>
              <a:rPr lang="it-IT" sz="2400" dirty="0" smtClean="0"/>
              <a:t>ETH link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supported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the OTN tunnel (ODU2 connection) </a:t>
            </a:r>
          </a:p>
          <a:p>
            <a:r>
              <a:rPr lang="it-IT" sz="2400" dirty="0" err="1" smtClean="0"/>
              <a:t>Until</a:t>
            </a:r>
            <a:r>
              <a:rPr lang="it-IT" sz="2400" dirty="0" smtClean="0"/>
              <a:t> TL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, </a:t>
            </a:r>
            <a:r>
              <a:rPr lang="it-IT" sz="2400" dirty="0" err="1" smtClean="0"/>
              <a:t>does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exists</a:t>
            </a:r>
            <a:r>
              <a:rPr lang="it-IT" sz="2400" dirty="0" smtClean="0"/>
              <a:t> </a:t>
            </a:r>
            <a:r>
              <a:rPr lang="it-IT" sz="2400" dirty="0" err="1" smtClean="0"/>
              <a:t>any</a:t>
            </a:r>
            <a:r>
              <a:rPr lang="it-IT" sz="2400" dirty="0" smtClean="0"/>
              <a:t> I2RS Link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.</a:t>
            </a:r>
          </a:p>
          <a:p>
            <a:r>
              <a:rPr lang="it-IT" sz="2400" dirty="0" smtClean="0"/>
              <a:t>As </a:t>
            </a:r>
            <a:r>
              <a:rPr lang="it-IT" sz="2400" dirty="0" err="1" smtClean="0"/>
              <a:t>soon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ODU2 tunnel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created</a:t>
            </a:r>
            <a:r>
              <a:rPr lang="it-IT" sz="2400" dirty="0" smtClean="0"/>
              <a:t> (</a:t>
            </a:r>
            <a:r>
              <a:rPr lang="it-IT" sz="2400" dirty="0" err="1" smtClean="0"/>
              <a:t>with</a:t>
            </a:r>
            <a:r>
              <a:rPr lang="it-IT" sz="2400" dirty="0" smtClean="0"/>
              <a:t> </a:t>
            </a:r>
            <a:r>
              <a:rPr lang="en-US" sz="2400" dirty="0" smtClean="0"/>
              <a:t>teas-yang-</a:t>
            </a:r>
            <a:r>
              <a:rPr lang="en-US" sz="2400" dirty="0" err="1" smtClean="0"/>
              <a:t>te</a:t>
            </a:r>
            <a:r>
              <a:rPr lang="en-US" sz="2400" dirty="0" smtClean="0"/>
              <a:t> draft), ETH link is appearing in the ETH topology.</a:t>
            </a:r>
          </a:p>
          <a:p>
            <a:r>
              <a:rPr lang="it-IT" sz="2400" dirty="0" smtClean="0"/>
              <a:t>TL </a:t>
            </a:r>
            <a:r>
              <a:rPr lang="it-IT" sz="2400" dirty="0" err="1" smtClean="0"/>
              <a:t>permits</a:t>
            </a:r>
            <a:r>
              <a:rPr lang="it-IT" sz="2400" dirty="0" smtClean="0"/>
              <a:t> </a:t>
            </a:r>
            <a:r>
              <a:rPr lang="it-IT" sz="2400" dirty="0" err="1" smtClean="0"/>
              <a:t>multi-layer</a:t>
            </a:r>
            <a:r>
              <a:rPr lang="it-IT" sz="2400" dirty="0" smtClean="0"/>
              <a:t> </a:t>
            </a:r>
            <a:r>
              <a:rPr lang="it-IT" sz="2400" dirty="0" err="1" smtClean="0"/>
              <a:t>topology</a:t>
            </a:r>
            <a:r>
              <a:rPr lang="it-IT" sz="2400" dirty="0" smtClean="0"/>
              <a:t> </a:t>
            </a:r>
            <a:r>
              <a:rPr lang="it-IT" sz="2400" dirty="0" err="1" smtClean="0"/>
              <a:t>representation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path</a:t>
            </a:r>
            <a:r>
              <a:rPr lang="it-IT" sz="2400" dirty="0" smtClean="0"/>
              <a:t> </a:t>
            </a:r>
            <a:r>
              <a:rPr lang="it-IT" sz="2400" dirty="0" err="1" smtClean="0"/>
              <a:t>computation</a:t>
            </a:r>
            <a:r>
              <a:rPr lang="it-IT" sz="2400" dirty="0" smtClean="0"/>
              <a:t>, so </a:t>
            </a:r>
            <a:r>
              <a:rPr lang="it-IT" sz="2400" dirty="0" err="1" smtClean="0"/>
              <a:t>should</a:t>
            </a:r>
            <a:r>
              <a:rPr lang="it-IT" sz="2400" dirty="0" smtClean="0"/>
              <a:t> </a:t>
            </a:r>
            <a:r>
              <a:rPr lang="it-IT" sz="2400" dirty="0" err="1" smtClean="0"/>
              <a:t>belongs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1 </a:t>
            </a:r>
            <a:r>
              <a:rPr lang="it-IT" sz="2400" dirty="0" err="1" smtClean="0"/>
              <a:t>topology</a:t>
            </a:r>
            <a:r>
              <a:rPr lang="it-IT" sz="2400" dirty="0" smtClean="0"/>
              <a:t>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593011" y="2006601"/>
            <a:ext cx="2066487" cy="396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b="1" dirty="0">
              <a:solidFill>
                <a:srgbClr val="141313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048003" y="4264825"/>
            <a:ext cx="1230495" cy="1399377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defTabSz="457200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D1-o</a:t>
            </a:r>
          </a:p>
        </p:txBody>
      </p:sp>
      <p:sp>
        <p:nvSpPr>
          <p:cNvPr id="51" name="Oval 50"/>
          <p:cNvSpPr/>
          <p:nvPr/>
        </p:nvSpPr>
        <p:spPr>
          <a:xfrm>
            <a:off x="3036708" y="2616202"/>
            <a:ext cx="1230495" cy="1399377"/>
          </a:xfrm>
          <a:prstGeom prst="ellipse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 defTabSz="457200">
              <a:defRPr/>
            </a:pPr>
            <a:r>
              <a:rPr lang="en-US" sz="1000" b="1" kern="0" dirty="0" smtClean="0">
                <a:solidFill>
                  <a:srgbClr val="000000"/>
                </a:solidFill>
              </a:rPr>
              <a:t>D1-e</a:t>
            </a:r>
          </a:p>
        </p:txBody>
      </p:sp>
      <p:sp>
        <p:nvSpPr>
          <p:cNvPr id="52" name="Oval 51"/>
          <p:cNvSpPr/>
          <p:nvPr/>
        </p:nvSpPr>
        <p:spPr>
          <a:xfrm>
            <a:off x="2516809" y="2639187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1.D1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525895" y="2938945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2.D1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95800" y="4732929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5.D1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07095" y="5071471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6.D1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525895" y="3258945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3.D1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25895" y="3572277"/>
            <a:ext cx="304800" cy="203200"/>
          </a:xfrm>
          <a:prstGeom prst="ellipse">
            <a:avLst/>
          </a:prstGeom>
          <a:solidFill>
            <a:srgbClr val="0A3161">
              <a:lumMod val="40000"/>
              <a:lumOff val="60000"/>
            </a:srgbClr>
          </a:solidFill>
          <a:ln w="9525" cap="flat" cmpd="sng" algn="ctr">
            <a:solidFill>
              <a:srgbClr val="DEC132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" b="1" dirty="0" smtClean="0">
                <a:solidFill>
                  <a:srgbClr val="000000"/>
                </a:solidFill>
              </a:rPr>
              <a:t>4.D1</a:t>
            </a: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48004" y="2938945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7897" y="2672929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6099" y="5088341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4" y="3572277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71801" y="3259541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2"/>
            <a:endCxn id="52" idx="6"/>
          </p:cNvCxnSpPr>
          <p:nvPr/>
        </p:nvCxnSpPr>
        <p:spPr>
          <a:xfrm flipH="1" flipV="1">
            <a:off x="2821612" y="2740789"/>
            <a:ext cx="466285" cy="16871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4" name="Straight Connector 63"/>
          <p:cNvCxnSpPr>
            <a:stCxn id="58" idx="2"/>
            <a:endCxn id="53" idx="6"/>
          </p:cNvCxnSpPr>
          <p:nvPr/>
        </p:nvCxnSpPr>
        <p:spPr>
          <a:xfrm flipH="1">
            <a:off x="2830695" y="3023677"/>
            <a:ext cx="217306" cy="16871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5" name="Straight Connector 64"/>
          <p:cNvCxnSpPr>
            <a:stCxn id="62" idx="2"/>
            <a:endCxn id="56" idx="6"/>
          </p:cNvCxnSpPr>
          <p:nvPr/>
        </p:nvCxnSpPr>
        <p:spPr>
          <a:xfrm flipH="1">
            <a:off x="2830695" y="3344272"/>
            <a:ext cx="141106" cy="16275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6" name="Straight Connector 65"/>
          <p:cNvCxnSpPr>
            <a:stCxn id="54" idx="2"/>
            <a:endCxn id="72" idx="6"/>
          </p:cNvCxnSpPr>
          <p:nvPr/>
        </p:nvCxnSpPr>
        <p:spPr>
          <a:xfrm flipH="1">
            <a:off x="4354694" y="4834529"/>
            <a:ext cx="141106" cy="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7" name="Straight Connector 66"/>
          <p:cNvCxnSpPr>
            <a:stCxn id="55" idx="2"/>
            <a:endCxn id="60" idx="6"/>
          </p:cNvCxnSpPr>
          <p:nvPr/>
        </p:nvCxnSpPr>
        <p:spPr>
          <a:xfrm flipH="1">
            <a:off x="4278495" y="5173071"/>
            <a:ext cx="228600" cy="0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cxnSp>
        <p:nvCxnSpPr>
          <p:cNvPr id="68" name="Straight Connector 67"/>
          <p:cNvCxnSpPr>
            <a:stCxn id="57" idx="6"/>
            <a:endCxn id="61" idx="2"/>
          </p:cNvCxnSpPr>
          <p:nvPr/>
        </p:nvCxnSpPr>
        <p:spPr>
          <a:xfrm flipV="1">
            <a:off x="2830695" y="3657009"/>
            <a:ext cx="217306" cy="16871"/>
          </a:xfrm>
          <a:prstGeom prst="line">
            <a:avLst/>
          </a:prstGeom>
          <a:noFill/>
          <a:ln w="28575" cap="flat" cmpd="sng" algn="ctr">
            <a:solidFill>
              <a:srgbClr val="DEC132">
                <a:lumMod val="50000"/>
              </a:srgbClr>
            </a:solidFill>
            <a:prstDash val="sysDot"/>
            <a:headEnd type="none" w="med" len="sm"/>
            <a:tailEnd type="none" w="med" len="sm"/>
          </a:ln>
          <a:effectLst/>
        </p:spPr>
      </p:cxnSp>
      <p:sp>
        <p:nvSpPr>
          <p:cNvPr id="69" name="Oval 68"/>
          <p:cNvSpPr/>
          <p:nvPr/>
        </p:nvSpPr>
        <p:spPr>
          <a:xfrm>
            <a:off x="2821609" y="2338824"/>
            <a:ext cx="1685486" cy="3630176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ysDot"/>
          </a:ln>
          <a:effectLst/>
        </p:spPr>
        <p:txBody>
          <a:bodyPr lIns="91353" tIns="45675" rIns="91353" bIns="45675" rtlCol="0" anchor="ctr"/>
          <a:lstStyle/>
          <a:p>
            <a:pPr algn="ctr" defTabSz="457200">
              <a:defRPr/>
            </a:pPr>
            <a:r>
              <a:rPr lang="en-GB" sz="1400" kern="0" dirty="0" smtClean="0">
                <a:solidFill>
                  <a:srgbClr val="000000"/>
                </a:solidFill>
              </a:rPr>
              <a:t>                                           </a:t>
            </a: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  <a:p>
            <a:pPr algn="ctr" defTabSz="457200">
              <a:defRPr/>
            </a:pPr>
            <a:endParaRPr lang="en-GB" sz="1400" kern="0" dirty="0" smtClean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16495" y="231140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1100" b="1" kern="0" dirty="0" smtClean="0">
                <a:solidFill>
                  <a:srgbClr val="FF9900"/>
                </a:solidFill>
              </a:rPr>
              <a:t>D1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02298" y="4749801"/>
            <a:ext cx="152399" cy="169459"/>
          </a:xfrm>
          <a:prstGeom prst="ellipse">
            <a:avLst/>
          </a:prstGeom>
          <a:solidFill>
            <a:srgbClr val="CC66FF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6172200" cy="609600"/>
          </a:xfrm>
        </p:spPr>
        <p:txBody>
          <a:bodyPr/>
          <a:lstStyle/>
          <a:p>
            <a:r>
              <a:rPr lang="en-US" dirty="0" smtClean="0"/>
              <a:t>Domain-1 TAPI Context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7" name="Content Placeholder 196"/>
          <p:cNvSpPr>
            <a:spLocks noGrp="1"/>
          </p:cNvSpPr>
          <p:nvPr>
            <p:ph idx="1"/>
          </p:nvPr>
        </p:nvSpPr>
        <p:spPr>
          <a:xfrm>
            <a:off x="228600" y="815611"/>
            <a:ext cx="8610600" cy="11909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slide depicts the complete Topology exposed by domain-controller 1 to the multi-domain-controller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dirty="0" smtClean="0"/>
              <a:t>It is assumed that the </a:t>
            </a:r>
            <a:r>
              <a:rPr lang="en-US" dirty="0" smtClean="0">
                <a:solidFill>
                  <a:srgbClr val="FF0000"/>
                </a:solidFill>
              </a:rPr>
              <a:t>exposed TAPI-Context Topology is a 2 </a:t>
            </a:r>
            <a:r>
              <a:rPr lang="en-US" i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FF0000"/>
                </a:solidFill>
              </a:rPr>
              <a:t> abstraction (1 per layer) of domain-controller ‘s internal Context</a:t>
            </a:r>
          </a:p>
          <a:p>
            <a:r>
              <a:rPr lang="en-US" dirty="0" smtClean="0"/>
              <a:t>It is assumed that no Connectivity has been setup in the entire domain and this is the initial Topology view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172"/>
          <p:cNvGrpSpPr/>
          <p:nvPr/>
        </p:nvGrpSpPr>
        <p:grpSpPr>
          <a:xfrm>
            <a:off x="609603" y="2190793"/>
            <a:ext cx="1939057" cy="3379695"/>
            <a:chOff x="236526" y="832666"/>
            <a:chExt cx="1939057" cy="2534771"/>
          </a:xfrm>
        </p:grpSpPr>
        <p:sp>
          <p:nvSpPr>
            <p:cNvPr id="114" name="Oval 113"/>
            <p:cNvSpPr/>
            <p:nvPr/>
          </p:nvSpPr>
          <p:spPr>
            <a:xfrm>
              <a:off x="312726" y="1063961"/>
              <a:ext cx="152400" cy="147549"/>
            </a:xfrm>
            <a:prstGeom prst="ellipse">
              <a:avLst/>
            </a:prstGeom>
            <a:solidFill>
              <a:srgbClr val="990099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67790" y="1046612"/>
              <a:ext cx="17077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Node Edge Point (Internal) 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12726" y="1281225"/>
              <a:ext cx="152400" cy="147549"/>
            </a:xfrm>
            <a:prstGeom prst="ellipse">
              <a:avLst/>
            </a:prstGeom>
            <a:solidFill>
              <a:srgbClr val="0A3161">
                <a:lumMod val="40000"/>
                <a:lumOff val="60000"/>
              </a:srgbClr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67789" y="1270529"/>
              <a:ext cx="13762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Service End Point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12726" y="869553"/>
              <a:ext cx="152400" cy="147549"/>
            </a:xfrm>
            <a:prstGeom prst="ellipse">
              <a:avLst/>
            </a:prstGeom>
            <a:solidFill>
              <a:srgbClr val="CC66FF"/>
            </a:solidFill>
            <a:ln w="9525" cap="flat" cmpd="sng" algn="ctr">
              <a:solidFill>
                <a:srgbClr val="DEC132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000" b="1" dirty="0"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7789" y="832666"/>
              <a:ext cx="17077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Node Edge Point (Edge)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352534" y="2593449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687476" y="2542532"/>
              <a:ext cx="8428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Link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>
              <a:off x="310974" y="2885867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653809" y="2834950"/>
              <a:ext cx="13959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Transitional Link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353602" y="2383317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DEC132">
                  <a:lumMod val="50000"/>
                </a:srgbClr>
              </a:solidFill>
              <a:prstDash val="sysDot"/>
              <a:headEnd type="none" w="med" len="sm"/>
              <a:tailEnd type="none" w="med" len="sm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680650" y="2303375"/>
              <a:ext cx="8278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Mapping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36526" y="1721251"/>
              <a:ext cx="457200" cy="256006"/>
            </a:xfrm>
            <a:prstGeom prst="ellipse">
              <a:avLst/>
            </a:prstGeom>
            <a:noFill/>
            <a:ln w="28575" cap="flat" cmpd="sng" algn="ctr">
              <a:solidFill>
                <a:srgbClr val="FF9900"/>
              </a:solidFill>
              <a:prstDash val="sysDot"/>
            </a:ln>
            <a:effectLst/>
          </p:spPr>
          <p:txBody>
            <a:bodyPr lIns="91353" tIns="45675" rIns="91353" bIns="45675" rtlCol="0" anchor="ctr"/>
            <a:lstStyle/>
            <a:p>
              <a:pPr algn="ctr" defTabSz="457200">
                <a:defRPr/>
              </a:pPr>
              <a:endParaRPr lang="en-GB" sz="14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36526" y="2034643"/>
              <a:ext cx="457200" cy="256006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en-GB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3726" y="1721251"/>
              <a:ext cx="8428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Topology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93726" y="2022467"/>
              <a:ext cx="8428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Node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7789" y="1451392"/>
              <a:ext cx="13762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Connection EndPoint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24322" y="1479692"/>
              <a:ext cx="140804" cy="141382"/>
            </a:xfrm>
            <a:prstGeom prst="rect">
              <a:avLst/>
            </a:prstGeom>
            <a:solidFill>
              <a:srgbClr val="17BB7E">
                <a:lumMod val="40000"/>
                <a:lumOff val="60000"/>
              </a:srgbClr>
            </a:solidFill>
            <a:ln w="9525" cap="flat" cmpd="sng" algn="ctr">
              <a:solidFill>
                <a:srgbClr val="39949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000" kern="0" smtClean="0">
                <a:solidFill>
                  <a:srgbClr val="FFFFFF"/>
                </a:solidFill>
                <a:ea typeface="Verdan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324322" y="3151879"/>
              <a:ext cx="287696" cy="88091"/>
            </a:xfrm>
            <a:prstGeom prst="line">
              <a:avLst/>
            </a:prstGeom>
            <a:noFill/>
            <a:ln w="38100" cap="flat" cmpd="sng" algn="ctr">
              <a:solidFill>
                <a:srgbClr val="17BB7E">
                  <a:lumMod val="60000"/>
                  <a:lumOff val="4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324322" y="3300624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4" name="TextBox 133"/>
            <p:cNvSpPr txBox="1"/>
            <p:nvPr/>
          </p:nvSpPr>
          <p:spPr>
            <a:xfrm>
              <a:off x="670866" y="3151879"/>
              <a:ext cx="10225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000" kern="0" dirty="0" smtClean="0">
                  <a:solidFill>
                    <a:srgbClr val="000000"/>
                  </a:solidFill>
                </a:rPr>
                <a:t>Connection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2514603" y="1942070"/>
            <a:ext cx="127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 smtClean="0">
                <a:solidFill>
                  <a:srgbClr val="141313"/>
                </a:solidFill>
              </a:rPr>
              <a:t>TAPI Context-1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12035" y="3880616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75963" y="3880616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5963" y="4258329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cxnSp>
        <p:nvCxnSpPr>
          <p:cNvPr id="77" name="Straight Connector 76"/>
          <p:cNvCxnSpPr>
            <a:stCxn id="75" idx="4"/>
            <a:endCxn id="76" idx="0"/>
          </p:cNvCxnSpPr>
          <p:nvPr/>
        </p:nvCxnSpPr>
        <p:spPr>
          <a:xfrm>
            <a:off x="3446229" y="4053671"/>
            <a:ext cx="0" cy="204656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83" name="Straight Connector 82"/>
          <p:cNvCxnSpPr>
            <a:stCxn id="74" idx="4"/>
            <a:endCxn id="84" idx="0"/>
          </p:cNvCxnSpPr>
          <p:nvPr/>
        </p:nvCxnSpPr>
        <p:spPr>
          <a:xfrm>
            <a:off x="3882301" y="4053671"/>
            <a:ext cx="0" cy="211152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3812035" y="4264825"/>
            <a:ext cx="140532" cy="173057"/>
          </a:xfrm>
          <a:prstGeom prst="ellipse">
            <a:avLst/>
          </a:prstGeom>
          <a:solidFill>
            <a:srgbClr val="990099"/>
          </a:solidFill>
          <a:ln>
            <a:solidFill>
              <a:srgbClr val="00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defRPr/>
            </a:pPr>
            <a:endParaRPr lang="en-US" sz="900" kern="0" dirty="0" smtClean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8600" y="6148707"/>
            <a:ext cx="601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sz="1000" dirty="0" smtClean="0">
                <a:solidFill>
                  <a:srgbClr val="FF0000"/>
                </a:solidFill>
              </a:rPr>
              <a:t>*The multi-domain controller may have to invoke more than one retrieval API operation to get this 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5670988" y="2187344"/>
            <a:ext cx="2955314" cy="900189"/>
          </a:xfrm>
          <a:prstGeom prst="round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236"/>
            <a:ext cx="9144000" cy="78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Transitional Link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4273" y="6425587"/>
            <a:ext cx="2133600" cy="3651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D9563-417C-4C34-859E-99CF9B85FB2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ctangle 1"/>
          <p:cNvSpPr>
            <a:spLocks noChangeArrowheads="1"/>
          </p:cNvSpPr>
          <p:nvPr/>
        </p:nvSpPr>
        <p:spPr bwMode="auto">
          <a:xfrm>
            <a:off x="2" y="-9140"/>
            <a:ext cx="18790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8"/>
              </a:rPr>
              <a:t>draft-ietf-teas-yang-te-topo-05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264235" y="1369849"/>
            <a:ext cx="4095892" cy="1003070"/>
            <a:chOff x="264235" y="1369849"/>
            <a:chExt cx="4095892" cy="1003069"/>
          </a:xfrm>
        </p:grpSpPr>
        <p:sp>
          <p:nvSpPr>
            <p:cNvPr id="59" name="TextBox 58"/>
            <p:cNvSpPr txBox="1"/>
            <p:nvPr/>
          </p:nvSpPr>
          <p:spPr>
            <a:xfrm>
              <a:off x="651493" y="1369849"/>
              <a:ext cx="3183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Tunnel Termination Point (TTP)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Isosceles Triangle 195"/>
            <p:cNvSpPr/>
            <p:nvPr/>
          </p:nvSpPr>
          <p:spPr>
            <a:xfrm rot="10800000">
              <a:off x="264235" y="1387310"/>
              <a:ext cx="284571" cy="245919"/>
            </a:xfrm>
            <a:prstGeom prst="triangle">
              <a:avLst>
                <a:gd name="adj" fmla="val 53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319384" y="1787467"/>
              <a:ext cx="172231" cy="157435"/>
            </a:xfrm>
            <a:prstGeom prst="ellipse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57729" y="1757989"/>
              <a:ext cx="3702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Server Link Termination Point (S-LTP)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329735" y="2117434"/>
              <a:ext cx="172231" cy="157435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63966" y="2095919"/>
              <a:ext cx="359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  <a:cs typeface="Courier New" pitchFamily="49" charset="0"/>
                </a:rPr>
                <a:t>Client Link Termination Point (C-LTP)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2" name="Rounded Rectangle 141"/>
          <p:cNvSpPr/>
          <p:nvPr/>
        </p:nvSpPr>
        <p:spPr>
          <a:xfrm>
            <a:off x="466529" y="2965010"/>
            <a:ext cx="2956875" cy="3546599"/>
          </a:xfrm>
          <a:prstGeom prst="round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323" idx="0"/>
            <a:endCxn id="168" idx="0"/>
          </p:cNvCxnSpPr>
          <p:nvPr/>
        </p:nvCxnSpPr>
        <p:spPr bwMode="auto">
          <a:xfrm>
            <a:off x="1299574" y="3876816"/>
            <a:ext cx="13646" cy="25508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324" idx="0"/>
            <a:endCxn id="170" idx="1"/>
          </p:cNvCxnSpPr>
          <p:nvPr/>
        </p:nvCxnSpPr>
        <p:spPr bwMode="auto">
          <a:xfrm>
            <a:off x="2541282" y="3884358"/>
            <a:ext cx="814255" cy="162287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167" idx="6"/>
            <a:endCxn id="324" idx="0"/>
          </p:cNvCxnSpPr>
          <p:nvPr/>
        </p:nvCxnSpPr>
        <p:spPr bwMode="auto">
          <a:xfrm flipV="1">
            <a:off x="569853" y="3884358"/>
            <a:ext cx="1971429" cy="16247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323" idx="0"/>
            <a:endCxn id="169" idx="0"/>
          </p:cNvCxnSpPr>
          <p:nvPr/>
        </p:nvCxnSpPr>
        <p:spPr bwMode="auto">
          <a:xfrm>
            <a:off x="1299574" y="3876816"/>
            <a:ext cx="1200398" cy="254086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>
            <a:stCxn id="166" idx="6"/>
            <a:endCxn id="165" idx="2"/>
          </p:cNvCxnSpPr>
          <p:nvPr/>
        </p:nvCxnSpPr>
        <p:spPr bwMode="auto">
          <a:xfrm>
            <a:off x="560071" y="4668693"/>
            <a:ext cx="2761582" cy="622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321654" y="458415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374914" y="4586345"/>
            <a:ext cx="185159" cy="164697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80686" y="5418321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218638" y="642761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405390" y="6417677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327834" y="5480653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>
            <a:endCxn id="170" idx="2"/>
          </p:cNvCxnSpPr>
          <p:nvPr/>
        </p:nvCxnSpPr>
        <p:spPr bwMode="auto">
          <a:xfrm>
            <a:off x="569853" y="5535007"/>
            <a:ext cx="2757981" cy="3640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9092" y="3594120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TTP-1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695823" y="3614000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TTP-2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74926" y="4664237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LTP-6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779251" y="4288656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LTP-1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784" y="5499060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LTP-5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19410" y="6100133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LTP-4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577804" y="6095822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LTP-3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655663" y="5515780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LTP-2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1197041" y="288185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6" name="Oval 295"/>
          <p:cNvSpPr/>
          <p:nvPr/>
        </p:nvSpPr>
        <p:spPr>
          <a:xfrm>
            <a:off x="1484741" y="288185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7" name="Oval 296"/>
          <p:cNvSpPr/>
          <p:nvPr/>
        </p:nvSpPr>
        <p:spPr>
          <a:xfrm>
            <a:off x="906956" y="288185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9" name="Oval 298"/>
          <p:cNvSpPr/>
          <p:nvPr/>
        </p:nvSpPr>
        <p:spPr>
          <a:xfrm>
            <a:off x="2081516" y="288185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0" name="Oval 299"/>
          <p:cNvSpPr/>
          <p:nvPr/>
        </p:nvSpPr>
        <p:spPr>
          <a:xfrm>
            <a:off x="2886410" y="288185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1" name="Oval 300"/>
          <p:cNvSpPr/>
          <p:nvPr/>
        </p:nvSpPr>
        <p:spPr>
          <a:xfrm>
            <a:off x="2424635" y="288185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03" name="Straight Connector 302"/>
          <p:cNvCxnSpPr>
            <a:stCxn id="295" idx="4"/>
            <a:endCxn id="323" idx="3"/>
          </p:cNvCxnSpPr>
          <p:nvPr/>
        </p:nvCxnSpPr>
        <p:spPr bwMode="auto">
          <a:xfrm>
            <a:off x="1291625" y="3063377"/>
            <a:ext cx="7951" cy="5299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stCxn id="301" idx="4"/>
            <a:endCxn id="324" idx="3"/>
          </p:cNvCxnSpPr>
          <p:nvPr/>
        </p:nvCxnSpPr>
        <p:spPr bwMode="auto">
          <a:xfrm>
            <a:off x="2519219" y="3063377"/>
            <a:ext cx="22063" cy="53744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>
            <a:stCxn id="296" idx="3"/>
            <a:endCxn id="323" idx="3"/>
          </p:cNvCxnSpPr>
          <p:nvPr/>
        </p:nvCxnSpPr>
        <p:spPr bwMode="auto">
          <a:xfrm flipH="1">
            <a:off x="1299574" y="3036793"/>
            <a:ext cx="212868" cy="5564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stCxn id="297" idx="5"/>
            <a:endCxn id="323" idx="3"/>
          </p:cNvCxnSpPr>
          <p:nvPr/>
        </p:nvCxnSpPr>
        <p:spPr bwMode="auto">
          <a:xfrm>
            <a:off x="1068418" y="3036793"/>
            <a:ext cx="231156" cy="5564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stCxn id="299" idx="5"/>
            <a:endCxn id="324" idx="3"/>
          </p:cNvCxnSpPr>
          <p:nvPr/>
        </p:nvCxnSpPr>
        <p:spPr bwMode="auto">
          <a:xfrm>
            <a:off x="2242978" y="3036793"/>
            <a:ext cx="298302" cy="5640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>
            <a:stCxn id="300" idx="3"/>
            <a:endCxn id="324" idx="3"/>
          </p:cNvCxnSpPr>
          <p:nvPr/>
        </p:nvCxnSpPr>
        <p:spPr bwMode="auto">
          <a:xfrm flipH="1">
            <a:off x="2541282" y="3036793"/>
            <a:ext cx="372831" cy="5640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3" name="Isosceles Triangle 322"/>
          <p:cNvSpPr/>
          <p:nvPr/>
        </p:nvSpPr>
        <p:spPr>
          <a:xfrm rot="10800000">
            <a:off x="1155683" y="3593277"/>
            <a:ext cx="312553" cy="283540"/>
          </a:xfrm>
          <a:prstGeom prst="triangle">
            <a:avLst>
              <a:gd name="adj" fmla="val 5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Isosceles Triangle 323"/>
          <p:cNvSpPr/>
          <p:nvPr/>
        </p:nvSpPr>
        <p:spPr>
          <a:xfrm rot="10800000">
            <a:off x="2397389" y="3600818"/>
            <a:ext cx="312553" cy="283540"/>
          </a:xfrm>
          <a:prstGeom prst="triangle">
            <a:avLst>
              <a:gd name="adj" fmla="val 5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rot="10800000">
            <a:off x="2027078" y="3596825"/>
            <a:ext cx="312553" cy="283540"/>
          </a:xfrm>
          <a:prstGeom prst="triangle">
            <a:avLst>
              <a:gd name="adj" fmla="val 5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166" idx="7"/>
            <a:endCxn id="97" idx="0"/>
          </p:cNvCxnSpPr>
          <p:nvPr/>
        </p:nvCxnSpPr>
        <p:spPr bwMode="auto">
          <a:xfrm flipV="1">
            <a:off x="532955" y="3880364"/>
            <a:ext cx="1638014" cy="7300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7" idx="0"/>
            <a:endCxn id="169" idx="0"/>
          </p:cNvCxnSpPr>
          <p:nvPr/>
        </p:nvCxnSpPr>
        <p:spPr bwMode="auto">
          <a:xfrm>
            <a:off x="2170971" y="3880365"/>
            <a:ext cx="329003" cy="253731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99" idx="4"/>
            <a:endCxn id="97" idx="3"/>
          </p:cNvCxnSpPr>
          <p:nvPr/>
        </p:nvCxnSpPr>
        <p:spPr bwMode="auto">
          <a:xfrm flipH="1">
            <a:off x="2170971" y="3063376"/>
            <a:ext cx="5129" cy="5334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301" idx="4"/>
            <a:endCxn id="97" idx="3"/>
          </p:cNvCxnSpPr>
          <p:nvPr/>
        </p:nvCxnSpPr>
        <p:spPr bwMode="auto">
          <a:xfrm flipH="1">
            <a:off x="2170969" y="3063376"/>
            <a:ext cx="348248" cy="5334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410731" y="3663529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TTP-3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6538" y="2587788"/>
            <a:ext cx="149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C-LTP-1,2,3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7497" y="2584332"/>
            <a:ext cx="191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C-LTP-4,5,6 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670989" y="3876816"/>
            <a:ext cx="2956875" cy="2638603"/>
          </a:xfrm>
          <a:prstGeom prst="round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70" idx="0"/>
          </p:cNvCxnSpPr>
          <p:nvPr/>
        </p:nvCxnSpPr>
        <p:spPr bwMode="auto">
          <a:xfrm>
            <a:off x="6504034" y="3880627"/>
            <a:ext cx="13646" cy="25508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endCxn id="72" idx="1"/>
          </p:cNvCxnSpPr>
          <p:nvPr/>
        </p:nvCxnSpPr>
        <p:spPr bwMode="auto">
          <a:xfrm>
            <a:off x="7788774" y="3888169"/>
            <a:ext cx="771223" cy="162287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9" idx="6"/>
          </p:cNvCxnSpPr>
          <p:nvPr/>
        </p:nvCxnSpPr>
        <p:spPr bwMode="auto">
          <a:xfrm flipV="1">
            <a:off x="5774313" y="3888167"/>
            <a:ext cx="2014461" cy="16247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endCxn id="71" idx="0"/>
          </p:cNvCxnSpPr>
          <p:nvPr/>
        </p:nvCxnSpPr>
        <p:spPr bwMode="auto">
          <a:xfrm>
            <a:off x="6504034" y="3880627"/>
            <a:ext cx="1200398" cy="254086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68" idx="6"/>
            <a:endCxn id="67" idx="2"/>
          </p:cNvCxnSpPr>
          <p:nvPr/>
        </p:nvCxnSpPr>
        <p:spPr bwMode="auto">
          <a:xfrm flipV="1">
            <a:off x="5764531" y="4678723"/>
            <a:ext cx="2761582" cy="1664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526115" y="4587963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79374" y="4613014"/>
            <a:ext cx="185159" cy="164697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585146" y="5422131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23098" y="6431427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09850" y="6421487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32294" y="5484463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2" idx="2"/>
          </p:cNvCxnSpPr>
          <p:nvPr/>
        </p:nvCxnSpPr>
        <p:spPr bwMode="auto">
          <a:xfrm>
            <a:off x="5774313" y="5538818"/>
            <a:ext cx="2757981" cy="3640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33552" y="3609360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TTP-1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00283" y="3617809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TTP-2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79386" y="4668048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LTP-6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83711" y="4292465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LTP-1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4244" y="5502869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LTP-5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23870" y="6103944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LTP-4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82264" y="6099633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LTP-3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60123" y="5519589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LTP-2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6401501" y="21057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/>
          <p:cNvSpPr/>
          <p:nvPr/>
        </p:nvSpPr>
        <p:spPr>
          <a:xfrm>
            <a:off x="6689201" y="21057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Oval 86"/>
          <p:cNvSpPr/>
          <p:nvPr/>
        </p:nvSpPr>
        <p:spPr>
          <a:xfrm>
            <a:off x="6111416" y="21057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7350524" y="21057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8069347" y="21057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Oval 89"/>
          <p:cNvSpPr/>
          <p:nvPr/>
        </p:nvSpPr>
        <p:spPr>
          <a:xfrm>
            <a:off x="7661368" y="21057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1" name="Straight Connector 90"/>
          <p:cNvCxnSpPr>
            <a:stCxn id="85" idx="4"/>
          </p:cNvCxnSpPr>
          <p:nvPr/>
        </p:nvCxnSpPr>
        <p:spPr bwMode="auto">
          <a:xfrm>
            <a:off x="6496085" y="2287253"/>
            <a:ext cx="7951" cy="64601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90" idx="4"/>
            <a:endCxn id="124" idx="0"/>
          </p:cNvCxnSpPr>
          <p:nvPr/>
        </p:nvCxnSpPr>
        <p:spPr bwMode="auto">
          <a:xfrm flipH="1">
            <a:off x="7751523" y="2287252"/>
            <a:ext cx="4428" cy="70621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86" idx="3"/>
          </p:cNvCxnSpPr>
          <p:nvPr/>
        </p:nvCxnSpPr>
        <p:spPr bwMode="auto">
          <a:xfrm flipH="1">
            <a:off x="6512272" y="2260670"/>
            <a:ext cx="204630" cy="67259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7" idx="5"/>
            <a:endCxn id="122" idx="0"/>
          </p:cNvCxnSpPr>
          <p:nvPr/>
        </p:nvCxnSpPr>
        <p:spPr bwMode="auto">
          <a:xfrm>
            <a:off x="6272880" y="2260669"/>
            <a:ext cx="244205" cy="7213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88" idx="5"/>
            <a:endCxn id="124" idx="0"/>
          </p:cNvCxnSpPr>
          <p:nvPr/>
        </p:nvCxnSpPr>
        <p:spPr bwMode="auto">
          <a:xfrm>
            <a:off x="7511988" y="2260670"/>
            <a:ext cx="239537" cy="73279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9" idx="4"/>
            <a:endCxn id="126" idx="0"/>
          </p:cNvCxnSpPr>
          <p:nvPr/>
        </p:nvCxnSpPr>
        <p:spPr bwMode="auto">
          <a:xfrm flipH="1">
            <a:off x="8011500" y="2287253"/>
            <a:ext cx="152431" cy="7079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68" idx="7"/>
          </p:cNvCxnSpPr>
          <p:nvPr/>
        </p:nvCxnSpPr>
        <p:spPr bwMode="auto">
          <a:xfrm flipV="1">
            <a:off x="5737415" y="3884174"/>
            <a:ext cx="1681046" cy="75295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71" idx="0"/>
          </p:cNvCxnSpPr>
          <p:nvPr/>
        </p:nvCxnSpPr>
        <p:spPr bwMode="auto">
          <a:xfrm>
            <a:off x="7418463" y="3884176"/>
            <a:ext cx="285971" cy="253731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88" idx="4"/>
            <a:endCxn id="123" idx="0"/>
          </p:cNvCxnSpPr>
          <p:nvPr/>
        </p:nvCxnSpPr>
        <p:spPr bwMode="auto">
          <a:xfrm flipH="1">
            <a:off x="7431484" y="2287253"/>
            <a:ext cx="13623" cy="72907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>
            <a:stCxn id="90" idx="4"/>
            <a:endCxn id="123" idx="0"/>
          </p:cNvCxnSpPr>
          <p:nvPr/>
        </p:nvCxnSpPr>
        <p:spPr bwMode="auto">
          <a:xfrm flipH="1">
            <a:off x="7431483" y="2287253"/>
            <a:ext cx="324468" cy="72907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6658223" y="3621620"/>
            <a:ext cx="72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TTP-3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50999" y="1811663"/>
            <a:ext cx="149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C-LTP-1,2,3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91957" y="1808208"/>
            <a:ext cx="143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C-LTP-4,5,6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Notched Right Arrow 114"/>
          <p:cNvSpPr/>
          <p:nvPr/>
        </p:nvSpPr>
        <p:spPr>
          <a:xfrm>
            <a:off x="3645670" y="4255913"/>
            <a:ext cx="1842670" cy="859235"/>
          </a:xfrm>
          <a:prstGeom prst="notchedRightArrow">
            <a:avLst>
              <a:gd name="adj1" fmla="val 6211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Transformation</a:t>
            </a:r>
          </a:p>
        </p:txBody>
      </p:sp>
      <p:sp>
        <p:nvSpPr>
          <p:cNvPr id="117" name="Oval 116"/>
          <p:cNvSpPr/>
          <p:nvPr/>
        </p:nvSpPr>
        <p:spPr>
          <a:xfrm>
            <a:off x="7675991" y="3792447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Oval 117"/>
          <p:cNvSpPr/>
          <p:nvPr/>
        </p:nvSpPr>
        <p:spPr>
          <a:xfrm>
            <a:off x="7344519" y="3781016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9" name="Oval 118"/>
          <p:cNvSpPr/>
          <p:nvPr/>
        </p:nvSpPr>
        <p:spPr>
          <a:xfrm>
            <a:off x="6407261" y="3792447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Oval 121"/>
          <p:cNvSpPr/>
          <p:nvPr/>
        </p:nvSpPr>
        <p:spPr>
          <a:xfrm>
            <a:off x="6422501" y="2982032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3" name="Oval 122"/>
          <p:cNvSpPr/>
          <p:nvPr/>
        </p:nvSpPr>
        <p:spPr>
          <a:xfrm>
            <a:off x="7336901" y="3016323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4" name="Oval 123"/>
          <p:cNvSpPr/>
          <p:nvPr/>
        </p:nvSpPr>
        <p:spPr>
          <a:xfrm>
            <a:off x="7656941" y="2993463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5" name="Straight Connector 124"/>
          <p:cNvCxnSpPr>
            <a:stCxn id="122" idx="4"/>
            <a:endCxn id="119" idx="0"/>
          </p:cNvCxnSpPr>
          <p:nvPr/>
        </p:nvCxnSpPr>
        <p:spPr bwMode="auto">
          <a:xfrm flipH="1">
            <a:off x="6501843" y="3163553"/>
            <a:ext cx="15240" cy="62889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23" idx="4"/>
            <a:endCxn id="118" idx="0"/>
          </p:cNvCxnSpPr>
          <p:nvPr/>
        </p:nvCxnSpPr>
        <p:spPr bwMode="auto">
          <a:xfrm>
            <a:off x="7431483" y="3197842"/>
            <a:ext cx="7620" cy="583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24" idx="4"/>
            <a:endCxn id="117" idx="0"/>
          </p:cNvCxnSpPr>
          <p:nvPr/>
        </p:nvCxnSpPr>
        <p:spPr bwMode="auto">
          <a:xfrm>
            <a:off x="7751523" y="3174983"/>
            <a:ext cx="19050" cy="6174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Line Callout 1 133"/>
          <p:cNvSpPr/>
          <p:nvPr/>
        </p:nvSpPr>
        <p:spPr>
          <a:xfrm>
            <a:off x="6320790" y="1362359"/>
            <a:ext cx="1898728" cy="400907"/>
          </a:xfrm>
          <a:prstGeom prst="borderCallout1">
            <a:avLst>
              <a:gd name="adj1" fmla="val 104913"/>
              <a:gd name="adj2" fmla="val 48500"/>
              <a:gd name="adj3" fmla="val 235455"/>
              <a:gd name="adj4" fmla="val 44250"/>
            </a:avLst>
          </a:prstGeom>
          <a:solidFill>
            <a:srgbClr val="FF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Logical Sub-node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Line Callout 1 134"/>
          <p:cNvSpPr/>
          <p:nvPr/>
        </p:nvSpPr>
        <p:spPr>
          <a:xfrm>
            <a:off x="3905846" y="3589836"/>
            <a:ext cx="1768285" cy="450883"/>
          </a:xfrm>
          <a:prstGeom prst="borderCallout1">
            <a:avLst>
              <a:gd name="adj1" fmla="val 48060"/>
              <a:gd name="adj2" fmla="val 100824"/>
              <a:gd name="adj3" fmla="val -4403"/>
              <a:gd name="adj4" fmla="val 147585"/>
            </a:avLst>
          </a:prstGeom>
          <a:solidFill>
            <a:srgbClr val="FF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Calibri"/>
              </a:rPr>
              <a:t>Transitional Link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Line Callout 1 135"/>
          <p:cNvSpPr/>
          <p:nvPr/>
        </p:nvSpPr>
        <p:spPr>
          <a:xfrm>
            <a:off x="4174563" y="3067865"/>
            <a:ext cx="1434799" cy="450883"/>
          </a:xfrm>
          <a:prstGeom prst="borderCallout1">
            <a:avLst>
              <a:gd name="adj1" fmla="val 48060"/>
              <a:gd name="adj2" fmla="val 100824"/>
              <a:gd name="adj3" fmla="val 10211"/>
              <a:gd name="adj4" fmla="val 157098"/>
            </a:avLst>
          </a:prstGeom>
          <a:solidFill>
            <a:srgbClr val="FF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Calibri"/>
              </a:rPr>
              <a:t> TTP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916916" y="2995251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8" name="Straight Connector 127"/>
          <p:cNvCxnSpPr>
            <a:stCxn id="126" idx="3"/>
            <a:endCxn id="117" idx="0"/>
          </p:cNvCxnSpPr>
          <p:nvPr/>
        </p:nvCxnSpPr>
        <p:spPr bwMode="auto">
          <a:xfrm flipH="1">
            <a:off x="7770573" y="3150188"/>
            <a:ext cx="174044" cy="64225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Line Callout 1 128"/>
          <p:cNvSpPr/>
          <p:nvPr/>
        </p:nvSpPr>
        <p:spPr>
          <a:xfrm>
            <a:off x="6604525" y="3167777"/>
            <a:ext cx="689959" cy="299263"/>
          </a:xfrm>
          <a:prstGeom prst="borderCallout1">
            <a:avLst>
              <a:gd name="adj1" fmla="val 48060"/>
              <a:gd name="adj2" fmla="val 100824"/>
              <a:gd name="adj3" fmla="val -1909"/>
              <a:gd name="adj4" fmla="val 156348"/>
            </a:avLst>
          </a:prstGeom>
          <a:solidFill>
            <a:srgbClr val="FF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Layer 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2" name="Line Callout 1 131"/>
          <p:cNvSpPr/>
          <p:nvPr/>
        </p:nvSpPr>
        <p:spPr>
          <a:xfrm>
            <a:off x="8176615" y="3195485"/>
            <a:ext cx="655413" cy="307697"/>
          </a:xfrm>
          <a:prstGeom prst="borderCallout1">
            <a:avLst>
              <a:gd name="adj1" fmla="val -18271"/>
              <a:gd name="adj2" fmla="val -20249"/>
              <a:gd name="adj3" fmla="val 8876"/>
              <a:gd name="adj4" fmla="val -1128"/>
            </a:avLst>
          </a:prstGeom>
          <a:solidFill>
            <a:srgbClr val="FF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Layer 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Line Callout 1 115"/>
          <p:cNvSpPr/>
          <p:nvPr/>
        </p:nvSpPr>
        <p:spPr>
          <a:xfrm>
            <a:off x="8075015" y="3967645"/>
            <a:ext cx="655413" cy="307697"/>
          </a:xfrm>
          <a:prstGeom prst="borderCallout1">
            <a:avLst>
              <a:gd name="adj1" fmla="val -28177"/>
              <a:gd name="adj2" fmla="val -32650"/>
              <a:gd name="adj3" fmla="val 8876"/>
              <a:gd name="adj4" fmla="val -1128"/>
            </a:avLst>
          </a:prstGeom>
          <a:solidFill>
            <a:srgbClr val="FFFF99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Layer 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1" name="Oval 296"/>
          <p:cNvSpPr/>
          <p:nvPr/>
        </p:nvSpPr>
        <p:spPr>
          <a:xfrm>
            <a:off x="914400" y="2895600"/>
            <a:ext cx="189167" cy="18152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05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r>
              <a:rPr lang="it-IT" dirty="0" smtClean="0"/>
              <a:t> </a:t>
            </a:r>
            <a:r>
              <a:rPr lang="it-IT" dirty="0" err="1" smtClean="0"/>
              <a:t>separation</a:t>
            </a: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5" name="Rectangle 83"/>
          <p:cNvSpPr/>
          <p:nvPr/>
        </p:nvSpPr>
        <p:spPr>
          <a:xfrm>
            <a:off x="2422859" y="2170963"/>
            <a:ext cx="3581399" cy="3825756"/>
          </a:xfrm>
          <a:prstGeom prst="rect">
            <a:avLst/>
          </a:prstGeom>
          <a:solidFill>
            <a:srgbClr val="0A3161">
              <a:lumMod val="20000"/>
              <a:lumOff val="80000"/>
            </a:srgbClr>
          </a:solidFill>
          <a:ln w="9525" cap="flat" cmpd="sng" algn="ctr">
            <a:solidFill>
              <a:srgbClr val="00B8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 1-2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3200400" y="2743200"/>
            <a:ext cx="1524000" cy="68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3200400" y="4572000"/>
            <a:ext cx="1524000" cy="685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96"/>
          <p:cNvSpPr/>
          <p:nvPr/>
        </p:nvSpPr>
        <p:spPr>
          <a:xfrm>
            <a:off x="3810000" y="3352800"/>
            <a:ext cx="189167" cy="18152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Oval 296"/>
          <p:cNvSpPr/>
          <p:nvPr/>
        </p:nvSpPr>
        <p:spPr>
          <a:xfrm>
            <a:off x="3200400" y="2895600"/>
            <a:ext cx="189167" cy="18152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Oval 296"/>
          <p:cNvSpPr/>
          <p:nvPr/>
        </p:nvSpPr>
        <p:spPr>
          <a:xfrm>
            <a:off x="4572000" y="3048000"/>
            <a:ext cx="189167" cy="18152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Oval 296"/>
          <p:cNvSpPr/>
          <p:nvPr/>
        </p:nvSpPr>
        <p:spPr>
          <a:xfrm>
            <a:off x="152400" y="2057400"/>
            <a:ext cx="189167" cy="18152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Oval 296"/>
          <p:cNvSpPr/>
          <p:nvPr/>
        </p:nvSpPr>
        <p:spPr>
          <a:xfrm>
            <a:off x="152400" y="2514600"/>
            <a:ext cx="189167" cy="18152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TextBox 118"/>
          <p:cNvSpPr txBox="1"/>
          <p:nvPr/>
        </p:nvSpPr>
        <p:spPr>
          <a:xfrm>
            <a:off x="457200" y="2039779"/>
            <a:ext cx="170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it-IT" sz="1200" kern="0" dirty="0" smtClean="0">
                <a:solidFill>
                  <a:srgbClr val="000000"/>
                </a:solidFill>
              </a:rPr>
              <a:t>LTP</a:t>
            </a:r>
            <a:endParaRPr lang="en-US" sz="1200" kern="0" dirty="0" smtClean="0">
              <a:solidFill>
                <a:srgbClr val="000000"/>
              </a:solidFill>
            </a:endParaRPr>
          </a:p>
        </p:txBody>
      </p:sp>
      <p:sp>
        <p:nvSpPr>
          <p:cNvPr id="18" name="TextBox 118"/>
          <p:cNvSpPr txBox="1"/>
          <p:nvPr/>
        </p:nvSpPr>
        <p:spPr>
          <a:xfrm>
            <a:off x="457200" y="2466201"/>
            <a:ext cx="170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it-IT" sz="1200" kern="0" dirty="0" smtClean="0">
                <a:solidFill>
                  <a:srgbClr val="000000"/>
                </a:solidFill>
              </a:rPr>
              <a:t>TTP</a:t>
            </a:r>
            <a:endParaRPr lang="en-US" sz="1200" kern="0" dirty="0" smtClean="0">
              <a:solidFill>
                <a:srgbClr val="000000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410200" y="22098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PE1 </a:t>
            </a:r>
            <a:endParaRPr lang="en-US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95800" y="23622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PE1-E </a:t>
            </a:r>
            <a:endParaRPr lang="en-US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648200" y="39624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PE1-O </a:t>
            </a:r>
            <a:endParaRPr lang="en-US" dirty="0"/>
          </a:p>
        </p:txBody>
      </p:sp>
      <p:sp>
        <p:nvSpPr>
          <p:cNvPr id="22" name="Oval 296"/>
          <p:cNvSpPr/>
          <p:nvPr/>
        </p:nvSpPr>
        <p:spPr>
          <a:xfrm>
            <a:off x="3810000" y="4495800"/>
            <a:ext cx="189167" cy="18152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96"/>
          <p:cNvSpPr/>
          <p:nvPr/>
        </p:nvSpPr>
        <p:spPr>
          <a:xfrm>
            <a:off x="3124200" y="4800600"/>
            <a:ext cx="189167" cy="18152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Oval 296"/>
          <p:cNvSpPr/>
          <p:nvPr/>
        </p:nvSpPr>
        <p:spPr>
          <a:xfrm>
            <a:off x="4343400" y="5105400"/>
            <a:ext cx="189167" cy="18152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96"/>
          <p:cNvSpPr/>
          <p:nvPr/>
        </p:nvSpPr>
        <p:spPr>
          <a:xfrm>
            <a:off x="4572000" y="4648200"/>
            <a:ext cx="189167" cy="181520"/>
          </a:xfrm>
          <a:prstGeom prst="ellipse">
            <a:avLst/>
          </a:prstGeom>
          <a:solidFill>
            <a:schemeClr val="accent1"/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6" name="Group 172"/>
          <p:cNvGrpSpPr/>
          <p:nvPr/>
        </p:nvGrpSpPr>
        <p:grpSpPr>
          <a:xfrm>
            <a:off x="152400" y="2895599"/>
            <a:ext cx="1662608" cy="864310"/>
            <a:chOff x="310974" y="2542532"/>
            <a:chExt cx="1738808" cy="896739"/>
          </a:xfrm>
        </p:grpSpPr>
        <p:cxnSp>
          <p:nvCxnSpPr>
            <p:cNvPr id="33" name="Straight Connector 119"/>
            <p:cNvCxnSpPr/>
            <p:nvPr/>
          </p:nvCxnSpPr>
          <p:spPr>
            <a:xfrm flipH="1">
              <a:off x="352534" y="2593449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34" name="TextBox 120"/>
            <p:cNvSpPr txBox="1"/>
            <p:nvPr/>
          </p:nvSpPr>
          <p:spPr>
            <a:xfrm>
              <a:off x="687477" y="2542532"/>
              <a:ext cx="842882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200" kern="0" dirty="0" smtClean="0">
                  <a:solidFill>
                    <a:srgbClr val="000000"/>
                  </a:solidFill>
                </a:rPr>
                <a:t>Link</a:t>
              </a:r>
              <a:endParaRPr lang="en-US" sz="1200" kern="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Connector 121"/>
            <p:cNvCxnSpPr/>
            <p:nvPr/>
          </p:nvCxnSpPr>
          <p:spPr>
            <a:xfrm flipH="1">
              <a:off x="310974" y="2885867"/>
              <a:ext cx="216024" cy="142240"/>
            </a:xfrm>
            <a:prstGeom prst="line">
              <a:avLst/>
            </a:prstGeom>
            <a:noFill/>
            <a:ln w="28575" cap="flat" cmpd="sng" algn="ctr">
              <a:solidFill>
                <a:srgbClr val="153276">
                  <a:lumMod val="40000"/>
                  <a:lumOff val="60000"/>
                </a:srgbClr>
              </a:solidFill>
              <a:prstDash val="solid"/>
              <a:headEnd type="none" w="med" len="sm"/>
              <a:tailEnd type="none" w="med" len="sm"/>
            </a:ln>
            <a:effectLst/>
          </p:spPr>
        </p:cxnSp>
        <p:sp>
          <p:nvSpPr>
            <p:cNvPr id="36" name="TextBox 122"/>
            <p:cNvSpPr txBox="1"/>
            <p:nvPr/>
          </p:nvSpPr>
          <p:spPr>
            <a:xfrm>
              <a:off x="653809" y="2834950"/>
              <a:ext cx="1395973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200" kern="0" dirty="0" smtClean="0">
                  <a:solidFill>
                    <a:srgbClr val="000000"/>
                  </a:solidFill>
                </a:rPr>
                <a:t>Transitional</a:t>
              </a:r>
              <a:r>
                <a:rPr lang="it-IT" sz="1000" kern="0" dirty="0" smtClean="0">
                  <a:solidFill>
                    <a:srgbClr val="000000"/>
                  </a:solidFill>
                </a:rPr>
                <a:t> Link</a:t>
              </a:r>
              <a:endParaRPr lang="en-US" sz="1000" kern="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46" name="Straight Connector 132"/>
            <p:cNvCxnSpPr/>
            <p:nvPr/>
          </p:nvCxnSpPr>
          <p:spPr>
            <a:xfrm>
              <a:off x="324322" y="3300624"/>
              <a:ext cx="287696" cy="66813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7" name="TextBox 133"/>
            <p:cNvSpPr txBox="1"/>
            <p:nvPr/>
          </p:nvSpPr>
          <p:spPr>
            <a:xfrm>
              <a:off x="670866" y="3151879"/>
              <a:ext cx="1022502" cy="28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it-IT" sz="1200" kern="0" dirty="0" smtClean="0">
                  <a:solidFill>
                    <a:srgbClr val="000000"/>
                  </a:solidFill>
                </a:rPr>
                <a:t>Connection</a:t>
              </a:r>
              <a:endParaRPr lang="en-US" sz="1200" kern="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48" name="Straight Connector 119"/>
          <p:cNvCxnSpPr/>
          <p:nvPr/>
        </p:nvCxnSpPr>
        <p:spPr>
          <a:xfrm flipH="1">
            <a:off x="2286000" y="2971800"/>
            <a:ext cx="901824" cy="0"/>
          </a:xfrm>
          <a:prstGeom prst="line">
            <a:avLst/>
          </a:prstGeom>
          <a:noFill/>
          <a:ln w="28575" cap="flat" cmpd="sng" algn="ctr">
            <a:solidFill>
              <a:srgbClr val="0033CC"/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50" name="Straight Connector 154"/>
          <p:cNvCxnSpPr>
            <a:stCxn id="12" idx="4"/>
            <a:endCxn id="22" idx="0"/>
          </p:cNvCxnSpPr>
          <p:nvPr/>
        </p:nvCxnSpPr>
        <p:spPr>
          <a:xfrm>
            <a:off x="3904584" y="3534320"/>
            <a:ext cx="0" cy="961480"/>
          </a:xfrm>
          <a:prstGeom prst="line">
            <a:avLst/>
          </a:prstGeom>
          <a:noFill/>
          <a:ln w="28575" cap="flat" cmpd="sng" algn="ctr">
            <a:solidFill>
              <a:srgbClr val="153276">
                <a:lumMod val="40000"/>
                <a:lumOff val="60000"/>
              </a:srgbClr>
            </a:solidFill>
            <a:prstDash val="solid"/>
            <a:headEnd type="none" w="med" len="sm"/>
            <a:tailEnd type="none" w="med" len="sm"/>
          </a:ln>
          <a:effectLst/>
        </p:spPr>
      </p:cxnSp>
      <p:cxnSp>
        <p:nvCxnSpPr>
          <p:cNvPr id="53" name="Straight Connector 119"/>
          <p:cNvCxnSpPr/>
          <p:nvPr/>
        </p:nvCxnSpPr>
        <p:spPr>
          <a:xfrm flipH="1">
            <a:off x="4724400" y="4724400"/>
            <a:ext cx="1295400" cy="0"/>
          </a:xfrm>
          <a:prstGeom prst="line">
            <a:avLst/>
          </a:prstGeom>
          <a:noFill/>
          <a:ln w="28575" cap="flat" cmpd="sng" algn="ctr">
            <a:solidFill>
              <a:srgbClr val="0033CC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55" name="CasellaDiTesto 54"/>
          <p:cNvSpPr txBox="1"/>
          <p:nvPr/>
        </p:nvSpPr>
        <p:spPr>
          <a:xfrm>
            <a:off x="2743200" y="266700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PE1-1.1</a:t>
            </a:r>
            <a:endParaRPr lang="en-US" sz="11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4038600" y="289560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PE1-1.2</a:t>
            </a:r>
            <a:endParaRPr lang="en-US" sz="1100" dirty="0"/>
          </a:p>
        </p:txBody>
      </p:sp>
      <p:cxnSp>
        <p:nvCxnSpPr>
          <p:cNvPr id="61" name="Connettore 1 60"/>
          <p:cNvCxnSpPr>
            <a:stCxn id="23" idx="6"/>
            <a:endCxn id="22" idx="3"/>
          </p:cNvCxnSpPr>
          <p:nvPr/>
        </p:nvCxnSpPr>
        <p:spPr>
          <a:xfrm flipV="1">
            <a:off x="3313367" y="4650737"/>
            <a:ext cx="524336" cy="2406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>
            <a:stCxn id="25" idx="2"/>
            <a:endCxn id="22" idx="5"/>
          </p:cNvCxnSpPr>
          <p:nvPr/>
        </p:nvCxnSpPr>
        <p:spPr>
          <a:xfrm flipH="1" flipV="1">
            <a:off x="3971464" y="4650737"/>
            <a:ext cx="600536" cy="882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>
            <a:stCxn id="24" idx="2"/>
            <a:endCxn id="22" idx="5"/>
          </p:cNvCxnSpPr>
          <p:nvPr/>
        </p:nvCxnSpPr>
        <p:spPr>
          <a:xfrm flipH="1" flipV="1">
            <a:off x="3971464" y="4650737"/>
            <a:ext cx="371936" cy="54542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19"/>
          <p:cNvCxnSpPr/>
          <p:nvPr/>
        </p:nvCxnSpPr>
        <p:spPr>
          <a:xfrm flipH="1">
            <a:off x="4495800" y="5181600"/>
            <a:ext cx="1295400" cy="0"/>
          </a:xfrm>
          <a:prstGeom prst="line">
            <a:avLst/>
          </a:prstGeom>
          <a:noFill/>
          <a:ln w="28575" cap="flat" cmpd="sng" algn="ctr">
            <a:solidFill>
              <a:srgbClr val="0033CC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70" name="CasellaDiTesto 69"/>
          <p:cNvSpPr txBox="1"/>
          <p:nvPr/>
        </p:nvSpPr>
        <p:spPr>
          <a:xfrm>
            <a:off x="5562600" y="480060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ODU2</a:t>
            </a:r>
            <a:endParaRPr lang="en-US" sz="14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495800" y="441960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PE1.2</a:t>
            </a:r>
            <a:endParaRPr lang="en-US" sz="11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4495800" y="525780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PE1.3</a:t>
            </a:r>
            <a:endParaRPr lang="en-US" sz="11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2743200" y="457200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PE1.1</a:t>
            </a:r>
            <a:endParaRPr lang="en-US" sz="1100" dirty="0"/>
          </a:p>
        </p:txBody>
      </p:sp>
      <p:sp>
        <p:nvSpPr>
          <p:cNvPr id="74" name="Figura a mano libera 73"/>
          <p:cNvSpPr/>
          <p:nvPr/>
        </p:nvSpPr>
        <p:spPr>
          <a:xfrm>
            <a:off x="3914775" y="4600575"/>
            <a:ext cx="2114550" cy="247650"/>
          </a:xfrm>
          <a:custGeom>
            <a:avLst/>
            <a:gdLst>
              <a:gd name="connsiteX0" fmla="*/ 0 w 2114550"/>
              <a:gd name="connsiteY0" fmla="*/ 0 h 247650"/>
              <a:gd name="connsiteX1" fmla="*/ 762000 w 2114550"/>
              <a:gd name="connsiteY1" fmla="*/ 209550 h 247650"/>
              <a:gd name="connsiteX2" fmla="*/ 2114550 w 2114550"/>
              <a:gd name="connsiteY2" fmla="*/ 22860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7650">
                <a:moveTo>
                  <a:pt x="0" y="0"/>
                </a:moveTo>
                <a:cubicBezTo>
                  <a:pt x="204787" y="85725"/>
                  <a:pt x="409575" y="171450"/>
                  <a:pt x="762000" y="209550"/>
                </a:cubicBezTo>
                <a:cubicBezTo>
                  <a:pt x="1114425" y="247650"/>
                  <a:pt x="1879600" y="225425"/>
                  <a:pt x="2114550" y="228600"/>
                </a:cubicBezTo>
              </a:path>
            </a:pathLst>
          </a:custGeom>
          <a:ln w="285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119"/>
          <p:cNvCxnSpPr/>
          <p:nvPr/>
        </p:nvCxnSpPr>
        <p:spPr>
          <a:xfrm flipH="1">
            <a:off x="4724400" y="3124200"/>
            <a:ext cx="2209800" cy="0"/>
          </a:xfrm>
          <a:prstGeom prst="line">
            <a:avLst/>
          </a:prstGeom>
          <a:noFill/>
          <a:ln w="28575" cap="flat" cmpd="sng" algn="ctr">
            <a:solidFill>
              <a:srgbClr val="0033CC"/>
            </a:solidFill>
            <a:prstDash val="solid"/>
            <a:headEnd type="none" w="med" len="sm"/>
            <a:tailEnd type="none" w="med" len="sm"/>
          </a:ln>
          <a:effectLst/>
        </p:spPr>
      </p:cxnSp>
      <p:sp>
        <p:nvSpPr>
          <p:cNvPr id="77" name="CasellaDiTesto 76"/>
          <p:cNvSpPr txBox="1"/>
          <p:nvPr/>
        </p:nvSpPr>
        <p:spPr>
          <a:xfrm>
            <a:off x="4038600" y="342900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TTP-1</a:t>
            </a:r>
            <a:endParaRPr lang="en-US" sz="11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3962400" y="426720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TTP-2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234"/>
            <a:ext cx="9144000" cy="783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Added Support for Multi-layer Topology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FCD9563-417C-4C34-859E-99CF9B85FB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9142"/>
            <a:ext cx="1949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prstClr val="black"/>
                </a:solidFill>
                <a:latin typeface="Arial Unicode MS" pitchFamily="34" charset="-128"/>
              </a:rPr>
              <a:t>draft-ietf-teas-yang-te-topo-05</a:t>
            </a: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8481" y="3241040"/>
            <a:ext cx="8412480" cy="34036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/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nw:node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tunnel-termination-point* [tunnel-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tunnel-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    binary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+--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switching-capability?     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b="1" dirty="0">
              <a:solidFill>
                <a:srgbClr val="5B9BD5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|  +--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encoding?                 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b="1" dirty="0">
              <a:solidFill>
                <a:srgbClr val="5B9BD5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+--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switching-capability?     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b="1" dirty="0">
              <a:solidFill>
                <a:srgbClr val="5B9BD5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+--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encoding?                 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b="1" dirty="0">
              <a:solidFill>
                <a:srgbClr val="5B9BD5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 /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nt:link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-link-attributes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interface-switching-capability* [switching-capability]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   |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switching-capability           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   |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encoding?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|     |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-bandwidth* [priority]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+--</a:t>
            </a:r>
            <a:r>
              <a:rPr lang="en-US" sz="1600" b="1" dirty="0" err="1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b="1" dirty="0">
                <a:solidFill>
                  <a:srgbClr val="5B9BD5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is-transitional?                  empty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" y="1132707"/>
            <a:ext cx="8097521" cy="2108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Transitional link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Connects link termination points at different layers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Modeling abstraction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Added switch-layer attributes to TE Link Termination Point.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Added a flag to TE Link to indicate transitional.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Speech Bubble: Rectangle 4"/>
          <p:cNvSpPr/>
          <p:nvPr/>
        </p:nvSpPr>
        <p:spPr>
          <a:xfrm>
            <a:off x="6705597" y="3466008"/>
            <a:ext cx="1663337" cy="574766"/>
          </a:xfrm>
          <a:prstGeom prst="wedgeRectCallout">
            <a:avLst>
              <a:gd name="adj1" fmla="val -58735"/>
              <a:gd name="adj2" fmla="val 68143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“Layer 1” at one end,</a:t>
            </a:r>
            <a:br>
              <a:rPr lang="en-US" sz="1200" dirty="0">
                <a:solidFill>
                  <a:prstClr val="black"/>
                </a:solidFill>
              </a:rPr>
            </a:br>
            <a:r>
              <a:rPr lang="en-US" sz="1200" dirty="0">
                <a:solidFill>
                  <a:prstClr val="black"/>
                </a:solidFill>
              </a:rPr>
              <a:t>“Layer 2” at other end.</a:t>
            </a:r>
          </a:p>
        </p:txBody>
      </p:sp>
      <p:sp>
        <p:nvSpPr>
          <p:cNvPr id="10" name="Cloud 141"/>
          <p:cNvSpPr/>
          <p:nvPr/>
        </p:nvSpPr>
        <p:spPr>
          <a:xfrm>
            <a:off x="6553200" y="4191000"/>
            <a:ext cx="25908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 err="1" smtClean="0">
                <a:solidFill>
                  <a:schemeClr val="tx1"/>
                </a:solidFill>
              </a:rPr>
              <a:t>Which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is</a:t>
            </a:r>
            <a:r>
              <a:rPr lang="it-IT" sz="1050" b="1" dirty="0" smtClean="0">
                <a:solidFill>
                  <a:schemeClr val="tx1"/>
                </a:solidFill>
              </a:rPr>
              <a:t> the client and </a:t>
            </a:r>
            <a:r>
              <a:rPr lang="it-IT" sz="1050" b="1" dirty="0" err="1" smtClean="0">
                <a:solidFill>
                  <a:schemeClr val="tx1"/>
                </a:solidFill>
              </a:rPr>
              <a:t>which</a:t>
            </a:r>
            <a:r>
              <a:rPr lang="it-IT" sz="1050" b="1" dirty="0" smtClean="0">
                <a:solidFill>
                  <a:schemeClr val="tx1"/>
                </a:solidFill>
              </a:rPr>
              <a:t> the server </a:t>
            </a:r>
            <a:r>
              <a:rPr lang="it-IT" sz="1050" b="1" dirty="0" err="1" smtClean="0">
                <a:solidFill>
                  <a:schemeClr val="tx1"/>
                </a:solidFill>
              </a:rPr>
              <a:t>with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this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coding</a:t>
            </a:r>
            <a:r>
              <a:rPr lang="it-IT" sz="1050" b="1" dirty="0" smtClean="0">
                <a:solidFill>
                  <a:schemeClr val="tx1"/>
                </a:solidFill>
              </a:rPr>
              <a:t> ?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Cloud 141"/>
          <p:cNvSpPr/>
          <p:nvPr/>
        </p:nvSpPr>
        <p:spPr>
          <a:xfrm>
            <a:off x="6172200" y="2667000"/>
            <a:ext cx="2590800" cy="838200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 err="1" smtClean="0">
                <a:solidFill>
                  <a:schemeClr val="tx1"/>
                </a:solidFill>
              </a:rPr>
              <a:t>What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about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adding</a:t>
            </a:r>
            <a:r>
              <a:rPr lang="it-IT" sz="1050" b="1" dirty="0" smtClean="0">
                <a:solidFill>
                  <a:schemeClr val="tx1"/>
                </a:solidFill>
              </a:rPr>
              <a:t> “</a:t>
            </a:r>
            <a:r>
              <a:rPr lang="it-IT" sz="1050" b="1" dirty="0" err="1" smtClean="0">
                <a:solidFill>
                  <a:schemeClr val="tx1"/>
                </a:solidFill>
              </a:rPr>
              <a:t>sub-node</a:t>
            </a:r>
            <a:r>
              <a:rPr lang="it-IT" sz="1050" b="1" dirty="0" smtClean="0">
                <a:solidFill>
                  <a:schemeClr val="tx1"/>
                </a:solidFill>
              </a:rPr>
              <a:t>” </a:t>
            </a:r>
            <a:r>
              <a:rPr lang="it-IT" sz="1050" b="1" dirty="0" err="1" smtClean="0">
                <a:solidFill>
                  <a:schemeClr val="tx1"/>
                </a:solidFill>
              </a:rPr>
              <a:t>concept</a:t>
            </a:r>
            <a:r>
              <a:rPr lang="it-IT" sz="1050" b="1" dirty="0" smtClean="0">
                <a:solidFill>
                  <a:schemeClr val="tx1"/>
                </a:solidFill>
              </a:rPr>
              <a:t> at </a:t>
            </a:r>
            <a:r>
              <a:rPr lang="it-IT" sz="1050" b="1" dirty="0" err="1" smtClean="0">
                <a:solidFill>
                  <a:schemeClr val="tx1"/>
                </a:solidFill>
              </a:rPr>
              <a:t>this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point</a:t>
            </a:r>
            <a:r>
              <a:rPr lang="it-IT" sz="1050" b="1" dirty="0" smtClean="0">
                <a:solidFill>
                  <a:schemeClr val="tx1"/>
                </a:solidFill>
              </a:rPr>
              <a:t>, </a:t>
            </a:r>
            <a:r>
              <a:rPr lang="it-IT" sz="1050" b="1" dirty="0" err="1" smtClean="0">
                <a:solidFill>
                  <a:schemeClr val="tx1"/>
                </a:solidFill>
              </a:rPr>
              <a:t>related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to</a:t>
            </a:r>
            <a:r>
              <a:rPr lang="it-IT" sz="1050" b="1" dirty="0" smtClean="0">
                <a:solidFill>
                  <a:schemeClr val="tx1"/>
                </a:solidFill>
              </a:rPr>
              <a:t> </a:t>
            </a:r>
            <a:r>
              <a:rPr lang="it-IT" sz="1050" b="1" dirty="0" err="1" smtClean="0">
                <a:solidFill>
                  <a:schemeClr val="tx1"/>
                </a:solidFill>
              </a:rPr>
              <a:t>specific</a:t>
            </a:r>
            <a:r>
              <a:rPr lang="it-IT" sz="1050" b="1" dirty="0" smtClean="0">
                <a:solidFill>
                  <a:schemeClr val="tx1"/>
                </a:solidFill>
              </a:rPr>
              <a:t> TTP?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TL </a:t>
            </a:r>
            <a:r>
              <a:rPr lang="it-IT" sz="4000" dirty="0" err="1" smtClean="0"/>
              <a:t>Questions</a:t>
            </a:r>
            <a:r>
              <a:rPr lang="it-IT" sz="4000" dirty="0" smtClean="0"/>
              <a:t> 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 smtClean="0"/>
              <a:t>Hom</a:t>
            </a:r>
            <a:r>
              <a:rPr lang="it-IT" sz="2400" dirty="0" smtClean="0"/>
              <a:t> </a:t>
            </a:r>
            <a:r>
              <a:rPr lang="it-IT" sz="2400" dirty="0" err="1" smtClean="0"/>
              <a:t>many</a:t>
            </a:r>
            <a:r>
              <a:rPr lang="it-IT" sz="2400" dirty="0" smtClean="0"/>
              <a:t> </a:t>
            </a:r>
            <a:r>
              <a:rPr lang="it-IT" sz="2400" dirty="0" err="1" smtClean="0"/>
              <a:t>nodes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be</a:t>
            </a:r>
            <a:r>
              <a:rPr lang="it-IT" sz="2400" dirty="0" smtClean="0"/>
              <a:t> </a:t>
            </a:r>
            <a:r>
              <a:rPr lang="it-IT" sz="2400" dirty="0" err="1" smtClean="0"/>
              <a:t>existing</a:t>
            </a:r>
            <a:r>
              <a:rPr lang="it-IT" sz="2400" dirty="0" smtClean="0"/>
              <a:t> in the </a:t>
            </a:r>
            <a:r>
              <a:rPr lang="it-IT" sz="2400" dirty="0" err="1" smtClean="0"/>
              <a:t>topology</a:t>
            </a:r>
            <a:r>
              <a:rPr lang="it-IT" sz="2400" dirty="0" smtClean="0"/>
              <a:t>?</a:t>
            </a:r>
          </a:p>
          <a:p>
            <a:pPr lvl="1"/>
            <a:r>
              <a:rPr lang="it-IT" sz="2000" dirty="0" smtClean="0"/>
              <a:t>1 </a:t>
            </a:r>
            <a:r>
              <a:rPr lang="it-IT" sz="2000" dirty="0" err="1" smtClean="0"/>
              <a:t>logical</a:t>
            </a:r>
            <a:r>
              <a:rPr lang="it-IT" sz="2000" dirty="0" smtClean="0"/>
              <a:t> ETH </a:t>
            </a:r>
            <a:r>
              <a:rPr lang="it-IT" sz="2000" dirty="0" err="1" smtClean="0"/>
              <a:t>node</a:t>
            </a:r>
            <a:r>
              <a:rPr lang="it-IT" sz="2000" dirty="0" smtClean="0"/>
              <a:t> + 1 </a:t>
            </a:r>
            <a:r>
              <a:rPr lang="it-IT" sz="2000" dirty="0" err="1" smtClean="0"/>
              <a:t>logical</a:t>
            </a:r>
            <a:r>
              <a:rPr lang="it-IT" sz="2000" dirty="0" smtClean="0"/>
              <a:t> OTN </a:t>
            </a:r>
            <a:r>
              <a:rPr lang="it-IT" sz="2000" dirty="0" err="1" smtClean="0"/>
              <a:t>node</a:t>
            </a:r>
            <a:r>
              <a:rPr lang="it-IT" sz="2000" dirty="0" smtClean="0"/>
              <a:t> </a:t>
            </a:r>
          </a:p>
          <a:p>
            <a:pPr lvl="2"/>
            <a:r>
              <a:rPr lang="it-IT" sz="1600" dirty="0" smtClean="0"/>
              <a:t>ETH </a:t>
            </a:r>
            <a:r>
              <a:rPr lang="it-IT" sz="1600" dirty="0" err="1" smtClean="0"/>
              <a:t>topology</a:t>
            </a:r>
            <a:r>
              <a:rPr lang="it-IT" sz="1600" dirty="0" smtClean="0"/>
              <a:t> + OTN </a:t>
            </a:r>
            <a:r>
              <a:rPr lang="it-IT" sz="1600" dirty="0" err="1" smtClean="0"/>
              <a:t>topology</a:t>
            </a:r>
            <a:endParaRPr lang="it-IT" sz="1600" dirty="0" smtClean="0"/>
          </a:p>
          <a:p>
            <a:pPr lvl="2"/>
            <a:r>
              <a:rPr lang="it-IT" sz="1600" dirty="0" smtClean="0"/>
              <a:t>ETH link in </a:t>
            </a:r>
            <a:r>
              <a:rPr lang="it-IT" sz="1600" dirty="0" err="1" smtClean="0"/>
              <a:t>red</a:t>
            </a:r>
            <a:r>
              <a:rPr lang="it-IT" sz="1600" dirty="0" smtClean="0"/>
              <a:t> </a:t>
            </a:r>
            <a:r>
              <a:rPr lang="it-IT" sz="1600" dirty="0" err="1" smtClean="0"/>
              <a:t>dashed</a:t>
            </a:r>
            <a:r>
              <a:rPr lang="it-IT" sz="1600" dirty="0" smtClean="0"/>
              <a:t> </a:t>
            </a:r>
            <a:r>
              <a:rPr lang="it-IT" sz="1600" dirty="0" err="1" smtClean="0"/>
              <a:t>line</a:t>
            </a:r>
            <a:r>
              <a:rPr lang="it-IT" sz="1600" dirty="0" smtClean="0"/>
              <a:t> </a:t>
            </a:r>
            <a:r>
              <a:rPr lang="it-IT" sz="1600" dirty="0" err="1" smtClean="0"/>
              <a:t>does</a:t>
            </a:r>
            <a:r>
              <a:rPr lang="it-IT" sz="1600" dirty="0" smtClean="0"/>
              <a:t> </a:t>
            </a:r>
            <a:r>
              <a:rPr lang="it-IT" sz="1600" dirty="0" err="1" smtClean="0"/>
              <a:t>not</a:t>
            </a:r>
            <a:r>
              <a:rPr lang="it-IT" sz="1600" dirty="0" smtClean="0"/>
              <a:t> </a:t>
            </a:r>
            <a:r>
              <a:rPr lang="it-IT" sz="1600" dirty="0" err="1" smtClean="0"/>
              <a:t>exist</a:t>
            </a:r>
            <a:r>
              <a:rPr lang="it-IT" sz="1600" dirty="0" smtClean="0"/>
              <a:t> </a:t>
            </a:r>
            <a:r>
              <a:rPr lang="it-IT" sz="1600" dirty="0" err="1" smtClean="0"/>
              <a:t>until</a:t>
            </a:r>
            <a:r>
              <a:rPr lang="it-IT" sz="1600" dirty="0" smtClean="0"/>
              <a:t> OTN server </a:t>
            </a:r>
            <a:r>
              <a:rPr lang="it-IT" sz="1600" dirty="0" err="1" smtClean="0"/>
              <a:t>trail</a:t>
            </a:r>
            <a:r>
              <a:rPr lang="it-IT" sz="1600" dirty="0" smtClean="0"/>
              <a:t> (ODU2 connection)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created</a:t>
            </a:r>
            <a:r>
              <a:rPr lang="it-IT" dirty="0" smtClean="0"/>
              <a:t>. </a:t>
            </a:r>
          </a:p>
          <a:p>
            <a:pPr lvl="1"/>
            <a:r>
              <a:rPr lang="it-IT" sz="2100" dirty="0" smtClean="0"/>
              <a:t>1 </a:t>
            </a:r>
            <a:r>
              <a:rPr lang="it-IT" sz="2100" dirty="0" err="1" smtClean="0"/>
              <a:t>node</a:t>
            </a:r>
            <a:r>
              <a:rPr lang="it-IT" sz="2100" dirty="0" smtClean="0"/>
              <a:t> (</a:t>
            </a:r>
            <a:r>
              <a:rPr lang="it-IT" sz="2100" dirty="0" err="1" smtClean="0"/>
              <a:t>two</a:t>
            </a:r>
            <a:r>
              <a:rPr lang="it-IT" sz="2100" dirty="0" smtClean="0"/>
              <a:t> </a:t>
            </a:r>
            <a:r>
              <a:rPr lang="it-IT" sz="2100" dirty="0" err="1" smtClean="0"/>
              <a:t>sub-logical</a:t>
            </a:r>
            <a:r>
              <a:rPr lang="it-IT" sz="2100" dirty="0" smtClean="0"/>
              <a:t> </a:t>
            </a:r>
            <a:r>
              <a:rPr lang="it-IT" sz="2100" dirty="0" err="1" smtClean="0"/>
              <a:t>node</a:t>
            </a:r>
            <a:r>
              <a:rPr lang="it-IT" sz="2100" dirty="0" smtClean="0"/>
              <a:t>) </a:t>
            </a:r>
            <a:r>
              <a:rPr lang="it-IT" sz="2100" dirty="0" err="1" smtClean="0"/>
              <a:t>but</a:t>
            </a:r>
            <a:r>
              <a:rPr lang="it-IT" sz="2100" dirty="0" smtClean="0"/>
              <a:t> the </a:t>
            </a:r>
            <a:r>
              <a:rPr lang="it-IT" sz="2100" dirty="0" err="1" smtClean="0"/>
              <a:t>node</a:t>
            </a:r>
            <a:r>
              <a:rPr lang="it-IT" sz="2100" dirty="0" smtClean="0"/>
              <a:t> </a:t>
            </a:r>
            <a:r>
              <a:rPr lang="it-IT" sz="2100" dirty="0" err="1" smtClean="0"/>
              <a:t>is</a:t>
            </a:r>
            <a:r>
              <a:rPr lang="it-IT" sz="2100" dirty="0" smtClean="0"/>
              <a:t> part </a:t>
            </a:r>
            <a:r>
              <a:rPr lang="it-IT" sz="2100" dirty="0" err="1" smtClean="0"/>
              <a:t>of</a:t>
            </a:r>
            <a:r>
              <a:rPr lang="it-IT" sz="2100" dirty="0" smtClean="0"/>
              <a:t> 1 </a:t>
            </a:r>
            <a:r>
              <a:rPr lang="it-IT" sz="2100" dirty="0" err="1" smtClean="0"/>
              <a:t>topology</a:t>
            </a:r>
            <a:r>
              <a:rPr lang="it-IT" sz="2100" dirty="0" smtClean="0"/>
              <a:t> (ETH) and OTN </a:t>
            </a:r>
            <a:r>
              <a:rPr lang="it-IT" sz="2100" dirty="0" err="1" smtClean="0"/>
              <a:t>node</a:t>
            </a:r>
            <a:r>
              <a:rPr lang="it-IT" sz="2100" dirty="0" smtClean="0"/>
              <a:t> </a:t>
            </a:r>
            <a:r>
              <a:rPr lang="it-IT" sz="2100" dirty="0" err="1" smtClean="0"/>
              <a:t>is</a:t>
            </a:r>
            <a:r>
              <a:rPr lang="it-IT" sz="2100" dirty="0" smtClean="0"/>
              <a:t> “</a:t>
            </a:r>
            <a:r>
              <a:rPr lang="it-IT" sz="2100" dirty="0" err="1" smtClean="0"/>
              <a:t>supporting</a:t>
            </a:r>
            <a:r>
              <a:rPr lang="it-IT" sz="2100" dirty="0" smtClean="0"/>
              <a:t>” </a:t>
            </a:r>
            <a:r>
              <a:rPr lang="it-IT" sz="2100" dirty="0" err="1" smtClean="0"/>
              <a:t>node</a:t>
            </a:r>
            <a:r>
              <a:rPr lang="it-IT" sz="2100" dirty="0" smtClean="0"/>
              <a:t> ?</a:t>
            </a:r>
            <a:endParaRPr lang="it-IT" sz="2500" dirty="0" smtClean="0"/>
          </a:p>
          <a:p>
            <a:r>
              <a:rPr lang="it-IT" dirty="0" smtClean="0"/>
              <a:t>At I2RS </a:t>
            </a:r>
            <a:r>
              <a:rPr lang="it-IT" dirty="0" err="1" smtClean="0"/>
              <a:t>level</a:t>
            </a:r>
            <a:r>
              <a:rPr lang="it-IT" dirty="0" smtClean="0"/>
              <a:t> the TL link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the link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TTP. </a:t>
            </a:r>
            <a:r>
              <a:rPr lang="it-IT" dirty="0" err="1" smtClean="0"/>
              <a:t>But</a:t>
            </a:r>
            <a:r>
              <a:rPr lang="it-IT" dirty="0" smtClean="0"/>
              <a:t> TTP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visible</a:t>
            </a:r>
            <a:r>
              <a:rPr lang="it-IT" dirty="0" smtClean="0"/>
              <a:t> at </a:t>
            </a:r>
            <a:r>
              <a:rPr lang="it-IT" dirty="0" err="1" smtClean="0"/>
              <a:t>topology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or just in </a:t>
            </a:r>
            <a:r>
              <a:rPr lang="it-IT" dirty="0" err="1" smtClean="0"/>
              <a:t>te-topology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> </a:t>
            </a:r>
            <a:r>
              <a:rPr lang="it-IT" dirty="0" err="1" smtClean="0"/>
              <a:t>purpose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TTP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in the </a:t>
            </a:r>
            <a:r>
              <a:rPr lang="it-IT" dirty="0" err="1" smtClean="0"/>
              <a:t>te-node</a:t>
            </a:r>
            <a:r>
              <a:rPr lang="it-IT" dirty="0" smtClean="0"/>
              <a:t> </a:t>
            </a:r>
            <a:r>
              <a:rPr lang="it-IT" dirty="0" err="1" smtClean="0"/>
              <a:t>augmentation</a:t>
            </a:r>
            <a:r>
              <a:rPr lang="it-IT" dirty="0" smtClean="0"/>
              <a:t>,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augmentation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i2rs TP. 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ETH Topology </a:t>
            </a:r>
            <a:r>
              <a:rPr lang="en-US" sz="3200" dirty="0"/>
              <a:t>(i2rs</a:t>
            </a:r>
            <a:r>
              <a:rPr lang="en-US" sz="3200" dirty="0" smtClean="0"/>
              <a:t>) Model </a:t>
            </a:r>
            <a:r>
              <a:rPr lang="en-US" sz="3200" dirty="0"/>
              <a:t>Instantiation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64643" y="1600201"/>
            <a:ext cx="8750759" cy="207749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900" dirty="0">
                <a:latin typeface="Calibri" pitchFamily="34" charset="0"/>
              </a:rPr>
              <a:t>&lt;networks&gt;</a:t>
            </a:r>
          </a:p>
        </p:txBody>
      </p:sp>
      <p:sp>
        <p:nvSpPr>
          <p:cNvPr id="6" name="Diamond 5"/>
          <p:cNvSpPr/>
          <p:nvPr/>
        </p:nvSpPr>
        <p:spPr>
          <a:xfrm>
            <a:off x="3952624" y="182023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ine 157"/>
          <p:cNvSpPr>
            <a:spLocks noChangeShapeType="1"/>
          </p:cNvSpPr>
          <p:nvPr/>
        </p:nvSpPr>
        <p:spPr bwMode="auto">
          <a:xfrm>
            <a:off x="3990726" y="191804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2105025"/>
            <a:ext cx="8763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network-id</a:t>
            </a:r>
            <a:r>
              <a:rPr lang="en-US" sz="800" dirty="0" smtClean="0">
                <a:latin typeface="Calibri" pitchFamily="34" charset="0"/>
              </a:rPr>
              <a:t>=</a:t>
            </a:r>
            <a:r>
              <a:rPr lang="en-US" sz="800" b="1" dirty="0" smtClean="0">
                <a:latin typeface="Calibri" pitchFamily="34" charset="0"/>
              </a:rPr>
              <a:t>Network-B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1346769" y="241953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828801" y="2714626"/>
            <a:ext cx="1524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LID-NWB-FWD-1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2137344" y="302038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>
            <a:off x="2175445" y="3118198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37445" y="3313143"/>
            <a:ext cx="1169554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</a:t>
            </a:r>
            <a:r>
              <a:rPr lang="en-US" sz="800" dirty="0" smtClean="0">
                <a:latin typeface="Calibri" pitchFamily="34" charset="0"/>
              </a:rPr>
              <a:t>: &lt;PE1-1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 smtClean="0">
                <a:latin typeface="Calibri" pitchFamily="34" charset="0"/>
              </a:rPr>
              <a:t>: &lt;PE1-1.2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032694" y="3029518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Line 157"/>
          <p:cNvSpPr>
            <a:spLocks noChangeShapeType="1"/>
          </p:cNvSpPr>
          <p:nvPr/>
        </p:nvSpPr>
        <p:spPr bwMode="auto">
          <a:xfrm>
            <a:off x="3070795" y="312733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645135" y="3313143"/>
            <a:ext cx="120451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&lt;PE2-1 </a:t>
            </a:r>
            <a:r>
              <a:rPr lang="en-US" sz="800" dirty="0">
                <a:latin typeface="Calibri" pitchFamily="34" charset="0"/>
              </a:rPr>
              <a:t>ref</a:t>
            </a:r>
            <a:r>
              <a:rPr lang="en-US" sz="800" dirty="0" smtClean="0">
                <a:latin typeface="Calibri" pitchFamily="34" charset="0"/>
              </a:rPr>
              <a:t>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&lt;PE2-1.2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28801" y="3838575"/>
            <a:ext cx="152400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&lt;link&gt;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link-id: </a:t>
            </a:r>
            <a:r>
              <a:rPr lang="en-US" sz="800" b="1" dirty="0" smtClean="0">
                <a:latin typeface="Calibri" pitchFamily="34" charset="0"/>
              </a:rPr>
              <a:t>LID-NWB-REV-1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2137344" y="416260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Line 157"/>
          <p:cNvSpPr>
            <a:spLocks noChangeShapeType="1"/>
          </p:cNvSpPr>
          <p:nvPr/>
        </p:nvSpPr>
        <p:spPr bwMode="auto">
          <a:xfrm>
            <a:off x="2175445" y="426042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410033" y="4446229"/>
            <a:ext cx="1179118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&lt;source&gt;</a:t>
            </a:r>
          </a:p>
          <a:p>
            <a:pPr algn="ctr"/>
            <a:r>
              <a:rPr lang="en-US" sz="800" dirty="0" err="1" smtClean="0">
                <a:latin typeface="Calibri" pitchFamily="34" charset="0"/>
              </a:rPr>
              <a:t>src</a:t>
            </a:r>
            <a:r>
              <a:rPr lang="en-US" sz="800" dirty="0" smtClean="0">
                <a:latin typeface="Calibri" pitchFamily="34" charset="0"/>
              </a:rPr>
              <a:t>-</a:t>
            </a:r>
            <a:r>
              <a:rPr lang="en-US" sz="800" dirty="0">
                <a:latin typeface="Calibri" pitchFamily="34" charset="0"/>
              </a:rPr>
              <a:t>node: </a:t>
            </a:r>
            <a:r>
              <a:rPr lang="en-US" sz="800" dirty="0" smtClean="0">
                <a:latin typeface="Calibri" pitchFamily="34" charset="0"/>
              </a:rPr>
              <a:t>&lt;PE2-1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>
                <a:latin typeface="Calibri" pitchFamily="34" charset="0"/>
              </a:rPr>
              <a:t>source-</a:t>
            </a:r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&lt;PE2-1.2 ref&gt;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032694" y="4162605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ine 157"/>
          <p:cNvSpPr>
            <a:spLocks noChangeShapeType="1"/>
          </p:cNvSpPr>
          <p:nvPr/>
        </p:nvSpPr>
        <p:spPr bwMode="auto">
          <a:xfrm>
            <a:off x="3070795" y="4260420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2654275" y="4455364"/>
            <a:ext cx="1231927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&lt;destination&gt;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dest</a:t>
            </a:r>
            <a:r>
              <a:rPr lang="en-US" sz="800" dirty="0">
                <a:latin typeface="Calibri" pitchFamily="34" charset="0"/>
              </a:rPr>
              <a:t>-node: </a:t>
            </a:r>
            <a:r>
              <a:rPr lang="en-US" sz="800" dirty="0" smtClean="0">
                <a:latin typeface="Calibri" pitchFamily="34" charset="0"/>
              </a:rPr>
              <a:t>&lt;PE1-1 ref&gt;</a:t>
            </a:r>
            <a:endParaRPr lang="en-US" sz="800" dirty="0">
              <a:latin typeface="Calibri" pitchFamily="34" charset="0"/>
            </a:endParaRPr>
          </a:p>
          <a:p>
            <a:pPr algn="ctr"/>
            <a:r>
              <a:rPr lang="en-US" sz="800" dirty="0" err="1">
                <a:latin typeface="Calibri" pitchFamily="34" charset="0"/>
              </a:rPr>
              <a:t>dest-tp</a:t>
            </a:r>
            <a:r>
              <a:rPr lang="en-US" sz="800" dirty="0">
                <a:latin typeface="Calibri" pitchFamily="34" charset="0"/>
              </a:rPr>
              <a:t>: </a:t>
            </a:r>
            <a:r>
              <a:rPr lang="en-US" sz="800" dirty="0" smtClean="0">
                <a:latin typeface="Calibri" pitchFamily="34" charset="0"/>
              </a:rPr>
              <a:t>&lt;PE1-1.2 ref&gt;</a:t>
            </a:r>
            <a:endParaRPr lang="en-US" sz="800" dirty="0">
              <a:latin typeface="Calibri" pitchFamily="34" charset="0"/>
            </a:endParaRPr>
          </a:p>
        </p:txBody>
      </p:sp>
      <p:cxnSp>
        <p:nvCxnSpPr>
          <p:cNvPr id="30" name="Elbow Connector 29"/>
          <p:cNvCxnSpPr>
            <a:stCxn id="15" idx="2"/>
            <a:endCxn id="16" idx="1"/>
          </p:cNvCxnSpPr>
          <p:nvPr/>
        </p:nvCxnSpPr>
        <p:spPr>
          <a:xfrm rot="16200000" flipH="1">
            <a:off x="1431554" y="2475114"/>
            <a:ext cx="352569" cy="44192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31" name="Elbow Connector 30"/>
          <p:cNvCxnSpPr>
            <a:endCxn id="23" idx="1"/>
          </p:cNvCxnSpPr>
          <p:nvPr/>
        </p:nvCxnSpPr>
        <p:spPr>
          <a:xfrm rot="16200000" flipH="1">
            <a:off x="1040645" y="3208154"/>
            <a:ext cx="1135347" cy="440965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419601" y="2667733"/>
            <a:ext cx="854533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PE1-1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6228004" y="2686050"/>
            <a:ext cx="1058620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&lt;node&gt;</a:t>
            </a:r>
          </a:p>
          <a:p>
            <a:pPr algn="ctr"/>
            <a:r>
              <a:rPr lang="en-US" sz="800" dirty="0">
                <a:latin typeface="Calibri" pitchFamily="34" charset="0"/>
              </a:rPr>
              <a:t>node-id: </a:t>
            </a:r>
            <a:r>
              <a:rPr lang="en-US" sz="800" b="1" dirty="0" smtClean="0">
                <a:solidFill>
                  <a:srgbClr val="000000"/>
                </a:solidFill>
                <a:latin typeface="Calibri" pitchFamily="34" charset="0"/>
              </a:rPr>
              <a:t>PE2-1</a:t>
            </a:r>
            <a:endParaRPr lang="en-US" sz="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6717923" y="241953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Line 157"/>
          <p:cNvSpPr>
            <a:spLocks noChangeShapeType="1"/>
          </p:cNvSpPr>
          <p:nvPr/>
        </p:nvSpPr>
        <p:spPr bwMode="auto">
          <a:xfrm>
            <a:off x="6756024" y="2499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4812921" y="2419530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4851024" y="2499072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8432114" y="24384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Line 157"/>
          <p:cNvSpPr>
            <a:spLocks noChangeShapeType="1"/>
          </p:cNvSpPr>
          <p:nvPr/>
        </p:nvSpPr>
        <p:spPr bwMode="auto">
          <a:xfrm>
            <a:off x="8470215" y="2517944"/>
            <a:ext cx="4669" cy="183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  <p:txBody>
          <a:bodyPr wrap="square" lIns="68580" tIns="34290" rIns="68580" bIns="34290">
            <a:spAutoFit/>
          </a:bodyPr>
          <a:lstStyle/>
          <a:p>
            <a:endParaRPr lang="en-US" sz="600" dirty="0">
              <a:ln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8051113" y="2704923"/>
            <a:ext cx="864289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&lt;network-types</a:t>
            </a:r>
            <a:r>
              <a:rPr lang="en-US" sz="800" dirty="0" smtClean="0">
                <a:latin typeface="Calibri" pitchFamily="34" charset="0"/>
              </a:rPr>
              <a:t>&gt;</a:t>
            </a:r>
          </a:p>
          <a:p>
            <a:pPr algn="ctr"/>
            <a:r>
              <a:rPr lang="en-US" sz="800" dirty="0" smtClean="0">
                <a:latin typeface="Calibri" pitchFamily="34" charset="0"/>
              </a:rPr>
              <a:t>[ETH]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4893136" y="3276601"/>
            <a:ext cx="974265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PE1-1.1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4893134" y="3752851"/>
            <a:ext cx="974266" cy="43858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PE1-1.2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4574950" y="3001333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Elbow Connector 53"/>
          <p:cNvCxnSpPr>
            <a:endCxn id="47" idx="1"/>
          </p:cNvCxnSpPr>
          <p:nvPr/>
        </p:nvCxnSpPr>
        <p:spPr>
          <a:xfrm rot="16200000" flipH="1">
            <a:off x="4561276" y="3164032"/>
            <a:ext cx="394300" cy="26942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04" name="Elbow Connector 103"/>
          <p:cNvCxnSpPr>
            <a:endCxn id="48" idx="1"/>
          </p:cNvCxnSpPr>
          <p:nvPr/>
        </p:nvCxnSpPr>
        <p:spPr>
          <a:xfrm rot="16200000" flipH="1">
            <a:off x="4448755" y="3527763"/>
            <a:ext cx="619340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14" name="Text Box 18"/>
          <p:cNvSpPr txBox="1">
            <a:spLocks noChangeArrowheads="1"/>
          </p:cNvSpPr>
          <p:nvPr/>
        </p:nvSpPr>
        <p:spPr bwMode="auto">
          <a:xfrm>
            <a:off x="6887719" y="3247070"/>
            <a:ext cx="1037081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>
                <a:latin typeface="Calibri" pitchFamily="34" charset="0"/>
              </a:rPr>
              <a:t>PE2-1.1</a:t>
            </a:r>
            <a:endParaRPr lang="en-US" sz="800" b="1" dirty="0">
              <a:latin typeface="Calibri" pitchFamily="34" charset="0"/>
            </a:endParaRPr>
          </a:p>
        </p:txBody>
      </p:sp>
      <p:sp>
        <p:nvSpPr>
          <p:cNvPr id="115" name="Text Box 18"/>
          <p:cNvSpPr txBox="1">
            <a:spLocks noChangeArrowheads="1"/>
          </p:cNvSpPr>
          <p:nvPr/>
        </p:nvSpPr>
        <p:spPr bwMode="auto">
          <a:xfrm>
            <a:off x="6887718" y="3723321"/>
            <a:ext cx="1037082" cy="315471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800" dirty="0">
                <a:latin typeface="Calibri" pitchFamily="34" charset="0"/>
              </a:rPr>
              <a:t>&lt;termination-point&gt;</a:t>
            </a:r>
          </a:p>
          <a:p>
            <a:pPr algn="ctr"/>
            <a:r>
              <a:rPr lang="en-US" sz="800" dirty="0" err="1">
                <a:latin typeface="Calibri" pitchFamily="34" charset="0"/>
              </a:rPr>
              <a:t>tp</a:t>
            </a:r>
            <a:r>
              <a:rPr lang="en-US" sz="800" dirty="0">
                <a:latin typeface="Calibri" pitchFamily="34" charset="0"/>
              </a:rPr>
              <a:t>-id: </a:t>
            </a:r>
            <a:r>
              <a:rPr lang="en-US" sz="800" b="1" dirty="0" smtClean="0"/>
              <a:t>PE2-1.2</a:t>
            </a:r>
            <a:endParaRPr lang="en-US" sz="800" dirty="0">
              <a:latin typeface="Calibri" pitchFamily="34" charset="0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6569534" y="2971802"/>
            <a:ext cx="80211" cy="1002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" name="Elbow Connector 117"/>
          <p:cNvCxnSpPr>
            <a:endCxn id="114" idx="1"/>
          </p:cNvCxnSpPr>
          <p:nvPr/>
        </p:nvCxnSpPr>
        <p:spPr>
          <a:xfrm rot="16200000" flipH="1">
            <a:off x="6586638" y="3103724"/>
            <a:ext cx="332745" cy="269418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cxnSp>
        <p:nvCxnSpPr>
          <p:cNvPr id="119" name="Elbow Connector 118"/>
          <p:cNvCxnSpPr>
            <a:endCxn id="115" idx="1"/>
          </p:cNvCxnSpPr>
          <p:nvPr/>
        </p:nvCxnSpPr>
        <p:spPr>
          <a:xfrm rot="16200000" flipH="1">
            <a:off x="6474116" y="3467454"/>
            <a:ext cx="557787" cy="269417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arrow" w="med" len="med"/>
          </a:ln>
        </p:spPr>
      </p:cxnSp>
      <p:sp>
        <p:nvSpPr>
          <p:cNvPr id="154" name="Left Brace 153"/>
          <p:cNvSpPr/>
          <p:nvPr/>
        </p:nvSpPr>
        <p:spPr>
          <a:xfrm>
            <a:off x="1006731" y="2667000"/>
            <a:ext cx="288671" cy="2286000"/>
          </a:xfrm>
          <a:prstGeom prst="leftBrace">
            <a:avLst/>
          </a:prstGeom>
          <a:noFill/>
          <a:ln w="19050" cmpd="sng">
            <a:solidFill>
              <a:srgbClr val="00B050"/>
            </a:solidFill>
            <a:round/>
            <a:headEnd type="none"/>
            <a:tailEnd type="none" w="med" len="med"/>
          </a:ln>
        </p:spPr>
        <p:txBody>
          <a:bodyPr lIns="68580" tIns="34290" rIns="68580" bIns="34290" spcCol="0"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80477" y="3692353"/>
            <a:ext cx="106984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ETH Link</a:t>
            </a:r>
          </a:p>
          <a:p>
            <a:pPr algn="ctr"/>
            <a:r>
              <a:rPr lang="en-US" sz="900" b="1" dirty="0" smtClean="0">
                <a:solidFill>
                  <a:srgbClr val="5F5F5F"/>
                </a:solidFill>
              </a:rPr>
              <a:t>[PE1-1.2 &lt;-&gt; P2-1.2]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85800" y="5181600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“link”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exist</a:t>
            </a:r>
            <a:r>
              <a:rPr lang="it-IT" dirty="0" smtClean="0"/>
              <a:t> in the i2rs </a:t>
            </a:r>
            <a:r>
              <a:rPr lang="it-IT" dirty="0" err="1" smtClean="0"/>
              <a:t>until</a:t>
            </a:r>
            <a:r>
              <a:rPr lang="it-IT" dirty="0" smtClean="0"/>
              <a:t> TL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40895</TotalTime>
  <Words>3085</Words>
  <Application>Microsoft Macintosh PowerPoint</Application>
  <PresentationFormat>On-screen Show (4:3)</PresentationFormat>
  <Paragraphs>567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ONF</vt:lpstr>
      <vt:lpstr>1_Office Theme</vt:lpstr>
      <vt:lpstr>2_ONF</vt:lpstr>
      <vt:lpstr>Use Case - 2</vt:lpstr>
      <vt:lpstr>E2E Service in ML Topology</vt:lpstr>
      <vt:lpstr>TL implications </vt:lpstr>
      <vt:lpstr>Domain-1 TAPI Context Topology</vt:lpstr>
      <vt:lpstr>Transitional Link</vt:lpstr>
      <vt:lpstr>Logical nodes separation </vt:lpstr>
      <vt:lpstr>Added Support for Multi-layer Topology</vt:lpstr>
      <vt:lpstr>TL Questions </vt:lpstr>
      <vt:lpstr>ETH Topology (i2rs) Model Instantiation</vt:lpstr>
      <vt:lpstr>OTN Topology (i2rs) Model Instantiation</vt:lpstr>
      <vt:lpstr>ODU2 Connection: TEAS Tunnel Model Instantiation</vt:lpstr>
      <vt:lpstr>TEAS Topology Model: Dynamic ETH link Instantiation </vt:lpstr>
      <vt:lpstr>Transitional Link: TEAS Topology Model :multi-layer representation </vt:lpstr>
      <vt:lpstr>PowerPoint Presentation</vt:lpstr>
      <vt:lpstr>Transitional Link: TEAS Topology Model Instantiation: ETH node</vt:lpstr>
      <vt:lpstr>Multi-layer node decomposition Example: L1+L0 OTN switch</vt:lpstr>
      <vt:lpstr>Pending &amp; Missing Items</vt:lpstr>
      <vt:lpstr>Hierarchical Control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IETF Models</dc:title>
  <dc:creator>Zhangxian (Xian)</dc:creator>
  <cp:lastModifiedBy>Anurag Sharma</cp:lastModifiedBy>
  <cp:revision>884</cp:revision>
  <dcterms:created xsi:type="dcterms:W3CDTF">2006-08-16T00:00:00Z</dcterms:created>
  <dcterms:modified xsi:type="dcterms:W3CDTF">2016-09-29T04:24:30Z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1460528417</vt:lpwstr>
  </property>
  <property fmtid="{D5CDD505-2E9C-101B-9397-08002B2CF9AE}" pid="6" name="_AdHocReviewCycleID">
    <vt:i4>184582878</vt:i4>
  </property>
  <property fmtid="{D5CDD505-2E9C-101B-9397-08002B2CF9AE}" pid="7" name="_NewReviewCycle">
    <vt:lpwstr/>
  </property>
  <property fmtid="{D5CDD505-2E9C-101B-9397-08002B2CF9AE}" pid="8" name="_EmailSubject">
    <vt:lpwstr>Today's call</vt:lpwstr>
  </property>
  <property fmtid="{D5CDD505-2E9C-101B-9397-08002B2CF9AE}" pid="9" name="_AuthorEmail">
    <vt:lpwstr>sergio.belotti@nokia.com</vt:lpwstr>
  </property>
  <property fmtid="{D5CDD505-2E9C-101B-9397-08002B2CF9AE}" pid="10" name="_AuthorEmailDisplayName">
    <vt:lpwstr>Belotti, Sergio (Nokia - IT)</vt:lpwstr>
  </property>
</Properties>
</file>