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4" r:id="rId4"/>
    <p:sldId id="295" r:id="rId5"/>
    <p:sldId id="296" r:id="rId6"/>
    <p:sldId id="297" r:id="rId7"/>
    <p:sldId id="299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belotti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480" autoAdjust="0"/>
    <p:restoredTop sz="94660"/>
  </p:normalViewPr>
  <p:slideViewPr>
    <p:cSldViewPr>
      <p:cViewPr varScale="1">
        <p:scale>
          <a:sx n="98" d="100"/>
          <a:sy n="98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05T10:30:20.724" idx="1">
    <p:pos x="3095" y="1346"/>
    <p:text>it is a normal link : only the attributes as soon as the network is recognezed as te-network, can distinguish form other link.</p:text>
  </p:cm>
  <p:cm authorId="0" dt="2016-07-05T11:05:38.518" idx="2">
    <p:pos x="5184" y="1346"/>
    <p:text>need to look at the slide 7 inclided.</p:text>
  </p:cm>
  <p:cm authorId="0" dt="2016-07-05T11:01:11.329" idx="3">
    <p:pos x="10" y="10"/>
    <p:text>It seems there is a big hole , related to the pointer between tp-id and the related te-link to which the tp is belonging to.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4CF0-AB93-6A43-9D38-7E7B51F5FAE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B105-4BBC-F747-A9AB-489EBD670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IETF Transport</a:t>
            </a:r>
            <a:br>
              <a:rPr lang="en-US" dirty="0" smtClean="0"/>
            </a:br>
            <a:r>
              <a:rPr lang="en-US" dirty="0" smtClean="0"/>
              <a:t>Model Instance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11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E2E Service in ML Topology</a:t>
            </a:r>
          </a:p>
        </p:txBody>
      </p:sp>
    </p:spTree>
    <p:extLst>
      <p:ext uri="{BB962C8B-B14F-4D97-AF65-F5344CB8AC3E}">
        <p14:creationId xmlns:p14="http://schemas.microsoft.com/office/powerpoint/2010/main" val="148235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Service in ML Topology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6324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T-API FRS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67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3505200"/>
            <a:ext cx="40855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526051"/>
            <a:ext cx="40855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1921" y="3373651"/>
            <a:ext cx="49787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3373651"/>
            <a:ext cx="49787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373651"/>
            <a:ext cx="49787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3429000"/>
            <a:ext cx="49787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PE2-1.2</a:t>
            </a:r>
          </a:p>
        </p:txBody>
      </p:sp>
    </p:spTree>
    <p:extLst>
      <p:ext uri="{BB962C8B-B14F-4D97-AF65-F5344CB8AC3E}">
        <p14:creationId xmlns:p14="http://schemas.microsoft.com/office/powerpoint/2010/main" val="16184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OTN Topology </a:t>
            </a:r>
            <a:r>
              <a:rPr lang="en-US" sz="3200" dirty="0"/>
              <a:t>(i2rs</a:t>
            </a:r>
            <a:r>
              <a:rPr lang="en-US" sz="3200" dirty="0" smtClean="0"/>
              <a:t>) Model </a:t>
            </a:r>
            <a:r>
              <a:rPr lang="en-US" sz="3200" dirty="0"/>
              <a:t>Instantiation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219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1724024"/>
            <a:ext cx="8763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13367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371601" y="2333624"/>
            <a:ext cx="14478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LID-NWA-FWD-1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603942" y="26393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1642043" y="27371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04045" y="2932143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&lt;PE1.2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499292" y="264851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Line 157"/>
          <p:cNvSpPr>
            <a:spLocks noChangeShapeType="1"/>
          </p:cNvSpPr>
          <p:nvPr/>
        </p:nvSpPr>
        <p:spPr bwMode="auto">
          <a:xfrm>
            <a:off x="2537393" y="274633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111735" y="2932143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&lt;P.1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371601" y="3457574"/>
            <a:ext cx="14478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LID-NWA-REV-1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603942" y="3781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>
            <a:off x="1642043" y="3879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76633" y="4065229"/>
            <a:ext cx="1179118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&lt;P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&lt;P.1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2499292" y="3781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2537393" y="3879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2120873" y="4074365"/>
            <a:ext cx="12319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&lt;PE1.2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936253" y="2056011"/>
            <a:ext cx="352569" cy="51812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1" name="Elbow Connector 30"/>
          <p:cNvCxnSpPr>
            <a:endCxn id="23" idx="1"/>
          </p:cNvCxnSpPr>
          <p:nvPr/>
        </p:nvCxnSpPr>
        <p:spPr>
          <a:xfrm rot="16200000" flipH="1">
            <a:off x="545345" y="2789054"/>
            <a:ext cx="1135346" cy="51716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3200400" y="2286731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343400" y="2305049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PE2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833317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4871418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3593722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3631823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610601" y="2057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>
            <a:off x="8648702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8229600" y="2323922"/>
            <a:ext cx="86428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[OTN]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673935" y="2895600"/>
            <a:ext cx="97426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3673935" y="3371850"/>
            <a:ext cx="974266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3673935" y="3819525"/>
            <a:ext cx="974266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3355749" y="2620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47" idx="1"/>
          </p:cNvCxnSpPr>
          <p:nvPr/>
        </p:nvCxnSpPr>
        <p:spPr>
          <a:xfrm rot="16200000" flipH="1">
            <a:off x="3372854" y="2752254"/>
            <a:ext cx="332743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4" name="Elbow Connector 103"/>
          <p:cNvCxnSpPr>
            <a:endCxn id="48" idx="1"/>
          </p:cNvCxnSpPr>
          <p:nvPr/>
        </p:nvCxnSpPr>
        <p:spPr>
          <a:xfrm rot="16200000" flipH="1">
            <a:off x="3260334" y="3115985"/>
            <a:ext cx="557784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2" name="Elbow Connector 111"/>
          <p:cNvCxnSpPr>
            <a:endCxn id="49" idx="1"/>
          </p:cNvCxnSpPr>
          <p:nvPr/>
        </p:nvCxnSpPr>
        <p:spPr>
          <a:xfrm rot="16200000" flipH="1">
            <a:off x="3269857" y="3573183"/>
            <a:ext cx="538736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5003113" y="2866069"/>
            <a:ext cx="1037081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PE2.1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5" name="Text Box 18"/>
          <p:cNvSpPr txBox="1">
            <a:spLocks noChangeArrowheads="1"/>
          </p:cNvSpPr>
          <p:nvPr/>
        </p:nvSpPr>
        <p:spPr bwMode="auto">
          <a:xfrm>
            <a:off x="5003114" y="3342319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5003114" y="3789994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4684928" y="2590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>
            <a:endCxn id="114" idx="1"/>
          </p:cNvCxnSpPr>
          <p:nvPr/>
        </p:nvCxnSpPr>
        <p:spPr>
          <a:xfrm rot="16200000" flipH="1">
            <a:off x="4702033" y="2722724"/>
            <a:ext cx="332743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9" name="Elbow Connector 118"/>
          <p:cNvCxnSpPr>
            <a:endCxn id="115" idx="1"/>
          </p:cNvCxnSpPr>
          <p:nvPr/>
        </p:nvCxnSpPr>
        <p:spPr>
          <a:xfrm rot="16200000" flipH="1">
            <a:off x="4589513" y="3086454"/>
            <a:ext cx="557784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0" name="Elbow Connector 119"/>
          <p:cNvCxnSpPr>
            <a:endCxn id="116" idx="1"/>
          </p:cNvCxnSpPr>
          <p:nvPr/>
        </p:nvCxnSpPr>
        <p:spPr>
          <a:xfrm rot="16200000" flipH="1">
            <a:off x="4599036" y="3543652"/>
            <a:ext cx="538736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5927267" y="2305603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PE3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094780" y="2323921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7615989" y="2057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Line 157"/>
          <p:cNvSpPr>
            <a:spLocks noChangeShapeType="1"/>
          </p:cNvSpPr>
          <p:nvPr/>
        </p:nvSpPr>
        <p:spPr bwMode="auto">
          <a:xfrm>
            <a:off x="7654090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5" name="Diamond 124"/>
          <p:cNvSpPr/>
          <p:nvPr/>
        </p:nvSpPr>
        <p:spPr>
          <a:xfrm>
            <a:off x="6320589" y="2057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Line 157"/>
          <p:cNvSpPr>
            <a:spLocks noChangeShapeType="1"/>
          </p:cNvSpPr>
          <p:nvPr/>
        </p:nvSpPr>
        <p:spPr bwMode="auto">
          <a:xfrm>
            <a:off x="6358690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7" name="Text Box 18"/>
          <p:cNvSpPr txBox="1">
            <a:spLocks noChangeArrowheads="1"/>
          </p:cNvSpPr>
          <p:nvPr/>
        </p:nvSpPr>
        <p:spPr bwMode="auto">
          <a:xfrm>
            <a:off x="6400801" y="2914472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PE3.1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28" name="Text Box 18"/>
          <p:cNvSpPr txBox="1">
            <a:spLocks noChangeArrowheads="1"/>
          </p:cNvSpPr>
          <p:nvPr/>
        </p:nvSpPr>
        <p:spPr bwMode="auto">
          <a:xfrm>
            <a:off x="6400801" y="3390722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29" name="Text Box 18"/>
          <p:cNvSpPr txBox="1">
            <a:spLocks noChangeArrowheads="1"/>
          </p:cNvSpPr>
          <p:nvPr/>
        </p:nvSpPr>
        <p:spPr bwMode="auto">
          <a:xfrm>
            <a:off x="6400801" y="3838397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0" name="Diamond 129"/>
          <p:cNvSpPr/>
          <p:nvPr/>
        </p:nvSpPr>
        <p:spPr>
          <a:xfrm>
            <a:off x="6082616" y="26392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1" name="Elbow Connector 130"/>
          <p:cNvCxnSpPr>
            <a:endCxn id="127" idx="1"/>
          </p:cNvCxnSpPr>
          <p:nvPr/>
        </p:nvCxnSpPr>
        <p:spPr>
          <a:xfrm rot="16200000" flipH="1">
            <a:off x="6099721" y="2771128"/>
            <a:ext cx="332742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2" name="Elbow Connector 131"/>
          <p:cNvCxnSpPr>
            <a:endCxn id="128" idx="1"/>
          </p:cNvCxnSpPr>
          <p:nvPr/>
        </p:nvCxnSpPr>
        <p:spPr>
          <a:xfrm rot="16200000" flipH="1">
            <a:off x="5987201" y="3134858"/>
            <a:ext cx="557784" cy="26941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3" name="Elbow Connector 132"/>
          <p:cNvCxnSpPr>
            <a:endCxn id="129" idx="1"/>
          </p:cNvCxnSpPr>
          <p:nvPr/>
        </p:nvCxnSpPr>
        <p:spPr>
          <a:xfrm rot="16200000" flipH="1">
            <a:off x="5996724" y="3592056"/>
            <a:ext cx="538736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34" name="Text Box 18"/>
          <p:cNvSpPr txBox="1">
            <a:spLocks noChangeArrowheads="1"/>
          </p:cNvSpPr>
          <p:nvPr/>
        </p:nvSpPr>
        <p:spPr bwMode="auto">
          <a:xfrm>
            <a:off x="7822513" y="288494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35" name="Text Box 18"/>
          <p:cNvSpPr txBox="1">
            <a:spLocks noChangeArrowheads="1"/>
          </p:cNvSpPr>
          <p:nvPr/>
        </p:nvSpPr>
        <p:spPr bwMode="auto">
          <a:xfrm>
            <a:off x="7822513" y="336119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7822513" y="3808866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7504328" y="26096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>
            <a:endCxn id="134" idx="1"/>
          </p:cNvCxnSpPr>
          <p:nvPr/>
        </p:nvCxnSpPr>
        <p:spPr>
          <a:xfrm rot="16200000" flipH="1">
            <a:off x="7521433" y="2741597"/>
            <a:ext cx="332742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9" name="Elbow Connector 138"/>
          <p:cNvCxnSpPr>
            <a:endCxn id="135" idx="1"/>
          </p:cNvCxnSpPr>
          <p:nvPr/>
        </p:nvCxnSpPr>
        <p:spPr>
          <a:xfrm rot="16200000" flipH="1">
            <a:off x="7408913" y="3105327"/>
            <a:ext cx="557784" cy="26941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40" name="Elbow Connector 139"/>
          <p:cNvCxnSpPr>
            <a:endCxn id="136" idx="1"/>
          </p:cNvCxnSpPr>
          <p:nvPr/>
        </p:nvCxnSpPr>
        <p:spPr>
          <a:xfrm rot="16200000" flipH="1">
            <a:off x="7418436" y="3562525"/>
            <a:ext cx="538736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0" name="Text Box 18"/>
          <p:cNvSpPr txBox="1">
            <a:spLocks noChangeArrowheads="1"/>
          </p:cNvSpPr>
          <p:nvPr/>
        </p:nvSpPr>
        <p:spPr bwMode="auto">
          <a:xfrm>
            <a:off x="6400801" y="434340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PE3.4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1" name="Elbow Connector 150"/>
          <p:cNvCxnSpPr>
            <a:endCxn id="150" idx="1"/>
          </p:cNvCxnSpPr>
          <p:nvPr/>
        </p:nvCxnSpPr>
        <p:spPr>
          <a:xfrm rot="16200000" flipH="1">
            <a:off x="5996724" y="4097060"/>
            <a:ext cx="538736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2" name="Text Box 18"/>
          <p:cNvSpPr txBox="1">
            <a:spLocks noChangeArrowheads="1"/>
          </p:cNvSpPr>
          <p:nvPr/>
        </p:nvSpPr>
        <p:spPr bwMode="auto">
          <a:xfrm>
            <a:off x="7822513" y="426720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P.4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3" name="Elbow Connector 152"/>
          <p:cNvCxnSpPr>
            <a:endCxn id="152" idx="1"/>
          </p:cNvCxnSpPr>
          <p:nvPr/>
        </p:nvCxnSpPr>
        <p:spPr>
          <a:xfrm rot="16200000" flipH="1">
            <a:off x="7418436" y="4020860"/>
            <a:ext cx="538736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4" name="Left Brace 153"/>
          <p:cNvSpPr/>
          <p:nvPr/>
        </p:nvSpPr>
        <p:spPr>
          <a:xfrm>
            <a:off x="609600" y="22860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-76200" y="3311351"/>
            <a:ext cx="83223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Link-1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[PE1.2 &lt;-&gt; P.1]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057400" y="4724400"/>
            <a:ext cx="0" cy="53340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676400" y="5257800"/>
            <a:ext cx="83223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Link-2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[P.2 &lt;-&gt; PE2.1]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76400" y="5562600"/>
            <a:ext cx="83223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Link-3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[P.4 &lt;-&gt; PE3.2]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19003" y="5902151"/>
            <a:ext cx="94703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Link-4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[PE1.3 &lt;-&gt; PE3.1]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00200" y="6206951"/>
            <a:ext cx="94703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Link-5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[PE2.3 &lt;-&gt; PE3.3]</a:t>
            </a:r>
          </a:p>
        </p:txBody>
      </p:sp>
    </p:spTree>
    <p:extLst>
      <p:ext uri="{BB962C8B-B14F-4D97-AF65-F5344CB8AC3E}">
        <p14:creationId xmlns:p14="http://schemas.microsoft.com/office/powerpoint/2010/main" val="99689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ETH Topology </a:t>
            </a:r>
            <a:r>
              <a:rPr lang="en-US" sz="3200" dirty="0"/>
              <a:t>(i2rs</a:t>
            </a:r>
            <a:r>
              <a:rPr lang="en-US" sz="3200" dirty="0" smtClean="0"/>
              <a:t>) Model </a:t>
            </a:r>
            <a:r>
              <a:rPr lang="en-US" sz="3200" dirty="0"/>
              <a:t>Instantiation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600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820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918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2105024"/>
            <a:ext cx="8763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Network-B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1346767" y="2419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828801" y="2714624"/>
            <a:ext cx="1524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LID-NWB-FWD-1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2137342" y="30203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2175443" y="31181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37445" y="3313143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&lt;PE1-1.2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032692" y="302951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Line 157"/>
          <p:cNvSpPr>
            <a:spLocks noChangeShapeType="1"/>
          </p:cNvSpPr>
          <p:nvPr/>
        </p:nvSpPr>
        <p:spPr bwMode="auto">
          <a:xfrm>
            <a:off x="3070793" y="312733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645135" y="3313143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&lt;PE2-1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&lt;PE2-1.2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28801" y="3838574"/>
            <a:ext cx="1524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LID-NWB-REV-1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2137342" y="4162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>
            <a:off x="2175443" y="4260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410033" y="4446229"/>
            <a:ext cx="1179118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&lt;PE2-1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&lt;PE2-1.2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032692" y="4162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3070793" y="4260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2654273" y="4455365"/>
            <a:ext cx="12319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&lt;PE1-1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&lt;PE1-1.2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1431553" y="2475111"/>
            <a:ext cx="352569" cy="44192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1" name="Elbow Connector 30"/>
          <p:cNvCxnSpPr>
            <a:endCxn id="23" idx="1"/>
          </p:cNvCxnSpPr>
          <p:nvPr/>
        </p:nvCxnSpPr>
        <p:spPr>
          <a:xfrm rot="16200000" flipH="1">
            <a:off x="1040645" y="3208154"/>
            <a:ext cx="1135346" cy="44096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419599" y="2667731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PE1-1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6228004" y="2686049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PE2-1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6717921" y="2419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6756022" y="2499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4812921" y="2419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4851022" y="2499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432112" y="2438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>
            <a:off x="8470213" y="2517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8051111" y="2704922"/>
            <a:ext cx="86428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[ETH]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4893134" y="3276600"/>
            <a:ext cx="97426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PE1-1.1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4893134" y="3752850"/>
            <a:ext cx="974266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PE1-1.2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4574948" y="3001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47" idx="1"/>
          </p:cNvCxnSpPr>
          <p:nvPr/>
        </p:nvCxnSpPr>
        <p:spPr>
          <a:xfrm rot="16200000" flipH="1">
            <a:off x="4592053" y="3133254"/>
            <a:ext cx="332743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4" name="Elbow Connector 103"/>
          <p:cNvCxnSpPr>
            <a:endCxn id="48" idx="1"/>
          </p:cNvCxnSpPr>
          <p:nvPr/>
        </p:nvCxnSpPr>
        <p:spPr>
          <a:xfrm rot="16200000" flipH="1">
            <a:off x="4479533" y="3496985"/>
            <a:ext cx="557784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6887717" y="3247069"/>
            <a:ext cx="1037081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PE2-1.1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5" name="Text Box 18"/>
          <p:cNvSpPr txBox="1">
            <a:spLocks noChangeArrowheads="1"/>
          </p:cNvSpPr>
          <p:nvPr/>
        </p:nvSpPr>
        <p:spPr bwMode="auto">
          <a:xfrm>
            <a:off x="6887718" y="3723319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PE2-1.2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6569532" y="2971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>
            <a:endCxn id="114" idx="1"/>
          </p:cNvCxnSpPr>
          <p:nvPr/>
        </p:nvCxnSpPr>
        <p:spPr>
          <a:xfrm rot="16200000" flipH="1">
            <a:off x="6586637" y="3103724"/>
            <a:ext cx="332743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9" name="Elbow Connector 118"/>
          <p:cNvCxnSpPr>
            <a:endCxn id="115" idx="1"/>
          </p:cNvCxnSpPr>
          <p:nvPr/>
        </p:nvCxnSpPr>
        <p:spPr>
          <a:xfrm rot="16200000" flipH="1">
            <a:off x="6474117" y="3467454"/>
            <a:ext cx="557784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4" name="Left Brace 153"/>
          <p:cNvSpPr/>
          <p:nvPr/>
        </p:nvSpPr>
        <p:spPr>
          <a:xfrm>
            <a:off x="1006729" y="26670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6200" y="3692351"/>
            <a:ext cx="107839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ETH Link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[PE1-1.2 &lt;-&gt; P2-1.2]</a:t>
            </a:r>
          </a:p>
        </p:txBody>
      </p:sp>
    </p:spTree>
    <p:extLst>
      <p:ext uri="{BB962C8B-B14F-4D97-AF65-F5344CB8AC3E}">
        <p14:creationId xmlns:p14="http://schemas.microsoft.com/office/powerpoint/2010/main" val="5090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6172200" y="4648200"/>
            <a:ext cx="1295400" cy="304800"/>
          </a:xfrm>
          <a:prstGeom prst="wedgeRoundRectCallout">
            <a:avLst>
              <a:gd name="adj1" fmla="val 88774"/>
              <a:gd name="adj2" fmla="val -2828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ODU2 Connection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ODU2 Connection: TEAS </a:t>
            </a:r>
            <a:r>
              <a:rPr lang="en-US" sz="3200" dirty="0"/>
              <a:t>T</a:t>
            </a:r>
            <a:r>
              <a:rPr lang="en-US" sz="3200" dirty="0" smtClean="0"/>
              <a:t>unnel Model </a:t>
            </a:r>
            <a:r>
              <a:rPr lang="en-US" sz="3200" dirty="0"/>
              <a:t>Instantiation</a:t>
            </a:r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64641" y="1163961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2129589" y="137585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2167690" y="147366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62761" y="1660641"/>
            <a:ext cx="4023360" cy="193686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8464104" y="18525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Line 157"/>
          <p:cNvSpPr>
            <a:spLocks noChangeShapeType="1"/>
          </p:cNvSpPr>
          <p:nvPr/>
        </p:nvSpPr>
        <p:spPr bwMode="auto">
          <a:xfrm>
            <a:off x="8502205" y="1950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3" name="Text Box 18"/>
          <p:cNvSpPr txBox="1">
            <a:spLocks noChangeArrowheads="1"/>
          </p:cNvSpPr>
          <p:nvPr/>
        </p:nvSpPr>
        <p:spPr bwMode="auto">
          <a:xfrm>
            <a:off x="8001000" y="2209800"/>
            <a:ext cx="99060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lsps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state&gt;</a:t>
            </a:r>
          </a:p>
        </p:txBody>
      </p:sp>
      <p:sp>
        <p:nvSpPr>
          <p:cNvPr id="194" name="Diamond 193"/>
          <p:cNvSpPr/>
          <p:nvPr/>
        </p:nvSpPr>
        <p:spPr>
          <a:xfrm>
            <a:off x="8458200" y="23859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Text Box 18"/>
          <p:cNvSpPr txBox="1">
            <a:spLocks noChangeArrowheads="1"/>
          </p:cNvSpPr>
          <p:nvPr/>
        </p:nvSpPr>
        <p:spPr bwMode="auto">
          <a:xfrm>
            <a:off x="7593138" y="2875593"/>
            <a:ext cx="1474662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: 0.0.0.0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dest</a:t>
            </a:r>
            <a:r>
              <a:rPr lang="en-US" sz="800" dirty="0" smtClean="0">
                <a:latin typeface="Calibri" pitchFamily="34" charset="0"/>
              </a:rPr>
              <a:t>: 0.0.0.0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</a:t>
            </a:r>
            <a:r>
              <a:rPr lang="en-US" sz="8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ODU2-lsp-1-id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P2P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 err="1" smtClean="0">
                <a:latin typeface="Calibri" pitchFamily="34" charset="0"/>
              </a:rPr>
              <a:t>oper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-protection-role: working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896881" y="2939817"/>
            <a:ext cx="1465319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</a:t>
            </a:r>
            <a:r>
              <a:rPr lang="en-US" sz="700" dirty="0" err="1" smtClean="0">
                <a:latin typeface="Calibri" pitchFamily="34" charset="0"/>
              </a:rPr>
              <a:t>config</a:t>
            </a:r>
            <a:r>
              <a:rPr lang="en-US" sz="700" dirty="0" smtClean="0">
                <a:latin typeface="Calibri" pitchFamily="34" charset="0"/>
              </a:rPr>
              <a:t>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ODU2-Service-1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a</a:t>
            </a:r>
            <a:r>
              <a:rPr lang="en-US" sz="700" dirty="0" smtClean="0">
                <a:latin typeface="Calibri" pitchFamily="34" charset="0"/>
              </a:rPr>
              <a:t>dmin-status: up</a:t>
            </a:r>
            <a:endParaRPr lang="en-US" sz="700" dirty="0">
              <a:latin typeface="Calibri" pitchFamily="34" charset="0"/>
            </a:endParaRPr>
          </a:p>
        </p:txBody>
      </p:sp>
      <p:sp>
        <p:nvSpPr>
          <p:cNvPr id="198" name="Text Box 18"/>
          <p:cNvSpPr txBox="1">
            <a:spLocks noChangeArrowheads="1"/>
          </p:cNvSpPr>
          <p:nvPr/>
        </p:nvSpPr>
        <p:spPr bwMode="auto">
          <a:xfrm>
            <a:off x="86671" y="4027612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</a:t>
            </a:r>
            <a:r>
              <a:rPr lang="en-US" dirty="0" smtClean="0"/>
              <a:t>root</a:t>
            </a:r>
          </a:p>
          <a:p>
            <a:r>
              <a:rPr lang="en-US" dirty="0"/>
              <a:t>e</a:t>
            </a:r>
            <a:r>
              <a:rPr lang="en-US" dirty="0" smtClean="0"/>
              <a:t>ndpoint-address:0.0.0.0</a:t>
            </a:r>
          </a:p>
          <a:p>
            <a:r>
              <a:rPr lang="en-US" dirty="0"/>
              <a:t>n</a:t>
            </a:r>
            <a:r>
              <a:rPr lang="en-US" dirty="0" smtClean="0"/>
              <a:t>etwork-id: &lt;Network-A ref&gt;</a:t>
            </a:r>
            <a:endParaRPr lang="en-US" dirty="0"/>
          </a:p>
          <a:p>
            <a:r>
              <a:rPr lang="en-US" dirty="0" smtClean="0"/>
              <a:t>node-</a:t>
            </a:r>
            <a:r>
              <a:rPr lang="en-US" dirty="0"/>
              <a:t>id: </a:t>
            </a:r>
            <a:r>
              <a:rPr lang="en-US" dirty="0" smtClean="0"/>
              <a:t>&lt;PE1 </a:t>
            </a:r>
            <a:r>
              <a:rPr lang="en-US" dirty="0"/>
              <a:t>ref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tp</a:t>
            </a:r>
            <a:r>
              <a:rPr lang="en-US" dirty="0"/>
              <a:t>-id: </a:t>
            </a:r>
            <a:r>
              <a:rPr lang="en-US" dirty="0" smtClean="0"/>
              <a:t>&lt;PE1.1</a:t>
            </a:r>
            <a:r>
              <a:rPr lang="en-US" b="1" dirty="0" smtClean="0"/>
              <a:t> </a:t>
            </a:r>
            <a:r>
              <a:rPr lang="en-US" dirty="0" smtClean="0"/>
              <a:t>ref&gt;</a:t>
            </a:r>
            <a:endParaRPr lang="en-US" dirty="0"/>
          </a:p>
        </p:txBody>
      </p:sp>
      <p:sp>
        <p:nvSpPr>
          <p:cNvPr id="201" name="Diamond 200"/>
          <p:cNvSpPr/>
          <p:nvPr/>
        </p:nvSpPr>
        <p:spPr>
          <a:xfrm>
            <a:off x="1600200" y="269161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1638301" y="277115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2662989" y="186116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2701090" y="194070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1219200" y="2127686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&lt;ODU2-Service-1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 &lt;ODU2-tunnel-1-id ref&gt;</a:t>
            </a:r>
          </a:p>
        </p:txBody>
      </p:sp>
      <p:sp>
        <p:nvSpPr>
          <p:cNvPr id="212" name="Text Box 18"/>
          <p:cNvSpPr txBox="1">
            <a:spLocks noChangeArrowheads="1"/>
          </p:cNvSpPr>
          <p:nvPr/>
        </p:nvSpPr>
        <p:spPr bwMode="auto">
          <a:xfrm>
            <a:off x="86671" y="4876800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root</a:t>
            </a:r>
          </a:p>
          <a:p>
            <a:r>
              <a:rPr lang="en-US" dirty="0"/>
              <a:t>endpoint-address:0.0.0.0</a:t>
            </a:r>
          </a:p>
          <a:p>
            <a:r>
              <a:rPr lang="en-US" dirty="0"/>
              <a:t>network-id: &lt;</a:t>
            </a:r>
            <a:r>
              <a:rPr lang="en-US" dirty="0" smtClean="0"/>
              <a:t>Network-</a:t>
            </a:r>
            <a:r>
              <a:rPr lang="en-US" dirty="0"/>
              <a:t>A ref&gt;</a:t>
            </a:r>
          </a:p>
          <a:p>
            <a:r>
              <a:rPr lang="en-US" dirty="0"/>
              <a:t>node-id: </a:t>
            </a:r>
            <a:r>
              <a:rPr lang="en-US" dirty="0" smtClean="0"/>
              <a:t>&lt;PE2 </a:t>
            </a:r>
            <a:r>
              <a:rPr lang="en-US" dirty="0"/>
              <a:t>ref&gt;</a:t>
            </a:r>
          </a:p>
          <a:p>
            <a:r>
              <a:rPr lang="en-US" dirty="0" err="1"/>
              <a:t>tp</a:t>
            </a:r>
            <a:r>
              <a:rPr lang="en-US" dirty="0"/>
              <a:t>-id: </a:t>
            </a:r>
            <a:r>
              <a:rPr lang="en-US" dirty="0" smtClean="0"/>
              <a:t>&lt;PE2.2</a:t>
            </a:r>
            <a:r>
              <a:rPr lang="en-US" b="1" dirty="0" smtClean="0"/>
              <a:t> </a:t>
            </a:r>
            <a:r>
              <a:rPr lang="en-US" dirty="0"/>
              <a:t>ref&gt;</a:t>
            </a:r>
          </a:p>
        </p:txBody>
      </p:sp>
      <p:sp>
        <p:nvSpPr>
          <p:cNvPr id="213" name="Diamond 212"/>
          <p:cNvSpPr/>
          <p:nvPr/>
        </p:nvSpPr>
        <p:spPr>
          <a:xfrm>
            <a:off x="1672389" y="376694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2923329" y="2961020"/>
            <a:ext cx="950976" cy="1959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25" name="Diamond 224"/>
          <p:cNvSpPr/>
          <p:nvPr/>
        </p:nvSpPr>
        <p:spPr>
          <a:xfrm>
            <a:off x="3352800" y="26951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3390901" y="27747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2931167" y="3423482"/>
            <a:ext cx="955033" cy="3197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3352800" y="315696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3390901" y="323650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0" name="Text Box 18"/>
          <p:cNvSpPr txBox="1">
            <a:spLocks noChangeArrowheads="1"/>
          </p:cNvSpPr>
          <p:nvPr/>
        </p:nvSpPr>
        <p:spPr bwMode="auto">
          <a:xfrm>
            <a:off x="6477000" y="3429000"/>
            <a:ext cx="914400" cy="3197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33" name="Text Box 18"/>
          <p:cNvSpPr txBox="1">
            <a:spLocks noChangeArrowheads="1"/>
          </p:cNvSpPr>
          <p:nvPr/>
        </p:nvSpPr>
        <p:spPr bwMode="auto">
          <a:xfrm>
            <a:off x="6477000" y="4010308"/>
            <a:ext cx="9550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-ref&gt;</a:t>
            </a:r>
          </a:p>
        </p:txBody>
      </p:sp>
      <p:sp>
        <p:nvSpPr>
          <p:cNvPr id="234" name="Diamond 233"/>
          <p:cNvSpPr/>
          <p:nvPr/>
        </p:nvSpPr>
        <p:spPr>
          <a:xfrm>
            <a:off x="6894777" y="374378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Line 157"/>
          <p:cNvSpPr>
            <a:spLocks noChangeShapeType="1"/>
          </p:cNvSpPr>
          <p:nvPr/>
        </p:nvSpPr>
        <p:spPr bwMode="auto">
          <a:xfrm>
            <a:off x="6932878" y="382333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8" name="Text Box 18"/>
          <p:cNvSpPr txBox="1">
            <a:spLocks noChangeArrowheads="1"/>
          </p:cNvSpPr>
          <p:nvPr/>
        </p:nvSpPr>
        <p:spPr bwMode="auto">
          <a:xfrm>
            <a:off x="7543800" y="4221602"/>
            <a:ext cx="9524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-record-route&gt;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9" name="Diamond 238"/>
          <p:cNvSpPr/>
          <p:nvPr/>
        </p:nvSpPr>
        <p:spPr>
          <a:xfrm>
            <a:off x="8056820" y="39469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Line 157"/>
          <p:cNvSpPr>
            <a:spLocks noChangeShapeType="1"/>
          </p:cNvSpPr>
          <p:nvPr/>
        </p:nvSpPr>
        <p:spPr bwMode="auto">
          <a:xfrm>
            <a:off x="8094921" y="402647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3124200" y="3991107"/>
            <a:ext cx="1371600" cy="8079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&lt;explicit-route-objects&gt;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e</a:t>
            </a:r>
            <a:r>
              <a:rPr lang="en-US" sz="800" dirty="0" smtClean="0">
                <a:latin typeface="Calibri" pitchFamily="34" charset="0"/>
              </a:rPr>
              <a:t>-r-usage: </a:t>
            </a:r>
            <a:r>
              <a:rPr lang="en-US" sz="800" dirty="0"/>
              <a:t>route-include-</a:t>
            </a:r>
            <a:r>
              <a:rPr lang="en-US" sz="800" dirty="0" err="1" smtClean="0"/>
              <a:t>ero</a:t>
            </a:r>
            <a:endParaRPr lang="en-US" sz="800" dirty="0" smtClean="0"/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 smtClean="0">
                <a:latin typeface="Calibri" pitchFamily="34" charset="0"/>
              </a:rPr>
              <a:t>LID</a:t>
            </a:r>
            <a:r>
              <a:rPr lang="en-US" sz="800" b="1" dirty="0">
                <a:latin typeface="Calibri" pitchFamily="34" charset="0"/>
              </a:rPr>
              <a:t>-NWA-FWD</a:t>
            </a:r>
            <a:r>
              <a:rPr lang="en-US" sz="800" b="1" dirty="0" smtClean="0">
                <a:latin typeface="Calibri" pitchFamily="34" charset="0"/>
              </a:rPr>
              <a:t>-4</a:t>
            </a:r>
            <a:endParaRPr lang="en-US" sz="800" b="1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259" name="Text Box 18"/>
          <p:cNvSpPr txBox="1">
            <a:spLocks noChangeArrowheads="1"/>
          </p:cNvSpPr>
          <p:nvPr/>
        </p:nvSpPr>
        <p:spPr bwMode="auto">
          <a:xfrm>
            <a:off x="7772400" y="4696108"/>
            <a:ext cx="12954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0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link-ref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>
                <a:latin typeface="Calibri" pitchFamily="34" charset="0"/>
              </a:rPr>
              <a:t>LID-NWA-FWD-4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264" name="Text Box 18"/>
          <p:cNvSpPr txBox="1">
            <a:spLocks noChangeArrowheads="1"/>
          </p:cNvSpPr>
          <p:nvPr/>
        </p:nvSpPr>
        <p:spPr bwMode="auto">
          <a:xfrm>
            <a:off x="1879093" y="4114800"/>
            <a:ext cx="1016507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userlabel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userlabel</a:t>
            </a:r>
            <a:r>
              <a:rPr lang="en-US" dirty="0" smtClean="0"/>
              <a:t>=MyODU2Svc</a:t>
            </a:r>
          </a:p>
        </p:txBody>
      </p:sp>
      <p:sp>
        <p:nvSpPr>
          <p:cNvPr id="265" name="Diamond 264"/>
          <p:cNvSpPr/>
          <p:nvPr/>
        </p:nvSpPr>
        <p:spPr>
          <a:xfrm>
            <a:off x="1443789" y="37758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8" name="Elbow Connector 267"/>
          <p:cNvCxnSpPr>
            <a:stCxn id="265" idx="2"/>
            <a:endCxn id="198" idx="3"/>
          </p:cNvCxnSpPr>
          <p:nvPr/>
        </p:nvCxnSpPr>
        <p:spPr>
          <a:xfrm rot="5400000">
            <a:off x="1135004" y="4036511"/>
            <a:ext cx="509289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78" name="Text Box 18"/>
          <p:cNvSpPr txBox="1">
            <a:spLocks noChangeArrowheads="1"/>
          </p:cNvSpPr>
          <p:nvPr/>
        </p:nvSpPr>
        <p:spPr bwMode="auto">
          <a:xfrm>
            <a:off x="4812841" y="1169875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279" name="Diamond 278"/>
          <p:cNvSpPr/>
          <p:nvPr/>
        </p:nvSpPr>
        <p:spPr>
          <a:xfrm>
            <a:off x="6777789" y="138176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0" name="Line 157"/>
          <p:cNvSpPr>
            <a:spLocks noChangeShapeType="1"/>
          </p:cNvSpPr>
          <p:nvPr/>
        </p:nvSpPr>
        <p:spPr bwMode="auto">
          <a:xfrm>
            <a:off x="6815890" y="147958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4810961" y="1666555"/>
            <a:ext cx="4023360" cy="193686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84" name="Text Box 18"/>
          <p:cNvSpPr txBox="1">
            <a:spLocks noChangeArrowheads="1"/>
          </p:cNvSpPr>
          <p:nvPr/>
        </p:nvSpPr>
        <p:spPr bwMode="auto">
          <a:xfrm>
            <a:off x="4872168" y="2181508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&lt;ODU2-Service-1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&lt;p2p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tunnel-id: &lt;tODU2-unnel-1-id ref&gt;</a:t>
            </a:r>
          </a:p>
        </p:txBody>
      </p:sp>
      <p:sp>
        <p:nvSpPr>
          <p:cNvPr id="285" name="Diamond 284"/>
          <p:cNvSpPr/>
          <p:nvPr/>
        </p:nvSpPr>
        <p:spPr>
          <a:xfrm>
            <a:off x="6320589" y="18525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Line 157"/>
          <p:cNvSpPr>
            <a:spLocks noChangeShapeType="1"/>
          </p:cNvSpPr>
          <p:nvPr/>
        </p:nvSpPr>
        <p:spPr bwMode="auto">
          <a:xfrm>
            <a:off x="6358690" y="1950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>
            <a:off x="8503920" y="2483794"/>
            <a:ext cx="4669" cy="41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8" name="Text Box 18"/>
          <p:cNvSpPr txBox="1">
            <a:spLocks noChangeArrowheads="1"/>
          </p:cNvSpPr>
          <p:nvPr/>
        </p:nvSpPr>
        <p:spPr bwMode="auto">
          <a:xfrm>
            <a:off x="4800600" y="2986698"/>
            <a:ext cx="1465319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&lt;state&gt;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ODU2-Service-1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tunnel-</a:t>
            </a:r>
            <a:r>
              <a:rPr lang="en-US" sz="700" dirty="0" err="1">
                <a:latin typeface="Calibri" pitchFamily="34" charset="0"/>
              </a:rPr>
              <a:t>oper</a:t>
            </a:r>
            <a:r>
              <a:rPr lang="en-US" sz="700" dirty="0">
                <a:latin typeface="Calibri" pitchFamily="34" charset="0"/>
              </a:rPr>
              <a:t>-status: up</a:t>
            </a:r>
          </a:p>
        </p:txBody>
      </p:sp>
      <p:sp>
        <p:nvSpPr>
          <p:cNvPr id="289" name="Diamond 288"/>
          <p:cNvSpPr/>
          <p:nvPr/>
        </p:nvSpPr>
        <p:spPr>
          <a:xfrm>
            <a:off x="5482389" y="2743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Line 157"/>
          <p:cNvSpPr>
            <a:spLocks noChangeShapeType="1"/>
          </p:cNvSpPr>
          <p:nvPr/>
        </p:nvSpPr>
        <p:spPr bwMode="auto">
          <a:xfrm>
            <a:off x="5520490" y="2822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292" name="Elbow Connector 291"/>
          <p:cNvCxnSpPr>
            <a:endCxn id="212" idx="3"/>
          </p:cNvCxnSpPr>
          <p:nvPr/>
        </p:nvCxnSpPr>
        <p:spPr>
          <a:xfrm rot="5400000">
            <a:off x="955655" y="4707257"/>
            <a:ext cx="867080" cy="18758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3" name="Elbow Connector 292"/>
          <p:cNvCxnSpPr>
            <a:stCxn id="213" idx="2"/>
            <a:endCxn id="264" idx="1"/>
          </p:cNvCxnSpPr>
          <p:nvPr/>
        </p:nvCxnSpPr>
        <p:spPr>
          <a:xfrm rot="16200000" flipH="1">
            <a:off x="1600823" y="3978876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0" name="Text Box 18"/>
          <p:cNvSpPr txBox="1">
            <a:spLocks noChangeArrowheads="1"/>
          </p:cNvSpPr>
          <p:nvPr/>
        </p:nvSpPr>
        <p:spPr bwMode="auto">
          <a:xfrm>
            <a:off x="4734871" y="4061761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</a:t>
            </a:r>
            <a:r>
              <a:rPr lang="en-US" dirty="0" smtClean="0"/>
              <a:t>root</a:t>
            </a:r>
          </a:p>
          <a:p>
            <a:r>
              <a:rPr lang="en-US" dirty="0"/>
              <a:t>e</a:t>
            </a:r>
            <a:r>
              <a:rPr lang="en-US" dirty="0" smtClean="0"/>
              <a:t>ndpoint-address:0.0.0.0</a:t>
            </a:r>
          </a:p>
          <a:p>
            <a:r>
              <a:rPr lang="en-US" dirty="0"/>
              <a:t>n</a:t>
            </a:r>
            <a:r>
              <a:rPr lang="en-US" dirty="0" smtClean="0"/>
              <a:t>etwork-id: &lt;Network-A ref&gt;</a:t>
            </a:r>
            <a:endParaRPr lang="en-US" dirty="0"/>
          </a:p>
          <a:p>
            <a:r>
              <a:rPr lang="en-US" dirty="0" smtClean="0"/>
              <a:t>node-</a:t>
            </a:r>
            <a:r>
              <a:rPr lang="en-US" dirty="0"/>
              <a:t>id: </a:t>
            </a:r>
            <a:r>
              <a:rPr lang="en-US" dirty="0" smtClean="0"/>
              <a:t>&lt;PE1 </a:t>
            </a:r>
            <a:r>
              <a:rPr lang="en-US" dirty="0"/>
              <a:t>ref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tp</a:t>
            </a:r>
            <a:r>
              <a:rPr lang="en-US" dirty="0"/>
              <a:t>-id: </a:t>
            </a:r>
            <a:r>
              <a:rPr lang="en-US" dirty="0" smtClean="0"/>
              <a:t>&lt;PE1.1</a:t>
            </a:r>
            <a:r>
              <a:rPr lang="en-US" b="1" dirty="0" smtClean="0"/>
              <a:t> </a:t>
            </a:r>
            <a:r>
              <a:rPr lang="en-US" dirty="0" smtClean="0"/>
              <a:t>ref&gt;</a:t>
            </a:r>
            <a:endParaRPr lang="en-US" dirty="0"/>
          </a:p>
        </p:txBody>
      </p:sp>
      <p:sp>
        <p:nvSpPr>
          <p:cNvPr id="301" name="Text Box 18"/>
          <p:cNvSpPr txBox="1">
            <a:spLocks noChangeArrowheads="1"/>
          </p:cNvSpPr>
          <p:nvPr/>
        </p:nvSpPr>
        <p:spPr bwMode="auto">
          <a:xfrm>
            <a:off x="4734871" y="4910949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root</a:t>
            </a:r>
          </a:p>
          <a:p>
            <a:r>
              <a:rPr lang="en-US" dirty="0"/>
              <a:t>endpoint-address:0.0.0.0</a:t>
            </a:r>
          </a:p>
          <a:p>
            <a:r>
              <a:rPr lang="en-US" dirty="0"/>
              <a:t>network-id: &lt;</a:t>
            </a:r>
            <a:r>
              <a:rPr lang="en-US" dirty="0" smtClean="0"/>
              <a:t>Network-</a:t>
            </a:r>
            <a:r>
              <a:rPr lang="en-US" dirty="0"/>
              <a:t>A ref&gt;</a:t>
            </a:r>
          </a:p>
          <a:p>
            <a:r>
              <a:rPr lang="en-US" dirty="0"/>
              <a:t>node-id: </a:t>
            </a:r>
            <a:r>
              <a:rPr lang="en-US" dirty="0" smtClean="0"/>
              <a:t>&lt;PE2 </a:t>
            </a:r>
            <a:r>
              <a:rPr lang="en-US" dirty="0"/>
              <a:t>ref&gt;</a:t>
            </a:r>
          </a:p>
          <a:p>
            <a:r>
              <a:rPr lang="en-US" dirty="0" err="1"/>
              <a:t>tp</a:t>
            </a:r>
            <a:r>
              <a:rPr lang="en-US" dirty="0"/>
              <a:t>-id: </a:t>
            </a:r>
            <a:r>
              <a:rPr lang="en-US" dirty="0" smtClean="0"/>
              <a:t>&lt;PE2.2</a:t>
            </a:r>
            <a:r>
              <a:rPr lang="en-US" b="1" dirty="0" smtClean="0"/>
              <a:t> </a:t>
            </a:r>
            <a:r>
              <a:rPr lang="en-US" dirty="0"/>
              <a:t>ref&gt;</a:t>
            </a:r>
          </a:p>
        </p:txBody>
      </p:sp>
      <p:sp>
        <p:nvSpPr>
          <p:cNvPr id="302" name="Diamond 301"/>
          <p:cNvSpPr/>
          <p:nvPr/>
        </p:nvSpPr>
        <p:spPr>
          <a:xfrm>
            <a:off x="6091989" y="38100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3" name="Elbow Connector 302"/>
          <p:cNvCxnSpPr>
            <a:stCxn id="302" idx="2"/>
            <a:endCxn id="300" idx="3"/>
          </p:cNvCxnSpPr>
          <p:nvPr/>
        </p:nvCxnSpPr>
        <p:spPr>
          <a:xfrm rot="5400000">
            <a:off x="5783204" y="4070660"/>
            <a:ext cx="509289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04" name="Elbow Connector 303"/>
          <p:cNvCxnSpPr>
            <a:endCxn id="301" idx="3"/>
          </p:cNvCxnSpPr>
          <p:nvPr/>
        </p:nvCxnSpPr>
        <p:spPr>
          <a:xfrm rot="5400000">
            <a:off x="5603855" y="4741406"/>
            <a:ext cx="867080" cy="18758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5" name="Text Box 18"/>
          <p:cNvSpPr txBox="1">
            <a:spLocks noChangeArrowheads="1"/>
          </p:cNvSpPr>
          <p:nvPr/>
        </p:nvSpPr>
        <p:spPr bwMode="auto">
          <a:xfrm>
            <a:off x="6440424" y="2971800"/>
            <a:ext cx="95097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06" name="Line 157"/>
          <p:cNvSpPr>
            <a:spLocks noChangeShapeType="1"/>
          </p:cNvSpPr>
          <p:nvPr/>
        </p:nvSpPr>
        <p:spPr bwMode="auto">
          <a:xfrm>
            <a:off x="6929531" y="27854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7" name="Diamond 306"/>
          <p:cNvSpPr/>
          <p:nvPr/>
        </p:nvSpPr>
        <p:spPr>
          <a:xfrm>
            <a:off x="6894576" y="2743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Line 157"/>
          <p:cNvSpPr>
            <a:spLocks noChangeShapeType="1"/>
          </p:cNvSpPr>
          <p:nvPr/>
        </p:nvSpPr>
        <p:spPr bwMode="auto">
          <a:xfrm>
            <a:off x="6965144" y="3245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6930189" y="320349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" name="Line 157"/>
          <p:cNvSpPr>
            <a:spLocks noChangeShapeType="1"/>
          </p:cNvSpPr>
          <p:nvPr/>
        </p:nvSpPr>
        <p:spPr bwMode="auto">
          <a:xfrm flipV="1">
            <a:off x="7467599" y="3962398"/>
            <a:ext cx="304801" cy="2286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11" name="Left Brace 310"/>
          <p:cNvSpPr/>
          <p:nvPr/>
        </p:nvSpPr>
        <p:spPr>
          <a:xfrm rot="16200000">
            <a:off x="2137734" y="3653466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1799788" y="6019800"/>
            <a:ext cx="94229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5F5F5F"/>
                </a:solidFill>
              </a:rPr>
              <a:t>Config</a:t>
            </a:r>
            <a:r>
              <a:rPr lang="en-US" sz="900" b="1" dirty="0" smtClean="0">
                <a:solidFill>
                  <a:srgbClr val="5F5F5F"/>
                </a:solidFill>
              </a:rPr>
              <a:t>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313" name="Left Brace 312"/>
          <p:cNvSpPr/>
          <p:nvPr/>
        </p:nvSpPr>
        <p:spPr>
          <a:xfrm rot="16200000">
            <a:off x="6709734" y="426306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6087562" y="6629401"/>
            <a:ext cx="151075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Operational/State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3124200" y="4953000"/>
            <a:ext cx="1371600" cy="8079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&lt;explicit-route-objects&gt;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index: 1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e</a:t>
            </a:r>
            <a:r>
              <a:rPr lang="en-US" sz="800" dirty="0" smtClean="0">
                <a:latin typeface="Calibri" pitchFamily="34" charset="0"/>
              </a:rPr>
              <a:t>-r-usage: </a:t>
            </a:r>
            <a:r>
              <a:rPr lang="en-US" sz="800" dirty="0"/>
              <a:t>route-include-</a:t>
            </a:r>
            <a:r>
              <a:rPr lang="en-US" sz="800" dirty="0" err="1" smtClean="0"/>
              <a:t>ero</a:t>
            </a:r>
            <a:endParaRPr lang="en-US" sz="800" dirty="0" smtClean="0"/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 smtClean="0">
                <a:latin typeface="Calibri" pitchFamily="34" charset="0"/>
              </a:rPr>
              <a:t>LID</a:t>
            </a:r>
            <a:r>
              <a:rPr lang="en-US" sz="800" b="1" dirty="0">
                <a:latin typeface="Calibri" pitchFamily="34" charset="0"/>
              </a:rPr>
              <a:t>-NWA-FWD</a:t>
            </a:r>
            <a:r>
              <a:rPr lang="en-US" sz="800" b="1" dirty="0" smtClean="0">
                <a:latin typeface="Calibri" pitchFamily="34" charset="0"/>
              </a:rPr>
              <a:t>-5</a:t>
            </a:r>
            <a:endParaRPr lang="en-US" sz="800" b="1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81" name="Diamond 80"/>
          <p:cNvSpPr/>
          <p:nvPr/>
        </p:nvSpPr>
        <p:spPr>
          <a:xfrm>
            <a:off x="2931694" y="377699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stCxn id="81" idx="2"/>
          </p:cNvCxnSpPr>
          <p:nvPr/>
        </p:nvCxnSpPr>
        <p:spPr>
          <a:xfrm rot="16200000" flipH="1">
            <a:off x="2860128" y="3988929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3" name="Elbow Connector 82"/>
          <p:cNvCxnSpPr>
            <a:endCxn id="80" idx="1"/>
          </p:cNvCxnSpPr>
          <p:nvPr/>
        </p:nvCxnSpPr>
        <p:spPr>
          <a:xfrm rot="16200000" flipH="1">
            <a:off x="2503122" y="4735878"/>
            <a:ext cx="1089757" cy="1523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7772400" y="5486400"/>
            <a:ext cx="12954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0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link-ref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>
                <a:latin typeface="Calibri" pitchFamily="34" charset="0"/>
              </a:rPr>
              <a:t>LID-NWA-FWD-4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86" name="Diamond 85"/>
          <p:cNvSpPr/>
          <p:nvPr/>
        </p:nvSpPr>
        <p:spPr>
          <a:xfrm>
            <a:off x="7543800" y="443983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>
            <a:stCxn id="86" idx="2"/>
          </p:cNvCxnSpPr>
          <p:nvPr/>
        </p:nvCxnSpPr>
        <p:spPr>
          <a:xfrm rot="16200000" flipH="1">
            <a:off x="7472234" y="4651773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7228774" y="5285175"/>
            <a:ext cx="898759" cy="188493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1" name="TextBox 90"/>
          <p:cNvSpPr txBox="1"/>
          <p:nvPr/>
        </p:nvSpPr>
        <p:spPr>
          <a:xfrm>
            <a:off x="7653737" y="4495800"/>
            <a:ext cx="1427288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0000"/>
                </a:solidFill>
              </a:rPr>
              <a:t>LO ODU </a:t>
            </a:r>
            <a:r>
              <a:rPr lang="en-US" sz="800" b="1" i="1" dirty="0" err="1" smtClean="0">
                <a:solidFill>
                  <a:srgbClr val="000000"/>
                </a:solidFill>
              </a:rPr>
              <a:t>Src</a:t>
            </a:r>
            <a:r>
              <a:rPr lang="en-US" sz="800" b="1" i="1" dirty="0" smtClean="0">
                <a:solidFill>
                  <a:srgbClr val="000000"/>
                </a:solidFill>
              </a:rPr>
              <a:t> &amp; </a:t>
            </a:r>
            <a:r>
              <a:rPr lang="en-US" sz="800" b="1" i="1" dirty="0" err="1" smtClean="0">
                <a:solidFill>
                  <a:srgbClr val="000000"/>
                </a:solidFill>
              </a:rPr>
              <a:t>Dest</a:t>
            </a:r>
            <a:r>
              <a:rPr lang="en-US" sz="800" b="1" i="1" dirty="0" smtClean="0">
                <a:solidFill>
                  <a:srgbClr val="000000"/>
                </a:solidFill>
              </a:rPr>
              <a:t> not shown</a:t>
            </a:r>
          </a:p>
        </p:txBody>
      </p:sp>
    </p:spTree>
    <p:extLst>
      <p:ext uri="{BB962C8B-B14F-4D97-AF65-F5344CB8AC3E}">
        <p14:creationId xmlns:p14="http://schemas.microsoft.com/office/powerpoint/2010/main" val="13176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loud 144"/>
          <p:cNvSpPr/>
          <p:nvPr/>
        </p:nvSpPr>
        <p:spPr>
          <a:xfrm>
            <a:off x="1752600" y="5867400"/>
            <a:ext cx="1905000" cy="6858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Duplicate containment of </a:t>
            </a:r>
            <a:r>
              <a:rPr lang="en-US" sz="1050" b="1" dirty="0" err="1" smtClean="0">
                <a:solidFill>
                  <a:schemeClr val="tx1"/>
                </a:solidFill>
              </a:rPr>
              <a:t>te</a:t>
            </a:r>
            <a:r>
              <a:rPr lang="en-US" sz="1050" b="1" dirty="0" smtClean="0">
                <a:solidFill>
                  <a:schemeClr val="tx1"/>
                </a:solidFill>
              </a:rPr>
              <a:t>-link-info-attributes 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Transitional Link: TEAS Topology Model </a:t>
            </a:r>
            <a:r>
              <a:rPr lang="en-US" sz="3200" dirty="0"/>
              <a:t>Instantiation</a:t>
            </a:r>
          </a:p>
        </p:txBody>
      </p:sp>
      <p:sp>
        <p:nvSpPr>
          <p:cNvPr id="77" name="Cloud 76"/>
          <p:cNvSpPr/>
          <p:nvPr/>
        </p:nvSpPr>
        <p:spPr>
          <a:xfrm>
            <a:off x="0" y="1752600"/>
            <a:ext cx="16764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Oops!!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Which i2rs Link to augment?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1371600" y="1418970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network-id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=</a:t>
            </a:r>
            <a:r>
              <a:rPr lang="en-US" sz="800" b="1" dirty="0" smtClean="0">
                <a:solidFill>
                  <a:srgbClr val="FF0000"/>
                </a:solidFill>
                <a:latin typeface="Calibri" pitchFamily="34" charset="0"/>
              </a:rPr>
              <a:t>&lt;ODU-OCH-id&gt;</a:t>
            </a:r>
            <a:endParaRPr lang="en-US" sz="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1388795" y="1981677"/>
            <a:ext cx="623120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FF0000"/>
                </a:solidFill>
                <a:latin typeface="Calibri" pitchFamily="34" charset="0"/>
              </a:rPr>
              <a:t>&lt;Which Link?&gt;</a:t>
            </a:r>
            <a:endParaRPr lang="en-US" sz="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4491789" y="173347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Line 157"/>
          <p:cNvSpPr>
            <a:spLocks noChangeShapeType="1"/>
          </p:cNvSpPr>
          <p:nvPr/>
        </p:nvSpPr>
        <p:spPr bwMode="auto">
          <a:xfrm>
            <a:off x="4529890" y="181301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2743200" y="2620588"/>
            <a:ext cx="3581400" cy="2750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0" name="Diamond 99"/>
          <p:cNvSpPr/>
          <p:nvPr/>
        </p:nvSpPr>
        <p:spPr>
          <a:xfrm>
            <a:off x="4495800" y="230952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Line 157"/>
          <p:cNvSpPr>
            <a:spLocks noChangeShapeType="1"/>
          </p:cNvSpPr>
          <p:nvPr/>
        </p:nvSpPr>
        <p:spPr bwMode="auto">
          <a:xfrm>
            <a:off x="4533901" y="240734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5347184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Line 157"/>
          <p:cNvSpPr>
            <a:spLocks noChangeShapeType="1"/>
          </p:cNvSpPr>
          <p:nvPr/>
        </p:nvSpPr>
        <p:spPr bwMode="auto">
          <a:xfrm>
            <a:off x="5385285" y="2993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Diamond 103"/>
          <p:cNvSpPr/>
          <p:nvPr/>
        </p:nvSpPr>
        <p:spPr>
          <a:xfrm>
            <a:off x="3348789" y="2895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Line 157"/>
          <p:cNvSpPr>
            <a:spLocks noChangeShapeType="1"/>
          </p:cNvSpPr>
          <p:nvPr/>
        </p:nvSpPr>
        <p:spPr bwMode="auto">
          <a:xfrm>
            <a:off x="3386890" y="2993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1905000" y="3200400"/>
            <a:ext cx="2057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s-transitional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o</a:t>
            </a:r>
            <a:r>
              <a:rPr lang="en-US" sz="800" dirty="0" err="1" smtClean="0">
                <a:latin typeface="Calibri" pitchFamily="34" charset="0"/>
              </a:rPr>
              <a:t>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nformation-source: system-processed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4953000" y="3200400"/>
            <a:ext cx="838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 tree not shown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914400" y="4038600"/>
            <a:ext cx="19050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&lt;information-</a:t>
            </a:r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-entry&gt;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ink-index: 1234 (Is this </a:t>
            </a:r>
            <a:r>
              <a:rPr lang="en-US" sz="800" dirty="0" err="1" smtClean="0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-id / tunnel-id)?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</a:t>
            </a:r>
            <a:r>
              <a:rPr lang="en-US" sz="800" dirty="0" smtClean="0">
                <a:latin typeface="Calibri" pitchFamily="34" charset="0"/>
              </a:rPr>
              <a:t>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</a:t>
            </a:r>
            <a:r>
              <a:rPr lang="en-US" sz="800" dirty="0" smtClean="0">
                <a:latin typeface="Calibri" pitchFamily="34" charset="0"/>
              </a:rPr>
              <a:t>ax-link-bandwidth: 10G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Max-</a:t>
            </a:r>
            <a:r>
              <a:rPr lang="en-US" sz="800" dirty="0" err="1" smtClean="0">
                <a:latin typeface="Calibri" pitchFamily="34" charset="0"/>
              </a:rPr>
              <a:t>resv</a:t>
            </a:r>
            <a:r>
              <a:rPr lang="en-US" sz="800" dirty="0" smtClean="0">
                <a:latin typeface="Calibri" pitchFamily="34" charset="0"/>
              </a:rPr>
              <a:t>-link-bandwidth: NA</a:t>
            </a:r>
          </a:p>
        </p:txBody>
      </p:sp>
      <p:sp>
        <p:nvSpPr>
          <p:cNvPr id="131" name="Diamond 130"/>
          <p:cNvSpPr/>
          <p:nvPr/>
        </p:nvSpPr>
        <p:spPr>
          <a:xfrm>
            <a:off x="2133600" y="37575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Line 157"/>
          <p:cNvSpPr>
            <a:spLocks noChangeShapeType="1"/>
          </p:cNvSpPr>
          <p:nvPr/>
        </p:nvSpPr>
        <p:spPr bwMode="auto">
          <a:xfrm>
            <a:off x="2171701" y="3855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1828800" y="474301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Line 157"/>
          <p:cNvSpPr>
            <a:spLocks noChangeShapeType="1"/>
          </p:cNvSpPr>
          <p:nvPr/>
        </p:nvSpPr>
        <p:spPr bwMode="auto">
          <a:xfrm>
            <a:off x="1866901" y="484083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5" name="Text Box 18"/>
          <p:cNvSpPr txBox="1">
            <a:spLocks noChangeArrowheads="1"/>
          </p:cNvSpPr>
          <p:nvPr/>
        </p:nvSpPr>
        <p:spPr bwMode="auto">
          <a:xfrm>
            <a:off x="990600" y="5047818"/>
            <a:ext cx="1752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&lt;interface-switching-capability&gt;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witching-capability: ????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encoding: </a:t>
            </a:r>
            <a:r>
              <a:rPr lang="en-US" sz="800" dirty="0" err="1"/>
              <a:t>lsp</a:t>
            </a:r>
            <a:r>
              <a:rPr lang="en-US" sz="800" dirty="0"/>
              <a:t>-encoding-digital-wrapper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352800" y="4014821"/>
            <a:ext cx="1905000" cy="117724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-link-attributes&gt;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a</a:t>
            </a:r>
            <a:r>
              <a:rPr lang="en-US" sz="800" dirty="0" smtClean="0">
                <a:latin typeface="Calibri" pitchFamily="34" charset="0"/>
              </a:rPr>
              <a:t>ccess-type: point-to-point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s-abstract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1234 (Is this </a:t>
            </a:r>
            <a:r>
              <a:rPr lang="en-US" sz="800" dirty="0" err="1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-id / tunnel-id)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?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sz="800" dirty="0" smtClean="0">
                <a:solidFill>
                  <a:srgbClr val="000000"/>
                </a:solidFill>
                <a:latin typeface="Calibri" pitchFamily="34" charset="0"/>
              </a:rPr>
              <a:t>dmin-status: up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link-index: 1234 (Is this </a:t>
            </a:r>
            <a:r>
              <a:rPr lang="en-US" sz="800" dirty="0" err="1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-id / tunnel-id)?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max-link-bandwidth: 10G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</a:t>
            </a:r>
            <a:r>
              <a:rPr lang="en-US" sz="800" dirty="0" err="1">
                <a:latin typeface="Calibri" pitchFamily="34" charset="0"/>
              </a:rPr>
              <a:t>resv</a:t>
            </a:r>
            <a:r>
              <a:rPr lang="en-US" sz="800" dirty="0">
                <a:latin typeface="Calibri" pitchFamily="34" charset="0"/>
              </a:rPr>
              <a:t>-link-bandwidth: NA</a:t>
            </a:r>
          </a:p>
        </p:txBody>
      </p:sp>
      <p:sp>
        <p:nvSpPr>
          <p:cNvPr id="137" name="Diamond 136"/>
          <p:cNvSpPr/>
          <p:nvPr/>
        </p:nvSpPr>
        <p:spPr>
          <a:xfrm>
            <a:off x="3657600" y="3733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Line 157"/>
          <p:cNvSpPr>
            <a:spLocks noChangeShapeType="1"/>
          </p:cNvSpPr>
          <p:nvPr/>
        </p:nvSpPr>
        <p:spPr bwMode="auto">
          <a:xfrm>
            <a:off x="3695701" y="38316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4267200" y="5181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Line 157"/>
          <p:cNvSpPr>
            <a:spLocks noChangeShapeType="1"/>
          </p:cNvSpPr>
          <p:nvPr/>
        </p:nvSpPr>
        <p:spPr bwMode="auto">
          <a:xfrm>
            <a:off x="4305301" y="5279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3429000" y="5486400"/>
            <a:ext cx="1752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&lt;interface-switching-capability&gt;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witching-capability: ????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encoding: </a:t>
            </a:r>
            <a:r>
              <a:rPr lang="en-US" sz="800" dirty="0" err="1"/>
              <a:t>lsp</a:t>
            </a:r>
            <a:r>
              <a:rPr lang="en-US" sz="800" dirty="0"/>
              <a:t>-encoding-digital-wrapper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42" name="Cloud 141"/>
          <p:cNvSpPr/>
          <p:nvPr/>
        </p:nvSpPr>
        <p:spPr>
          <a:xfrm>
            <a:off x="5029200" y="3733800"/>
            <a:ext cx="25908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Where is the association between link &amp; ODU2 connection?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3" name="Left Brace 142"/>
          <p:cNvSpPr/>
          <p:nvPr/>
        </p:nvSpPr>
        <p:spPr>
          <a:xfrm>
            <a:off x="3048000" y="4648200"/>
            <a:ext cx="304800" cy="1371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44" name="Left Brace 143"/>
          <p:cNvSpPr/>
          <p:nvPr/>
        </p:nvSpPr>
        <p:spPr>
          <a:xfrm flipH="1">
            <a:off x="2819400" y="4038600"/>
            <a:ext cx="304800" cy="14478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46" name="Cloud 145"/>
          <p:cNvSpPr/>
          <p:nvPr/>
        </p:nvSpPr>
        <p:spPr>
          <a:xfrm>
            <a:off x="6858000" y="2057400"/>
            <a:ext cx="19050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What is the ODU endpoints of link? OTN PTP or HO or LO ODU?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6456388" y="3573016"/>
            <a:ext cx="648072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Multi-layer node decomposition</a:t>
            </a:r>
            <a:br>
              <a:rPr lang="en-US" sz="3600" dirty="0" smtClean="0"/>
            </a:br>
            <a:r>
              <a:rPr lang="en-US" sz="3600" dirty="0" smtClean="0"/>
              <a:t>Example: L1+L0 OTN switch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1254" y="2126607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grpSp>
        <p:nvGrpSpPr>
          <p:cNvPr id="4" name="Group 7"/>
          <p:cNvGrpSpPr/>
          <p:nvPr/>
        </p:nvGrpSpPr>
        <p:grpSpPr>
          <a:xfrm>
            <a:off x="1475656" y="1988840"/>
            <a:ext cx="1649411" cy="2160240"/>
            <a:chOff x="1547664" y="1628800"/>
            <a:chExt cx="1649411" cy="2160240"/>
          </a:xfrm>
        </p:grpSpPr>
        <p:grpSp>
          <p:nvGrpSpPr>
            <p:cNvPr id="5" name="Group 9"/>
            <p:cNvGrpSpPr/>
            <p:nvPr/>
          </p:nvGrpSpPr>
          <p:grpSpPr>
            <a:xfrm>
              <a:off x="1547664" y="1628800"/>
              <a:ext cx="1649411" cy="2160240"/>
              <a:chOff x="42269" y="1988840"/>
              <a:chExt cx="1649411" cy="2160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2269" y="1988840"/>
                <a:ext cx="1649411" cy="2160240"/>
              </a:xfrm>
              <a:prstGeom prst="roundRect">
                <a:avLst>
                  <a:gd name="adj" fmla="val 10270"/>
                </a:avLst>
              </a:prstGeom>
              <a:gradFill>
                <a:gsLst>
                  <a:gs pos="0">
                    <a:schemeClr val="tx2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6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N2</a:t>
                </a:r>
                <a:endParaRPr lang="en-US" dirty="0"/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>
                <a:off x="690343" y="2672704"/>
                <a:ext cx="605293" cy="252241"/>
              </a:xfrm>
              <a:prstGeom prst="bentConnector3">
                <a:avLst>
                  <a:gd name="adj1" fmla="val 10113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>
                <a:off x="618333" y="2420461"/>
                <a:ext cx="853938" cy="504483"/>
              </a:xfrm>
              <a:prstGeom prst="bentConnector2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/>
              <p:cNvSpPr/>
              <p:nvPr/>
            </p:nvSpPr>
            <p:spPr>
              <a:xfrm flipV="1">
                <a:off x="1191009" y="2924944"/>
                <a:ext cx="353270" cy="257369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3608" y="3429000"/>
                <a:ext cx="648072" cy="6480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1547664" y="1850168"/>
              <a:ext cx="648072" cy="648072"/>
              <a:chOff x="2468328" y="4725144"/>
              <a:chExt cx="648072" cy="64807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68328" y="4725144"/>
                <a:ext cx="648072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55471" y="4935397"/>
                <a:ext cx="379827" cy="295422"/>
              </a:xfrm>
              <a:custGeom>
                <a:avLst/>
                <a:gdLst>
                  <a:gd name="connsiteX0" fmla="*/ 0 w 379827"/>
                  <a:gd name="connsiteY0" fmla="*/ 0 h 295422"/>
                  <a:gd name="connsiteX1" fmla="*/ 126609 w 379827"/>
                  <a:gd name="connsiteY1" fmla="*/ 0 h 295422"/>
                  <a:gd name="connsiteX2" fmla="*/ 379827 w 379827"/>
                  <a:gd name="connsiteY2" fmla="*/ 295422 h 29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827" h="295422">
                    <a:moveTo>
                      <a:pt x="0" y="0"/>
                    </a:moveTo>
                    <a:lnTo>
                      <a:pt x="126609" y="0"/>
                    </a:lnTo>
                    <a:lnTo>
                      <a:pt x="379827" y="295422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flipH="1">
                <a:off x="2664565" y="4935397"/>
                <a:ext cx="379827" cy="295422"/>
              </a:xfrm>
              <a:custGeom>
                <a:avLst/>
                <a:gdLst>
                  <a:gd name="connsiteX0" fmla="*/ 0 w 379827"/>
                  <a:gd name="connsiteY0" fmla="*/ 0 h 295422"/>
                  <a:gd name="connsiteX1" fmla="*/ 126609 w 379827"/>
                  <a:gd name="connsiteY1" fmla="*/ 0 h 295422"/>
                  <a:gd name="connsiteX2" fmla="*/ 379827 w 379827"/>
                  <a:gd name="connsiteY2" fmla="*/ 295422 h 29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827" h="295422">
                    <a:moveTo>
                      <a:pt x="0" y="0"/>
                    </a:moveTo>
                    <a:lnTo>
                      <a:pt x="126609" y="0"/>
                    </a:lnTo>
                    <a:lnTo>
                      <a:pt x="379827" y="295422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Connector 24"/>
          <p:cNvCxnSpPr/>
          <p:nvPr/>
        </p:nvCxnSpPr>
        <p:spPr>
          <a:xfrm>
            <a:off x="1043608" y="3896147"/>
            <a:ext cx="1433387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3608" y="2383976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5067" y="3634669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1254" y="2702674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err="1" smtClean="0"/>
              <a:t>TP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2715883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1081500" y="2487799"/>
            <a:ext cx="331904" cy="124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● ● ●</a:t>
            </a:r>
            <a:endParaRPr lang="en-US" sz="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125067" y="3896147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0"/>
            <a:endCxn id="16" idx="0"/>
          </p:cNvCxnSpPr>
          <p:nvPr/>
        </p:nvCxnSpPr>
        <p:spPr>
          <a:xfrm>
            <a:off x="2801031" y="3182313"/>
            <a:ext cx="0" cy="2466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2570911" y="3637634"/>
            <a:ext cx="379827" cy="295422"/>
          </a:xfrm>
          <a:custGeom>
            <a:avLst/>
            <a:gdLst>
              <a:gd name="connsiteX0" fmla="*/ 0 w 379827"/>
              <a:gd name="connsiteY0" fmla="*/ 0 h 295422"/>
              <a:gd name="connsiteX1" fmla="*/ 126609 w 379827"/>
              <a:gd name="connsiteY1" fmla="*/ 0 h 295422"/>
              <a:gd name="connsiteX2" fmla="*/ 379827 w 379827"/>
              <a:gd name="connsiteY2" fmla="*/ 295422 h 2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7" h="295422">
                <a:moveTo>
                  <a:pt x="0" y="0"/>
                </a:moveTo>
                <a:lnTo>
                  <a:pt x="126609" y="0"/>
                </a:lnTo>
                <a:lnTo>
                  <a:pt x="379827" y="2954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2680005" y="3637634"/>
            <a:ext cx="379827" cy="295422"/>
          </a:xfrm>
          <a:custGeom>
            <a:avLst/>
            <a:gdLst>
              <a:gd name="connsiteX0" fmla="*/ 0 w 379827"/>
              <a:gd name="connsiteY0" fmla="*/ 0 h 295422"/>
              <a:gd name="connsiteX1" fmla="*/ 126609 w 379827"/>
              <a:gd name="connsiteY1" fmla="*/ 0 h 295422"/>
              <a:gd name="connsiteX2" fmla="*/ 379827 w 379827"/>
              <a:gd name="connsiteY2" fmla="*/ 295422 h 2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7" h="295422">
                <a:moveTo>
                  <a:pt x="0" y="0"/>
                </a:moveTo>
                <a:lnTo>
                  <a:pt x="126609" y="0"/>
                </a:lnTo>
                <a:lnTo>
                  <a:pt x="379827" y="2954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1"/>
          <p:cNvGrpSpPr/>
          <p:nvPr/>
        </p:nvGrpSpPr>
        <p:grpSpPr>
          <a:xfrm>
            <a:off x="6456388" y="1854752"/>
            <a:ext cx="648072" cy="648072"/>
            <a:chOff x="5796136" y="2528473"/>
            <a:chExt cx="648072" cy="648072"/>
          </a:xfrm>
        </p:grpSpPr>
        <p:sp>
          <p:nvSpPr>
            <p:cNvPr id="69" name="Rounded Rectangle 68"/>
            <p:cNvSpPr/>
            <p:nvPr/>
          </p:nvSpPr>
          <p:spPr>
            <a:xfrm>
              <a:off x="5796136" y="2528473"/>
              <a:ext cx="64807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883279" y="2738726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5992373" y="2738726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071986" y="1772816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024340" y="2030185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71986" y="2348880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n</a:t>
            </a:r>
            <a:endParaRPr lang="en-US" sz="1200" baseline="-25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024340" y="2362092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6062232" y="2134008"/>
            <a:ext cx="331904" cy="124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● ● ●</a:t>
            </a:r>
            <a:endParaRPr lang="en-US" sz="800" dirty="0"/>
          </a:p>
        </p:txBody>
      </p:sp>
      <p:grpSp>
        <p:nvGrpSpPr>
          <p:cNvPr id="10" name="Group 106"/>
          <p:cNvGrpSpPr/>
          <p:nvPr/>
        </p:nvGrpSpPr>
        <p:grpSpPr>
          <a:xfrm>
            <a:off x="6535964" y="3781650"/>
            <a:ext cx="488921" cy="295422"/>
            <a:chOff x="5751551" y="4069682"/>
            <a:chExt cx="488921" cy="295422"/>
          </a:xfrm>
        </p:grpSpPr>
        <p:sp>
          <p:nvSpPr>
            <p:cNvPr id="104" name="Freeform 103"/>
            <p:cNvSpPr/>
            <p:nvPr/>
          </p:nvSpPr>
          <p:spPr>
            <a:xfrm>
              <a:off x="5751551" y="4069682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5860645" y="4069682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104460" y="3743586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04460" y="4005064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023001" y="4005064"/>
            <a:ext cx="1433387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9" idx="2"/>
            <a:endCxn id="111" idx="3"/>
          </p:cNvCxnSpPr>
          <p:nvPr/>
        </p:nvCxnSpPr>
        <p:spPr>
          <a:xfrm>
            <a:off x="6780424" y="2502824"/>
            <a:ext cx="3385" cy="422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0"/>
            <a:endCxn id="106" idx="0"/>
          </p:cNvCxnSpPr>
          <p:nvPr/>
        </p:nvCxnSpPr>
        <p:spPr>
          <a:xfrm flipH="1">
            <a:off x="6780424" y="3182312"/>
            <a:ext cx="3385" cy="3907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Line Callout 1 44"/>
          <p:cNvSpPr/>
          <p:nvPr/>
        </p:nvSpPr>
        <p:spPr>
          <a:xfrm>
            <a:off x="7180937" y="1052736"/>
            <a:ext cx="1656184" cy="648072"/>
          </a:xfrm>
          <a:prstGeom prst="borderCallout1">
            <a:avLst>
              <a:gd name="adj1" fmla="val 111004"/>
              <a:gd name="adj2" fmla="val 7239"/>
              <a:gd name="adj3" fmla="val 133664"/>
              <a:gd name="adj4" fmla="val -1859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Logical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sub-node N2_L1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7092280" y="3140968"/>
            <a:ext cx="991463" cy="360040"/>
          </a:xfrm>
          <a:prstGeom prst="borderCallout1">
            <a:avLst>
              <a:gd name="adj1" fmla="val 51661"/>
              <a:gd name="adj2" fmla="val -3294"/>
              <a:gd name="adj3" fmla="val 101700"/>
              <a:gd name="adj4" fmla="val -24616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OCh</a:t>
            </a:r>
            <a:r>
              <a:rPr lang="en-US" dirty="0" smtClean="0">
                <a:solidFill>
                  <a:schemeClr val="tx1"/>
                </a:solidFill>
              </a:rPr>
              <a:t> 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Line Callout 1 46"/>
          <p:cNvSpPr/>
          <p:nvPr/>
        </p:nvSpPr>
        <p:spPr>
          <a:xfrm>
            <a:off x="4788024" y="4437112"/>
            <a:ext cx="1656184" cy="648072"/>
          </a:xfrm>
          <a:prstGeom prst="borderCallout1">
            <a:avLst>
              <a:gd name="adj1" fmla="val -6214"/>
              <a:gd name="adj2" fmla="val 86233"/>
              <a:gd name="adj3" fmla="val -34565"/>
              <a:gd name="adj4" fmla="val 98795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Logical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sub-node N2_L0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7740352" y="4077072"/>
            <a:ext cx="1096769" cy="360040"/>
          </a:xfrm>
          <a:prstGeom prst="borderCallout1">
            <a:avLst>
              <a:gd name="adj1" fmla="val 49707"/>
              <a:gd name="adj2" fmla="val -3294"/>
              <a:gd name="adj3" fmla="val 15740"/>
              <a:gd name="adj4" fmla="val -22712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WDM Line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Isosceles Triangle 110"/>
          <p:cNvSpPr/>
          <p:nvPr/>
        </p:nvSpPr>
        <p:spPr>
          <a:xfrm flipV="1">
            <a:off x="6607174" y="2924943"/>
            <a:ext cx="353270" cy="25736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83568" y="5157192"/>
            <a:ext cx="7920880" cy="144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Dual-layer node N2 is decomposed into 2 logical sub-nodes: N2_L1 and N2_L0</a:t>
            </a:r>
          </a:p>
          <a:p>
            <a:r>
              <a:rPr lang="en-US" dirty="0" smtClean="0"/>
              <a:t>Transitional link between </a:t>
            </a:r>
            <a:r>
              <a:rPr lang="en-US" dirty="0"/>
              <a:t>N2_L1 and </a:t>
            </a:r>
            <a:r>
              <a:rPr lang="en-US" dirty="0" smtClean="0"/>
              <a:t>N2_L0 with following TPs on the link ends:</a:t>
            </a:r>
            <a:br>
              <a:rPr lang="en-US" dirty="0" smtClean="0"/>
            </a:br>
            <a:r>
              <a:rPr lang="en-US" dirty="0" smtClean="0"/>
              <a:t>N2_L1 side: set of </a:t>
            </a:r>
            <a:r>
              <a:rPr lang="en-US" dirty="0" err="1" smtClean="0"/>
              <a:t>ODUk</a:t>
            </a:r>
            <a:r>
              <a:rPr lang="en-US" dirty="0" smtClean="0"/>
              <a:t> TPs, N2_L0</a:t>
            </a:r>
            <a:r>
              <a:rPr lang="en-US" dirty="0"/>
              <a:t> </a:t>
            </a:r>
            <a:r>
              <a:rPr lang="en-US" dirty="0" smtClean="0"/>
              <a:t>side: single </a:t>
            </a:r>
            <a:r>
              <a:rPr lang="en-US" dirty="0" err="1" smtClean="0"/>
              <a:t>OCh</a:t>
            </a:r>
            <a:r>
              <a:rPr lang="en-US" dirty="0" smtClean="0"/>
              <a:t> TP</a:t>
            </a:r>
          </a:p>
          <a:p>
            <a:r>
              <a:rPr lang="en-US" dirty="0" smtClean="0"/>
              <a:t>Example: 100G </a:t>
            </a:r>
            <a:r>
              <a:rPr lang="en-US" dirty="0" err="1" smtClean="0"/>
              <a:t>OCh</a:t>
            </a:r>
            <a:r>
              <a:rPr lang="en-US" dirty="0" smtClean="0"/>
              <a:t> TP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ODUk</a:t>
            </a:r>
            <a:r>
              <a:rPr lang="en-US" dirty="0" smtClean="0">
                <a:sym typeface="Wingdings" panose="05000000000000000000" pitchFamily="2" charset="2"/>
              </a:rPr>
              <a:t> TPs {80 x ODU0, 40 x ODU1, 10 x ODU2, 2 x ODU3, 1 x ODU4}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35262" y="2996952"/>
            <a:ext cx="799288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Line Callout 1 43"/>
          <p:cNvSpPr/>
          <p:nvPr/>
        </p:nvSpPr>
        <p:spPr>
          <a:xfrm>
            <a:off x="4572000" y="2812454"/>
            <a:ext cx="1656184" cy="793740"/>
          </a:xfrm>
          <a:prstGeom prst="borderCallout1">
            <a:avLst>
              <a:gd name="adj1" fmla="val 51916"/>
              <a:gd name="adj2" fmla="val 105264"/>
              <a:gd name="adj3" fmla="val 30290"/>
              <a:gd name="adj4" fmla="val 121905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ransitional link with client/server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dapt./term.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1840" y="261743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31840" y="2987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0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347864" y="1476431"/>
            <a:ext cx="2452811" cy="1088473"/>
          </a:xfrm>
          <a:prstGeom prst="rightArrow">
            <a:avLst>
              <a:gd name="adj1" fmla="val 68093"/>
              <a:gd name="adj2" fmla="val 467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Transformation:</a:t>
            </a:r>
            <a:br>
              <a:rPr lang="en-US" sz="1400" dirty="0" smtClean="0"/>
            </a:br>
            <a:r>
              <a:rPr lang="en-US" sz="1400" dirty="0" smtClean="0"/>
              <a:t>physical view to topological view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79278" y="4221584"/>
            <a:ext cx="359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accent6"/>
                </a:solidFill>
              </a:rPr>
              <a:t>Note</a:t>
            </a:r>
            <a:r>
              <a:rPr lang="en-US" sz="1200" dirty="0" smtClean="0">
                <a:solidFill>
                  <a:schemeClr val="accent6"/>
                </a:solidFill>
              </a:rPr>
              <a:t>: only </a:t>
            </a:r>
            <a:r>
              <a:rPr lang="en-US" sz="1200" dirty="0">
                <a:solidFill>
                  <a:schemeClr val="accent6"/>
                </a:solidFill>
              </a:rPr>
              <a:t>one </a:t>
            </a:r>
            <a:r>
              <a:rPr lang="en-US" sz="1200" dirty="0" smtClean="0">
                <a:solidFill>
                  <a:schemeClr val="accent6"/>
                </a:solidFill>
              </a:rPr>
              <a:t>optical transponder (OT) is shown above.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Nodes typically have many OTs and each is represented as transitional link in the topology.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Aggregation of transitional links is for further study.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7092280" y="2564904"/>
            <a:ext cx="991463" cy="360040"/>
          </a:xfrm>
          <a:prstGeom prst="borderCallout1">
            <a:avLst>
              <a:gd name="adj1" fmla="val 49707"/>
              <a:gd name="adj2" fmla="val -3294"/>
              <a:gd name="adj3" fmla="val 111"/>
              <a:gd name="adj4" fmla="val -248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ODUk</a:t>
            </a:r>
            <a:r>
              <a:rPr lang="en-US" dirty="0" smtClean="0">
                <a:solidFill>
                  <a:schemeClr val="tx1"/>
                </a:solidFill>
              </a:rPr>
              <a:t> TPs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7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39099</TotalTime>
  <Words>1600</Words>
  <Application>Microsoft Macintosh PowerPoint</Application>
  <PresentationFormat>On-screen Show (4:3)</PresentationFormat>
  <Paragraphs>277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IETF Transport Model Instance Diagrams</vt:lpstr>
      <vt:lpstr>Use Case - 2</vt:lpstr>
      <vt:lpstr>E2E Service in ML Topology</vt:lpstr>
      <vt:lpstr>OTN Topology (i2rs) Model Instantiation</vt:lpstr>
      <vt:lpstr>ETH Topology (i2rs) Model Instantiation</vt:lpstr>
      <vt:lpstr>ODU2 Connection: TEAS Tunnel Model Instantiation</vt:lpstr>
      <vt:lpstr>Transitional Link: TEAS Topology Model Instantiation</vt:lpstr>
      <vt:lpstr>Multi-layer node decomposition Example: L1+L0 OTN 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Anurag Sharma</cp:lastModifiedBy>
  <cp:revision>856</cp:revision>
  <dcterms:created xsi:type="dcterms:W3CDTF">2006-08-16T00:00:00Z</dcterms:created>
  <dcterms:modified xsi:type="dcterms:W3CDTF">2016-08-30T17:31:13Z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1460528417</vt:lpwstr>
  </property>
  <property fmtid="{D5CDD505-2E9C-101B-9397-08002B2CF9AE}" pid="6" name="_AdHocReviewCycleID">
    <vt:i4>1927581207</vt:i4>
  </property>
  <property fmtid="{D5CDD505-2E9C-101B-9397-08002B2CF9AE}" pid="7" name="_NewReviewCycle">
    <vt:lpwstr/>
  </property>
  <property fmtid="{D5CDD505-2E9C-101B-9397-08002B2CF9AE}" pid="8" name="_EmailSubject">
    <vt:lpwstr>IETF Transport Model Meeting</vt:lpwstr>
  </property>
  <property fmtid="{D5CDD505-2E9C-101B-9397-08002B2CF9AE}" pid="9" name="_AuthorEmail">
    <vt:lpwstr>sergio.belotti@nokia.com</vt:lpwstr>
  </property>
  <property fmtid="{D5CDD505-2E9C-101B-9397-08002B2CF9AE}" pid="10" name="_AuthorEmailDisplayName">
    <vt:lpwstr>Belotti, Sergio (Nokia - IT)</vt:lpwstr>
  </property>
</Properties>
</file>