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300" r:id="rId3"/>
    <p:sldId id="308" r:id="rId4"/>
    <p:sldId id="309" r:id="rId5"/>
    <p:sldId id="310" r:id="rId6"/>
    <p:sldId id="286" r:id="rId7"/>
    <p:sldId id="311" r:id="rId8"/>
    <p:sldId id="312" r:id="rId9"/>
    <p:sldId id="313" r:id="rId10"/>
    <p:sldId id="314" r:id="rId11"/>
    <p:sldId id="288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0" autoAdjust="0"/>
    <p:restoredTop sz="88824" autoAdjust="0"/>
  </p:normalViewPr>
  <p:slideViewPr>
    <p:cSldViewPr>
      <p:cViewPr>
        <p:scale>
          <a:sx n="111" d="100"/>
          <a:sy n="111" d="100"/>
        </p:scale>
        <p:origin x="-9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64CF0-AB93-6A43-9D38-7E7B51F5FAE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4B105-4BBC-F747-A9AB-489EBD670F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UNI link: ETH; =&gt; a multi-domain, multi-layer case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0"/>
              <a:buChar char=""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This is not multi-layer use case.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0"/>
              <a:buChar char=""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en-US" altLang="zh-CN" baseline="0" dirty="0" smtClean="0">
                <a:solidFill>
                  <a:srgbClr val="FF0000"/>
                </a:solidFill>
              </a:rPr>
              <a:t> the OTN layer this is ETH encapsulation using GFP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0"/>
              <a:buChar char=""/>
              <a:tabLst/>
              <a:defRPr/>
            </a:pPr>
            <a:r>
              <a:rPr lang="en-US" altLang="zh-CN" baseline="0" dirty="0" smtClean="0">
                <a:solidFill>
                  <a:srgbClr val="FF0000"/>
                </a:solidFill>
              </a:rPr>
              <a:t>For L2 layer there is L2 topology that can be based on PW.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MDSC know #2?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Confusing</a:t>
            </a:r>
            <a:r>
              <a:rPr lang="en-US" baseline="0" dirty="0" smtClean="0"/>
              <a:t> with repetition of NE-A, and node names for PNC3 do not match to those in slide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1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</a:t>
            </a:r>
            <a:r>
              <a:rPr lang="en-US" baseline="0" dirty="0" smtClean="0"/>
              <a:t> does PNC need to know about the inter-domain links. Should it just know about the UNI,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-NNI TPs?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Who is going to program the remote link info? Mostly PNC. Rest of the info in this instance diagram is just related to node.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the MDSC model view, which network is the parent of inter-domain links?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For</a:t>
            </a:r>
            <a:r>
              <a:rPr lang="en-US" baseline="0" dirty="0" smtClean="0"/>
              <a:t> node hierarchy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There should be &lt;</a:t>
            </a:r>
            <a:r>
              <a:rPr lang="en-US" dirty="0" err="1" smtClean="0"/>
              <a:t>te</a:t>
            </a:r>
            <a:r>
              <a:rPr lang="en-US" dirty="0" smtClean="0"/>
              <a:t>&gt; container under node.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&lt;</a:t>
            </a:r>
            <a:r>
              <a:rPr lang="en-US" dirty="0" err="1" smtClean="0"/>
              <a:t>te</a:t>
            </a:r>
            <a:r>
              <a:rPr lang="en-US" dirty="0" smtClean="0"/>
              <a:t>&gt; should contain &lt;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&lt;</a:t>
            </a:r>
            <a:r>
              <a:rPr lang="en-US" dirty="0" err="1" smtClean="0"/>
              <a:t>config</a:t>
            </a:r>
            <a:r>
              <a:rPr lang="en-US" dirty="0" smtClean="0"/>
              <a:t>&gt; should contain</a:t>
            </a:r>
            <a:r>
              <a:rPr lang="en-US" baseline="0" dirty="0" smtClean="0"/>
              <a:t> &lt;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-node-attributes&gt;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&lt;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-node-attributes&gt; contains &lt;underlay-topology&gt;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For Link hierarchy: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&lt;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&gt; -&gt; &lt;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&gt; -&gt; &lt;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-link-attributes&gt;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Do both remote-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* and plug-id need to be used. I thought just one was required.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interdomain</a:t>
            </a:r>
            <a:r>
              <a:rPr lang="en-US" dirty="0" smtClean="0"/>
              <a:t> links might be provisioned</a:t>
            </a:r>
            <a:r>
              <a:rPr lang="en-US" baseline="0" dirty="0" smtClean="0"/>
              <a:t> top down, rather that bottom-up discovery.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What are domain controllers</a:t>
            </a:r>
            <a:r>
              <a:rPr lang="en-US" baseline="0" dirty="0" smtClean="0"/>
              <a:t> sending?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does MDSC stitch different domain controller topologies?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Different ways MDSC can persist and expose network?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2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MDSC should have the correct</a:t>
            </a:r>
            <a:r>
              <a:rPr lang="en-US" baseline="0" dirty="0" smtClean="0"/>
              <a:t> info and should fix the info in PNC.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connectivity matrix inside the NE.</a:t>
            </a:r>
          </a:p>
          <a:p>
            <a:r>
              <a:rPr lang="en-US" dirty="0" smtClean="0"/>
              <a:t>Individual</a:t>
            </a:r>
            <a:r>
              <a:rPr lang="en-US" baseline="0" dirty="0" smtClean="0"/>
              <a:t> request coming down using the TE Tunnel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8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baseline="0" dirty="0" smtClean="0"/>
              <a:t>How to model the TP endpoint for the tunnel / Segment-tunnel? Segment tunnel depends </a:t>
            </a:r>
            <a:r>
              <a:rPr lang="en-US" baseline="0" smtClean="0"/>
              <a:t>on the view.</a:t>
            </a:r>
            <a:endParaRPr lang="en-US" baseline="0" dirty="0" smtClean="0"/>
          </a:p>
          <a:p>
            <a:pPr marL="228600" indent="-228600">
              <a:buFont typeface="Arial"/>
              <a:buChar char="•"/>
            </a:pPr>
            <a:endParaRPr lang="en-US" baseline="0" dirty="0" smtClean="0"/>
          </a:p>
          <a:p>
            <a:pPr marL="228600" indent="-228600">
              <a:buFont typeface="Arial"/>
              <a:buChar char="•"/>
            </a:pPr>
            <a:r>
              <a:rPr lang="en-US" baseline="0" dirty="0" smtClean="0"/>
              <a:t>How is this different from single layer, single domain use case?</a:t>
            </a:r>
          </a:p>
          <a:p>
            <a:pPr marL="228600" indent="-228600">
              <a:buFont typeface="Arial"/>
              <a:buChar char="•"/>
            </a:pPr>
            <a:r>
              <a:rPr lang="en-US" baseline="0" dirty="0" smtClean="0"/>
              <a:t>Why does topology need to be specified? The endpoints must be within the same topology, as this request is coming to PNC.</a:t>
            </a:r>
          </a:p>
          <a:p>
            <a:pPr marL="228600" indent="-228600">
              <a:buFont typeface="Arial"/>
              <a:buChar char="•"/>
            </a:pPr>
            <a:r>
              <a:rPr lang="en-US" baseline="0" dirty="0" smtClean="0"/>
              <a:t>ODU augmentation example is part of single layer, single domain use case.</a:t>
            </a:r>
          </a:p>
          <a:p>
            <a:pPr marL="228600" indent="-228600">
              <a:buFont typeface="Arial"/>
              <a:buChar char="•"/>
            </a:pPr>
            <a:r>
              <a:rPr lang="en-US" baseline="0" dirty="0" smtClean="0"/>
              <a:t>Link index, etc. for ERO can be augmented in the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-transport-model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EF-logo-for-PowerPoint-w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8" y="6529954"/>
            <a:ext cx="839267" cy="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94435" y="65406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fld id="{137707FA-DA0D-44A4-94B1-8EAC83670A87}" type="slidenum">
              <a:rPr lang="zh-CN" altLang="en-US" sz="1200">
                <a:solidFill>
                  <a:srgbClr val="1F497D">
                    <a:lumMod val="20000"/>
                    <a:lumOff val="80000"/>
                  </a:srgbClr>
                </a:solidFill>
              </a:rPr>
              <a:pPr algn="r"/>
              <a:t>‹#›</a:t>
            </a:fld>
            <a:endParaRPr lang="en-US" altLang="zh-CN" sz="1200" dirty="0">
              <a:solidFill>
                <a:srgbClr val="1F497D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726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" descr="MEF-logo-for-PowerPoint-w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8" y="6529954"/>
            <a:ext cx="839267" cy="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4435" y="65406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fld id="{137707FA-DA0D-44A4-94B1-8EAC83670A87}" type="slidenum">
              <a:rPr lang="zh-CN" altLang="en-US" sz="1200">
                <a:solidFill>
                  <a:srgbClr val="1F497D">
                    <a:lumMod val="20000"/>
                    <a:lumOff val="80000"/>
                  </a:srgbClr>
                </a:solidFill>
              </a:rPr>
              <a:pPr algn="r"/>
              <a:t>‹#›</a:t>
            </a:fld>
            <a:endParaRPr lang="en-US" altLang="zh-CN" sz="1200" dirty="0">
              <a:solidFill>
                <a:srgbClr val="1F497D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726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25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Multi-domain case</a:t>
            </a:r>
          </a:p>
          <a:p>
            <a:r>
              <a:rPr lang="en-US" sz="2800" dirty="0" smtClean="0"/>
              <a:t>Xian Zhang</a:t>
            </a:r>
          </a:p>
          <a:p>
            <a:r>
              <a:rPr lang="en-US" sz="2800" dirty="0" smtClean="0"/>
              <a:t>Huawei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91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MDSC=&gt;PNC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524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MDSC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04800" y="2743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PNC1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066800" y="30480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PNC3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828800" y="2743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PNC2</a:t>
            </a:r>
            <a:endParaRPr lang="zh-CN" altLang="en-US" sz="1200" dirty="0"/>
          </a:p>
        </p:txBody>
      </p:sp>
      <p:cxnSp>
        <p:nvCxnSpPr>
          <p:cNvPr id="8" name="直接箭头连接符 7"/>
          <p:cNvCxnSpPr>
            <a:stCxn id="5" idx="0"/>
          </p:cNvCxnSpPr>
          <p:nvPr/>
        </p:nvCxnSpPr>
        <p:spPr>
          <a:xfrm flipV="1">
            <a:off x="571500" y="1828800"/>
            <a:ext cx="38100" cy="914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</p:cNvCxnSpPr>
          <p:nvPr/>
        </p:nvCxnSpPr>
        <p:spPr>
          <a:xfrm flipH="1" flipV="1">
            <a:off x="1828800" y="1828800"/>
            <a:ext cx="266700" cy="914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5"/>
          <p:cNvSpPr/>
          <p:nvPr/>
        </p:nvSpPr>
        <p:spPr>
          <a:xfrm>
            <a:off x="2133600" y="3962400"/>
            <a:ext cx="2349920" cy="2514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2" name="TextBox 46"/>
          <p:cNvSpPr txBox="1"/>
          <p:nvPr/>
        </p:nvSpPr>
        <p:spPr>
          <a:xfrm>
            <a:off x="2362200" y="4038600"/>
            <a:ext cx="1885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Domain 1 abstract TE topologies (single node)</a:t>
            </a:r>
          </a:p>
        </p:txBody>
      </p:sp>
      <p:sp>
        <p:nvSpPr>
          <p:cNvPr id="13" name="TextBox 58"/>
          <p:cNvSpPr txBox="1"/>
          <p:nvPr/>
        </p:nvSpPr>
        <p:spPr>
          <a:xfrm>
            <a:off x="5694028" y="3886200"/>
            <a:ext cx="1885208" cy="459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Domain 2 abstract TE topologies</a:t>
            </a:r>
          </a:p>
        </p:txBody>
      </p:sp>
      <p:sp>
        <p:nvSpPr>
          <p:cNvPr id="16" name="Rounded Rectangle 120"/>
          <p:cNvSpPr/>
          <p:nvPr/>
        </p:nvSpPr>
        <p:spPr>
          <a:xfrm>
            <a:off x="2840372" y="49530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TextBox 122"/>
          <p:cNvSpPr txBox="1"/>
          <p:nvPr/>
        </p:nvSpPr>
        <p:spPr>
          <a:xfrm>
            <a:off x="2819400" y="5181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NE-A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23"/>
          <p:cNvCxnSpPr/>
          <p:nvPr/>
        </p:nvCxnSpPr>
        <p:spPr bwMode="auto">
          <a:xfrm>
            <a:off x="3594176" y="5181600"/>
            <a:ext cx="977824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24"/>
          <p:cNvCxnSpPr/>
          <p:nvPr/>
        </p:nvCxnSpPr>
        <p:spPr bwMode="auto">
          <a:xfrm>
            <a:off x="3581400" y="5486400"/>
            <a:ext cx="9906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25"/>
          <p:cNvCxnSpPr/>
          <p:nvPr/>
        </p:nvCxnSpPr>
        <p:spPr bwMode="auto">
          <a:xfrm flipH="1">
            <a:off x="3124200" y="57150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126"/>
          <p:cNvCxnSpPr/>
          <p:nvPr/>
        </p:nvCxnSpPr>
        <p:spPr bwMode="auto">
          <a:xfrm flipH="1">
            <a:off x="3352800" y="57150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2133600" y="3657600"/>
            <a:ext cx="23622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PN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C1 (single node)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334000" y="1981200"/>
            <a:ext cx="2362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PNC2 (single node)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25" name="Straight Connector 125"/>
          <p:cNvCxnSpPr/>
          <p:nvPr/>
        </p:nvCxnSpPr>
        <p:spPr bwMode="auto">
          <a:xfrm>
            <a:off x="2057400" y="55626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126"/>
          <p:cNvCxnSpPr/>
          <p:nvPr/>
        </p:nvCxnSpPr>
        <p:spPr bwMode="auto">
          <a:xfrm>
            <a:off x="2057400" y="53340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126"/>
          <p:cNvCxnSpPr/>
          <p:nvPr/>
        </p:nvCxnSpPr>
        <p:spPr bwMode="auto">
          <a:xfrm>
            <a:off x="2057400" y="51054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70"/>
          <p:cNvSpPr/>
          <p:nvPr/>
        </p:nvSpPr>
        <p:spPr>
          <a:xfrm>
            <a:off x="152400" y="1371600"/>
            <a:ext cx="2362200" cy="2057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5334000" y="2362200"/>
            <a:ext cx="2362200" cy="1981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4" name="Rounded Rectangle 120"/>
          <p:cNvSpPr/>
          <p:nvPr/>
        </p:nvSpPr>
        <p:spPr>
          <a:xfrm>
            <a:off x="6019800" y="30480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TextBox 122"/>
          <p:cNvSpPr txBox="1"/>
          <p:nvPr/>
        </p:nvSpPr>
        <p:spPr>
          <a:xfrm>
            <a:off x="5998828" y="3276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Connector 123"/>
          <p:cNvCxnSpPr/>
          <p:nvPr/>
        </p:nvCxnSpPr>
        <p:spPr bwMode="auto">
          <a:xfrm>
            <a:off x="6773604" y="3276600"/>
            <a:ext cx="977824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124"/>
          <p:cNvCxnSpPr/>
          <p:nvPr/>
        </p:nvCxnSpPr>
        <p:spPr bwMode="auto">
          <a:xfrm>
            <a:off x="6760828" y="3581400"/>
            <a:ext cx="9906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125"/>
          <p:cNvCxnSpPr/>
          <p:nvPr/>
        </p:nvCxnSpPr>
        <p:spPr bwMode="auto">
          <a:xfrm flipH="1">
            <a:off x="6227428" y="22098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126"/>
          <p:cNvCxnSpPr/>
          <p:nvPr/>
        </p:nvCxnSpPr>
        <p:spPr bwMode="auto">
          <a:xfrm flipH="1">
            <a:off x="6456028" y="22098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125"/>
          <p:cNvCxnSpPr/>
          <p:nvPr/>
        </p:nvCxnSpPr>
        <p:spPr bwMode="auto">
          <a:xfrm>
            <a:off x="5236828" y="36576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126"/>
          <p:cNvCxnSpPr/>
          <p:nvPr/>
        </p:nvCxnSpPr>
        <p:spPr bwMode="auto">
          <a:xfrm>
            <a:off x="5236828" y="34290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123"/>
          <p:cNvCxnSpPr/>
          <p:nvPr/>
        </p:nvCxnSpPr>
        <p:spPr bwMode="auto">
          <a:xfrm>
            <a:off x="6760828" y="3429000"/>
            <a:ext cx="977824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任意多边形 52"/>
          <p:cNvSpPr/>
          <p:nvPr/>
        </p:nvSpPr>
        <p:spPr>
          <a:xfrm>
            <a:off x="1865376" y="5181600"/>
            <a:ext cx="1682496" cy="1539240"/>
          </a:xfrm>
          <a:custGeom>
            <a:avLst/>
            <a:gdLst>
              <a:gd name="connsiteX0" fmla="*/ 0 w 1682496"/>
              <a:gd name="connsiteY0" fmla="*/ 149352 h 1539240"/>
              <a:gd name="connsiteX1" fmla="*/ 1271016 w 1682496"/>
              <a:gd name="connsiteY1" fmla="*/ 231648 h 1539240"/>
              <a:gd name="connsiteX2" fmla="*/ 1682496 w 1682496"/>
              <a:gd name="connsiteY2" fmla="*/ 153924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496" h="1539240">
                <a:moveTo>
                  <a:pt x="0" y="149352"/>
                </a:moveTo>
                <a:cubicBezTo>
                  <a:pt x="495300" y="74676"/>
                  <a:pt x="990600" y="0"/>
                  <a:pt x="1271016" y="231648"/>
                </a:cubicBezTo>
                <a:cubicBezTo>
                  <a:pt x="1551432" y="463296"/>
                  <a:pt x="1616964" y="1001268"/>
                  <a:pt x="1682496" y="1539240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4983480" y="3328416"/>
            <a:ext cx="2944368" cy="320040"/>
          </a:xfrm>
          <a:custGeom>
            <a:avLst/>
            <a:gdLst>
              <a:gd name="connsiteX0" fmla="*/ 0 w 2944368"/>
              <a:gd name="connsiteY0" fmla="*/ 0 h 320040"/>
              <a:gd name="connsiteX1" fmla="*/ 1106424 w 2944368"/>
              <a:gd name="connsiteY1" fmla="*/ 128016 h 320040"/>
              <a:gd name="connsiteX2" fmla="*/ 2944368 w 2944368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4368" h="320040">
                <a:moveTo>
                  <a:pt x="0" y="0"/>
                </a:moveTo>
                <a:lnTo>
                  <a:pt x="1106424" y="128016"/>
                </a:lnTo>
                <a:lnTo>
                  <a:pt x="2944368" y="320040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90600" y="51816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Link2/tp2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29000" y="60960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Link4/tp4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TEAS </a:t>
            </a:r>
            <a:r>
              <a:rPr lang="en-US" sz="3200" dirty="0"/>
              <a:t>T</a:t>
            </a:r>
            <a:r>
              <a:rPr lang="en-US" sz="3200" dirty="0" smtClean="0"/>
              <a:t>unnel Model Instantiation (client =&gt; MDSC)</a:t>
            </a:r>
            <a:endParaRPr lang="en-US" sz="3200" dirty="0"/>
          </a:p>
        </p:txBody>
      </p: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2526841" y="1261012"/>
            <a:ext cx="4023360" cy="23083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50" dirty="0" smtClean="0">
                <a:latin typeface="Calibri" pitchFamily="34" charset="0"/>
              </a:rPr>
              <a:t>&lt;</a:t>
            </a:r>
            <a:r>
              <a:rPr lang="en-US" sz="1050" dirty="0" err="1" smtClean="0">
                <a:latin typeface="Calibri" pitchFamily="34" charset="0"/>
              </a:rPr>
              <a:t>te</a:t>
            </a:r>
            <a:r>
              <a:rPr lang="en-US" sz="1050" dirty="0" smtClean="0">
                <a:latin typeface="Calibri" pitchFamily="34" charset="0"/>
              </a:rPr>
              <a:t>&gt;</a:t>
            </a:r>
            <a:endParaRPr lang="en-US" sz="1050" dirty="0">
              <a:latin typeface="Calibri" pitchFamily="34" charset="0"/>
            </a:endParaRPr>
          </a:p>
        </p:txBody>
      </p:sp>
      <p:sp>
        <p:nvSpPr>
          <p:cNvPr id="188" name="Diamond 187"/>
          <p:cNvSpPr/>
          <p:nvPr/>
        </p:nvSpPr>
        <p:spPr>
          <a:xfrm>
            <a:off x="4491789" y="14729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89" name="Line 157"/>
          <p:cNvSpPr>
            <a:spLocks noChangeShapeType="1"/>
          </p:cNvSpPr>
          <p:nvPr/>
        </p:nvSpPr>
        <p:spPr bwMode="auto">
          <a:xfrm>
            <a:off x="4529890" y="157071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2524961" y="1757692"/>
            <a:ext cx="4023360" cy="22313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&lt;tunnels&gt;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97" name="Text Box 18"/>
          <p:cNvSpPr txBox="1">
            <a:spLocks noChangeArrowheads="1"/>
          </p:cNvSpPr>
          <p:nvPr/>
        </p:nvSpPr>
        <p:spPr bwMode="auto">
          <a:xfrm>
            <a:off x="3259081" y="3143803"/>
            <a:ext cx="1465319" cy="10387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config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  <a:p>
            <a:pPr algn="ctr"/>
            <a:r>
              <a:rPr lang="en-US" sz="900" dirty="0" smtClean="0">
                <a:latin typeface="Calibri" pitchFamily="34" charset="0"/>
              </a:rPr>
              <a:t>name: </a:t>
            </a:r>
            <a:r>
              <a:rPr lang="en-US" sz="900" b="1" dirty="0" smtClean="0">
                <a:latin typeface="Calibri" pitchFamily="34" charset="0"/>
              </a:rPr>
              <a:t>Service-1</a:t>
            </a:r>
          </a:p>
          <a:p>
            <a:pPr algn="ctr"/>
            <a:r>
              <a:rPr lang="en-US" sz="900" dirty="0" smtClean="0">
                <a:latin typeface="Calibri" pitchFamily="34" charset="0"/>
              </a:rPr>
              <a:t>tunnel-id: </a:t>
            </a:r>
            <a:r>
              <a:rPr lang="en-US" sz="900" b="1" dirty="0" smtClean="0">
                <a:latin typeface="Calibri" pitchFamily="34" charset="0"/>
              </a:rPr>
              <a:t>tunnel-1-id</a:t>
            </a:r>
          </a:p>
          <a:p>
            <a:pPr algn="ctr"/>
            <a:r>
              <a:rPr lang="en-US" sz="9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b</a:t>
            </a:r>
            <a:r>
              <a:rPr lang="en-US" sz="9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900" dirty="0" err="1">
                <a:latin typeface="Calibri" pitchFamily="34" charset="0"/>
              </a:rPr>
              <a:t>l</a:t>
            </a:r>
            <a:r>
              <a:rPr lang="en-US" sz="900" dirty="0" err="1" smtClean="0">
                <a:latin typeface="Calibri" pitchFamily="34" charset="0"/>
              </a:rPr>
              <a:t>sp</a:t>
            </a:r>
            <a:r>
              <a:rPr lang="en-US" sz="900" dirty="0" smtClean="0">
                <a:latin typeface="Calibri" pitchFamily="34" charset="0"/>
              </a:rPr>
              <a:t>-</a:t>
            </a:r>
            <a:r>
              <a:rPr lang="en-US" sz="900" dirty="0" err="1" smtClean="0">
                <a:latin typeface="Calibri" pitchFamily="34" charset="0"/>
              </a:rPr>
              <a:t>prot</a:t>
            </a:r>
            <a:r>
              <a:rPr lang="en-US" sz="9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a</a:t>
            </a:r>
            <a:r>
              <a:rPr lang="en-US" sz="900" dirty="0" smtClean="0">
                <a:latin typeface="Calibri" pitchFamily="34" charset="0"/>
              </a:rPr>
              <a:t>dmin-status: up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198" name="Text Box 18"/>
          <p:cNvSpPr txBox="1">
            <a:spLocks noChangeArrowheads="1"/>
          </p:cNvSpPr>
          <p:nvPr/>
        </p:nvSpPr>
        <p:spPr bwMode="auto">
          <a:xfrm>
            <a:off x="1752601" y="4360915"/>
            <a:ext cx="1905000" cy="1177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 smtClean="0"/>
              <a:t>&lt;source&gt;</a:t>
            </a:r>
          </a:p>
          <a:p>
            <a:r>
              <a:rPr lang="en-US" sz="900" dirty="0" smtClean="0"/>
              <a:t>Source:  NE-A</a:t>
            </a:r>
          </a:p>
          <a:p>
            <a:r>
              <a:rPr lang="en-US" sz="900" dirty="0" smtClean="0"/>
              <a:t>&lt;destination&gt;</a:t>
            </a:r>
          </a:p>
          <a:p>
            <a:r>
              <a:rPr lang="en-US" sz="900" dirty="0" smtClean="0"/>
              <a:t>Destination: NE-A</a:t>
            </a:r>
          </a:p>
          <a:p>
            <a:r>
              <a:rPr lang="en-US" sz="900" dirty="0" smtClean="0"/>
              <a:t>&lt;</a:t>
            </a:r>
            <a:r>
              <a:rPr lang="en-US" sz="900" dirty="0" err="1" smtClean="0"/>
              <a:t>src</a:t>
            </a:r>
            <a:r>
              <a:rPr lang="en-US" sz="900" dirty="0" smtClean="0"/>
              <a:t>-</a:t>
            </a:r>
            <a:r>
              <a:rPr lang="en-US" sz="900" dirty="0" err="1" smtClean="0"/>
              <a:t>tp</a:t>
            </a:r>
            <a:r>
              <a:rPr lang="en-US" sz="900" dirty="0" smtClean="0"/>
              <a:t>-id&gt;</a:t>
            </a:r>
          </a:p>
          <a:p>
            <a:r>
              <a:rPr lang="en-US" sz="900" dirty="0" smtClean="0"/>
              <a:t>Source-</a:t>
            </a:r>
            <a:r>
              <a:rPr lang="en-US" sz="900" dirty="0" err="1" smtClean="0"/>
              <a:t>ttp</a:t>
            </a:r>
            <a:r>
              <a:rPr lang="en-US" sz="900" dirty="0" smtClean="0"/>
              <a:t>: NULL</a:t>
            </a:r>
          </a:p>
          <a:p>
            <a:r>
              <a:rPr lang="en-US" sz="900" dirty="0" smtClean="0"/>
              <a:t>&lt;</a:t>
            </a:r>
            <a:r>
              <a:rPr lang="en-US" sz="900" dirty="0" err="1" smtClean="0"/>
              <a:t>dest</a:t>
            </a:r>
            <a:r>
              <a:rPr lang="en-US" sz="900" dirty="0" smtClean="0"/>
              <a:t>-</a:t>
            </a:r>
            <a:r>
              <a:rPr lang="en-US" sz="900" dirty="0" err="1" smtClean="0"/>
              <a:t>tp</a:t>
            </a:r>
            <a:r>
              <a:rPr lang="en-US" sz="900" dirty="0" smtClean="0"/>
              <a:t>-id&gt;</a:t>
            </a:r>
          </a:p>
          <a:p>
            <a:r>
              <a:rPr lang="en-US" sz="900" dirty="0" smtClean="0"/>
              <a:t>Destination-</a:t>
            </a:r>
            <a:r>
              <a:rPr lang="en-US" sz="900" dirty="0" err="1" smtClean="0"/>
              <a:t>ttp</a:t>
            </a:r>
            <a:r>
              <a:rPr lang="en-US" sz="900" dirty="0" smtClean="0"/>
              <a:t>: NULL</a:t>
            </a:r>
            <a:endParaRPr lang="en-US" sz="900" dirty="0"/>
          </a:p>
        </p:txBody>
      </p:sp>
      <p:sp>
        <p:nvSpPr>
          <p:cNvPr id="201" name="Diamond 200"/>
          <p:cNvSpPr/>
          <p:nvPr/>
        </p:nvSpPr>
        <p:spPr>
          <a:xfrm>
            <a:off x="3962400" y="2895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2" name="Line 157"/>
          <p:cNvSpPr>
            <a:spLocks noChangeShapeType="1"/>
          </p:cNvSpPr>
          <p:nvPr/>
        </p:nvSpPr>
        <p:spPr bwMode="auto">
          <a:xfrm>
            <a:off x="4000501" y="29751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3" name="Diamond 202"/>
          <p:cNvSpPr/>
          <p:nvPr/>
        </p:nvSpPr>
        <p:spPr>
          <a:xfrm>
            <a:off x="5025189" y="195821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4" name="Line 157"/>
          <p:cNvSpPr>
            <a:spLocks noChangeShapeType="1"/>
          </p:cNvSpPr>
          <p:nvPr/>
        </p:nvSpPr>
        <p:spPr bwMode="auto">
          <a:xfrm>
            <a:off x="5063290" y="203775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5" name="Text Box 18"/>
          <p:cNvSpPr txBox="1">
            <a:spLocks noChangeArrowheads="1"/>
          </p:cNvSpPr>
          <p:nvPr/>
        </p:nvSpPr>
        <p:spPr bwMode="auto">
          <a:xfrm>
            <a:off x="3581400" y="2224737"/>
            <a:ext cx="4572000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n</a:t>
            </a:r>
            <a:r>
              <a:rPr lang="en-US" sz="1000" dirty="0" smtClean="0">
                <a:latin typeface="Calibri" pitchFamily="34" charset="0"/>
              </a:rPr>
              <a:t>ame: &lt;Service-1 ref&gt;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ype: &lt;p2p ref&gt;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unnel-id: &lt;tunnel-1-id ref&gt;</a:t>
            </a:r>
          </a:p>
        </p:txBody>
      </p:sp>
      <p:sp>
        <p:nvSpPr>
          <p:cNvPr id="224" name="Text Box 18"/>
          <p:cNvSpPr txBox="1">
            <a:spLocks noChangeArrowheads="1"/>
          </p:cNvSpPr>
          <p:nvPr/>
        </p:nvSpPr>
        <p:spPr bwMode="auto">
          <a:xfrm>
            <a:off x="5334000" y="3165006"/>
            <a:ext cx="1226823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&lt;primary-paths&gt;</a:t>
            </a:r>
          </a:p>
          <a:p>
            <a:pPr algn="ctr"/>
            <a:r>
              <a:rPr lang="en-US" sz="1000" dirty="0" smtClean="0">
                <a:latin typeface="Calibri" pitchFamily="34" charset="0"/>
              </a:rPr>
              <a:t>Name: &lt;path A-ref&gt;</a:t>
            </a:r>
          </a:p>
        </p:txBody>
      </p:sp>
      <p:sp>
        <p:nvSpPr>
          <p:cNvPr id="225" name="Diamond 224"/>
          <p:cNvSpPr/>
          <p:nvPr/>
        </p:nvSpPr>
        <p:spPr>
          <a:xfrm>
            <a:off x="6039318" y="289915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6" name="Line 157"/>
          <p:cNvSpPr>
            <a:spLocks noChangeShapeType="1"/>
          </p:cNvSpPr>
          <p:nvPr/>
        </p:nvSpPr>
        <p:spPr bwMode="auto">
          <a:xfrm>
            <a:off x="6077419" y="297870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7" name="Text Box 18"/>
          <p:cNvSpPr txBox="1">
            <a:spLocks noChangeArrowheads="1"/>
          </p:cNvSpPr>
          <p:nvPr/>
        </p:nvSpPr>
        <p:spPr bwMode="auto">
          <a:xfrm>
            <a:off x="5410200" y="3810000"/>
            <a:ext cx="955033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</a:t>
            </a:r>
            <a:r>
              <a:rPr lang="en-US" sz="1000" dirty="0" err="1" smtClean="0">
                <a:latin typeface="Calibri" pitchFamily="34" charset="0"/>
              </a:rPr>
              <a:t>config</a:t>
            </a:r>
            <a:r>
              <a:rPr lang="en-US" sz="1000" dirty="0" smtClean="0">
                <a:latin typeface="Calibri" pitchFamily="34" charset="0"/>
              </a:rPr>
              <a:t>&gt;</a:t>
            </a:r>
            <a:endParaRPr lang="en-US" sz="1000" dirty="0">
              <a:latin typeface="Calibri" pitchFamily="34" charset="0"/>
            </a:endParaRPr>
          </a:p>
          <a:p>
            <a:pPr algn="ctr"/>
            <a:r>
              <a:rPr lang="en-US" sz="10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28" name="Diamond 227"/>
          <p:cNvSpPr/>
          <p:nvPr/>
        </p:nvSpPr>
        <p:spPr>
          <a:xfrm>
            <a:off x="5829299" y="35472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9" name="Line 157"/>
          <p:cNvSpPr>
            <a:spLocks noChangeShapeType="1"/>
          </p:cNvSpPr>
          <p:nvPr/>
        </p:nvSpPr>
        <p:spPr bwMode="auto">
          <a:xfrm>
            <a:off x="5867400" y="36267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41" name="Text Box 18"/>
          <p:cNvSpPr txBox="1">
            <a:spLocks noChangeArrowheads="1"/>
          </p:cNvSpPr>
          <p:nvPr/>
        </p:nvSpPr>
        <p:spPr bwMode="auto">
          <a:xfrm>
            <a:off x="4953000" y="4419600"/>
            <a:ext cx="1828800" cy="23775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&lt;explicit-route-objects&gt;</a:t>
            </a:r>
            <a:endParaRPr lang="en-US" sz="1000" dirty="0">
              <a:latin typeface="Calibri" pitchFamily="34" charset="0"/>
            </a:endParaRPr>
          </a:p>
          <a:p>
            <a:pPr algn="ctr"/>
            <a:r>
              <a:rPr lang="en-US" sz="1000" dirty="0" smtClean="0">
                <a:latin typeface="Calibri" pitchFamily="34" charset="0"/>
              </a:rPr>
              <a:t>index: 0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e</a:t>
            </a:r>
            <a:r>
              <a:rPr lang="en-US" sz="1000" dirty="0" smtClean="0">
                <a:latin typeface="Calibri" pitchFamily="34" charset="0"/>
              </a:rPr>
              <a:t>-r-usage: </a:t>
            </a:r>
            <a:r>
              <a:rPr lang="en-US" sz="1000" dirty="0"/>
              <a:t>route-include-</a:t>
            </a:r>
            <a:r>
              <a:rPr lang="en-US" sz="1000" dirty="0" err="1" smtClean="0"/>
              <a:t>ero</a:t>
            </a:r>
            <a:endParaRPr lang="en-US" sz="1000" dirty="0" smtClean="0"/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ype: link</a:t>
            </a:r>
          </a:p>
          <a:p>
            <a:pPr algn="ctr"/>
            <a:r>
              <a:rPr lang="en-US" sz="1000" dirty="0" smtClean="0">
                <a:latin typeface="Calibri" pitchFamily="34" charset="0"/>
              </a:rPr>
              <a:t>link-index: &lt;link2&gt;</a:t>
            </a:r>
          </a:p>
          <a:p>
            <a:pPr algn="ctr"/>
            <a:r>
              <a:rPr lang="en-US" sz="1000" dirty="0" smtClean="0">
                <a:latin typeface="Calibri" pitchFamily="34" charset="0"/>
              </a:rPr>
              <a:t>Index=1</a:t>
            </a:r>
          </a:p>
          <a:p>
            <a:pPr algn="ctr"/>
            <a:r>
              <a:rPr lang="en-US" altLang="zh-CN" sz="1000" dirty="0" smtClean="0">
                <a:latin typeface="Calibri" pitchFamily="34" charset="0"/>
              </a:rPr>
              <a:t>e-r-usage: </a:t>
            </a:r>
            <a:r>
              <a:rPr lang="en-US" altLang="zh-CN" sz="1000" dirty="0" smtClean="0"/>
              <a:t>route-include-</a:t>
            </a:r>
            <a:r>
              <a:rPr lang="en-US" altLang="zh-CN" sz="1000" dirty="0" err="1" smtClean="0"/>
              <a:t>ero</a:t>
            </a:r>
            <a:endParaRPr lang="en-US" altLang="zh-CN" sz="1000" dirty="0" smtClean="0"/>
          </a:p>
          <a:p>
            <a:pPr algn="ctr"/>
            <a:r>
              <a:rPr lang="en-US" sz="1000" dirty="0" smtClean="0">
                <a:latin typeface="Calibri" pitchFamily="34" charset="0"/>
              </a:rPr>
              <a:t>Type=label</a:t>
            </a:r>
          </a:p>
          <a:p>
            <a:pPr algn="ctr"/>
            <a:r>
              <a:rPr lang="en-US" sz="1000" dirty="0" smtClean="0">
                <a:latin typeface="Calibri" pitchFamily="34" charset="0"/>
              </a:rPr>
              <a:t>Label: &lt;…&gt;</a:t>
            </a:r>
          </a:p>
          <a:p>
            <a:pPr algn="ctr"/>
            <a:r>
              <a:rPr lang="en-US" sz="1000" dirty="0" smtClean="0">
                <a:latin typeface="Calibri" pitchFamily="34" charset="0"/>
              </a:rPr>
              <a:t>Index: 2</a:t>
            </a:r>
          </a:p>
          <a:p>
            <a:pPr algn="ctr"/>
            <a:r>
              <a:rPr lang="en-US" altLang="zh-CN" sz="1000" dirty="0" smtClean="0">
                <a:latin typeface="Calibri" pitchFamily="34" charset="0"/>
              </a:rPr>
              <a:t>e-r-usage: </a:t>
            </a:r>
            <a:r>
              <a:rPr lang="en-US" altLang="zh-CN" sz="1000" dirty="0" smtClean="0"/>
              <a:t>route-include-</a:t>
            </a:r>
            <a:r>
              <a:rPr lang="en-US" altLang="zh-CN" sz="1000" dirty="0" err="1" smtClean="0"/>
              <a:t>ero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>
                <a:latin typeface="Calibri" pitchFamily="34" charset="0"/>
              </a:rPr>
              <a:t>type: link</a:t>
            </a:r>
          </a:p>
          <a:p>
            <a:pPr algn="ctr"/>
            <a:r>
              <a:rPr lang="en-US" altLang="zh-CN" sz="1000" dirty="0" smtClean="0">
                <a:latin typeface="Calibri" pitchFamily="34" charset="0"/>
              </a:rPr>
              <a:t>link-index: &lt;link4&gt;</a:t>
            </a:r>
          </a:p>
          <a:p>
            <a:pPr algn="ctr"/>
            <a:r>
              <a:rPr lang="en-US" altLang="zh-CN" sz="1000" dirty="0" smtClean="0">
                <a:latin typeface="Calibri" pitchFamily="34" charset="0"/>
              </a:rPr>
              <a:t>…</a:t>
            </a:r>
          </a:p>
          <a:p>
            <a:pPr algn="ctr"/>
            <a:r>
              <a:rPr lang="en-US" altLang="zh-CN" sz="1000" dirty="0" smtClean="0">
                <a:latin typeface="Calibri" pitchFamily="34" charset="0"/>
              </a:rPr>
              <a:t>Label: &lt;…&gt;</a:t>
            </a:r>
            <a:endParaRPr lang="en-US" sz="1000" dirty="0" smtClean="0">
              <a:latin typeface="Calibri" pitchFamily="34" charset="0"/>
            </a:endParaRPr>
          </a:p>
        </p:txBody>
      </p:sp>
      <p:sp>
        <p:nvSpPr>
          <p:cNvPr id="242" name="Diamond 241"/>
          <p:cNvSpPr/>
          <p:nvPr/>
        </p:nvSpPr>
        <p:spPr>
          <a:xfrm>
            <a:off x="5839962" y="412609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43" name="Line 157"/>
          <p:cNvSpPr>
            <a:spLocks noChangeShapeType="1"/>
          </p:cNvSpPr>
          <p:nvPr/>
        </p:nvSpPr>
        <p:spPr bwMode="auto">
          <a:xfrm>
            <a:off x="5878063" y="420563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65" name="Diamond 264"/>
          <p:cNvSpPr/>
          <p:nvPr/>
        </p:nvSpPr>
        <p:spPr>
          <a:xfrm>
            <a:off x="3805989" y="410915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268" name="Elbow Connector 267"/>
          <p:cNvCxnSpPr>
            <a:stCxn id="265" idx="2"/>
            <a:endCxn id="198" idx="3"/>
          </p:cNvCxnSpPr>
          <p:nvPr/>
        </p:nvCxnSpPr>
        <p:spPr>
          <a:xfrm rot="5400000">
            <a:off x="3381788" y="4485230"/>
            <a:ext cx="740121" cy="18849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46" name="矩形 45"/>
          <p:cNvSpPr/>
          <p:nvPr/>
        </p:nvSpPr>
        <p:spPr>
          <a:xfrm>
            <a:off x="381000" y="13716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MDSC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152400" y="2590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PNC1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914400" y="28956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PNC2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1676400" y="2590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PNC3</a:t>
            </a:r>
            <a:endParaRPr lang="zh-CN" altLang="en-US" sz="1200" dirty="0"/>
          </a:p>
        </p:txBody>
      </p:sp>
      <p:cxnSp>
        <p:nvCxnSpPr>
          <p:cNvPr id="50" name="直接箭头连接符 49"/>
          <p:cNvCxnSpPr>
            <a:stCxn id="47" idx="0"/>
          </p:cNvCxnSpPr>
          <p:nvPr/>
        </p:nvCxnSpPr>
        <p:spPr>
          <a:xfrm flipV="1">
            <a:off x="419100" y="1676400"/>
            <a:ext cx="38100" cy="914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70"/>
          <p:cNvSpPr/>
          <p:nvPr/>
        </p:nvSpPr>
        <p:spPr>
          <a:xfrm>
            <a:off x="0" y="1219200"/>
            <a:ext cx="2362200" cy="2057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6973824" y="3144357"/>
            <a:ext cx="950976" cy="5309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&lt;secondary-paths&gt;</a:t>
            </a:r>
          </a:p>
          <a:p>
            <a:pPr algn="ctr"/>
            <a:r>
              <a:rPr lang="en-US" sz="1000" dirty="0" smtClean="0">
                <a:latin typeface="Calibri" pitchFamily="34" charset="0"/>
              </a:rPr>
              <a:t>NULL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56" name="Diamond 224"/>
          <p:cNvSpPr/>
          <p:nvPr/>
        </p:nvSpPr>
        <p:spPr>
          <a:xfrm>
            <a:off x="7403295" y="287850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7" name="Line 157"/>
          <p:cNvSpPr>
            <a:spLocks noChangeShapeType="1"/>
          </p:cNvSpPr>
          <p:nvPr/>
        </p:nvSpPr>
        <p:spPr bwMode="auto">
          <a:xfrm>
            <a:off x="7441396" y="295805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59" name="Cloud 113"/>
          <p:cNvSpPr/>
          <p:nvPr/>
        </p:nvSpPr>
        <p:spPr>
          <a:xfrm>
            <a:off x="6858000" y="3733800"/>
            <a:ext cx="2971800" cy="2362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Issues: </a:t>
            </a: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If there are multiple-topologies, should the MDSC specify on which topology?</a:t>
            </a: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Link-index in ERO missing!</a:t>
            </a: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How to specify ODU label? (in ODU tunnel)</a:t>
            </a: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ODU tunnel: how to augment from TE Tunnel?</a:t>
            </a: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Is unnumbered link same as TP? (router-id + interface-id)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5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57600" y="1992868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3581400" y="2221468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33800" y="161186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 A</a:t>
            </a:r>
            <a:endParaRPr lang="zh-CN" alt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2221468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21452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1452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TP2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19812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</a:rPr>
              <a:t>Src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53200" y="19812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</a:rPr>
              <a:t>Dst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7846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 A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212068"/>
            <a:ext cx="442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Loose ERO as:   </a:t>
            </a:r>
            <a:r>
              <a:rPr lang="en-US" altLang="zh-CN" dirty="0" err="1" smtClean="0"/>
              <a:t>NodeA</a:t>
            </a:r>
            <a:r>
              <a:rPr lang="en-US" altLang="zh-CN" dirty="0" smtClean="0"/>
              <a:t>/TP1 (</a:t>
            </a:r>
            <a:r>
              <a:rPr lang="en-US" altLang="zh-CN" dirty="0" smtClean="0">
                <a:solidFill>
                  <a:srgbClr val="FF0000"/>
                </a:solidFill>
              </a:rPr>
              <a:t>ingress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It will be like: </a:t>
            </a:r>
            <a:r>
              <a:rPr lang="en-US" altLang="zh-CN" dirty="0" err="1" smtClean="0"/>
              <a:t>Src-</a:t>
            </a:r>
            <a:r>
              <a:rPr lang="en-US" altLang="zh-CN" dirty="0" err="1" smtClean="0">
                <a:solidFill>
                  <a:srgbClr val="FF0000"/>
                </a:solidFill>
              </a:rPr>
              <a:t>NodeA</a:t>
            </a:r>
            <a:r>
              <a:rPr lang="en-US" altLang="zh-CN" dirty="0" smtClean="0">
                <a:solidFill>
                  <a:srgbClr val="FF0000"/>
                </a:solidFill>
              </a:rPr>
              <a:t>/TP1-NodeA/TP2</a:t>
            </a:r>
            <a:r>
              <a:rPr lang="en-US" altLang="zh-CN" dirty="0" smtClean="0"/>
              <a:t>-Dst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4495800" y="2461736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23855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TP3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0" y="43434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3733800" y="4572000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6200" y="39624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 A</a:t>
            </a:r>
            <a:endParaRPr lang="zh-CN" altLang="en-US" dirty="0"/>
          </a:p>
        </p:txBody>
      </p:sp>
      <p:sp>
        <p:nvSpPr>
          <p:cNvPr id="18" name="Oval 17"/>
          <p:cNvSpPr/>
          <p:nvPr/>
        </p:nvSpPr>
        <p:spPr>
          <a:xfrm>
            <a:off x="4724400" y="4572000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00400" y="44958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44958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TP2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81200" y="43434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</a:rPr>
              <a:t>Src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91200" y="43434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</a:rPr>
              <a:t>Dst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" y="40502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 B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95400" y="5562600"/>
            <a:ext cx="4428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Loose ERO as:   </a:t>
            </a:r>
            <a:r>
              <a:rPr lang="en-US" altLang="zh-CN" dirty="0" err="1" smtClean="0"/>
              <a:t>NodeA</a:t>
            </a:r>
            <a:r>
              <a:rPr lang="en-US" altLang="zh-CN" dirty="0" smtClean="0"/>
              <a:t>/TP1 (</a:t>
            </a:r>
            <a:r>
              <a:rPr lang="en-US" altLang="zh-CN" dirty="0" smtClean="0">
                <a:solidFill>
                  <a:srgbClr val="0000FF"/>
                </a:solidFill>
              </a:rPr>
              <a:t>egress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will be like: </a:t>
            </a:r>
            <a:r>
              <a:rPr lang="en-US" altLang="zh-CN" dirty="0" err="1" smtClean="0"/>
              <a:t>Src-</a:t>
            </a:r>
            <a:r>
              <a:rPr lang="en-US" altLang="zh-CN" dirty="0" err="1" smtClean="0">
                <a:solidFill>
                  <a:srgbClr val="0000FF"/>
                </a:solidFill>
              </a:rPr>
              <a:t>NodeA</a:t>
            </a:r>
            <a:r>
              <a:rPr lang="en-US" altLang="zh-CN" dirty="0" smtClean="0">
                <a:solidFill>
                  <a:srgbClr val="0000FF"/>
                </a:solidFill>
              </a:rPr>
              <a:t>/TP2-NodeA/TP1</a:t>
            </a:r>
            <a:r>
              <a:rPr lang="en-US" altLang="zh-CN" dirty="0" smtClean="0"/>
              <a:t>-Dst</a:t>
            </a:r>
            <a:endParaRPr lang="zh-CN" altLang="en-US" dirty="0"/>
          </a:p>
        </p:txBody>
      </p:sp>
      <p:sp>
        <p:nvSpPr>
          <p:cNvPr id="25" name="Oval 24"/>
          <p:cNvSpPr/>
          <p:nvPr/>
        </p:nvSpPr>
        <p:spPr>
          <a:xfrm>
            <a:off x="4648200" y="4812268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24400" y="47360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TP3</a:t>
            </a:r>
            <a:endParaRPr lang="zh-CN" alt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Another issue: TP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directionality?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6"/>
          <p:cNvSpPr>
            <a:spLocks noChangeArrowheads="1"/>
          </p:cNvSpPr>
          <p:nvPr/>
        </p:nvSpPr>
        <p:spPr bwMode="auto">
          <a:xfrm>
            <a:off x="1041089" y="3983909"/>
            <a:ext cx="7893050" cy="1619317"/>
          </a:xfrm>
          <a:prstGeom prst="ellipse">
            <a:avLst/>
          </a:prstGeom>
          <a:solidFill>
            <a:srgbClr val="EAEAEA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3"/>
          <p:cNvSpPr>
            <a:spLocks noChangeShapeType="1"/>
          </p:cNvSpPr>
          <p:nvPr/>
        </p:nvSpPr>
        <p:spPr bwMode="auto">
          <a:xfrm flipH="1" flipV="1">
            <a:off x="4188622" y="4898050"/>
            <a:ext cx="1602509" cy="35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Mapping from Service/EVC to ForwardingConstruct</a:t>
            </a:r>
            <a:br>
              <a:rPr lang="en-US" dirty="0" smtClean="0"/>
            </a:br>
            <a:r>
              <a:rPr lang="en-US" dirty="0" smtClean="0"/>
              <a:t> Single Provider, single managed FD, partitioning</a:t>
            </a:r>
            <a:endParaRPr 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00922" y="2389765"/>
            <a:ext cx="79787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EVC</a:t>
            </a:r>
            <a:r>
              <a:rPr lang="en-GB" dirty="0" smtClean="0"/>
              <a:t> (the end-to-end </a:t>
            </a:r>
            <a:r>
              <a:rPr lang="en-GB" i="1" dirty="0" smtClean="0"/>
              <a:t>CarrierEthernetService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8971760" y="2424313"/>
            <a:ext cx="0" cy="248867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996160" y="2457767"/>
            <a:ext cx="0" cy="223804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11922" y="4722170"/>
            <a:ext cx="427038" cy="261937"/>
            <a:chOff x="560" y="1513"/>
            <a:chExt cx="390" cy="229"/>
          </a:xfrm>
        </p:grpSpPr>
        <p:sp>
          <p:nvSpPr>
            <p:cNvPr id="61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5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78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70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6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Line 94"/>
          <p:cNvSpPr>
            <a:spLocks noChangeShapeType="1"/>
          </p:cNvSpPr>
          <p:nvPr/>
        </p:nvSpPr>
        <p:spPr bwMode="auto">
          <a:xfrm flipH="1">
            <a:off x="511972" y="4707882"/>
            <a:ext cx="455613" cy="112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Rectangle 121"/>
          <p:cNvSpPr>
            <a:spLocks noChangeArrowheads="1"/>
          </p:cNvSpPr>
          <p:nvPr/>
        </p:nvSpPr>
        <p:spPr bwMode="auto">
          <a:xfrm>
            <a:off x="438946" y="4787257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56"/>
          <p:cNvSpPr>
            <a:spLocks noChangeArrowheads="1"/>
          </p:cNvSpPr>
          <p:nvPr/>
        </p:nvSpPr>
        <p:spPr bwMode="auto">
          <a:xfrm>
            <a:off x="4125748" y="4050559"/>
            <a:ext cx="1601761" cy="30479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</a:p>
        </p:txBody>
      </p:sp>
      <p:sp>
        <p:nvSpPr>
          <p:cNvPr id="101" name="Text Box 50"/>
          <p:cNvSpPr txBox="1">
            <a:spLocks noChangeArrowheads="1"/>
          </p:cNvSpPr>
          <p:nvPr/>
        </p:nvSpPr>
        <p:spPr bwMode="auto">
          <a:xfrm>
            <a:off x="1014101" y="3027438"/>
            <a:ext cx="7958263" cy="2597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  <a:endParaRPr lang="en-GB" sz="1600" i="1" dirty="0"/>
          </a:p>
        </p:txBody>
      </p:sp>
      <p:sp>
        <p:nvSpPr>
          <p:cNvPr id="95" name="Rectangle 94"/>
          <p:cNvSpPr/>
          <p:nvPr/>
        </p:nvSpPr>
        <p:spPr>
          <a:xfrm>
            <a:off x="204451" y="1349978"/>
            <a:ext cx="3357154" cy="58782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Service level (potentially appearing at Legato, Interlude)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700943" y="1345624"/>
            <a:ext cx="3357154" cy="5878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Resource level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(potentially appearing at Presto)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100" name="Oval 4"/>
          <p:cNvSpPr>
            <a:spLocks noChangeArrowheads="1"/>
          </p:cNvSpPr>
          <p:nvPr/>
        </p:nvSpPr>
        <p:spPr bwMode="auto">
          <a:xfrm>
            <a:off x="1011316" y="4202429"/>
            <a:ext cx="3117270" cy="11701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4"/>
          <p:cNvSpPr>
            <a:spLocks noChangeArrowheads="1"/>
          </p:cNvSpPr>
          <p:nvPr/>
        </p:nvSpPr>
        <p:spPr bwMode="auto">
          <a:xfrm>
            <a:off x="5791131" y="4230144"/>
            <a:ext cx="3145847" cy="116556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1055701" y="4516570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3580014" y="4724799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837308" y="4855490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18" name="Text Box 9"/>
          <p:cNvSpPr txBox="1">
            <a:spLocks noChangeArrowheads="1"/>
          </p:cNvSpPr>
          <p:nvPr/>
        </p:nvSpPr>
        <p:spPr bwMode="auto">
          <a:xfrm>
            <a:off x="8459613" y="4721288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>
            <a:off x="4129409" y="3648249"/>
            <a:ext cx="0" cy="116464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Line 47"/>
          <p:cNvSpPr>
            <a:spLocks noChangeShapeType="1"/>
          </p:cNvSpPr>
          <p:nvPr/>
        </p:nvSpPr>
        <p:spPr bwMode="auto">
          <a:xfrm>
            <a:off x="5829447" y="3639013"/>
            <a:ext cx="0" cy="125250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Text Box 50"/>
          <p:cNvSpPr txBox="1">
            <a:spLocks noChangeArrowheads="1"/>
          </p:cNvSpPr>
          <p:nvPr/>
        </p:nvSpPr>
        <p:spPr bwMode="auto">
          <a:xfrm>
            <a:off x="994890" y="3553253"/>
            <a:ext cx="3124459" cy="264163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  <a:endParaRPr lang="en-GB" sz="1600" i="1" dirty="0"/>
          </a:p>
        </p:txBody>
      </p:sp>
      <p:sp>
        <p:nvSpPr>
          <p:cNvPr id="128" name="Text Box 50"/>
          <p:cNvSpPr txBox="1">
            <a:spLocks noChangeArrowheads="1"/>
          </p:cNvSpPr>
          <p:nvPr/>
        </p:nvSpPr>
        <p:spPr bwMode="auto">
          <a:xfrm>
            <a:off x="5828077" y="3568983"/>
            <a:ext cx="3144286" cy="259798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</a:p>
        </p:txBody>
      </p:sp>
      <p:sp>
        <p:nvSpPr>
          <p:cNvPr id="130" name="Line 10"/>
          <p:cNvSpPr>
            <a:spLocks noChangeShapeType="1"/>
          </p:cNvSpPr>
          <p:nvPr/>
        </p:nvSpPr>
        <p:spPr bwMode="auto">
          <a:xfrm flipV="1">
            <a:off x="935670" y="4707054"/>
            <a:ext cx="1752" cy="47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90"/>
          <p:cNvSpPr>
            <a:spLocks noChangeShapeType="1"/>
          </p:cNvSpPr>
          <p:nvPr/>
        </p:nvSpPr>
        <p:spPr bwMode="auto">
          <a:xfrm flipV="1">
            <a:off x="8681794" y="4793567"/>
            <a:ext cx="342064" cy="607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88"/>
          <p:cNvSpPr txBox="1">
            <a:spLocks noChangeArrowheads="1"/>
          </p:cNvSpPr>
          <p:nvPr/>
        </p:nvSpPr>
        <p:spPr bwMode="auto">
          <a:xfrm>
            <a:off x="8334953" y="5391015"/>
            <a:ext cx="601209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</a:p>
        </p:txBody>
      </p:sp>
      <p:sp>
        <p:nvSpPr>
          <p:cNvPr id="137" name="Line 34"/>
          <p:cNvSpPr>
            <a:spLocks noChangeShapeType="1"/>
          </p:cNvSpPr>
          <p:nvPr/>
        </p:nvSpPr>
        <p:spPr bwMode="auto">
          <a:xfrm flipH="1" flipV="1">
            <a:off x="4124723" y="4754359"/>
            <a:ext cx="0" cy="1129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121"/>
          <p:cNvSpPr>
            <a:spLocks noChangeArrowheads="1"/>
          </p:cNvSpPr>
          <p:nvPr/>
        </p:nvSpPr>
        <p:spPr bwMode="auto">
          <a:xfrm>
            <a:off x="8873331" y="4718167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21"/>
          <p:cNvSpPr>
            <a:spLocks noChangeArrowheads="1"/>
          </p:cNvSpPr>
          <p:nvPr/>
        </p:nvSpPr>
        <p:spPr bwMode="auto">
          <a:xfrm>
            <a:off x="896146" y="4619741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56"/>
          <p:cNvSpPr>
            <a:spLocks noChangeArrowheads="1"/>
          </p:cNvSpPr>
          <p:nvPr/>
        </p:nvSpPr>
        <p:spPr bwMode="auto">
          <a:xfrm>
            <a:off x="6540070" y="5047790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142" name="Text Box 9"/>
          <p:cNvSpPr txBox="1">
            <a:spLocks noChangeArrowheads="1"/>
          </p:cNvSpPr>
          <p:nvPr/>
        </p:nvSpPr>
        <p:spPr bwMode="auto">
          <a:xfrm>
            <a:off x="643132" y="5198506"/>
            <a:ext cx="584200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  <a:endParaRPr lang="en-GB" b="1" i="1" dirty="0"/>
          </a:p>
        </p:txBody>
      </p:sp>
      <p:sp>
        <p:nvSpPr>
          <p:cNvPr id="143" name="Text Box 9"/>
          <p:cNvSpPr txBox="1">
            <a:spLocks noChangeArrowheads="1"/>
          </p:cNvSpPr>
          <p:nvPr/>
        </p:nvSpPr>
        <p:spPr bwMode="auto">
          <a:xfrm>
            <a:off x="950912" y="5530895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44" name="Text Box 9"/>
          <p:cNvSpPr txBox="1">
            <a:spLocks noChangeArrowheads="1"/>
          </p:cNvSpPr>
          <p:nvPr/>
        </p:nvSpPr>
        <p:spPr bwMode="auto">
          <a:xfrm>
            <a:off x="8492084" y="5735847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45" name="Text Box 37"/>
          <p:cNvSpPr txBox="1">
            <a:spLocks noChangeArrowheads="1"/>
          </p:cNvSpPr>
          <p:nvPr/>
        </p:nvSpPr>
        <p:spPr bwMode="auto">
          <a:xfrm>
            <a:off x="5730037" y="5694590"/>
            <a:ext cx="7761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E-NNI </a:t>
            </a:r>
            <a:endParaRPr lang="en-GB" b="1" i="1" dirty="0"/>
          </a:p>
        </p:txBody>
      </p:sp>
      <p:sp>
        <p:nvSpPr>
          <p:cNvPr id="146" name="Rectangle 121"/>
          <p:cNvSpPr>
            <a:spLocks noChangeArrowheads="1"/>
          </p:cNvSpPr>
          <p:nvPr/>
        </p:nvSpPr>
        <p:spPr bwMode="auto">
          <a:xfrm>
            <a:off x="5747391" y="4891619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121"/>
          <p:cNvSpPr>
            <a:spLocks noChangeArrowheads="1"/>
          </p:cNvSpPr>
          <p:nvPr/>
        </p:nvSpPr>
        <p:spPr bwMode="auto">
          <a:xfrm>
            <a:off x="4020225" y="4854161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 flipV="1">
            <a:off x="5841335" y="4930511"/>
            <a:ext cx="0" cy="696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Text Box 9"/>
          <p:cNvSpPr txBox="1">
            <a:spLocks noChangeArrowheads="1"/>
          </p:cNvSpPr>
          <p:nvPr/>
        </p:nvSpPr>
        <p:spPr bwMode="auto">
          <a:xfrm>
            <a:off x="6160141" y="6043286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3340498" y="6244552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51" name="Oval 56"/>
          <p:cNvSpPr>
            <a:spLocks noChangeArrowheads="1"/>
          </p:cNvSpPr>
          <p:nvPr/>
        </p:nvSpPr>
        <p:spPr bwMode="auto">
          <a:xfrm>
            <a:off x="1714074" y="5033932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153" name="Freeform 39"/>
          <p:cNvSpPr>
            <a:spLocks/>
          </p:cNvSpPr>
          <p:nvPr/>
        </p:nvSpPr>
        <p:spPr bwMode="auto">
          <a:xfrm>
            <a:off x="962096" y="4416252"/>
            <a:ext cx="8020595" cy="46044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889" y="25"/>
              </a:cxn>
              <a:cxn ang="0">
                <a:pos x="2719" y="296"/>
              </a:cxn>
              <a:cxn ang="0">
                <a:pos x="4472" y="93"/>
              </a:cxn>
              <a:cxn ang="0">
                <a:pos x="5556" y="228"/>
              </a:cxn>
            </a:cxnLst>
            <a:rect l="0" t="0" r="r" b="b"/>
            <a:pathLst>
              <a:path w="5556" h="307">
                <a:moveTo>
                  <a:pt x="0" y="143"/>
                </a:moveTo>
                <a:cubicBezTo>
                  <a:pt x="218" y="71"/>
                  <a:pt x="436" y="0"/>
                  <a:pt x="889" y="25"/>
                </a:cubicBezTo>
                <a:cubicBezTo>
                  <a:pt x="1342" y="50"/>
                  <a:pt x="2122" y="285"/>
                  <a:pt x="2719" y="296"/>
                </a:cubicBezTo>
                <a:cubicBezTo>
                  <a:pt x="3316" y="307"/>
                  <a:pt x="3999" y="104"/>
                  <a:pt x="4472" y="93"/>
                </a:cubicBezTo>
                <a:cubicBezTo>
                  <a:pt x="4945" y="82"/>
                  <a:pt x="5250" y="155"/>
                  <a:pt x="5556" y="228"/>
                </a:cubicBezTo>
              </a:path>
            </a:pathLst>
          </a:custGeom>
          <a:noFill/>
          <a:ln w="571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" name="Freeform 154"/>
          <p:cNvSpPr/>
          <p:nvPr/>
        </p:nvSpPr>
        <p:spPr>
          <a:xfrm>
            <a:off x="1043640" y="4547255"/>
            <a:ext cx="7934037" cy="515698"/>
          </a:xfrm>
          <a:custGeom>
            <a:avLst/>
            <a:gdLst>
              <a:gd name="connsiteX0" fmla="*/ 0 w 7934037"/>
              <a:gd name="connsiteY0" fmla="*/ 116994 h 515698"/>
              <a:gd name="connsiteX1" fmla="*/ 1117600 w 7934037"/>
              <a:gd name="connsiteY1" fmla="*/ 33867 h 515698"/>
              <a:gd name="connsiteX2" fmla="*/ 2262909 w 7934037"/>
              <a:gd name="connsiteY2" fmla="*/ 320194 h 515698"/>
              <a:gd name="connsiteX3" fmla="*/ 3158837 w 7934037"/>
              <a:gd name="connsiteY3" fmla="*/ 310958 h 515698"/>
              <a:gd name="connsiteX4" fmla="*/ 3925455 w 7934037"/>
              <a:gd name="connsiteY4" fmla="*/ 504922 h 515698"/>
              <a:gd name="connsiteX5" fmla="*/ 4830618 w 7934037"/>
              <a:gd name="connsiteY5" fmla="*/ 375613 h 515698"/>
              <a:gd name="connsiteX6" fmla="*/ 5911273 w 7934037"/>
              <a:gd name="connsiteY6" fmla="*/ 181649 h 515698"/>
              <a:gd name="connsiteX7" fmla="*/ 6908800 w 7934037"/>
              <a:gd name="connsiteY7" fmla="*/ 384849 h 515698"/>
              <a:gd name="connsiteX8" fmla="*/ 7934037 w 7934037"/>
              <a:gd name="connsiteY8" fmla="*/ 209358 h 51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4037" h="515698">
                <a:moveTo>
                  <a:pt x="0" y="116994"/>
                </a:moveTo>
                <a:cubicBezTo>
                  <a:pt x="370224" y="58497"/>
                  <a:pt x="740449" y="0"/>
                  <a:pt x="1117600" y="33867"/>
                </a:cubicBezTo>
                <a:cubicBezTo>
                  <a:pt x="1494751" y="67734"/>
                  <a:pt x="1922703" y="274012"/>
                  <a:pt x="2262909" y="320194"/>
                </a:cubicBezTo>
                <a:cubicBezTo>
                  <a:pt x="2603115" y="366376"/>
                  <a:pt x="2881746" y="280170"/>
                  <a:pt x="3158837" y="310958"/>
                </a:cubicBezTo>
                <a:cubicBezTo>
                  <a:pt x="3435928" y="341746"/>
                  <a:pt x="3646825" y="494146"/>
                  <a:pt x="3925455" y="504922"/>
                </a:cubicBezTo>
                <a:cubicBezTo>
                  <a:pt x="4204085" y="515698"/>
                  <a:pt x="4499648" y="429492"/>
                  <a:pt x="4830618" y="375613"/>
                </a:cubicBezTo>
                <a:cubicBezTo>
                  <a:pt x="5161588" y="321734"/>
                  <a:pt x="5564909" y="180110"/>
                  <a:pt x="5911273" y="181649"/>
                </a:cubicBezTo>
                <a:cubicBezTo>
                  <a:pt x="6257637" y="183188"/>
                  <a:pt x="6571673" y="380231"/>
                  <a:pt x="6908800" y="384849"/>
                </a:cubicBezTo>
                <a:cubicBezTo>
                  <a:pt x="7245927" y="389467"/>
                  <a:pt x="7589982" y="299412"/>
                  <a:pt x="7934037" y="2093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57" name="Freeform 156"/>
          <p:cNvSpPr/>
          <p:nvPr/>
        </p:nvSpPr>
        <p:spPr>
          <a:xfrm>
            <a:off x="1052877" y="4630383"/>
            <a:ext cx="2974109" cy="343284"/>
          </a:xfrm>
          <a:custGeom>
            <a:avLst/>
            <a:gdLst>
              <a:gd name="connsiteX0" fmla="*/ 0 w 2974109"/>
              <a:gd name="connsiteY0" fmla="*/ 80048 h 343284"/>
              <a:gd name="connsiteX1" fmla="*/ 858981 w 2974109"/>
              <a:gd name="connsiteY1" fmla="*/ 6157 h 343284"/>
              <a:gd name="connsiteX2" fmla="*/ 1524000 w 2974109"/>
              <a:gd name="connsiteY2" fmla="*/ 116993 h 343284"/>
              <a:gd name="connsiteX3" fmla="*/ 2152072 w 2974109"/>
              <a:gd name="connsiteY3" fmla="*/ 310957 h 343284"/>
              <a:gd name="connsiteX4" fmla="*/ 2743200 w 2974109"/>
              <a:gd name="connsiteY4" fmla="*/ 310957 h 343284"/>
              <a:gd name="connsiteX5" fmla="*/ 2974109 w 2974109"/>
              <a:gd name="connsiteY5" fmla="*/ 274012 h 3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109" h="343284">
                <a:moveTo>
                  <a:pt x="0" y="80048"/>
                </a:moveTo>
                <a:cubicBezTo>
                  <a:pt x="302490" y="40024"/>
                  <a:pt x="604981" y="0"/>
                  <a:pt x="858981" y="6157"/>
                </a:cubicBezTo>
                <a:cubicBezTo>
                  <a:pt x="1112981" y="12315"/>
                  <a:pt x="1308485" y="66193"/>
                  <a:pt x="1524000" y="116993"/>
                </a:cubicBezTo>
                <a:cubicBezTo>
                  <a:pt x="1739515" y="167793"/>
                  <a:pt x="1948872" y="278630"/>
                  <a:pt x="2152072" y="310957"/>
                </a:cubicBezTo>
                <a:cubicBezTo>
                  <a:pt x="2355272" y="343284"/>
                  <a:pt x="2606194" y="317114"/>
                  <a:pt x="2743200" y="310957"/>
                </a:cubicBezTo>
                <a:cubicBezTo>
                  <a:pt x="2880206" y="304800"/>
                  <a:pt x="2927157" y="289406"/>
                  <a:pt x="2974109" y="274012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5957386" y="4784322"/>
            <a:ext cx="3001818" cy="257079"/>
          </a:xfrm>
          <a:custGeom>
            <a:avLst/>
            <a:gdLst>
              <a:gd name="connsiteX0" fmla="*/ 0 w 3001818"/>
              <a:gd name="connsiteY0" fmla="*/ 175491 h 257079"/>
              <a:gd name="connsiteX1" fmla="*/ 840509 w 3001818"/>
              <a:gd name="connsiteY1" fmla="*/ 18473 h 257079"/>
              <a:gd name="connsiteX2" fmla="*/ 1265381 w 3001818"/>
              <a:gd name="connsiteY2" fmla="*/ 64655 h 257079"/>
              <a:gd name="connsiteX3" fmla="*/ 1865745 w 3001818"/>
              <a:gd name="connsiteY3" fmla="*/ 230909 h 257079"/>
              <a:gd name="connsiteX4" fmla="*/ 2318327 w 3001818"/>
              <a:gd name="connsiteY4" fmla="*/ 221673 h 257079"/>
              <a:gd name="connsiteX5" fmla="*/ 3001818 w 3001818"/>
              <a:gd name="connsiteY5" fmla="*/ 18473 h 25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1818" h="257079">
                <a:moveTo>
                  <a:pt x="0" y="175491"/>
                </a:moveTo>
                <a:cubicBezTo>
                  <a:pt x="314806" y="106218"/>
                  <a:pt x="629612" y="36946"/>
                  <a:pt x="840509" y="18473"/>
                </a:cubicBezTo>
                <a:cubicBezTo>
                  <a:pt x="1051406" y="0"/>
                  <a:pt x="1094508" y="29249"/>
                  <a:pt x="1265381" y="64655"/>
                </a:cubicBezTo>
                <a:cubicBezTo>
                  <a:pt x="1436254" y="100061"/>
                  <a:pt x="1690254" y="204739"/>
                  <a:pt x="1865745" y="230909"/>
                </a:cubicBezTo>
                <a:cubicBezTo>
                  <a:pt x="2041236" y="257079"/>
                  <a:pt x="2128982" y="257079"/>
                  <a:pt x="2318327" y="221673"/>
                </a:cubicBezTo>
                <a:cubicBezTo>
                  <a:pt x="2507672" y="186267"/>
                  <a:pt x="2754745" y="102370"/>
                  <a:pt x="3001818" y="18473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ine 40"/>
          <p:cNvSpPr>
            <a:spLocks noChangeShapeType="1"/>
          </p:cNvSpPr>
          <p:nvPr/>
        </p:nvSpPr>
        <p:spPr bwMode="auto">
          <a:xfrm flipV="1">
            <a:off x="5071797" y="4938245"/>
            <a:ext cx="0" cy="1406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Text Box 55"/>
          <p:cNvSpPr txBox="1">
            <a:spLocks noChangeArrowheads="1"/>
          </p:cNvSpPr>
          <p:nvPr/>
        </p:nvSpPr>
        <p:spPr bwMode="auto">
          <a:xfrm>
            <a:off x="4693253" y="6367046"/>
            <a:ext cx="780164" cy="33855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sz="1600" i="1" dirty="0" smtClean="0"/>
              <a:t>Link</a:t>
            </a:r>
            <a:endParaRPr lang="en-US" sz="1600" i="1" dirty="0"/>
          </a:p>
        </p:txBody>
      </p:sp>
      <p:sp>
        <p:nvSpPr>
          <p:cNvPr id="138" name="Text Box 37"/>
          <p:cNvSpPr txBox="1">
            <a:spLocks noChangeArrowheads="1"/>
          </p:cNvSpPr>
          <p:nvPr/>
        </p:nvSpPr>
        <p:spPr bwMode="auto">
          <a:xfrm>
            <a:off x="3479112" y="5874569"/>
            <a:ext cx="7761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E-NNI </a:t>
            </a:r>
            <a:endParaRPr lang="en-GB" b="1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10400" y="6400800"/>
            <a:ext cx="13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MEF</a:t>
            </a:r>
            <a:endParaRPr lang="en-US" dirty="0"/>
          </a:p>
        </p:txBody>
      </p:sp>
      <p:sp>
        <p:nvSpPr>
          <p:cNvPr id="87" name="矩形 86"/>
          <p:cNvSpPr/>
          <p:nvPr/>
        </p:nvSpPr>
        <p:spPr>
          <a:xfrm>
            <a:off x="228600" y="6019800"/>
            <a:ext cx="2971800" cy="838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Issue: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UNI link: ETH; =&gt; a multi-domain, multi-layer case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8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S3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8381" y="997075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s36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S6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14859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S37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8283" y="156026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s38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302" y="183026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104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82284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8" idx="3"/>
          </p:cNvCxnSpPr>
          <p:nvPr/>
        </p:nvCxnSpPr>
        <p:spPr bwMode="auto">
          <a:xfrm>
            <a:off x="4124041" y="783772"/>
            <a:ext cx="2503872" cy="50823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4"/>
          <p:cNvCxnSpPr>
            <a:stCxn id="19" idx="2"/>
            <a:endCxn id="104" idx="0"/>
          </p:cNvCxnSpPr>
          <p:nvPr/>
        </p:nvCxnSpPr>
        <p:spPr bwMode="auto">
          <a:xfrm>
            <a:off x="6134902" y="2287461"/>
            <a:ext cx="723098" cy="3414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7"/>
          <p:cNvCxnSpPr>
            <a:stCxn id="20" idx="3"/>
          </p:cNvCxnSpPr>
          <p:nvPr/>
        </p:nvCxnSpPr>
        <p:spPr bwMode="auto">
          <a:xfrm>
            <a:off x="7010400" y="1333500"/>
            <a:ext cx="752310" cy="63554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9"/>
          <p:cNvCxnSpPr>
            <a:stCxn id="104" idx="0"/>
            <a:endCxn id="24" idx="1"/>
          </p:cNvCxnSpPr>
          <p:nvPr/>
        </p:nvCxnSpPr>
        <p:spPr bwMode="auto">
          <a:xfrm flipV="1">
            <a:off x="6858000" y="2051444"/>
            <a:ext cx="609600" cy="57745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S9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S10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S11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 Network domain 1</a:t>
            </a:r>
            <a:endParaRPr lang="en-US" sz="1200" b="1" dirty="0"/>
          </a:p>
        </p:txBody>
      </p:sp>
      <p:sp>
        <p:nvSpPr>
          <p:cNvPr id="44" name="TextBox 45"/>
          <p:cNvSpPr txBox="1"/>
          <p:nvPr/>
        </p:nvSpPr>
        <p:spPr>
          <a:xfrm>
            <a:off x="2887028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6"/>
          <p:cNvSpPr txBox="1"/>
          <p:nvPr/>
        </p:nvSpPr>
        <p:spPr>
          <a:xfrm>
            <a:off x="4495800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7"/>
          <p:cNvSpPr txBox="1"/>
          <p:nvPr/>
        </p:nvSpPr>
        <p:spPr>
          <a:xfrm>
            <a:off x="1996531" y="426287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S23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8"/>
          <p:cNvSpPr txBox="1"/>
          <p:nvPr/>
        </p:nvSpPr>
        <p:spPr>
          <a:xfrm>
            <a:off x="5899798" y="4444859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9"/>
          <p:cNvSpPr txBox="1"/>
          <p:nvPr/>
        </p:nvSpPr>
        <p:spPr>
          <a:xfrm>
            <a:off x="3645304" y="426230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50"/>
          <p:cNvSpPr txBox="1"/>
          <p:nvPr/>
        </p:nvSpPr>
        <p:spPr>
          <a:xfrm>
            <a:off x="2966266" y="500971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S26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51"/>
          <p:cNvSpPr txBox="1"/>
          <p:nvPr/>
        </p:nvSpPr>
        <p:spPr>
          <a:xfrm>
            <a:off x="4576697" y="50093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S27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2"/>
          <p:cNvSpPr txBox="1"/>
          <p:nvPr/>
        </p:nvSpPr>
        <p:spPr>
          <a:xfrm>
            <a:off x="6329700" y="500805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S28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58696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527685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804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5096" y="586341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527804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582" y="459051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2239" y="588111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Straight Connector 63"/>
          <p:cNvCxnSpPr/>
          <p:nvPr/>
        </p:nvCxnSpPr>
        <p:spPr bwMode="auto">
          <a:xfrm flipV="1">
            <a:off x="5901743" y="4787542"/>
            <a:ext cx="1548980" cy="2845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4"/>
          <p:cNvCxnSpPr/>
          <p:nvPr/>
        </p:nvCxnSpPr>
        <p:spPr bwMode="auto">
          <a:xfrm>
            <a:off x="5896816" y="6102132"/>
            <a:ext cx="1772865" cy="229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9017" y="527062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6"/>
          <p:cNvCxnSpPr/>
          <p:nvPr/>
        </p:nvCxnSpPr>
        <p:spPr bwMode="auto">
          <a:xfrm flipV="1">
            <a:off x="6788756" y="5487404"/>
            <a:ext cx="868552" cy="62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7"/>
          <p:cNvCxnSpPr>
            <a:stCxn id="52" idx="3"/>
          </p:cNvCxnSpPr>
          <p:nvPr/>
        </p:nvCxnSpPr>
        <p:spPr bwMode="auto">
          <a:xfrm flipV="1">
            <a:off x="2495038" y="4457700"/>
            <a:ext cx="586185" cy="348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8"/>
          <p:cNvCxnSpPr/>
          <p:nvPr/>
        </p:nvCxnSpPr>
        <p:spPr bwMode="auto">
          <a:xfrm flipV="1">
            <a:off x="3357413" y="423155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9"/>
          <p:cNvCxnSpPr/>
          <p:nvPr/>
        </p:nvCxnSpPr>
        <p:spPr bwMode="auto">
          <a:xfrm flipV="1">
            <a:off x="4173274" y="480977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70"/>
          <p:cNvCxnSpPr/>
          <p:nvPr/>
        </p:nvCxnSpPr>
        <p:spPr bwMode="auto">
          <a:xfrm flipV="1">
            <a:off x="2482708" y="6112814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71"/>
          <p:cNvCxnSpPr/>
          <p:nvPr/>
        </p:nvCxnSpPr>
        <p:spPr bwMode="auto">
          <a:xfrm flipV="1">
            <a:off x="4173274" y="6099691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2"/>
          <p:cNvCxnSpPr>
            <a:endCxn id="56" idx="2"/>
          </p:cNvCxnSpPr>
          <p:nvPr/>
        </p:nvCxnSpPr>
        <p:spPr bwMode="auto">
          <a:xfrm flipV="1">
            <a:off x="3276600" y="5035264"/>
            <a:ext cx="680804" cy="47454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3"/>
          <p:cNvCxnSpPr>
            <a:endCxn id="55" idx="2"/>
          </p:cNvCxnSpPr>
          <p:nvPr/>
        </p:nvCxnSpPr>
        <p:spPr bwMode="auto">
          <a:xfrm flipV="1">
            <a:off x="2484000" y="5734052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4"/>
          <p:cNvCxnSpPr>
            <a:stCxn id="52" idx="3"/>
            <a:endCxn id="55" idx="0"/>
          </p:cNvCxnSpPr>
          <p:nvPr/>
        </p:nvCxnSpPr>
        <p:spPr bwMode="auto">
          <a:xfrm>
            <a:off x="2495038" y="480666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5"/>
          <p:cNvCxnSpPr>
            <a:stCxn id="59" idx="2"/>
          </p:cNvCxnSpPr>
          <p:nvPr/>
        </p:nvCxnSpPr>
        <p:spPr bwMode="auto">
          <a:xfrm>
            <a:off x="4859522" y="5735245"/>
            <a:ext cx="650209" cy="38397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6"/>
          <p:cNvCxnSpPr>
            <a:endCxn id="60" idx="1"/>
          </p:cNvCxnSpPr>
          <p:nvPr/>
        </p:nvCxnSpPr>
        <p:spPr bwMode="auto">
          <a:xfrm>
            <a:off x="4876694" y="4436552"/>
            <a:ext cx="570888" cy="3825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7"/>
          <p:cNvCxnSpPr/>
          <p:nvPr/>
        </p:nvCxnSpPr>
        <p:spPr bwMode="auto">
          <a:xfrm>
            <a:off x="3973224" y="500321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8"/>
          <p:cNvCxnSpPr/>
          <p:nvPr/>
        </p:nvCxnSpPr>
        <p:spPr bwMode="auto">
          <a:xfrm>
            <a:off x="5692938" y="5022843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9"/>
          <p:cNvCxnSpPr>
            <a:stCxn id="61" idx="0"/>
            <a:endCxn id="64" idx="1"/>
          </p:cNvCxnSpPr>
          <p:nvPr/>
        </p:nvCxnSpPr>
        <p:spPr bwMode="auto">
          <a:xfrm flipV="1">
            <a:off x="5710839" y="5499228"/>
            <a:ext cx="638178" cy="38188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81"/>
          <p:cNvSpPr txBox="1"/>
          <p:nvPr/>
        </p:nvSpPr>
        <p:spPr>
          <a:xfrm>
            <a:off x="1990896" y="6390501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S29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82"/>
          <p:cNvSpPr txBox="1"/>
          <p:nvPr/>
        </p:nvSpPr>
        <p:spPr>
          <a:xfrm>
            <a:off x="3683565" y="6390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S30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extBox 83"/>
          <p:cNvSpPr txBox="1"/>
          <p:nvPr/>
        </p:nvSpPr>
        <p:spPr>
          <a:xfrm>
            <a:off x="5471822" y="6390499"/>
            <a:ext cx="70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S31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4"/>
          <p:cNvSpPr/>
          <p:nvPr/>
        </p:nvSpPr>
        <p:spPr>
          <a:xfrm>
            <a:off x="1641428" y="3714484"/>
            <a:ext cx="52971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85"/>
          <p:cNvSpPr txBox="1"/>
          <p:nvPr/>
        </p:nvSpPr>
        <p:spPr>
          <a:xfrm>
            <a:off x="1752600" y="3771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Network domain 2</a:t>
            </a:r>
            <a:endParaRPr lang="en-US" sz="1200" b="1" dirty="0"/>
          </a:p>
        </p:txBody>
      </p:sp>
      <p:cxnSp>
        <p:nvCxnSpPr>
          <p:cNvPr id="84" name="Straight Connector 86"/>
          <p:cNvCxnSpPr>
            <a:stCxn id="17" idx="2"/>
          </p:cNvCxnSpPr>
          <p:nvPr/>
        </p:nvCxnSpPr>
        <p:spPr bwMode="auto">
          <a:xfrm>
            <a:off x="2999615" y="2872832"/>
            <a:ext cx="276985" cy="1203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7"/>
          <p:cNvCxnSpPr>
            <a:stCxn id="21" idx="2"/>
            <a:endCxn id="58" idx="0"/>
          </p:cNvCxnSpPr>
          <p:nvPr/>
        </p:nvCxnSpPr>
        <p:spPr bwMode="auto">
          <a:xfrm>
            <a:off x="4746758" y="2890531"/>
            <a:ext cx="112764" cy="11124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8"/>
          <p:cNvCxnSpPr>
            <a:stCxn id="52" idx="2"/>
          </p:cNvCxnSpPr>
          <p:nvPr/>
        </p:nvCxnSpPr>
        <p:spPr bwMode="auto">
          <a:xfrm>
            <a:off x="2266438" y="5035264"/>
            <a:ext cx="19562" cy="87023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C-R3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TextBox 95"/>
          <p:cNvSpPr txBox="1"/>
          <p:nvPr/>
        </p:nvSpPr>
        <p:spPr>
          <a:xfrm>
            <a:off x="7894171" y="45339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4" name="TextBox 96"/>
          <p:cNvSpPr txBox="1"/>
          <p:nvPr/>
        </p:nvSpPr>
        <p:spPr>
          <a:xfrm>
            <a:off x="7930968" y="50189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567817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9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859360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7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260381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8" name="TextBox 100"/>
          <p:cNvSpPr txBox="1"/>
          <p:nvPr/>
        </p:nvSpPr>
        <p:spPr>
          <a:xfrm>
            <a:off x="8077200" y="57809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C-R6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 Customer domain 1</a:t>
            </a:r>
            <a:endParaRPr lang="en-US" sz="1200" b="1" dirty="0"/>
          </a:p>
        </p:txBody>
      </p:sp>
      <p:sp>
        <p:nvSpPr>
          <p:cNvPr id="100" name="TextBox 102"/>
          <p:cNvSpPr txBox="1"/>
          <p:nvPr/>
        </p:nvSpPr>
        <p:spPr>
          <a:xfrm>
            <a:off x="8145465" y="39243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 Customer domain 2</a:t>
            </a:r>
            <a:endParaRPr lang="en-US" sz="1200" b="1" dirty="0"/>
          </a:p>
        </p:txBody>
      </p:sp>
      <p:sp>
        <p:nvSpPr>
          <p:cNvPr id="101" name="Rectangle 108"/>
          <p:cNvSpPr/>
          <p:nvPr/>
        </p:nvSpPr>
        <p:spPr>
          <a:xfrm>
            <a:off x="5791200" y="190500"/>
            <a:ext cx="2286000" cy="30480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2" name="TextBox 109"/>
          <p:cNvSpPr txBox="1"/>
          <p:nvPr/>
        </p:nvSpPr>
        <p:spPr>
          <a:xfrm>
            <a:off x="5867400" y="342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 Network domain 3</a:t>
            </a:r>
            <a:endParaRPr lang="en-US" sz="1200" b="1" dirty="0"/>
          </a:p>
        </p:txBody>
      </p:sp>
      <p:sp>
        <p:nvSpPr>
          <p:cNvPr id="103" name="TextBox 110"/>
          <p:cNvSpPr txBox="1"/>
          <p:nvPr/>
        </p:nvSpPr>
        <p:spPr>
          <a:xfrm>
            <a:off x="6477000" y="23241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S39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628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15"/>
          <p:cNvCxnSpPr>
            <a:endCxn id="20" idx="1"/>
          </p:cNvCxnSpPr>
          <p:nvPr/>
        </p:nvCxnSpPr>
        <p:spPr bwMode="auto">
          <a:xfrm flipV="1">
            <a:off x="6083035" y="1333500"/>
            <a:ext cx="470165" cy="49259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18"/>
          <p:cNvCxnSpPr>
            <a:endCxn id="19" idx="1"/>
          </p:cNvCxnSpPr>
          <p:nvPr/>
        </p:nvCxnSpPr>
        <p:spPr bwMode="auto">
          <a:xfrm flipV="1">
            <a:off x="4954487" y="2058861"/>
            <a:ext cx="951815" cy="6115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23"/>
          <p:cNvCxnSpPr>
            <a:stCxn id="19" idx="2"/>
          </p:cNvCxnSpPr>
          <p:nvPr/>
        </p:nvCxnSpPr>
        <p:spPr bwMode="auto">
          <a:xfrm flipH="1">
            <a:off x="5065764" y="2287461"/>
            <a:ext cx="1069138" cy="19416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25"/>
          <p:cNvCxnSpPr>
            <a:stCxn id="104" idx="2"/>
            <a:endCxn id="60" idx="0"/>
          </p:cNvCxnSpPr>
          <p:nvPr/>
        </p:nvCxnSpPr>
        <p:spPr bwMode="auto">
          <a:xfrm flipH="1">
            <a:off x="5676182" y="3086100"/>
            <a:ext cx="1181818" cy="150441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27"/>
          <p:cNvSpPr txBox="1"/>
          <p:nvPr/>
        </p:nvSpPr>
        <p:spPr>
          <a:xfrm>
            <a:off x="8297865" y="1905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 Customer domain 3</a:t>
            </a:r>
            <a:endParaRPr lang="en-US" sz="1200" b="1" dirty="0"/>
          </a:p>
        </p:txBody>
      </p:sp>
      <p:sp>
        <p:nvSpPr>
          <p:cNvPr id="111" name="TextBox 128"/>
          <p:cNvSpPr txBox="1"/>
          <p:nvPr/>
        </p:nvSpPr>
        <p:spPr>
          <a:xfrm>
            <a:off x="8534400" y="8001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C-R7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TextBox 129"/>
          <p:cNvSpPr txBox="1"/>
          <p:nvPr/>
        </p:nvSpPr>
        <p:spPr>
          <a:xfrm>
            <a:off x="8458200" y="15137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C-R8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958184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1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199" y="1803148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cxnSp>
        <p:nvCxnSpPr>
          <p:cNvPr id="115" name="Straight Connector 133"/>
          <p:cNvCxnSpPr>
            <a:endCxn id="113" idx="1"/>
          </p:cNvCxnSpPr>
          <p:nvPr/>
        </p:nvCxnSpPr>
        <p:spPr bwMode="auto">
          <a:xfrm flipV="1">
            <a:off x="6934200" y="1180560"/>
            <a:ext cx="1295400" cy="15294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35"/>
          <p:cNvCxnSpPr>
            <a:endCxn id="114" idx="1"/>
          </p:cNvCxnSpPr>
          <p:nvPr/>
        </p:nvCxnSpPr>
        <p:spPr bwMode="auto">
          <a:xfrm flipV="1">
            <a:off x="7747420" y="2025524"/>
            <a:ext cx="710779" cy="2223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838200" y="3429000"/>
            <a:ext cx="2286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ODUk</a:t>
            </a:r>
            <a:r>
              <a:rPr lang="en-US" altLang="zh-CN" sz="1400" dirty="0" smtClean="0"/>
              <a:t> link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Note: </a:t>
            </a:r>
          </a:p>
          <a:p>
            <a:r>
              <a:rPr lang="en-US" altLang="zh-CN" sz="1400" dirty="0" smtClean="0"/>
              <a:t>OTN-Optical layer</a:t>
            </a:r>
          </a:p>
          <a:p>
            <a:r>
              <a:rPr lang="en-US" altLang="zh-CN" sz="1400" dirty="0" smtClean="0"/>
              <a:t>controlled by each domain controller </a:t>
            </a:r>
          </a:p>
          <a:p>
            <a:r>
              <a:rPr lang="en-US" altLang="zh-CN" sz="1400" dirty="0" smtClean="0"/>
              <a:t>and not exposed</a:t>
            </a:r>
          </a:p>
          <a:p>
            <a:r>
              <a:rPr lang="en-US" altLang="zh-CN" sz="1400" dirty="0" smtClean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provided by Igor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Controlling Hierarchy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PNC1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81400" y="3810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PNC2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3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PNC3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434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15000" y="30480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5302" y="1219200"/>
            <a:ext cx="273869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b="1" dirty="0" smtClean="0"/>
          </a:p>
          <a:p>
            <a:r>
              <a:rPr lang="en-US" altLang="zh-CN" sz="1600" b="1" dirty="0" smtClean="0"/>
              <a:t>Assumption: </a:t>
            </a:r>
          </a:p>
          <a:p>
            <a:r>
              <a:rPr lang="en-US" altLang="zh-CN" sz="1600" dirty="0" smtClean="0"/>
              <a:t>1:  client controller knows the C-Rx and its access link information. 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2: MDSC knows how to map C-Rx and its network side of nodes within its network domain. 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3: MDSC has no topology information at all before each PNC reports its topology.</a:t>
            </a:r>
            <a:endParaRPr lang="zh-CN" altLang="en-US" sz="1600" dirty="0"/>
          </a:p>
        </p:txBody>
      </p: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Domain 1</a:t>
            </a:r>
            <a:endParaRPr lang="zh-CN" altLang="en-US" dirty="0"/>
          </a:p>
        </p:txBody>
      </p:sp>
      <p:sp>
        <p:nvSpPr>
          <p:cNvPr id="28" name="云形 27"/>
          <p:cNvSpPr/>
          <p:nvPr/>
        </p:nvSpPr>
        <p:spPr>
          <a:xfrm>
            <a:off x="4800600" y="55626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domain 3</a:t>
            </a:r>
            <a:endParaRPr lang="zh-CN" altLang="en-US" dirty="0"/>
          </a:p>
        </p:txBody>
      </p:sp>
      <p:sp>
        <p:nvSpPr>
          <p:cNvPr id="29" name="云形 28"/>
          <p:cNvSpPr/>
          <p:nvPr/>
        </p:nvSpPr>
        <p:spPr>
          <a:xfrm>
            <a:off x="3352800" y="4343400"/>
            <a:ext cx="19050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Domain 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Domain controller reporting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3400" y="1524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MDSC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04800" y="2743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PNC1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066800" y="30480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PNC2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1828800" y="2743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PNC3</a:t>
            </a:r>
            <a:endParaRPr lang="zh-CN" altLang="en-US" sz="1200" dirty="0"/>
          </a:p>
        </p:txBody>
      </p:sp>
      <p:cxnSp>
        <p:nvCxnSpPr>
          <p:cNvPr id="15" name="直接箭头连接符 14"/>
          <p:cNvCxnSpPr>
            <a:stCxn id="11" idx="0"/>
          </p:cNvCxnSpPr>
          <p:nvPr/>
        </p:nvCxnSpPr>
        <p:spPr>
          <a:xfrm flipV="1">
            <a:off x="571500" y="1828800"/>
            <a:ext cx="3810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0"/>
            <a:endCxn id="10" idx="2"/>
          </p:cNvCxnSpPr>
          <p:nvPr/>
        </p:nvCxnSpPr>
        <p:spPr>
          <a:xfrm flipV="1">
            <a:off x="1333500" y="1828800"/>
            <a:ext cx="0" cy="1219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</p:cNvCxnSpPr>
          <p:nvPr/>
        </p:nvCxnSpPr>
        <p:spPr>
          <a:xfrm flipH="1" flipV="1">
            <a:off x="1828800" y="1828800"/>
            <a:ext cx="26670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5"/>
          <p:cNvSpPr/>
          <p:nvPr/>
        </p:nvSpPr>
        <p:spPr>
          <a:xfrm>
            <a:off x="228600" y="4114800"/>
            <a:ext cx="2349920" cy="2514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5" name="TextBox 46"/>
          <p:cNvSpPr txBox="1"/>
          <p:nvPr/>
        </p:nvSpPr>
        <p:spPr>
          <a:xfrm>
            <a:off x="457200" y="4306669"/>
            <a:ext cx="1885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Domain 1 abstract TE topologies (single node)</a:t>
            </a:r>
          </a:p>
        </p:txBody>
      </p:sp>
      <p:sp>
        <p:nvSpPr>
          <p:cNvPr id="51" name="TextBox 58"/>
          <p:cNvSpPr txBox="1"/>
          <p:nvPr/>
        </p:nvSpPr>
        <p:spPr>
          <a:xfrm>
            <a:off x="5791200" y="6019800"/>
            <a:ext cx="1885208" cy="459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Domain 2 abstract TE topologies</a:t>
            </a:r>
          </a:p>
        </p:txBody>
      </p:sp>
      <p:sp>
        <p:nvSpPr>
          <p:cNvPr id="58" name="Rectangle 70"/>
          <p:cNvSpPr/>
          <p:nvPr/>
        </p:nvSpPr>
        <p:spPr>
          <a:xfrm>
            <a:off x="3124200" y="1752600"/>
            <a:ext cx="4191000" cy="2133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61" name="TextBox 77"/>
          <p:cNvSpPr txBox="1"/>
          <p:nvPr/>
        </p:nvSpPr>
        <p:spPr>
          <a:xfrm>
            <a:off x="3124200" y="1905000"/>
            <a:ext cx="1885208" cy="459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Domain 3 abstract TE topologies</a:t>
            </a:r>
          </a:p>
        </p:txBody>
      </p:sp>
      <p:sp>
        <p:nvSpPr>
          <p:cNvPr id="62" name="Rounded Rectangle 120"/>
          <p:cNvSpPr/>
          <p:nvPr/>
        </p:nvSpPr>
        <p:spPr>
          <a:xfrm>
            <a:off x="935372" y="51054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3" name="TextBox 122"/>
          <p:cNvSpPr txBox="1"/>
          <p:nvPr/>
        </p:nvSpPr>
        <p:spPr>
          <a:xfrm>
            <a:off x="914400" y="5334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NE-A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Connector 123"/>
          <p:cNvCxnSpPr/>
          <p:nvPr/>
        </p:nvCxnSpPr>
        <p:spPr bwMode="auto">
          <a:xfrm>
            <a:off x="1689176" y="5334000"/>
            <a:ext cx="977824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4"/>
          <p:cNvCxnSpPr/>
          <p:nvPr/>
        </p:nvCxnSpPr>
        <p:spPr bwMode="auto">
          <a:xfrm>
            <a:off x="1676400" y="5638800"/>
            <a:ext cx="9906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125"/>
          <p:cNvCxnSpPr/>
          <p:nvPr/>
        </p:nvCxnSpPr>
        <p:spPr bwMode="auto">
          <a:xfrm flipH="1">
            <a:off x="1219200" y="58674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126"/>
          <p:cNvCxnSpPr/>
          <p:nvPr/>
        </p:nvCxnSpPr>
        <p:spPr bwMode="auto">
          <a:xfrm flipH="1">
            <a:off x="1447800" y="58674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矩形 103"/>
          <p:cNvSpPr/>
          <p:nvPr/>
        </p:nvSpPr>
        <p:spPr bwMode="auto">
          <a:xfrm>
            <a:off x="228600" y="3810000"/>
            <a:ext cx="23622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PN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C1 (single node)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124200" y="1447800"/>
            <a:ext cx="41910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PNC3 (same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 as physical topology)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31172" y="4114800"/>
            <a:ext cx="2362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PNC2 (single node)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107" name="Straight Connector 125"/>
          <p:cNvCxnSpPr/>
          <p:nvPr/>
        </p:nvCxnSpPr>
        <p:spPr bwMode="auto">
          <a:xfrm>
            <a:off x="152400" y="57150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26"/>
          <p:cNvCxnSpPr/>
          <p:nvPr/>
        </p:nvCxnSpPr>
        <p:spPr bwMode="auto">
          <a:xfrm>
            <a:off x="152400" y="54864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26"/>
          <p:cNvCxnSpPr/>
          <p:nvPr/>
        </p:nvCxnSpPr>
        <p:spPr bwMode="auto">
          <a:xfrm>
            <a:off x="152400" y="52578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Rectangle 70"/>
          <p:cNvSpPr/>
          <p:nvPr/>
        </p:nvSpPr>
        <p:spPr>
          <a:xfrm>
            <a:off x="152400" y="1371600"/>
            <a:ext cx="2362200" cy="2057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15" name="Rounded Rectangle 146"/>
          <p:cNvSpPr/>
          <p:nvPr/>
        </p:nvSpPr>
        <p:spPr>
          <a:xfrm>
            <a:off x="5105400" y="22860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NE-B</a:t>
            </a:r>
          </a:p>
        </p:txBody>
      </p:sp>
      <p:sp>
        <p:nvSpPr>
          <p:cNvPr id="116" name="Rounded Rectangle 146"/>
          <p:cNvSpPr/>
          <p:nvPr/>
        </p:nvSpPr>
        <p:spPr>
          <a:xfrm>
            <a:off x="4800600" y="31242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NE-C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Rounded Rectangle 146"/>
          <p:cNvSpPr/>
          <p:nvPr/>
        </p:nvSpPr>
        <p:spPr>
          <a:xfrm>
            <a:off x="3733800" y="27432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NE-A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ounded Rectangle 146"/>
          <p:cNvSpPr/>
          <p:nvPr/>
        </p:nvSpPr>
        <p:spPr>
          <a:xfrm>
            <a:off x="6172200" y="26670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NE-D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49"/>
          <p:cNvCxnSpPr>
            <a:stCxn id="117" idx="0"/>
            <a:endCxn id="115" idx="1"/>
          </p:cNvCxnSpPr>
          <p:nvPr/>
        </p:nvCxnSpPr>
        <p:spPr bwMode="auto">
          <a:xfrm flipV="1">
            <a:off x="4076700" y="2552700"/>
            <a:ext cx="1028700" cy="1905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49"/>
          <p:cNvCxnSpPr>
            <a:stCxn id="117" idx="2"/>
            <a:endCxn id="116" idx="1"/>
          </p:cNvCxnSpPr>
          <p:nvPr/>
        </p:nvCxnSpPr>
        <p:spPr bwMode="auto">
          <a:xfrm>
            <a:off x="4076700" y="3276600"/>
            <a:ext cx="723900" cy="1143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49"/>
          <p:cNvCxnSpPr>
            <a:stCxn id="116" idx="3"/>
            <a:endCxn id="118" idx="1"/>
          </p:cNvCxnSpPr>
          <p:nvPr/>
        </p:nvCxnSpPr>
        <p:spPr bwMode="auto">
          <a:xfrm flipV="1">
            <a:off x="5486400" y="2933700"/>
            <a:ext cx="685800" cy="457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49"/>
          <p:cNvCxnSpPr>
            <a:stCxn id="115" idx="3"/>
            <a:endCxn id="118" idx="0"/>
          </p:cNvCxnSpPr>
          <p:nvPr/>
        </p:nvCxnSpPr>
        <p:spPr bwMode="auto">
          <a:xfrm>
            <a:off x="5791200" y="2552700"/>
            <a:ext cx="723900" cy="1143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26"/>
          <p:cNvCxnSpPr/>
          <p:nvPr/>
        </p:nvCxnSpPr>
        <p:spPr bwMode="auto">
          <a:xfrm>
            <a:off x="2971800" y="29718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26"/>
          <p:cNvCxnSpPr/>
          <p:nvPr/>
        </p:nvCxnSpPr>
        <p:spPr bwMode="auto">
          <a:xfrm>
            <a:off x="2971800" y="2438400"/>
            <a:ext cx="21336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26"/>
          <p:cNvCxnSpPr/>
          <p:nvPr/>
        </p:nvCxnSpPr>
        <p:spPr bwMode="auto">
          <a:xfrm>
            <a:off x="4038600" y="3276600"/>
            <a:ext cx="0" cy="990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26"/>
          <p:cNvCxnSpPr/>
          <p:nvPr/>
        </p:nvCxnSpPr>
        <p:spPr bwMode="auto">
          <a:xfrm>
            <a:off x="5105400" y="3657600"/>
            <a:ext cx="0" cy="6858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26"/>
          <p:cNvCxnSpPr/>
          <p:nvPr/>
        </p:nvCxnSpPr>
        <p:spPr bwMode="auto">
          <a:xfrm>
            <a:off x="5791200" y="2438400"/>
            <a:ext cx="21336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26"/>
          <p:cNvCxnSpPr/>
          <p:nvPr/>
        </p:nvCxnSpPr>
        <p:spPr bwMode="auto">
          <a:xfrm>
            <a:off x="6858000" y="2895600"/>
            <a:ext cx="10668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Rectangle 45"/>
          <p:cNvSpPr/>
          <p:nvPr/>
        </p:nvSpPr>
        <p:spPr>
          <a:xfrm>
            <a:off x="5431172" y="4495800"/>
            <a:ext cx="2362200" cy="1981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56" name="Rounded Rectangle 120"/>
          <p:cNvSpPr/>
          <p:nvPr/>
        </p:nvSpPr>
        <p:spPr>
          <a:xfrm>
            <a:off x="6116972" y="51816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7" name="TextBox 122"/>
          <p:cNvSpPr txBox="1"/>
          <p:nvPr/>
        </p:nvSpPr>
        <p:spPr>
          <a:xfrm>
            <a:off x="6096000" y="541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8" name="Straight Connector 123"/>
          <p:cNvCxnSpPr/>
          <p:nvPr/>
        </p:nvCxnSpPr>
        <p:spPr bwMode="auto">
          <a:xfrm>
            <a:off x="6870776" y="5410200"/>
            <a:ext cx="977824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24"/>
          <p:cNvCxnSpPr/>
          <p:nvPr/>
        </p:nvCxnSpPr>
        <p:spPr bwMode="auto">
          <a:xfrm>
            <a:off x="6858000" y="5715000"/>
            <a:ext cx="9906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25"/>
          <p:cNvCxnSpPr/>
          <p:nvPr/>
        </p:nvCxnSpPr>
        <p:spPr bwMode="auto">
          <a:xfrm flipH="1">
            <a:off x="6324600" y="43434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26"/>
          <p:cNvCxnSpPr/>
          <p:nvPr/>
        </p:nvCxnSpPr>
        <p:spPr bwMode="auto">
          <a:xfrm flipH="1">
            <a:off x="6553200" y="43434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25"/>
          <p:cNvCxnSpPr/>
          <p:nvPr/>
        </p:nvCxnSpPr>
        <p:spPr bwMode="auto">
          <a:xfrm>
            <a:off x="5334000" y="57150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26"/>
          <p:cNvCxnSpPr/>
          <p:nvPr/>
        </p:nvCxnSpPr>
        <p:spPr bwMode="auto">
          <a:xfrm>
            <a:off x="5334000" y="54864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23"/>
          <p:cNvCxnSpPr/>
          <p:nvPr/>
        </p:nvCxnSpPr>
        <p:spPr bwMode="auto">
          <a:xfrm>
            <a:off x="6858000" y="5562600"/>
            <a:ext cx="977824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loud 87"/>
          <p:cNvSpPr/>
          <p:nvPr/>
        </p:nvSpPr>
        <p:spPr>
          <a:xfrm>
            <a:off x="7620000" y="2322632"/>
            <a:ext cx="1371600" cy="6096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Network </a:t>
            </a:r>
            <a:r>
              <a:rPr lang="en-US" sz="3200" dirty="0"/>
              <a:t>Topology </a:t>
            </a:r>
            <a:r>
              <a:rPr lang="en-US" sz="3200" dirty="0" smtClean="0"/>
              <a:t>(teas) Model Instantiation (PNC1 to MDSC)</a:t>
            </a:r>
            <a:endParaRPr lang="en-US" sz="3200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64641" y="1219200"/>
            <a:ext cx="875075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6" name="Diamond 5"/>
          <p:cNvSpPr/>
          <p:nvPr/>
        </p:nvSpPr>
        <p:spPr>
          <a:xfrm>
            <a:off x="3952623" y="1439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ine 157"/>
          <p:cNvSpPr>
            <a:spLocks noChangeShapeType="1"/>
          </p:cNvSpPr>
          <p:nvPr/>
        </p:nvSpPr>
        <p:spPr bwMode="auto">
          <a:xfrm>
            <a:off x="3990724" y="1537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36066" y="1724024"/>
            <a:ext cx="625792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network-id=</a:t>
            </a:r>
            <a:r>
              <a:rPr lang="en-US" sz="800" b="1" dirty="0" smtClean="0">
                <a:latin typeface="Calibri" pitchFamily="34" charset="0"/>
              </a:rPr>
              <a:t>Network-A, </a:t>
            </a:r>
            <a:r>
              <a:rPr lang="en-US" sz="800" dirty="0" smtClean="0">
                <a:latin typeface="Calibri" pitchFamily="34" charset="0"/>
              </a:rPr>
              <a:t>provider-id= </a:t>
            </a:r>
            <a:r>
              <a:rPr lang="en-US" sz="800" b="1" dirty="0" smtClean="0">
                <a:latin typeface="Calibri" pitchFamily="34" charset="0"/>
              </a:rPr>
              <a:t>provider PNC1, client-id= MDSC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7505448" y="1439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Line 157"/>
          <p:cNvSpPr>
            <a:spLocks noChangeShapeType="1"/>
          </p:cNvSpPr>
          <p:nvPr/>
        </p:nvSpPr>
        <p:spPr bwMode="auto">
          <a:xfrm>
            <a:off x="7543549" y="1537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117891" y="1724025"/>
            <a:ext cx="968162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&lt;networks-state&gt;</a:t>
            </a:r>
          </a:p>
        </p:txBody>
      </p:sp>
      <p:sp>
        <p:nvSpPr>
          <p:cNvPr id="12" name="Diamond 11"/>
          <p:cNvSpPr/>
          <p:nvPr/>
        </p:nvSpPr>
        <p:spPr>
          <a:xfrm>
            <a:off x="7524498" y="190595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Line 157"/>
          <p:cNvSpPr>
            <a:spLocks noChangeShapeType="1"/>
          </p:cNvSpPr>
          <p:nvPr/>
        </p:nvSpPr>
        <p:spPr bwMode="auto">
          <a:xfrm>
            <a:off x="7562599" y="20037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7089317" y="2190749"/>
            <a:ext cx="1216483" cy="438582"/>
          </a:xfrm>
          <a:prstGeom prst="rect">
            <a:avLst/>
          </a:prstGeom>
          <a:solidFill>
            <a:srgbClr val="DDDDDD">
              <a:alpha val="6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network-ref: &lt;NW-A ref&gt;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server-provided: true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057400" y="2286731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NE-A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2521156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2559257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2555417" y="364807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2555417" y="4118138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…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2368757" y="26203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stCxn id="53" idx="2"/>
            <a:endCxn id="47" idx="1"/>
          </p:cNvCxnSpPr>
          <p:nvPr/>
        </p:nvCxnSpPr>
        <p:spPr>
          <a:xfrm rot="16200000" flipH="1">
            <a:off x="1939532" y="3189925"/>
            <a:ext cx="1085216" cy="14655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6" name="Elbow Connector 55"/>
          <p:cNvCxnSpPr>
            <a:stCxn id="53" idx="2"/>
            <a:endCxn id="91" idx="1"/>
          </p:cNvCxnSpPr>
          <p:nvPr/>
        </p:nvCxnSpPr>
        <p:spPr>
          <a:xfrm rot="16200000" flipH="1">
            <a:off x="1463846" y="3665610"/>
            <a:ext cx="2038442" cy="14840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80" name="Left Brace 79"/>
          <p:cNvSpPr/>
          <p:nvPr/>
        </p:nvSpPr>
        <p:spPr>
          <a:xfrm rot="16200000">
            <a:off x="2928309" y="4463091"/>
            <a:ext cx="144132" cy="112395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453003" y="5037061"/>
            <a:ext cx="1116332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All UNI/NNI </a:t>
            </a:r>
            <a:r>
              <a:rPr lang="en-US" sz="900" b="1" dirty="0">
                <a:solidFill>
                  <a:srgbClr val="5F5F5F"/>
                </a:solidFill>
              </a:rPr>
              <a:t>side </a:t>
            </a:r>
            <a:r>
              <a:rPr lang="en-US" sz="900" b="1" dirty="0" smtClean="0">
                <a:solidFill>
                  <a:srgbClr val="5F5F5F"/>
                </a:solidFill>
              </a:rPr>
              <a:t>TPs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283289" y="2398832"/>
            <a:ext cx="70831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Changing to 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a module</a:t>
            </a:r>
          </a:p>
        </p:txBody>
      </p: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2557272" y="460130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TP-7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92" name="Elbow Connector 91"/>
          <p:cNvCxnSpPr>
            <a:stCxn id="53" idx="2"/>
            <a:endCxn id="49" idx="1"/>
          </p:cNvCxnSpPr>
          <p:nvPr/>
        </p:nvCxnSpPr>
        <p:spPr>
          <a:xfrm rot="16200000" flipH="1">
            <a:off x="1704500" y="3424957"/>
            <a:ext cx="1555280" cy="14655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46" name="Diamond 37"/>
          <p:cNvSpPr/>
          <p:nvPr/>
        </p:nvSpPr>
        <p:spPr>
          <a:xfrm>
            <a:off x="663781" y="201947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Line 157"/>
          <p:cNvSpPr>
            <a:spLocks noChangeShapeType="1"/>
          </p:cNvSpPr>
          <p:nvPr/>
        </p:nvSpPr>
        <p:spPr bwMode="auto">
          <a:xfrm>
            <a:off x="701882" y="209902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228601" y="2286000"/>
            <a:ext cx="9906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&lt;network-types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=/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-topology/</a:t>
            </a:r>
            <a:r>
              <a:rPr lang="en-US" sz="800" dirty="0" err="1" smtClean="0">
                <a:latin typeface="Calibri" pitchFamily="34" charset="0"/>
              </a:rPr>
              <a:t>otn</a:t>
            </a:r>
            <a:r>
              <a:rPr lang="en-US" sz="800" dirty="0" smtClean="0">
                <a:latin typeface="Calibri" pitchFamily="34" charset="0"/>
              </a:rPr>
              <a:t>-topology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7" name="Diamond 52"/>
          <p:cNvSpPr/>
          <p:nvPr/>
        </p:nvSpPr>
        <p:spPr>
          <a:xfrm>
            <a:off x="2093494" y="262452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Elbow Connector 53"/>
          <p:cNvCxnSpPr>
            <a:stCxn id="57" idx="2"/>
          </p:cNvCxnSpPr>
          <p:nvPr/>
        </p:nvCxnSpPr>
        <p:spPr>
          <a:xfrm rot="5400000">
            <a:off x="1590992" y="2657792"/>
            <a:ext cx="475616" cy="6096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457200" y="3048000"/>
            <a:ext cx="105999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 underlay-topology 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Provider-id: &lt;…&gt;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Network-id: &lt;….&gt;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Client-id: &lt;0&gt;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2590800" y="419100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…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72" name="Elbow Connector 91"/>
          <p:cNvCxnSpPr>
            <a:stCxn id="53" idx="2"/>
            <a:endCxn id="71" idx="1"/>
          </p:cNvCxnSpPr>
          <p:nvPr/>
        </p:nvCxnSpPr>
        <p:spPr>
          <a:xfrm rot="16200000" flipH="1">
            <a:off x="1685760" y="3443696"/>
            <a:ext cx="1628142" cy="18193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75" name="Diamond 35"/>
          <p:cNvSpPr/>
          <p:nvPr/>
        </p:nvSpPr>
        <p:spPr>
          <a:xfrm>
            <a:off x="4229099" y="205405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Line 157"/>
          <p:cNvSpPr>
            <a:spLocks noChangeShapeType="1"/>
          </p:cNvSpPr>
          <p:nvPr/>
        </p:nvSpPr>
        <p:spPr bwMode="auto">
          <a:xfrm>
            <a:off x="4267200" y="213360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3733800" y="2286000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&lt;link&gt;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Link-id: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Link1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5410200" y="2286000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&lt;link&gt;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Link-id: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Link7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9" name="Diamond 35"/>
          <p:cNvSpPr/>
          <p:nvPr/>
        </p:nvSpPr>
        <p:spPr>
          <a:xfrm>
            <a:off x="5791200" y="20232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Line 157"/>
          <p:cNvSpPr>
            <a:spLocks noChangeShapeType="1"/>
          </p:cNvSpPr>
          <p:nvPr/>
        </p:nvSpPr>
        <p:spPr bwMode="auto">
          <a:xfrm>
            <a:off x="5829301" y="21027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953000" y="2438400"/>
            <a:ext cx="38100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8"/>
          <p:cNvSpPr txBox="1">
            <a:spLocks noChangeArrowheads="1"/>
          </p:cNvSpPr>
          <p:nvPr/>
        </p:nvSpPr>
        <p:spPr bwMode="auto">
          <a:xfrm>
            <a:off x="5029200" y="2743200"/>
            <a:ext cx="1169554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&lt;NE-A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&lt;TP-1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1" name="Text Box 18"/>
          <p:cNvSpPr txBox="1">
            <a:spLocks noChangeArrowheads="1"/>
          </p:cNvSpPr>
          <p:nvPr/>
        </p:nvSpPr>
        <p:spPr bwMode="auto">
          <a:xfrm>
            <a:off x="5029200" y="3276600"/>
            <a:ext cx="120451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&lt;NULL&gt;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&lt;NULL&gt;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2" name="Diamond 52"/>
          <p:cNvSpPr/>
          <p:nvPr/>
        </p:nvSpPr>
        <p:spPr>
          <a:xfrm>
            <a:off x="4415589" y="262452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" name="Elbow Connector 53"/>
          <p:cNvCxnSpPr>
            <a:stCxn id="102" idx="2"/>
            <a:endCxn id="120" idx="1"/>
          </p:cNvCxnSpPr>
          <p:nvPr/>
        </p:nvCxnSpPr>
        <p:spPr>
          <a:xfrm rot="16200000" flipH="1">
            <a:off x="4409389" y="2771089"/>
            <a:ext cx="513716" cy="42110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10" name="Diamond 52"/>
          <p:cNvSpPr/>
          <p:nvPr/>
        </p:nvSpPr>
        <p:spPr>
          <a:xfrm>
            <a:off x="2245894" y="25908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1" name="Elbow Connector 53"/>
          <p:cNvCxnSpPr>
            <a:stCxn id="110" idx="2"/>
            <a:endCxn id="117" idx="3"/>
          </p:cNvCxnSpPr>
          <p:nvPr/>
        </p:nvCxnSpPr>
        <p:spPr>
          <a:xfrm rot="5400000">
            <a:off x="782605" y="3578050"/>
            <a:ext cx="2390383" cy="61640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17" name="Text Box 18"/>
          <p:cNvSpPr txBox="1">
            <a:spLocks noChangeArrowheads="1"/>
          </p:cNvSpPr>
          <p:nvPr/>
        </p:nvSpPr>
        <p:spPr bwMode="auto">
          <a:xfrm>
            <a:off x="609600" y="4800600"/>
            <a:ext cx="105999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 </a:t>
            </a:r>
            <a:r>
              <a:rPr lang="en-US" altLang="zh-CN" sz="800" dirty="0" smtClean="0">
                <a:latin typeface="Calibri" pitchFamily="34" charset="0"/>
              </a:rPr>
              <a:t>connectivity</a:t>
            </a:r>
            <a:r>
              <a:rPr lang="zh-CN" altLang="en-US" sz="800" dirty="0" smtClean="0">
                <a:latin typeface="Calibri" pitchFamily="34" charset="0"/>
              </a:rPr>
              <a:t> </a:t>
            </a:r>
            <a:r>
              <a:rPr lang="en-US" altLang="zh-CN" sz="800" dirty="0" smtClean="0">
                <a:latin typeface="Calibri" pitchFamily="34" charset="0"/>
              </a:rPr>
              <a:t>matrix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The capability between each TP pairs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9" name="Cloud 113"/>
          <p:cNvSpPr/>
          <p:nvPr/>
        </p:nvSpPr>
        <p:spPr>
          <a:xfrm>
            <a:off x="152400" y="5410200"/>
            <a:ext cx="3581400" cy="10668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If nothing is provided, it can either be: </a:t>
            </a: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No constraints at all; </a:t>
            </a: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Path computation function of Tunnel model is expected to be used.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左大括号 119"/>
          <p:cNvSpPr/>
          <p:nvPr/>
        </p:nvSpPr>
        <p:spPr>
          <a:xfrm>
            <a:off x="4876800" y="2895600"/>
            <a:ext cx="76200" cy="685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Diamond 52"/>
          <p:cNvSpPr/>
          <p:nvPr/>
        </p:nvSpPr>
        <p:spPr>
          <a:xfrm>
            <a:off x="3998495" y="256673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3" name="Elbow Connector 53"/>
          <p:cNvCxnSpPr>
            <a:stCxn id="122" idx="2"/>
            <a:endCxn id="126" idx="1"/>
          </p:cNvCxnSpPr>
          <p:nvPr/>
        </p:nvCxnSpPr>
        <p:spPr>
          <a:xfrm rot="16200000" flipH="1">
            <a:off x="3593378" y="3112223"/>
            <a:ext cx="1500045" cy="60959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26" name="Text Box 18"/>
          <p:cNvSpPr txBox="1">
            <a:spLocks noChangeArrowheads="1"/>
          </p:cNvSpPr>
          <p:nvPr/>
        </p:nvSpPr>
        <p:spPr bwMode="auto">
          <a:xfrm>
            <a:off x="4648200" y="3886200"/>
            <a:ext cx="1828800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&lt;external-domain&gt;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Remote-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-node-id: &lt;…&gt;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Remote-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-link-</a:t>
            </a:r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-id: &lt;…&gt;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Plug-id: : &lt;1&gt;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0" name="Text Box 18"/>
          <p:cNvSpPr txBox="1">
            <a:spLocks noChangeArrowheads="1"/>
          </p:cNvSpPr>
          <p:nvPr/>
        </p:nvSpPr>
        <p:spPr bwMode="auto">
          <a:xfrm>
            <a:off x="4724400" y="4724400"/>
            <a:ext cx="1828800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&lt;link attributes&gt;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Total bandwidth: &lt;100G&gt;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Available bandwidth:  NOT</a:t>
            </a:r>
            <a:r>
              <a:rPr lang="zh-CN" altLang="en-US" sz="800" dirty="0" smtClean="0">
                <a:latin typeface="Calibri" pitchFamily="34" charset="0"/>
              </a:rPr>
              <a:t> </a:t>
            </a:r>
            <a:r>
              <a:rPr lang="en-US" altLang="zh-CN" sz="800" dirty="0" smtClean="0">
                <a:latin typeface="Calibri" pitchFamily="34" charset="0"/>
              </a:rPr>
              <a:t>USED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Available ODU list: &lt;40*ODU1, 10*ODU2, etc.&gt;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131" name="Elbow Connector 53"/>
          <p:cNvCxnSpPr>
            <a:stCxn id="122" idx="2"/>
            <a:endCxn id="130" idx="1"/>
          </p:cNvCxnSpPr>
          <p:nvPr/>
        </p:nvCxnSpPr>
        <p:spPr>
          <a:xfrm rot="16200000" flipH="1">
            <a:off x="3181600" y="3524001"/>
            <a:ext cx="2399801" cy="68579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34" name="TextBox 133"/>
          <p:cNvSpPr txBox="1"/>
          <p:nvPr/>
        </p:nvSpPr>
        <p:spPr>
          <a:xfrm>
            <a:off x="5334000" y="5791200"/>
            <a:ext cx="3677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Note: </a:t>
            </a:r>
          </a:p>
          <a:p>
            <a:r>
              <a:rPr lang="en-US" altLang="zh-CN" sz="1200" dirty="0" smtClean="0"/>
              <a:t>1: PNC2 will report something similar;</a:t>
            </a:r>
          </a:p>
          <a:p>
            <a:r>
              <a:rPr lang="en-US" altLang="zh-CN" sz="1200" dirty="0" smtClean="0"/>
              <a:t>2: PNC3 will report as described in use case 1(additional</a:t>
            </a:r>
          </a:p>
          <a:p>
            <a:r>
              <a:rPr lang="en-US" altLang="zh-CN" sz="1200" dirty="0" smtClean="0"/>
              <a:t> intra-domain links/attributes; </a:t>
            </a:r>
          </a:p>
        </p:txBody>
      </p:sp>
    </p:spTree>
    <p:extLst>
      <p:ext uri="{BB962C8B-B14F-4D97-AF65-F5344CB8AC3E}">
        <p14:creationId xmlns:p14="http://schemas.microsoft.com/office/powerpoint/2010/main" val="29388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does MDSC get?</a:t>
            </a:r>
            <a:endParaRPr lang="zh-CN" altLang="en-US" dirty="0"/>
          </a:p>
        </p:txBody>
      </p:sp>
      <p:sp>
        <p:nvSpPr>
          <p:cNvPr id="4" name="TextBox 58"/>
          <p:cNvSpPr txBox="1"/>
          <p:nvPr/>
        </p:nvSpPr>
        <p:spPr>
          <a:xfrm>
            <a:off x="4170028" y="6248400"/>
            <a:ext cx="1885208" cy="459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Domain 2 abstract TE topologies</a:t>
            </a:r>
          </a:p>
        </p:txBody>
      </p:sp>
      <p:sp>
        <p:nvSpPr>
          <p:cNvPr id="5" name="Rectangle 70"/>
          <p:cNvSpPr/>
          <p:nvPr/>
        </p:nvSpPr>
        <p:spPr>
          <a:xfrm>
            <a:off x="3124200" y="1752600"/>
            <a:ext cx="4191000" cy="2133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Rounded Rectangle 146"/>
          <p:cNvSpPr/>
          <p:nvPr/>
        </p:nvSpPr>
        <p:spPr>
          <a:xfrm>
            <a:off x="5105400" y="22860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NE-3</a:t>
            </a:r>
          </a:p>
        </p:txBody>
      </p:sp>
      <p:sp>
        <p:nvSpPr>
          <p:cNvPr id="10" name="Rounded Rectangle 146"/>
          <p:cNvSpPr/>
          <p:nvPr/>
        </p:nvSpPr>
        <p:spPr>
          <a:xfrm>
            <a:off x="4800600" y="31242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NE-5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46"/>
          <p:cNvSpPr/>
          <p:nvPr/>
        </p:nvSpPr>
        <p:spPr>
          <a:xfrm>
            <a:off x="3733800" y="27432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NE-2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46"/>
          <p:cNvSpPr/>
          <p:nvPr/>
        </p:nvSpPr>
        <p:spPr>
          <a:xfrm>
            <a:off x="6172200" y="26670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NE-4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49"/>
          <p:cNvCxnSpPr>
            <a:stCxn id="11" idx="0"/>
            <a:endCxn id="9" idx="1"/>
          </p:cNvCxnSpPr>
          <p:nvPr/>
        </p:nvCxnSpPr>
        <p:spPr bwMode="auto">
          <a:xfrm flipV="1">
            <a:off x="4076700" y="2552700"/>
            <a:ext cx="1028700" cy="1905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49"/>
          <p:cNvCxnSpPr>
            <a:stCxn id="11" idx="2"/>
            <a:endCxn id="10" idx="1"/>
          </p:cNvCxnSpPr>
          <p:nvPr/>
        </p:nvCxnSpPr>
        <p:spPr bwMode="auto">
          <a:xfrm>
            <a:off x="4076700" y="3276600"/>
            <a:ext cx="723900" cy="1143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9"/>
          <p:cNvCxnSpPr>
            <a:stCxn id="10" idx="3"/>
            <a:endCxn id="12" idx="1"/>
          </p:cNvCxnSpPr>
          <p:nvPr/>
        </p:nvCxnSpPr>
        <p:spPr bwMode="auto">
          <a:xfrm flipV="1">
            <a:off x="5486400" y="2933700"/>
            <a:ext cx="685800" cy="457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49"/>
          <p:cNvCxnSpPr>
            <a:stCxn id="9" idx="3"/>
            <a:endCxn id="12" idx="0"/>
          </p:cNvCxnSpPr>
          <p:nvPr/>
        </p:nvCxnSpPr>
        <p:spPr bwMode="auto">
          <a:xfrm>
            <a:off x="5791200" y="2552700"/>
            <a:ext cx="723900" cy="1143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26"/>
          <p:cNvCxnSpPr>
            <a:stCxn id="34" idx="0"/>
          </p:cNvCxnSpPr>
          <p:nvPr/>
        </p:nvCxnSpPr>
        <p:spPr bwMode="auto">
          <a:xfrm flipV="1">
            <a:off x="2024851" y="2514600"/>
            <a:ext cx="1327949" cy="990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126"/>
          <p:cNvCxnSpPr/>
          <p:nvPr/>
        </p:nvCxnSpPr>
        <p:spPr bwMode="auto">
          <a:xfrm>
            <a:off x="5791200" y="2438400"/>
            <a:ext cx="16002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126"/>
          <p:cNvCxnSpPr/>
          <p:nvPr/>
        </p:nvCxnSpPr>
        <p:spPr bwMode="auto">
          <a:xfrm>
            <a:off x="6858000" y="2895600"/>
            <a:ext cx="990600" cy="228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45"/>
          <p:cNvSpPr/>
          <p:nvPr/>
        </p:nvSpPr>
        <p:spPr>
          <a:xfrm>
            <a:off x="3810000" y="4724400"/>
            <a:ext cx="2362200" cy="1981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4" name="Rounded Rectangle 120"/>
          <p:cNvSpPr/>
          <p:nvPr/>
        </p:nvSpPr>
        <p:spPr>
          <a:xfrm>
            <a:off x="4495800" y="54102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TextBox 122"/>
          <p:cNvSpPr txBox="1"/>
          <p:nvPr/>
        </p:nvSpPr>
        <p:spPr>
          <a:xfrm>
            <a:off x="4474828" y="5638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NE-6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Connector 123"/>
          <p:cNvCxnSpPr/>
          <p:nvPr/>
        </p:nvCxnSpPr>
        <p:spPr bwMode="auto">
          <a:xfrm flipV="1">
            <a:off x="5249604" y="4953000"/>
            <a:ext cx="1836996" cy="6858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124"/>
          <p:cNvCxnSpPr/>
          <p:nvPr/>
        </p:nvCxnSpPr>
        <p:spPr bwMode="auto">
          <a:xfrm>
            <a:off x="5236828" y="5943600"/>
            <a:ext cx="1773572" cy="76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125"/>
          <p:cNvCxnSpPr>
            <a:stCxn id="11" idx="2"/>
          </p:cNvCxnSpPr>
          <p:nvPr/>
        </p:nvCxnSpPr>
        <p:spPr bwMode="auto">
          <a:xfrm>
            <a:off x="4076700" y="3276600"/>
            <a:ext cx="626728" cy="2133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126"/>
          <p:cNvCxnSpPr>
            <a:stCxn id="10" idx="2"/>
          </p:cNvCxnSpPr>
          <p:nvPr/>
        </p:nvCxnSpPr>
        <p:spPr bwMode="auto">
          <a:xfrm flipH="1">
            <a:off x="4932028" y="3657600"/>
            <a:ext cx="211472" cy="1752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45"/>
          <p:cNvSpPr/>
          <p:nvPr/>
        </p:nvSpPr>
        <p:spPr>
          <a:xfrm>
            <a:off x="937079" y="2514600"/>
            <a:ext cx="2349920" cy="2514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Rounded Rectangle 120"/>
          <p:cNvSpPr/>
          <p:nvPr/>
        </p:nvSpPr>
        <p:spPr>
          <a:xfrm>
            <a:off x="1643851" y="35052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TextBox 122"/>
          <p:cNvSpPr txBox="1"/>
          <p:nvPr/>
        </p:nvSpPr>
        <p:spPr>
          <a:xfrm>
            <a:off x="1622879" y="3733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" name="Straight Connector 123"/>
          <p:cNvCxnSpPr>
            <a:endCxn id="11" idx="1"/>
          </p:cNvCxnSpPr>
          <p:nvPr/>
        </p:nvCxnSpPr>
        <p:spPr bwMode="auto">
          <a:xfrm flipV="1">
            <a:off x="2397655" y="3009900"/>
            <a:ext cx="1336145" cy="7239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125"/>
          <p:cNvCxnSpPr/>
          <p:nvPr/>
        </p:nvCxnSpPr>
        <p:spPr bwMode="auto">
          <a:xfrm>
            <a:off x="1905000" y="4267200"/>
            <a:ext cx="2590800" cy="1752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126"/>
          <p:cNvCxnSpPr>
            <a:endCxn id="24" idx="1"/>
          </p:cNvCxnSpPr>
          <p:nvPr/>
        </p:nvCxnSpPr>
        <p:spPr bwMode="auto">
          <a:xfrm>
            <a:off x="2209800" y="4267200"/>
            <a:ext cx="2286000" cy="15240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126"/>
          <p:cNvCxnSpPr/>
          <p:nvPr/>
        </p:nvCxnSpPr>
        <p:spPr bwMode="auto">
          <a:xfrm>
            <a:off x="838200" y="2895600"/>
            <a:ext cx="784679" cy="7620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22"/>
          <p:cNvCxnSpPr/>
          <p:nvPr/>
        </p:nvCxnSpPr>
        <p:spPr bwMode="auto">
          <a:xfrm flipV="1">
            <a:off x="838200" y="4114800"/>
            <a:ext cx="784679" cy="1524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38"/>
          <p:cNvCxnSpPr>
            <a:endCxn id="35" idx="1"/>
          </p:cNvCxnSpPr>
          <p:nvPr/>
        </p:nvCxnSpPr>
        <p:spPr bwMode="auto">
          <a:xfrm>
            <a:off x="762000" y="3581400"/>
            <a:ext cx="860879" cy="2909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89"/>
          <p:cNvSpPr txBox="1"/>
          <p:nvPr/>
        </p:nvSpPr>
        <p:spPr>
          <a:xfrm>
            <a:off x="-76200" y="20955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327" y="24003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5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327" y="33271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52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35" y="41653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53" name="TextBox 93"/>
          <p:cNvSpPr txBox="1"/>
          <p:nvPr/>
        </p:nvSpPr>
        <p:spPr>
          <a:xfrm>
            <a:off x="-76200" y="2961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94"/>
          <p:cNvSpPr txBox="1"/>
          <p:nvPr/>
        </p:nvSpPr>
        <p:spPr>
          <a:xfrm>
            <a:off x="-76200" y="38759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C-R3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95"/>
          <p:cNvSpPr txBox="1"/>
          <p:nvPr/>
        </p:nvSpPr>
        <p:spPr>
          <a:xfrm>
            <a:off x="7894171" y="45339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96"/>
          <p:cNvSpPr txBox="1"/>
          <p:nvPr/>
        </p:nvSpPr>
        <p:spPr>
          <a:xfrm>
            <a:off x="7930968" y="50189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567817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6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859360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6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260381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66" name="TextBox 100"/>
          <p:cNvSpPr txBox="1"/>
          <p:nvPr/>
        </p:nvSpPr>
        <p:spPr>
          <a:xfrm>
            <a:off x="8077200" y="57809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C-R6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128"/>
          <p:cNvSpPr txBox="1"/>
          <p:nvPr/>
        </p:nvSpPr>
        <p:spPr>
          <a:xfrm>
            <a:off x="8229600" y="1975516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C-R7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129"/>
          <p:cNvSpPr txBox="1"/>
          <p:nvPr/>
        </p:nvSpPr>
        <p:spPr>
          <a:xfrm>
            <a:off x="8153400" y="2689117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C-R8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21336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7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399" y="2978564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cxnSp>
        <p:nvCxnSpPr>
          <p:cNvPr id="73" name="Straight Connector 123"/>
          <p:cNvCxnSpPr/>
          <p:nvPr/>
        </p:nvCxnSpPr>
        <p:spPr bwMode="auto">
          <a:xfrm flipV="1">
            <a:off x="5257800" y="5562600"/>
            <a:ext cx="1752600" cy="2286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149"/>
          <p:cNvCxnSpPr/>
          <p:nvPr/>
        </p:nvCxnSpPr>
        <p:spPr bwMode="auto">
          <a:xfrm flipV="1">
            <a:off x="3352800" y="2438400"/>
            <a:ext cx="1752600" cy="76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457200" y="114300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MDCS merges what is gets from PNCs and generate its own view of the multi-domain topology</a:t>
            </a:r>
            <a:endParaRPr lang="zh-CN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152400" y="52578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Note:</a:t>
            </a:r>
          </a:p>
          <a:p>
            <a:r>
              <a:rPr lang="en-US" altLang="zh-CN" sz="1600" dirty="0" smtClean="0"/>
              <a:t>1) Plug-id is needed to correctly connect inter-domain nodes; </a:t>
            </a:r>
          </a:p>
          <a:p>
            <a:r>
              <a:rPr lang="en-US" altLang="zh-CN" sz="1600" dirty="0" smtClean="0"/>
              <a:t>2) What if the two link capabilities are not the same?</a:t>
            </a:r>
          </a:p>
          <a:p>
            <a:r>
              <a:rPr lang="en-US" altLang="zh-CN" sz="1600" dirty="0" smtClean="0"/>
              <a:t>(see next page)</a:t>
            </a:r>
            <a:endParaRPr lang="zh-CN" altLang="en-US" sz="1600" dirty="0"/>
          </a:p>
        </p:txBody>
      </p:sp>
      <p:cxnSp>
        <p:nvCxnSpPr>
          <p:cNvPr id="56" name="Straight Connector 126"/>
          <p:cNvCxnSpPr/>
          <p:nvPr/>
        </p:nvCxnSpPr>
        <p:spPr bwMode="auto">
          <a:xfrm>
            <a:off x="533400" y="2590800"/>
            <a:ext cx="457200" cy="457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126"/>
          <p:cNvCxnSpPr/>
          <p:nvPr/>
        </p:nvCxnSpPr>
        <p:spPr bwMode="auto">
          <a:xfrm>
            <a:off x="556079" y="3505200"/>
            <a:ext cx="586921" cy="228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126"/>
          <p:cNvCxnSpPr>
            <a:stCxn id="52" idx="3"/>
          </p:cNvCxnSpPr>
          <p:nvPr/>
        </p:nvCxnSpPr>
        <p:spPr bwMode="auto">
          <a:xfrm flipV="1">
            <a:off x="555187" y="4191000"/>
            <a:ext cx="587813" cy="1967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126"/>
          <p:cNvCxnSpPr/>
          <p:nvPr/>
        </p:nvCxnSpPr>
        <p:spPr bwMode="auto">
          <a:xfrm>
            <a:off x="7086600" y="24384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126"/>
          <p:cNvCxnSpPr/>
          <p:nvPr/>
        </p:nvCxnSpPr>
        <p:spPr bwMode="auto">
          <a:xfrm>
            <a:off x="7543800" y="3048000"/>
            <a:ext cx="663121" cy="1524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26"/>
          <p:cNvCxnSpPr/>
          <p:nvPr/>
        </p:nvCxnSpPr>
        <p:spPr bwMode="auto">
          <a:xfrm flipV="1">
            <a:off x="6858000" y="4800600"/>
            <a:ext cx="663121" cy="228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26"/>
          <p:cNvCxnSpPr>
            <a:endCxn id="65" idx="1"/>
          </p:cNvCxnSpPr>
          <p:nvPr/>
        </p:nvCxnSpPr>
        <p:spPr bwMode="auto">
          <a:xfrm flipV="1">
            <a:off x="6934200" y="5482757"/>
            <a:ext cx="685800" cy="7984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26"/>
          <p:cNvCxnSpPr>
            <a:endCxn id="64" idx="1"/>
          </p:cNvCxnSpPr>
          <p:nvPr/>
        </p:nvCxnSpPr>
        <p:spPr bwMode="auto">
          <a:xfrm>
            <a:off x="6858000" y="6019800"/>
            <a:ext cx="762000" cy="6193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Non-identical Link attributes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105400"/>
            <a:ext cx="8077200" cy="1477963"/>
          </a:xfrm>
          <a:solidFill>
            <a:srgbClr val="FFFF0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Issue: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what to do when the two links reported by different PNCs do not have identical attributes?</a:t>
            </a:r>
          </a:p>
          <a:p>
            <a:pPr>
              <a:buNone/>
            </a:pPr>
            <a:r>
              <a:rPr lang="en-US" altLang="zh-CN" sz="1800" dirty="0" smtClean="0"/>
              <a:t>Solution: MDSC can keep what is mutual on both links in its own TED. In this case, only setting up ODU2 or ODU4 LSP/tunnel.</a:t>
            </a:r>
            <a:endParaRPr lang="zh-CN" altLang="en-US" sz="1800" dirty="0"/>
          </a:p>
        </p:txBody>
      </p:sp>
      <p:sp>
        <p:nvSpPr>
          <p:cNvPr id="4" name="Rectangle 45"/>
          <p:cNvSpPr/>
          <p:nvPr/>
        </p:nvSpPr>
        <p:spPr>
          <a:xfrm>
            <a:off x="685800" y="1905000"/>
            <a:ext cx="2349920" cy="2514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TextBox 46"/>
          <p:cNvSpPr txBox="1"/>
          <p:nvPr/>
        </p:nvSpPr>
        <p:spPr>
          <a:xfrm>
            <a:off x="914400" y="1981200"/>
            <a:ext cx="1885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Domain 1 abstract TE topologies (single node)</a:t>
            </a:r>
          </a:p>
        </p:txBody>
      </p:sp>
      <p:sp>
        <p:nvSpPr>
          <p:cNvPr id="6" name="TextBox 58"/>
          <p:cNvSpPr txBox="1"/>
          <p:nvPr/>
        </p:nvSpPr>
        <p:spPr>
          <a:xfrm>
            <a:off x="6608428" y="3581400"/>
            <a:ext cx="1885208" cy="459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Domain 2 abstract TE topologies</a:t>
            </a:r>
          </a:p>
        </p:txBody>
      </p:sp>
      <p:sp>
        <p:nvSpPr>
          <p:cNvPr id="7" name="Rounded Rectangle 120"/>
          <p:cNvSpPr/>
          <p:nvPr/>
        </p:nvSpPr>
        <p:spPr>
          <a:xfrm>
            <a:off x="1392572" y="28956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122"/>
          <p:cNvSpPr txBox="1"/>
          <p:nvPr/>
        </p:nvSpPr>
        <p:spPr>
          <a:xfrm>
            <a:off x="1371600" y="3124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NE-A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123"/>
          <p:cNvCxnSpPr/>
          <p:nvPr/>
        </p:nvCxnSpPr>
        <p:spPr bwMode="auto">
          <a:xfrm>
            <a:off x="2146376" y="3124200"/>
            <a:ext cx="977824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124"/>
          <p:cNvCxnSpPr/>
          <p:nvPr/>
        </p:nvCxnSpPr>
        <p:spPr bwMode="auto">
          <a:xfrm>
            <a:off x="2133600" y="3429000"/>
            <a:ext cx="9906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25"/>
          <p:cNvCxnSpPr/>
          <p:nvPr/>
        </p:nvCxnSpPr>
        <p:spPr bwMode="auto">
          <a:xfrm flipH="1">
            <a:off x="1676400" y="36576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26"/>
          <p:cNvCxnSpPr/>
          <p:nvPr/>
        </p:nvCxnSpPr>
        <p:spPr bwMode="auto">
          <a:xfrm flipH="1">
            <a:off x="1905000" y="36576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85800" y="1600200"/>
            <a:ext cx="23622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PN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C1 (single node)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248400" y="1676400"/>
            <a:ext cx="2362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PNC2 (single node)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15" name="Straight Connector 125"/>
          <p:cNvCxnSpPr/>
          <p:nvPr/>
        </p:nvCxnSpPr>
        <p:spPr bwMode="auto">
          <a:xfrm>
            <a:off x="609600" y="35052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26"/>
          <p:cNvCxnSpPr/>
          <p:nvPr/>
        </p:nvCxnSpPr>
        <p:spPr bwMode="auto">
          <a:xfrm>
            <a:off x="609600" y="32766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26"/>
          <p:cNvCxnSpPr/>
          <p:nvPr/>
        </p:nvCxnSpPr>
        <p:spPr bwMode="auto">
          <a:xfrm>
            <a:off x="609600" y="30480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45"/>
          <p:cNvSpPr/>
          <p:nvPr/>
        </p:nvSpPr>
        <p:spPr>
          <a:xfrm>
            <a:off x="6248400" y="2057400"/>
            <a:ext cx="2362200" cy="1981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9" name="Rounded Rectangle 120"/>
          <p:cNvSpPr/>
          <p:nvPr/>
        </p:nvSpPr>
        <p:spPr>
          <a:xfrm>
            <a:off x="6934200" y="27432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TextBox 122"/>
          <p:cNvSpPr txBox="1"/>
          <p:nvPr/>
        </p:nvSpPr>
        <p:spPr>
          <a:xfrm>
            <a:off x="6913228" y="2971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Connector 123"/>
          <p:cNvCxnSpPr/>
          <p:nvPr/>
        </p:nvCxnSpPr>
        <p:spPr bwMode="auto">
          <a:xfrm>
            <a:off x="7688004" y="2971800"/>
            <a:ext cx="977824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124"/>
          <p:cNvCxnSpPr/>
          <p:nvPr/>
        </p:nvCxnSpPr>
        <p:spPr bwMode="auto">
          <a:xfrm>
            <a:off x="7675228" y="3276600"/>
            <a:ext cx="9906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125"/>
          <p:cNvCxnSpPr/>
          <p:nvPr/>
        </p:nvCxnSpPr>
        <p:spPr bwMode="auto">
          <a:xfrm flipH="1">
            <a:off x="7141828" y="19050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126"/>
          <p:cNvCxnSpPr/>
          <p:nvPr/>
        </p:nvCxnSpPr>
        <p:spPr bwMode="auto">
          <a:xfrm flipH="1">
            <a:off x="7370428" y="1905000"/>
            <a:ext cx="2962" cy="838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125"/>
          <p:cNvCxnSpPr/>
          <p:nvPr/>
        </p:nvCxnSpPr>
        <p:spPr bwMode="auto">
          <a:xfrm>
            <a:off x="6151228" y="33528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126"/>
          <p:cNvCxnSpPr/>
          <p:nvPr/>
        </p:nvCxnSpPr>
        <p:spPr bwMode="auto">
          <a:xfrm>
            <a:off x="6151228" y="3124200"/>
            <a:ext cx="7620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123"/>
          <p:cNvCxnSpPr/>
          <p:nvPr/>
        </p:nvCxnSpPr>
        <p:spPr bwMode="auto">
          <a:xfrm>
            <a:off x="7675228" y="3124200"/>
            <a:ext cx="977824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514600" y="27432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Plug-id=1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26670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Plug-id=1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2971800"/>
            <a:ext cx="1248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Total: 100G</a:t>
            </a:r>
          </a:p>
          <a:p>
            <a:r>
              <a:rPr lang="en-US" altLang="zh-CN" dirty="0" smtClean="0"/>
              <a:t>80</a:t>
            </a:r>
            <a:r>
              <a:rPr lang="zh-CN" altLang="en-US" dirty="0" smtClean="0"/>
              <a:t>*</a:t>
            </a:r>
            <a:r>
              <a:rPr lang="en-US" altLang="zh-CN" dirty="0" smtClean="0"/>
              <a:t>ODU0;</a:t>
            </a:r>
          </a:p>
          <a:p>
            <a:r>
              <a:rPr lang="en-US" altLang="zh-CN" dirty="0" smtClean="0"/>
              <a:t>10*ODU2;  </a:t>
            </a:r>
          </a:p>
          <a:p>
            <a:r>
              <a:rPr lang="en-US" altLang="zh-CN" dirty="0" smtClean="0"/>
              <a:t>1*ODU4;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24400" y="3048000"/>
            <a:ext cx="1248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Total: 100G</a:t>
            </a:r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*</a:t>
            </a:r>
            <a:r>
              <a:rPr lang="en-US" altLang="zh-CN" dirty="0" smtClean="0"/>
              <a:t>ODU1; </a:t>
            </a:r>
          </a:p>
          <a:p>
            <a:r>
              <a:rPr lang="en-US" altLang="zh-CN" dirty="0" smtClean="0"/>
              <a:t>10*ODU2;</a:t>
            </a:r>
          </a:p>
          <a:p>
            <a:r>
              <a:rPr lang="en-US" altLang="zh-CN" dirty="0" smtClean="0"/>
              <a:t>1*ODU4;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MDSC – Path Computation</a:t>
            </a:r>
            <a:endParaRPr lang="zh-CN" altLang="en-US" dirty="0"/>
          </a:p>
        </p:txBody>
      </p:sp>
      <p:sp>
        <p:nvSpPr>
          <p:cNvPr id="4" name="TextBox 58"/>
          <p:cNvSpPr txBox="1"/>
          <p:nvPr/>
        </p:nvSpPr>
        <p:spPr>
          <a:xfrm>
            <a:off x="4170028" y="6248400"/>
            <a:ext cx="1885208" cy="459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Domain 2 abstract TE topologies</a:t>
            </a:r>
          </a:p>
        </p:txBody>
      </p:sp>
      <p:sp>
        <p:nvSpPr>
          <p:cNvPr id="5" name="Rectangle 70"/>
          <p:cNvSpPr/>
          <p:nvPr/>
        </p:nvSpPr>
        <p:spPr>
          <a:xfrm>
            <a:off x="3124200" y="1752600"/>
            <a:ext cx="4191000" cy="2133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Rounded Rectangle 146"/>
          <p:cNvSpPr/>
          <p:nvPr/>
        </p:nvSpPr>
        <p:spPr>
          <a:xfrm>
            <a:off x="5105400" y="22860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NE-3</a:t>
            </a:r>
          </a:p>
        </p:txBody>
      </p:sp>
      <p:sp>
        <p:nvSpPr>
          <p:cNvPr id="10" name="Rounded Rectangle 146"/>
          <p:cNvSpPr/>
          <p:nvPr/>
        </p:nvSpPr>
        <p:spPr>
          <a:xfrm>
            <a:off x="4800600" y="31242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NE-5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46"/>
          <p:cNvSpPr/>
          <p:nvPr/>
        </p:nvSpPr>
        <p:spPr>
          <a:xfrm>
            <a:off x="3733800" y="27432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NE-2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46"/>
          <p:cNvSpPr/>
          <p:nvPr/>
        </p:nvSpPr>
        <p:spPr>
          <a:xfrm>
            <a:off x="6172200" y="2667000"/>
            <a:ext cx="685800" cy="53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NE-4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49"/>
          <p:cNvCxnSpPr>
            <a:stCxn id="11" idx="0"/>
            <a:endCxn id="9" idx="1"/>
          </p:cNvCxnSpPr>
          <p:nvPr/>
        </p:nvCxnSpPr>
        <p:spPr bwMode="auto">
          <a:xfrm flipV="1">
            <a:off x="4076700" y="2552700"/>
            <a:ext cx="1028700" cy="1905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49"/>
          <p:cNvCxnSpPr>
            <a:stCxn id="11" idx="2"/>
            <a:endCxn id="10" idx="1"/>
          </p:cNvCxnSpPr>
          <p:nvPr/>
        </p:nvCxnSpPr>
        <p:spPr bwMode="auto">
          <a:xfrm>
            <a:off x="4076700" y="3276600"/>
            <a:ext cx="723900" cy="1143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9"/>
          <p:cNvCxnSpPr>
            <a:stCxn id="10" idx="3"/>
            <a:endCxn id="12" idx="1"/>
          </p:cNvCxnSpPr>
          <p:nvPr/>
        </p:nvCxnSpPr>
        <p:spPr bwMode="auto">
          <a:xfrm flipV="1">
            <a:off x="5486400" y="2933700"/>
            <a:ext cx="685800" cy="457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49"/>
          <p:cNvCxnSpPr>
            <a:stCxn id="9" idx="3"/>
            <a:endCxn id="12" idx="0"/>
          </p:cNvCxnSpPr>
          <p:nvPr/>
        </p:nvCxnSpPr>
        <p:spPr bwMode="auto">
          <a:xfrm>
            <a:off x="5791200" y="2552700"/>
            <a:ext cx="723900" cy="1143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26"/>
          <p:cNvCxnSpPr>
            <a:stCxn id="34" idx="0"/>
          </p:cNvCxnSpPr>
          <p:nvPr/>
        </p:nvCxnSpPr>
        <p:spPr bwMode="auto">
          <a:xfrm flipV="1">
            <a:off x="2024851" y="2514600"/>
            <a:ext cx="1327949" cy="990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126"/>
          <p:cNvCxnSpPr/>
          <p:nvPr/>
        </p:nvCxnSpPr>
        <p:spPr bwMode="auto">
          <a:xfrm>
            <a:off x="5791200" y="2438400"/>
            <a:ext cx="2133600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126"/>
          <p:cNvCxnSpPr>
            <a:endCxn id="71" idx="1"/>
          </p:cNvCxnSpPr>
          <p:nvPr/>
        </p:nvCxnSpPr>
        <p:spPr bwMode="auto">
          <a:xfrm>
            <a:off x="6858000" y="2895600"/>
            <a:ext cx="1295399" cy="30534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45"/>
          <p:cNvSpPr/>
          <p:nvPr/>
        </p:nvSpPr>
        <p:spPr>
          <a:xfrm>
            <a:off x="3810000" y="4724400"/>
            <a:ext cx="2362200" cy="1981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4" name="Rounded Rectangle 120"/>
          <p:cNvSpPr/>
          <p:nvPr/>
        </p:nvSpPr>
        <p:spPr>
          <a:xfrm>
            <a:off x="4495800" y="54102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TextBox 122"/>
          <p:cNvSpPr txBox="1"/>
          <p:nvPr/>
        </p:nvSpPr>
        <p:spPr>
          <a:xfrm>
            <a:off x="4474828" y="5638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NE-6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Connector 123"/>
          <p:cNvCxnSpPr>
            <a:endCxn id="63" idx="1"/>
          </p:cNvCxnSpPr>
          <p:nvPr/>
        </p:nvCxnSpPr>
        <p:spPr bwMode="auto">
          <a:xfrm flipV="1">
            <a:off x="5249604" y="4790193"/>
            <a:ext cx="2217996" cy="84860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124"/>
          <p:cNvCxnSpPr>
            <a:endCxn id="64" idx="1"/>
          </p:cNvCxnSpPr>
          <p:nvPr/>
        </p:nvCxnSpPr>
        <p:spPr bwMode="auto">
          <a:xfrm>
            <a:off x="5236828" y="5943600"/>
            <a:ext cx="2383172" cy="13813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125"/>
          <p:cNvCxnSpPr>
            <a:stCxn id="11" idx="2"/>
          </p:cNvCxnSpPr>
          <p:nvPr/>
        </p:nvCxnSpPr>
        <p:spPr bwMode="auto">
          <a:xfrm>
            <a:off x="4076700" y="3276600"/>
            <a:ext cx="626728" cy="2133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126"/>
          <p:cNvCxnSpPr>
            <a:stCxn id="10" idx="2"/>
          </p:cNvCxnSpPr>
          <p:nvPr/>
        </p:nvCxnSpPr>
        <p:spPr bwMode="auto">
          <a:xfrm flipH="1">
            <a:off x="4932028" y="3657600"/>
            <a:ext cx="211472" cy="1752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45"/>
          <p:cNvSpPr/>
          <p:nvPr/>
        </p:nvSpPr>
        <p:spPr>
          <a:xfrm>
            <a:off x="937079" y="2514600"/>
            <a:ext cx="2349920" cy="2514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Rounded Rectangle 120"/>
          <p:cNvSpPr/>
          <p:nvPr/>
        </p:nvSpPr>
        <p:spPr>
          <a:xfrm>
            <a:off x="1643851" y="3505200"/>
            <a:ext cx="762000" cy="7620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TextBox 122"/>
          <p:cNvSpPr txBox="1"/>
          <p:nvPr/>
        </p:nvSpPr>
        <p:spPr>
          <a:xfrm>
            <a:off x="1622879" y="3733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NE-1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" name="Straight Connector 123"/>
          <p:cNvCxnSpPr>
            <a:endCxn id="11" idx="1"/>
          </p:cNvCxnSpPr>
          <p:nvPr/>
        </p:nvCxnSpPr>
        <p:spPr bwMode="auto">
          <a:xfrm flipV="1">
            <a:off x="2397655" y="3009900"/>
            <a:ext cx="1336145" cy="7239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125"/>
          <p:cNvCxnSpPr/>
          <p:nvPr/>
        </p:nvCxnSpPr>
        <p:spPr bwMode="auto">
          <a:xfrm>
            <a:off x="1905000" y="4267200"/>
            <a:ext cx="2590800" cy="1752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126"/>
          <p:cNvCxnSpPr>
            <a:endCxn id="24" idx="1"/>
          </p:cNvCxnSpPr>
          <p:nvPr/>
        </p:nvCxnSpPr>
        <p:spPr bwMode="auto">
          <a:xfrm>
            <a:off x="2209800" y="4267200"/>
            <a:ext cx="2286000" cy="15240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126"/>
          <p:cNvCxnSpPr>
            <a:stCxn id="50" idx="3"/>
          </p:cNvCxnSpPr>
          <p:nvPr/>
        </p:nvCxnSpPr>
        <p:spPr bwMode="auto">
          <a:xfrm>
            <a:off x="556079" y="2622676"/>
            <a:ext cx="1066800" cy="10349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22"/>
          <p:cNvCxnSpPr>
            <a:stCxn id="52" idx="3"/>
          </p:cNvCxnSpPr>
          <p:nvPr/>
        </p:nvCxnSpPr>
        <p:spPr bwMode="auto">
          <a:xfrm flipV="1">
            <a:off x="555187" y="4114800"/>
            <a:ext cx="1067692" cy="2729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38"/>
          <p:cNvCxnSpPr>
            <a:stCxn id="51" idx="3"/>
            <a:endCxn id="35" idx="1"/>
          </p:cNvCxnSpPr>
          <p:nvPr/>
        </p:nvCxnSpPr>
        <p:spPr bwMode="auto">
          <a:xfrm>
            <a:off x="556079" y="3549524"/>
            <a:ext cx="1066800" cy="32277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89"/>
          <p:cNvSpPr txBox="1"/>
          <p:nvPr/>
        </p:nvSpPr>
        <p:spPr>
          <a:xfrm>
            <a:off x="-76200" y="20955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C-R1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0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27" y="24003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51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27" y="33271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52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35" y="41653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53" name="TextBox 93"/>
          <p:cNvSpPr txBox="1"/>
          <p:nvPr/>
        </p:nvSpPr>
        <p:spPr>
          <a:xfrm>
            <a:off x="-76200" y="2961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94"/>
          <p:cNvSpPr txBox="1"/>
          <p:nvPr/>
        </p:nvSpPr>
        <p:spPr>
          <a:xfrm>
            <a:off x="-76200" y="38759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C-R3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95"/>
          <p:cNvSpPr txBox="1"/>
          <p:nvPr/>
        </p:nvSpPr>
        <p:spPr>
          <a:xfrm>
            <a:off x="7894171" y="45339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96"/>
          <p:cNvSpPr txBox="1"/>
          <p:nvPr/>
        </p:nvSpPr>
        <p:spPr>
          <a:xfrm>
            <a:off x="7930968" y="50189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3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67817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64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859360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65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60381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66" name="TextBox 100"/>
          <p:cNvSpPr txBox="1"/>
          <p:nvPr/>
        </p:nvSpPr>
        <p:spPr>
          <a:xfrm>
            <a:off x="8077200" y="57809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C-R6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128"/>
          <p:cNvSpPr txBox="1"/>
          <p:nvPr/>
        </p:nvSpPr>
        <p:spPr>
          <a:xfrm>
            <a:off x="8229600" y="1975516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C-R7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129"/>
          <p:cNvSpPr txBox="1"/>
          <p:nvPr/>
        </p:nvSpPr>
        <p:spPr>
          <a:xfrm>
            <a:off x="8153400" y="2689117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C-R8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0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1336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71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399" y="2978564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cxnSp>
        <p:nvCxnSpPr>
          <p:cNvPr id="73" name="Straight Connector 123"/>
          <p:cNvCxnSpPr>
            <a:endCxn id="65" idx="1"/>
          </p:cNvCxnSpPr>
          <p:nvPr/>
        </p:nvCxnSpPr>
        <p:spPr bwMode="auto">
          <a:xfrm flipV="1">
            <a:off x="5257800" y="5482757"/>
            <a:ext cx="2362200" cy="30844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149"/>
          <p:cNvCxnSpPr/>
          <p:nvPr/>
        </p:nvCxnSpPr>
        <p:spPr bwMode="auto">
          <a:xfrm flipV="1">
            <a:off x="3352800" y="2438400"/>
            <a:ext cx="1752600" cy="762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任意多边形 54"/>
          <p:cNvSpPr/>
          <p:nvPr/>
        </p:nvSpPr>
        <p:spPr>
          <a:xfrm>
            <a:off x="914400" y="3483864"/>
            <a:ext cx="5791200" cy="2514600"/>
          </a:xfrm>
          <a:custGeom>
            <a:avLst/>
            <a:gdLst>
              <a:gd name="connsiteX0" fmla="*/ 0 w 6757416"/>
              <a:gd name="connsiteY0" fmla="*/ 0 h 2514600"/>
              <a:gd name="connsiteX1" fmla="*/ 1380744 w 6757416"/>
              <a:gd name="connsiteY1" fmla="*/ 438912 h 2514600"/>
              <a:gd name="connsiteX2" fmla="*/ 1947672 w 6757416"/>
              <a:gd name="connsiteY2" fmla="*/ 905256 h 2514600"/>
              <a:gd name="connsiteX3" fmla="*/ 3950208 w 6757416"/>
              <a:gd name="connsiteY3" fmla="*/ 2231136 h 2514600"/>
              <a:gd name="connsiteX4" fmla="*/ 6757416 w 6757416"/>
              <a:gd name="connsiteY4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7416" h="2514600">
                <a:moveTo>
                  <a:pt x="0" y="0"/>
                </a:moveTo>
                <a:cubicBezTo>
                  <a:pt x="528066" y="144018"/>
                  <a:pt x="1056132" y="288036"/>
                  <a:pt x="1380744" y="438912"/>
                </a:cubicBezTo>
                <a:cubicBezTo>
                  <a:pt x="1705356" y="589788"/>
                  <a:pt x="1519428" y="606552"/>
                  <a:pt x="1947672" y="905256"/>
                </a:cubicBezTo>
                <a:cubicBezTo>
                  <a:pt x="2375916" y="1203960"/>
                  <a:pt x="3148584" y="1962912"/>
                  <a:pt x="3950208" y="2231136"/>
                </a:cubicBezTo>
                <a:cubicBezTo>
                  <a:pt x="4751832" y="2499360"/>
                  <a:pt x="5754624" y="2506980"/>
                  <a:pt x="6757416" y="2514600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2400" y="5486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Step 2:  </a:t>
            </a:r>
            <a:r>
              <a:rPr lang="en-US" altLang="zh-CN" dirty="0" smtClean="0">
                <a:solidFill>
                  <a:srgbClr val="0000FF"/>
                </a:solidFill>
              </a:rPr>
              <a:t>MDSC figures out the route based on its topology and it is shown in the figure.</a:t>
            </a:r>
          </a:p>
        </p:txBody>
      </p:sp>
      <p:sp>
        <p:nvSpPr>
          <p:cNvPr id="57" name="矩形 56"/>
          <p:cNvSpPr/>
          <p:nvPr/>
        </p:nvSpPr>
        <p:spPr>
          <a:xfrm>
            <a:off x="304800" y="11430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Step 1:  </a:t>
            </a:r>
            <a:r>
              <a:rPr lang="en-US" altLang="zh-CN" dirty="0" smtClean="0">
                <a:solidFill>
                  <a:srgbClr val="0000FF"/>
                </a:solidFill>
              </a:rPr>
              <a:t>Client Controller sends a service request asking for a unprotected ODU tunnel/service from C-R2 to C-R6.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37940</TotalTime>
  <Words>1823</Words>
  <Application>Microsoft Macintosh PowerPoint</Application>
  <PresentationFormat>On-screen Show (4:3)</PresentationFormat>
  <Paragraphs>347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Use Case - 3</vt:lpstr>
      <vt:lpstr>Mapping from Service/EVC to ForwardingConstruct  Single Provider, single managed FD, partitioning</vt:lpstr>
      <vt:lpstr>PowerPoint Presentation</vt:lpstr>
      <vt:lpstr>Controlling Hierarchy</vt:lpstr>
      <vt:lpstr>Domain controller reporting</vt:lpstr>
      <vt:lpstr>Network Topology (teas) Model Instantiation (PNC1 to MDSC)</vt:lpstr>
      <vt:lpstr>What does MDSC get?</vt:lpstr>
      <vt:lpstr>Non-identical Link attributes </vt:lpstr>
      <vt:lpstr>MDSC – Path Computation</vt:lpstr>
      <vt:lpstr>MDSC=&gt;PNC</vt:lpstr>
      <vt:lpstr>TEAS Tunnel Model Instantiation (client =&gt; MDSC)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IETF Models</dc:title>
  <dc:creator>Zhangxian (Xian)</dc:creator>
  <cp:lastModifiedBy>Anurag Sharma</cp:lastModifiedBy>
  <cp:revision>987</cp:revision>
  <dcterms:created xsi:type="dcterms:W3CDTF">2006-08-16T00:00:00Z</dcterms:created>
  <dcterms:modified xsi:type="dcterms:W3CDTF">2016-09-28T05:19:26Z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(2)Jisw3SQvWKJvpGI8aUN87MMe71tNnMoXv8mN+NSaduMBUa/xoHTKBKkRe8dhr7vWl0NgOnIh
Iy0BcqWfMnaP6ludPESZIdjMb/8cn+NgNhIYjp9Lab8NVRNGZ8dL3iCU3y1Gam2VBKJAD7sW
F6SXNGOZufdWB2fTjHR5b7zES0FNxL8ALUbzPrng+tqd5acEhmTcvdw561g3TKv2vheW/uZK
Zh6M4aOjQDgYQwMytb</vt:lpwstr>
  </property>
  <property fmtid="{D5CDD505-2E9C-101B-9397-08002B2CF9AE}" pid="3" name="_2015_ms_pID_7253431">
    <vt:lpwstr>EW8fJmXj0aq31klVFALJlsGhVHekEdd8cDLGae4PxpK4GpwRx545ez
fmApJcHbI4nkeW1G8x6QOnLvTJJXVDNDLcf3wV5Ygu5zzvS5Iyw6gCbV/RZ1HPSR061rg4y9
+nWV53MKes7TGUcZlnw/POqemEX/51tawBh0CpsI4pgVXA==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1472628991</vt:lpwstr>
  </property>
</Properties>
</file>