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7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5" r:id="rId14"/>
    <p:sldId id="278" r:id="rId15"/>
    <p:sldId id="280" r:id="rId16"/>
    <p:sldId id="281" r:id="rId17"/>
    <p:sldId id="282" r:id="rId18"/>
    <p:sldId id="268" r:id="rId19"/>
    <p:sldId id="283" r:id="rId20"/>
    <p:sldId id="284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belotti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0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5-04T18:41:04.193" idx="1">
    <p:pos x="3913" y="2617"/>
    <p:text>I would avoid reference to CIM, and concentrate effort just on T-API 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EF-logo-for-PowerPoint-w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668" y="6529954"/>
            <a:ext cx="839267" cy="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94435" y="6540695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fld id="{137707FA-DA0D-44A4-94B1-8EAC83670A87}" type="slidenum">
              <a:rPr lang="zh-CN" altLang="en-US" sz="1200">
                <a:solidFill>
                  <a:srgbClr val="1F497D">
                    <a:lumMod val="20000"/>
                    <a:lumOff val="80000"/>
                  </a:srgbClr>
                </a:solidFill>
              </a:rPr>
              <a:pPr algn="r"/>
              <a:t>‹#›</a:t>
            </a:fld>
            <a:endParaRPr lang="en-US" altLang="zh-CN" sz="1200" dirty="0">
              <a:solidFill>
                <a:srgbClr val="1F497D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726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2" descr="MEF-logo-for-PowerPoint-wh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668" y="6529954"/>
            <a:ext cx="839267" cy="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4435" y="6540695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fld id="{137707FA-DA0D-44A4-94B1-8EAC83670A87}" type="slidenum">
              <a:rPr lang="zh-CN" altLang="en-US" sz="1200">
                <a:solidFill>
                  <a:srgbClr val="1F497D">
                    <a:lumMod val="20000"/>
                    <a:lumOff val="80000"/>
                  </a:srgbClr>
                </a:solidFill>
              </a:rPr>
              <a:pPr algn="r"/>
              <a:t>‹#›</a:t>
            </a:fld>
            <a:endParaRPr lang="en-US" altLang="zh-CN" sz="1200" dirty="0">
              <a:solidFill>
                <a:srgbClr val="1F497D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726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25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7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 Requirement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05</a:t>
            </a:r>
            <a:r>
              <a:rPr lang="en-US" baseline="30000" dirty="0" smtClean="0"/>
              <a:t>th</a:t>
            </a:r>
            <a:r>
              <a:rPr lang="en-US" dirty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00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[R9]</a:t>
            </a:r>
          </a:p>
          <a:p>
            <a:r>
              <a:rPr lang="en-US" dirty="0" smtClean="0"/>
              <a:t>Connection </a:t>
            </a:r>
            <a:r>
              <a:rPr lang="en-US" dirty="0" smtClean="0"/>
              <a:t>creation can be triggered as part of the service creation request.</a:t>
            </a:r>
          </a:p>
          <a:p>
            <a:r>
              <a:rPr lang="en-US" dirty="0" smtClean="0"/>
              <a:t>Connection creation request should use inputs provided for service creation. These inputs include the following </a:t>
            </a:r>
            <a:r>
              <a:rPr lang="en-US" dirty="0"/>
              <a:t>[Ref: TAPI-FRS</a:t>
            </a:r>
            <a:r>
              <a:rPr lang="en-US" dirty="0" smtClean="0"/>
              <a:t>]:</a:t>
            </a:r>
          </a:p>
          <a:p>
            <a:pPr lvl="2"/>
            <a:r>
              <a:rPr lang="en-US" dirty="0" smtClean="0"/>
              <a:t>Service End Points with following details:</a:t>
            </a:r>
          </a:p>
          <a:p>
            <a:pPr lvl="3"/>
            <a:r>
              <a:rPr lang="en-US" dirty="0" smtClean="0"/>
              <a:t>End Point role (root, leaf)</a:t>
            </a:r>
          </a:p>
          <a:p>
            <a:pPr lvl="3"/>
            <a:r>
              <a:rPr lang="en-US" dirty="0" smtClean="0"/>
              <a:t>Reference to the Termination Point</a:t>
            </a:r>
          </a:p>
          <a:p>
            <a:pPr lvl="3"/>
            <a:r>
              <a:rPr lang="en-US" dirty="0" smtClean="0"/>
              <a:t>Service Endpoint Layer</a:t>
            </a:r>
          </a:p>
          <a:p>
            <a:pPr lvl="2"/>
            <a:r>
              <a:rPr lang="en-US" dirty="0" smtClean="0"/>
              <a:t>Capacity</a:t>
            </a:r>
          </a:p>
          <a:p>
            <a:pPr lvl="2"/>
            <a:r>
              <a:rPr lang="en-US" dirty="0" smtClean="0"/>
              <a:t>Optional Constraints:</a:t>
            </a:r>
          </a:p>
          <a:p>
            <a:pPr lvl="3"/>
            <a:r>
              <a:rPr lang="en-US" dirty="0" smtClean="0"/>
              <a:t>Service </a:t>
            </a:r>
            <a:r>
              <a:rPr lang="en-US" dirty="0"/>
              <a:t>Layer</a:t>
            </a:r>
          </a:p>
          <a:p>
            <a:pPr lvl="3"/>
            <a:r>
              <a:rPr lang="en-US" dirty="0"/>
              <a:t>Service Level (</a:t>
            </a:r>
            <a:r>
              <a:rPr lang="en-US" dirty="0" err="1"/>
              <a:t>CoS</a:t>
            </a:r>
            <a:r>
              <a:rPr lang="en-US" dirty="0"/>
              <a:t>, Priority, Resiliency, Availability)</a:t>
            </a:r>
          </a:p>
          <a:p>
            <a:pPr lvl="3"/>
            <a:r>
              <a:rPr lang="en-US" dirty="0"/>
              <a:t>Latency</a:t>
            </a:r>
          </a:p>
          <a:p>
            <a:pPr lvl="3"/>
            <a:r>
              <a:rPr lang="en-US" dirty="0"/>
              <a:t>Cost</a:t>
            </a:r>
          </a:p>
          <a:p>
            <a:pPr lvl="3"/>
            <a:r>
              <a:rPr lang="en-US" dirty="0"/>
              <a:t>Risk Characteristics (shared risk): SRLG/Diversity</a:t>
            </a:r>
          </a:p>
          <a:p>
            <a:pPr lvl="3"/>
            <a:r>
              <a:rPr lang="en-US" dirty="0" smtClean="0"/>
              <a:t>Include </a:t>
            </a:r>
            <a:r>
              <a:rPr lang="en-US" dirty="0"/>
              <a:t>Path, Exclude Path (Nodes and Node Edge Points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Objective function (e.g. </a:t>
            </a:r>
            <a:r>
              <a:rPr lang="en-US" dirty="0"/>
              <a:t>Minimize </a:t>
            </a:r>
            <a:r>
              <a:rPr lang="en-US" dirty="0" smtClean="0"/>
              <a:t>cost, Minimize latency,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07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Connection </a:t>
            </a:r>
            <a:r>
              <a:rPr lang="en-US" dirty="0"/>
              <a:t>Request Output:</a:t>
            </a:r>
          </a:p>
          <a:p>
            <a:pPr lvl="2"/>
            <a:r>
              <a:rPr lang="en-US" dirty="0" smtClean="0"/>
              <a:t>Connection ID</a:t>
            </a:r>
            <a:endParaRPr lang="en-US" dirty="0"/>
          </a:p>
          <a:p>
            <a:pPr lvl="2"/>
            <a:r>
              <a:rPr lang="en-US" dirty="0" smtClean="0"/>
              <a:t>Connection States</a:t>
            </a:r>
          </a:p>
          <a:p>
            <a:pPr lvl="2"/>
            <a:r>
              <a:rPr lang="en-US" dirty="0" smtClean="0"/>
              <a:t>Connection path</a:t>
            </a:r>
          </a:p>
          <a:p>
            <a:pPr lvl="2"/>
            <a:r>
              <a:rPr lang="en-US" dirty="0" smtClean="0"/>
              <a:t>Routing constraints that are met</a:t>
            </a:r>
            <a:endParaRPr lang="en-US" dirty="0"/>
          </a:p>
          <a:p>
            <a:pPr lvl="1"/>
            <a:r>
              <a:rPr lang="en-US" dirty="0" smtClean="0"/>
              <a:t>Support for connection notifications:</a:t>
            </a:r>
          </a:p>
          <a:p>
            <a:pPr lvl="2"/>
            <a:r>
              <a:rPr lang="en-US" dirty="0" smtClean="0"/>
              <a:t>Connection lifecycle notifications: Connection creation, deletion, Attribute Value Change</a:t>
            </a:r>
          </a:p>
          <a:p>
            <a:pPr lvl="2"/>
            <a:r>
              <a:rPr lang="en-US" dirty="0" smtClean="0"/>
              <a:t>State change notifications: Operational state notification</a:t>
            </a:r>
          </a:p>
          <a:p>
            <a:r>
              <a:rPr lang="en-US" sz="2600" dirty="0" smtClean="0"/>
              <a:t>Do we need Connection to represent device cross connected / flow entry?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450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Network (VTN)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[R10]</a:t>
            </a:r>
            <a:endParaRPr lang="en-US" dirty="0" smtClean="0"/>
          </a:p>
          <a:p>
            <a:pPr lvl="1"/>
            <a:r>
              <a:rPr lang="en-US" dirty="0" smtClean="0"/>
              <a:t>TBD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490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&amp; Log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229600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Requirements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Briefing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Log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u="none" dirty="0" smtClean="0"/>
                        <a:t>[R1]: User Intent</a:t>
                      </a:r>
                      <a:endParaRPr lang="zh-CN" altLang="en-US" sz="16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Modeling</a:t>
                      </a:r>
                      <a:r>
                        <a:rPr lang="en-US" altLang="zh-CN" sz="1600" baseline="0" dirty="0" smtClean="0"/>
                        <a:t> requirements?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u="none" dirty="0" smtClean="0"/>
                        <a:t>[R2]: State Management</a:t>
                      </a:r>
                      <a:endParaRPr lang="zh-CN" altLang="en-US" sz="16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Parameter requirements?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u="none" dirty="0" smtClean="0"/>
                        <a:t>[R3]: Identification</a:t>
                      </a:r>
                      <a:endParaRPr lang="zh-CN" altLang="en-US" sz="16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Parameter</a:t>
                      </a:r>
                      <a:r>
                        <a:rPr lang="en-US" altLang="zh-CN" sz="1600" baseline="0" dirty="0" smtClean="0"/>
                        <a:t> requirements?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[R4]: Network Topologies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 mixture of both protocol and parameter requirements?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[R5]: Topology Node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Parameter</a:t>
                      </a:r>
                      <a:r>
                        <a:rPr lang="en-US" altLang="zh-CN" sz="1600" baseline="0" dirty="0" smtClean="0"/>
                        <a:t> requirements?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[R6]: topology links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Parameter</a:t>
                      </a:r>
                      <a:r>
                        <a:rPr lang="en-US" altLang="zh-CN" sz="1600" baseline="0" dirty="0" smtClean="0"/>
                        <a:t> requirements?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[R7]: topology </a:t>
                      </a:r>
                      <a:r>
                        <a:rPr lang="en-US" altLang="zh-CN" sz="1600" dirty="0" err="1" smtClean="0"/>
                        <a:t>tp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Parameter</a:t>
                      </a:r>
                      <a:r>
                        <a:rPr lang="en-US" altLang="zh-CN" sz="1600" baseline="0" dirty="0" smtClean="0"/>
                        <a:t> requirements?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[R8]: </a:t>
                      </a:r>
                      <a:r>
                        <a:rPr lang="en-US" altLang="zh-CN" sz="1600" dirty="0" smtClean="0"/>
                        <a:t>service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 mixture of both protocol and parameter requirements?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[R9]: </a:t>
                      </a:r>
                      <a:r>
                        <a:rPr lang="en-US" altLang="zh-CN" sz="1600" baseline="0" dirty="0" smtClean="0"/>
                        <a:t>connection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parameter requirements?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[R10]: VTN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 content yet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 Use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27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6"/>
          <p:cNvSpPr>
            <a:spLocks noChangeArrowheads="1"/>
          </p:cNvSpPr>
          <p:nvPr/>
        </p:nvSpPr>
        <p:spPr bwMode="auto">
          <a:xfrm>
            <a:off x="4125434" y="3999776"/>
            <a:ext cx="3476014" cy="1483939"/>
          </a:xfrm>
          <a:prstGeom prst="ellipse">
            <a:avLst/>
          </a:prstGeom>
          <a:solidFill>
            <a:srgbClr val="EAEAEA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7025876" y="4581527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4100714" y="4603286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Mapping from Service/EVC to ForwardingConstruct</a:t>
            </a:r>
            <a:br>
              <a:rPr lang="en-US" dirty="0" smtClean="0"/>
            </a:br>
            <a:r>
              <a:rPr lang="en-US" dirty="0" smtClean="0"/>
              <a:t> Single Provider, single Forwarding Domain</a:t>
            </a:r>
            <a:endParaRPr 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075610" y="2471059"/>
            <a:ext cx="3526973" cy="613954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EVC</a:t>
            </a:r>
            <a:r>
              <a:rPr lang="en-GB" dirty="0" smtClean="0"/>
              <a:t> (the end-to-end </a:t>
            </a:r>
            <a:r>
              <a:rPr lang="en-GB" i="1" dirty="0" smtClean="0"/>
              <a:t>CarrierEthernetService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866900" y="4465076"/>
            <a:ext cx="427038" cy="261937"/>
            <a:chOff x="560" y="1513"/>
            <a:chExt cx="390" cy="229"/>
          </a:xfrm>
        </p:grpSpPr>
        <p:sp>
          <p:nvSpPr>
            <p:cNvPr id="61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5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78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70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6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Text Box 50"/>
          <p:cNvSpPr txBox="1">
            <a:spLocks noChangeArrowheads="1"/>
          </p:cNvSpPr>
          <p:nvPr/>
        </p:nvSpPr>
        <p:spPr bwMode="auto">
          <a:xfrm>
            <a:off x="4076700" y="3464518"/>
            <a:ext cx="3484990" cy="2597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  <a:endParaRPr lang="en-GB" sz="1600" i="1" dirty="0"/>
          </a:p>
        </p:txBody>
      </p:sp>
      <p:sp>
        <p:nvSpPr>
          <p:cNvPr id="111" name="Line 94"/>
          <p:cNvSpPr>
            <a:spLocks noChangeShapeType="1"/>
          </p:cNvSpPr>
          <p:nvPr/>
        </p:nvSpPr>
        <p:spPr bwMode="auto">
          <a:xfrm flipH="1" flipV="1">
            <a:off x="2366009" y="4616629"/>
            <a:ext cx="1589300" cy="1440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4061766" y="2562497"/>
            <a:ext cx="0" cy="219971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8597697" y="4720843"/>
            <a:ext cx="427038" cy="261937"/>
            <a:chOff x="560" y="1513"/>
            <a:chExt cx="390" cy="229"/>
          </a:xfrm>
        </p:grpSpPr>
        <p:sp>
          <p:nvSpPr>
            <p:cNvPr id="104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10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129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119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4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" name="Freeform 137"/>
          <p:cNvSpPr/>
          <p:nvPr/>
        </p:nvSpPr>
        <p:spPr>
          <a:xfrm>
            <a:off x="4142630" y="4424805"/>
            <a:ext cx="3363401" cy="634779"/>
          </a:xfrm>
          <a:custGeom>
            <a:avLst/>
            <a:gdLst>
              <a:gd name="connsiteX0" fmla="*/ 0 w 3363401"/>
              <a:gd name="connsiteY0" fmla="*/ 349857 h 634779"/>
              <a:gd name="connsiteX1" fmla="*/ 1327867 w 3363401"/>
              <a:gd name="connsiteY1" fmla="*/ 39756 h 634779"/>
              <a:gd name="connsiteX2" fmla="*/ 2361537 w 3363401"/>
              <a:gd name="connsiteY2" fmla="*/ 588396 h 634779"/>
              <a:gd name="connsiteX3" fmla="*/ 3363401 w 3363401"/>
              <a:gd name="connsiteY3" fmla="*/ 318052 h 63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3401" h="634779">
                <a:moveTo>
                  <a:pt x="0" y="349857"/>
                </a:moveTo>
                <a:cubicBezTo>
                  <a:pt x="467139" y="174928"/>
                  <a:pt x="934278" y="0"/>
                  <a:pt x="1327867" y="39756"/>
                </a:cubicBezTo>
                <a:cubicBezTo>
                  <a:pt x="1721457" y="79513"/>
                  <a:pt x="2022281" y="542013"/>
                  <a:pt x="2361537" y="588396"/>
                </a:cubicBezTo>
                <a:cubicBezTo>
                  <a:pt x="2700793" y="634779"/>
                  <a:pt x="3032097" y="476415"/>
                  <a:pt x="3363401" y="31805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42" name="Line 41"/>
          <p:cNvSpPr>
            <a:spLocks noChangeShapeType="1"/>
          </p:cNvSpPr>
          <p:nvPr/>
        </p:nvSpPr>
        <p:spPr bwMode="auto">
          <a:xfrm>
            <a:off x="7587298" y="2536371"/>
            <a:ext cx="0" cy="2335231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" name="Line 94"/>
          <p:cNvSpPr>
            <a:spLocks noChangeShapeType="1"/>
          </p:cNvSpPr>
          <p:nvPr/>
        </p:nvSpPr>
        <p:spPr bwMode="auto">
          <a:xfrm flipH="1" flipV="1">
            <a:off x="7554700" y="4717361"/>
            <a:ext cx="968327" cy="1036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2345636" y="4251202"/>
            <a:ext cx="6329238" cy="579119"/>
          </a:xfrm>
          <a:custGeom>
            <a:avLst/>
            <a:gdLst>
              <a:gd name="connsiteX0" fmla="*/ 0 w 6750657"/>
              <a:gd name="connsiteY0" fmla="*/ 300824 h 579119"/>
              <a:gd name="connsiteX1" fmla="*/ 834887 w 6750657"/>
              <a:gd name="connsiteY1" fmla="*/ 205408 h 579119"/>
              <a:gd name="connsiteX2" fmla="*/ 1693628 w 6750657"/>
              <a:gd name="connsiteY2" fmla="*/ 491655 h 579119"/>
              <a:gd name="connsiteX3" fmla="*/ 2623930 w 6750657"/>
              <a:gd name="connsiteY3" fmla="*/ 213359 h 579119"/>
              <a:gd name="connsiteX4" fmla="*/ 4023360 w 6750657"/>
              <a:gd name="connsiteY4" fmla="*/ 38431 h 579119"/>
              <a:gd name="connsiteX5" fmla="*/ 5804452 w 6750657"/>
              <a:gd name="connsiteY5" fmla="*/ 443947 h 579119"/>
              <a:gd name="connsiteX6" fmla="*/ 6750657 w 6750657"/>
              <a:gd name="connsiteY6" fmla="*/ 579119 h 57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0657" h="579119">
                <a:moveTo>
                  <a:pt x="0" y="300824"/>
                </a:moveTo>
                <a:cubicBezTo>
                  <a:pt x="276308" y="237213"/>
                  <a:pt x="552616" y="173603"/>
                  <a:pt x="834887" y="205408"/>
                </a:cubicBezTo>
                <a:cubicBezTo>
                  <a:pt x="1117158" y="237213"/>
                  <a:pt x="1395454" y="490330"/>
                  <a:pt x="1693628" y="491655"/>
                </a:cubicBezTo>
                <a:cubicBezTo>
                  <a:pt x="1991802" y="492980"/>
                  <a:pt x="2235641" y="288896"/>
                  <a:pt x="2623930" y="213359"/>
                </a:cubicBezTo>
                <a:cubicBezTo>
                  <a:pt x="3012219" y="137822"/>
                  <a:pt x="3493273" y="0"/>
                  <a:pt x="4023360" y="38431"/>
                </a:cubicBezTo>
                <a:cubicBezTo>
                  <a:pt x="4553447" y="76862"/>
                  <a:pt x="5349903" y="353832"/>
                  <a:pt x="5804452" y="443947"/>
                </a:cubicBezTo>
                <a:cubicBezTo>
                  <a:pt x="6259002" y="534062"/>
                  <a:pt x="6504829" y="556590"/>
                  <a:pt x="6750657" y="579119"/>
                </a:cubicBezTo>
              </a:path>
            </a:pathLst>
          </a:custGeom>
          <a:noFill/>
          <a:ln w="571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" name="Rectangle 121"/>
          <p:cNvSpPr>
            <a:spLocks noChangeArrowheads="1"/>
          </p:cNvSpPr>
          <p:nvPr/>
        </p:nvSpPr>
        <p:spPr bwMode="auto">
          <a:xfrm>
            <a:off x="7423986" y="4658665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121"/>
          <p:cNvSpPr>
            <a:spLocks noChangeArrowheads="1"/>
          </p:cNvSpPr>
          <p:nvPr/>
        </p:nvSpPr>
        <p:spPr bwMode="auto">
          <a:xfrm>
            <a:off x="8516536" y="4746173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21"/>
          <p:cNvSpPr>
            <a:spLocks noChangeArrowheads="1"/>
          </p:cNvSpPr>
          <p:nvPr/>
        </p:nvSpPr>
        <p:spPr bwMode="auto">
          <a:xfrm>
            <a:off x="2193924" y="4567107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21"/>
          <p:cNvSpPr>
            <a:spLocks noChangeArrowheads="1"/>
          </p:cNvSpPr>
          <p:nvPr/>
        </p:nvSpPr>
        <p:spPr bwMode="auto">
          <a:xfrm>
            <a:off x="3948296" y="4713988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ounded Rectangular Callout 88"/>
          <p:cNvSpPr/>
          <p:nvPr/>
        </p:nvSpPr>
        <p:spPr>
          <a:xfrm>
            <a:off x="132773" y="5481291"/>
            <a:ext cx="3502146" cy="956170"/>
          </a:xfrm>
          <a:prstGeom prst="wedgeRoundRectCallout">
            <a:avLst>
              <a:gd name="adj1" fmla="val 8360"/>
              <a:gd name="adj2" fmla="val 28246"/>
              <a:gd name="adj3" fmla="val 16667"/>
            </a:avLst>
          </a:prstGeom>
          <a:solidFill>
            <a:srgbClr val="FFFF00"/>
          </a:solidFill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MEF 7.3 </a:t>
            </a:r>
            <a:r>
              <a:rPr lang="en-US" sz="1400" i="1" dirty="0" smtClean="0"/>
              <a:t>UNI</a:t>
            </a:r>
            <a:r>
              <a:rPr lang="en-US" sz="1400" dirty="0" smtClean="0"/>
              <a:t> class represents the UNI-N architectural construct, plus some aspects of related Ethernet Link.</a:t>
            </a:r>
          </a:p>
        </p:txBody>
      </p:sp>
      <p:sp>
        <p:nvSpPr>
          <p:cNvPr id="91" name="Line 10"/>
          <p:cNvSpPr>
            <a:spLocks noChangeShapeType="1"/>
          </p:cNvSpPr>
          <p:nvPr/>
        </p:nvSpPr>
        <p:spPr bwMode="auto">
          <a:xfrm flipH="1" flipV="1">
            <a:off x="4056100" y="4795831"/>
            <a:ext cx="0" cy="441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3785590" y="5244323"/>
            <a:ext cx="584200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  <a:endParaRPr lang="en-GB" b="1" i="1" dirty="0"/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4166455" y="5565996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95" name="Line 10"/>
          <p:cNvSpPr>
            <a:spLocks noChangeShapeType="1"/>
          </p:cNvSpPr>
          <p:nvPr/>
        </p:nvSpPr>
        <p:spPr bwMode="auto">
          <a:xfrm flipH="1" flipV="1">
            <a:off x="7552049" y="4750655"/>
            <a:ext cx="0" cy="575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7281539" y="5338848"/>
            <a:ext cx="584200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  <a:endParaRPr lang="en-GB" b="1" i="1" dirty="0"/>
          </a:p>
        </p:txBody>
      </p: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7662404" y="5660521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99" name="Rectangle 98"/>
          <p:cNvSpPr/>
          <p:nvPr/>
        </p:nvSpPr>
        <p:spPr>
          <a:xfrm>
            <a:off x="130629" y="1452154"/>
            <a:ext cx="3357154" cy="58782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Service level (potentially appearing at Legato, Interlude)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627121" y="1447800"/>
            <a:ext cx="3357154" cy="5878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Resource level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(potentially appearing at Presto)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101" name="Oval 56"/>
          <p:cNvSpPr>
            <a:spLocks noChangeArrowheads="1"/>
          </p:cNvSpPr>
          <p:nvPr/>
        </p:nvSpPr>
        <p:spPr bwMode="auto">
          <a:xfrm>
            <a:off x="5106789" y="5147382"/>
            <a:ext cx="1601761" cy="304798"/>
          </a:xfrm>
          <a:prstGeom prst="ellipse">
            <a:avLst/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77000" y="6324600"/>
            <a:ext cx="13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79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4"/>
          <p:cNvSpPr>
            <a:spLocks noChangeArrowheads="1"/>
          </p:cNvSpPr>
          <p:nvPr/>
        </p:nvSpPr>
        <p:spPr bwMode="auto">
          <a:xfrm>
            <a:off x="1024086" y="4342587"/>
            <a:ext cx="3367520" cy="1265276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5591465" y="4485752"/>
            <a:ext cx="3367520" cy="1265276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1096179" y="4788768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3805212" y="4913873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5628414" y="5127688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8500091" y="4993486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Mapping from Service/EVC to ForwardingConstruct</a:t>
            </a:r>
            <a:br>
              <a:rPr lang="en-US" dirty="0" smtClean="0"/>
            </a:br>
            <a:r>
              <a:rPr lang="en-US" dirty="0" smtClean="0"/>
              <a:t>Single Provider, two FDs separately managed</a:t>
            </a:r>
            <a:endParaRPr 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41400" y="2806367"/>
            <a:ext cx="79787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EVC</a:t>
            </a:r>
            <a:r>
              <a:rPr lang="en-GB" dirty="0" smtClean="0"/>
              <a:t> (the end-to-end </a:t>
            </a:r>
            <a:r>
              <a:rPr lang="en-GB" i="1" dirty="0" smtClean="0"/>
              <a:t>CarrierEthernetService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9012238" y="2852071"/>
            <a:ext cx="0" cy="225449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1036638" y="2885525"/>
            <a:ext cx="0" cy="200387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4308427" y="3643497"/>
            <a:ext cx="0" cy="130305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5629789" y="3630433"/>
            <a:ext cx="0" cy="153328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152400" y="4915752"/>
            <a:ext cx="427038" cy="261937"/>
            <a:chOff x="560" y="1513"/>
            <a:chExt cx="390" cy="229"/>
          </a:xfrm>
        </p:grpSpPr>
        <p:sp>
          <p:nvSpPr>
            <p:cNvPr id="61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14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78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70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6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Text Box 50"/>
          <p:cNvSpPr txBox="1">
            <a:spLocks noChangeArrowheads="1"/>
          </p:cNvSpPr>
          <p:nvPr/>
        </p:nvSpPr>
        <p:spPr bwMode="auto">
          <a:xfrm>
            <a:off x="1035368" y="3594551"/>
            <a:ext cx="3272241" cy="264163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  <a:endParaRPr lang="en-GB" sz="1600" i="1" dirty="0"/>
          </a:p>
        </p:txBody>
      </p:sp>
      <p:sp>
        <p:nvSpPr>
          <p:cNvPr id="96" name="Text Box 50"/>
          <p:cNvSpPr txBox="1">
            <a:spLocks noChangeArrowheads="1"/>
          </p:cNvSpPr>
          <p:nvPr/>
        </p:nvSpPr>
        <p:spPr bwMode="auto">
          <a:xfrm>
            <a:off x="5628409" y="3610281"/>
            <a:ext cx="3384432" cy="259798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</a:p>
        </p:txBody>
      </p:sp>
      <p:sp>
        <p:nvSpPr>
          <p:cNvPr id="108" name="Line 10"/>
          <p:cNvSpPr>
            <a:spLocks noChangeShapeType="1"/>
          </p:cNvSpPr>
          <p:nvPr/>
        </p:nvSpPr>
        <p:spPr bwMode="auto">
          <a:xfrm flipV="1">
            <a:off x="976148" y="4979252"/>
            <a:ext cx="1752" cy="47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90"/>
          <p:cNvSpPr>
            <a:spLocks noChangeShapeType="1"/>
          </p:cNvSpPr>
          <p:nvPr/>
        </p:nvSpPr>
        <p:spPr bwMode="auto">
          <a:xfrm flipV="1">
            <a:off x="8722272" y="5065765"/>
            <a:ext cx="342064" cy="607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88"/>
          <p:cNvSpPr txBox="1">
            <a:spLocks noChangeArrowheads="1"/>
          </p:cNvSpPr>
          <p:nvPr/>
        </p:nvSpPr>
        <p:spPr bwMode="auto">
          <a:xfrm>
            <a:off x="8375431" y="5663213"/>
            <a:ext cx="601209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</a:p>
        </p:txBody>
      </p:sp>
      <p:sp>
        <p:nvSpPr>
          <p:cNvPr id="111" name="Line 94"/>
          <p:cNvSpPr>
            <a:spLocks noChangeShapeType="1"/>
          </p:cNvSpPr>
          <p:nvPr/>
        </p:nvSpPr>
        <p:spPr bwMode="auto">
          <a:xfrm flipH="1">
            <a:off x="552450" y="4901464"/>
            <a:ext cx="455613" cy="112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Rectangle 121"/>
          <p:cNvSpPr>
            <a:spLocks noChangeArrowheads="1"/>
          </p:cNvSpPr>
          <p:nvPr/>
        </p:nvSpPr>
        <p:spPr bwMode="auto">
          <a:xfrm>
            <a:off x="479424" y="4980839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34"/>
          <p:cNvSpPr>
            <a:spLocks noChangeShapeType="1"/>
          </p:cNvSpPr>
          <p:nvPr/>
        </p:nvSpPr>
        <p:spPr bwMode="auto">
          <a:xfrm flipH="1" flipV="1">
            <a:off x="4349921" y="5026558"/>
            <a:ext cx="0" cy="87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37"/>
          <p:cNvSpPr txBox="1">
            <a:spLocks noChangeArrowheads="1"/>
          </p:cNvSpPr>
          <p:nvPr/>
        </p:nvSpPr>
        <p:spPr bwMode="auto">
          <a:xfrm>
            <a:off x="3676602" y="5592607"/>
            <a:ext cx="7761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I-NNI </a:t>
            </a:r>
            <a:endParaRPr lang="en-GB" b="1" i="1" dirty="0"/>
          </a:p>
        </p:txBody>
      </p:sp>
      <p:sp>
        <p:nvSpPr>
          <p:cNvPr id="117" name="Rectangle 121"/>
          <p:cNvSpPr>
            <a:spLocks noChangeArrowheads="1"/>
          </p:cNvSpPr>
          <p:nvPr/>
        </p:nvSpPr>
        <p:spPr bwMode="auto">
          <a:xfrm>
            <a:off x="8913809" y="4990365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21"/>
          <p:cNvSpPr>
            <a:spLocks noChangeArrowheads="1"/>
          </p:cNvSpPr>
          <p:nvPr/>
        </p:nvSpPr>
        <p:spPr bwMode="auto">
          <a:xfrm>
            <a:off x="936624" y="4891939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56"/>
          <p:cNvSpPr>
            <a:spLocks noChangeArrowheads="1"/>
          </p:cNvSpPr>
          <p:nvPr/>
        </p:nvSpPr>
        <p:spPr bwMode="auto">
          <a:xfrm>
            <a:off x="6562076" y="5403112"/>
            <a:ext cx="1601761" cy="30479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  <a:endParaRPr lang="en-US" sz="1400" i="1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83610" y="5470704"/>
            <a:ext cx="584200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  <a:endParaRPr lang="en-GB" b="1" i="1" dirty="0"/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991390" y="5803093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8532562" y="6008045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32" name="Text Box 37"/>
          <p:cNvSpPr txBox="1">
            <a:spLocks noChangeArrowheads="1"/>
          </p:cNvSpPr>
          <p:nvPr/>
        </p:nvSpPr>
        <p:spPr bwMode="auto">
          <a:xfrm>
            <a:off x="5299479" y="5911372"/>
            <a:ext cx="7761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I-NNI </a:t>
            </a:r>
            <a:endParaRPr lang="en-GB" b="1" i="1" dirty="0"/>
          </a:p>
        </p:txBody>
      </p:sp>
      <p:sp>
        <p:nvSpPr>
          <p:cNvPr id="133" name="Rectangle 121"/>
          <p:cNvSpPr>
            <a:spLocks noChangeArrowheads="1"/>
          </p:cNvSpPr>
          <p:nvPr/>
        </p:nvSpPr>
        <p:spPr bwMode="auto">
          <a:xfrm>
            <a:off x="5538497" y="5143721"/>
            <a:ext cx="194469" cy="838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21"/>
          <p:cNvSpPr>
            <a:spLocks noChangeArrowheads="1"/>
          </p:cNvSpPr>
          <p:nvPr/>
        </p:nvSpPr>
        <p:spPr bwMode="auto">
          <a:xfrm>
            <a:off x="4245423" y="5013091"/>
            <a:ext cx="194469" cy="838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34"/>
          <p:cNvSpPr>
            <a:spLocks noChangeShapeType="1"/>
          </p:cNvSpPr>
          <p:nvPr/>
        </p:nvSpPr>
        <p:spPr bwMode="auto">
          <a:xfrm flipH="1" flipV="1">
            <a:off x="5632441" y="5202709"/>
            <a:ext cx="0" cy="696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>
            <a:off x="5729583" y="6260068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4073697" y="5953353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97" name="Rectangle 96"/>
          <p:cNvSpPr/>
          <p:nvPr/>
        </p:nvSpPr>
        <p:spPr>
          <a:xfrm>
            <a:off x="244929" y="1409748"/>
            <a:ext cx="3357154" cy="58782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Service level (potentially appearing at Legato, Interlude)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741421" y="1405394"/>
            <a:ext cx="3357154" cy="5878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Resource level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(potentially appearing at Presto)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107" name="Oval 56"/>
          <p:cNvSpPr>
            <a:spLocks noChangeArrowheads="1"/>
          </p:cNvSpPr>
          <p:nvPr/>
        </p:nvSpPr>
        <p:spPr bwMode="auto">
          <a:xfrm>
            <a:off x="1837676" y="5287658"/>
            <a:ext cx="1601761" cy="30479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  <a:endParaRPr lang="en-US" sz="1400" i="1" dirty="0"/>
          </a:p>
        </p:txBody>
      </p:sp>
      <p:sp>
        <p:nvSpPr>
          <p:cNvPr id="116" name="Freeform 115"/>
          <p:cNvSpPr/>
          <p:nvPr/>
        </p:nvSpPr>
        <p:spPr>
          <a:xfrm>
            <a:off x="1130300" y="4770202"/>
            <a:ext cx="3168073" cy="421794"/>
          </a:xfrm>
          <a:custGeom>
            <a:avLst/>
            <a:gdLst>
              <a:gd name="connsiteX0" fmla="*/ 0 w 3168073"/>
              <a:gd name="connsiteY0" fmla="*/ 166254 h 421794"/>
              <a:gd name="connsiteX1" fmla="*/ 1117600 w 3168073"/>
              <a:gd name="connsiteY1" fmla="*/ 36945 h 421794"/>
              <a:gd name="connsiteX2" fmla="*/ 1874982 w 3168073"/>
              <a:gd name="connsiteY2" fmla="*/ 387927 h 421794"/>
              <a:gd name="connsiteX3" fmla="*/ 3168073 w 3168073"/>
              <a:gd name="connsiteY3" fmla="*/ 240145 h 42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073" h="421794">
                <a:moveTo>
                  <a:pt x="0" y="166254"/>
                </a:moveTo>
                <a:cubicBezTo>
                  <a:pt x="402551" y="83127"/>
                  <a:pt x="805103" y="0"/>
                  <a:pt x="1117600" y="36945"/>
                </a:cubicBezTo>
                <a:cubicBezTo>
                  <a:pt x="1430097" y="73891"/>
                  <a:pt x="1533237" y="354060"/>
                  <a:pt x="1874982" y="387927"/>
                </a:cubicBezTo>
                <a:cubicBezTo>
                  <a:pt x="2216728" y="421794"/>
                  <a:pt x="2692400" y="330969"/>
                  <a:pt x="3168073" y="240145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1002574" y="4688450"/>
            <a:ext cx="8020595" cy="460442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889" y="25"/>
              </a:cxn>
              <a:cxn ang="0">
                <a:pos x="2719" y="296"/>
              </a:cxn>
              <a:cxn ang="0">
                <a:pos x="4472" y="93"/>
              </a:cxn>
              <a:cxn ang="0">
                <a:pos x="5556" y="228"/>
              </a:cxn>
            </a:cxnLst>
            <a:rect l="0" t="0" r="r" b="b"/>
            <a:pathLst>
              <a:path w="5556" h="307">
                <a:moveTo>
                  <a:pt x="0" y="143"/>
                </a:moveTo>
                <a:cubicBezTo>
                  <a:pt x="218" y="71"/>
                  <a:pt x="436" y="0"/>
                  <a:pt x="889" y="25"/>
                </a:cubicBezTo>
                <a:cubicBezTo>
                  <a:pt x="1342" y="50"/>
                  <a:pt x="2122" y="285"/>
                  <a:pt x="2719" y="296"/>
                </a:cubicBezTo>
                <a:cubicBezTo>
                  <a:pt x="3316" y="307"/>
                  <a:pt x="3999" y="104"/>
                  <a:pt x="4472" y="93"/>
                </a:cubicBezTo>
                <a:cubicBezTo>
                  <a:pt x="4945" y="82"/>
                  <a:pt x="5250" y="155"/>
                  <a:pt x="5556" y="228"/>
                </a:cubicBezTo>
              </a:path>
            </a:pathLst>
          </a:custGeom>
          <a:noFill/>
          <a:ln w="571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5693064" y="4998031"/>
            <a:ext cx="3297381" cy="203201"/>
          </a:xfrm>
          <a:custGeom>
            <a:avLst/>
            <a:gdLst>
              <a:gd name="connsiteX0" fmla="*/ 0 w 3297381"/>
              <a:gd name="connsiteY0" fmla="*/ 178570 h 203201"/>
              <a:gd name="connsiteX1" fmla="*/ 1256145 w 3297381"/>
              <a:gd name="connsiteY1" fmla="*/ 3079 h 203201"/>
              <a:gd name="connsiteX2" fmla="*/ 2225963 w 3297381"/>
              <a:gd name="connsiteY2" fmla="*/ 197043 h 203201"/>
              <a:gd name="connsiteX3" fmla="*/ 3297381 w 3297381"/>
              <a:gd name="connsiteY3" fmla="*/ 40025 h 20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81" h="203201">
                <a:moveTo>
                  <a:pt x="0" y="178570"/>
                </a:moveTo>
                <a:cubicBezTo>
                  <a:pt x="442575" y="89285"/>
                  <a:pt x="885151" y="0"/>
                  <a:pt x="1256145" y="3079"/>
                </a:cubicBezTo>
                <a:cubicBezTo>
                  <a:pt x="1627139" y="6158"/>
                  <a:pt x="1885757" y="190885"/>
                  <a:pt x="2225963" y="197043"/>
                </a:cubicBezTo>
                <a:cubicBezTo>
                  <a:pt x="2566169" y="203201"/>
                  <a:pt x="3297381" y="40025"/>
                  <a:pt x="3297381" y="40025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086600" y="6400800"/>
            <a:ext cx="13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4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6"/>
          <p:cNvSpPr>
            <a:spLocks noChangeArrowheads="1"/>
          </p:cNvSpPr>
          <p:nvPr/>
        </p:nvSpPr>
        <p:spPr bwMode="auto">
          <a:xfrm>
            <a:off x="1041089" y="3983909"/>
            <a:ext cx="7893050" cy="1619317"/>
          </a:xfrm>
          <a:prstGeom prst="ellipse">
            <a:avLst/>
          </a:prstGeom>
          <a:solidFill>
            <a:srgbClr val="EAEAEA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3"/>
          <p:cNvSpPr>
            <a:spLocks noChangeShapeType="1"/>
          </p:cNvSpPr>
          <p:nvPr/>
        </p:nvSpPr>
        <p:spPr bwMode="auto">
          <a:xfrm flipH="1" flipV="1">
            <a:off x="4188622" y="4898050"/>
            <a:ext cx="1602509" cy="35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Mapping from Service/EVC to ForwardingConstruct</a:t>
            </a:r>
            <a:br>
              <a:rPr lang="en-US" dirty="0" smtClean="0"/>
            </a:br>
            <a:r>
              <a:rPr lang="en-US" dirty="0" smtClean="0"/>
              <a:t> Single Provider, single managed FD, partitioning</a:t>
            </a:r>
            <a:endParaRPr 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00922" y="2389765"/>
            <a:ext cx="79787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EVC</a:t>
            </a:r>
            <a:r>
              <a:rPr lang="en-GB" dirty="0" smtClean="0"/>
              <a:t> (the end-to-end </a:t>
            </a:r>
            <a:r>
              <a:rPr lang="en-GB" i="1" dirty="0" smtClean="0"/>
              <a:t>CarrierEthernetService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8971760" y="2424313"/>
            <a:ext cx="0" cy="248867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996160" y="2457767"/>
            <a:ext cx="0" cy="223804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11922" y="4722170"/>
            <a:ext cx="427038" cy="261937"/>
            <a:chOff x="560" y="1513"/>
            <a:chExt cx="390" cy="229"/>
          </a:xfrm>
        </p:grpSpPr>
        <p:sp>
          <p:nvSpPr>
            <p:cNvPr id="61" name="Oval 96"/>
            <p:cNvSpPr>
              <a:spLocks noChangeArrowheads="1"/>
            </p:cNvSpPr>
            <p:nvPr/>
          </p:nvSpPr>
          <p:spPr bwMode="auto">
            <a:xfrm>
              <a:off x="561" y="1608"/>
              <a:ext cx="389" cy="134"/>
            </a:xfrm>
            <a:prstGeom prst="ellipse">
              <a:avLst/>
            </a:prstGeom>
            <a:solidFill>
              <a:srgbClr val="0078AA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97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98"/>
            <p:cNvSpPr>
              <a:spLocks noChangeArrowheads="1"/>
            </p:cNvSpPr>
            <p:nvPr/>
          </p:nvSpPr>
          <p:spPr bwMode="auto">
            <a:xfrm>
              <a:off x="560" y="1581"/>
              <a:ext cx="389" cy="95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99"/>
            <p:cNvSpPr>
              <a:spLocks noChangeArrowheads="1"/>
            </p:cNvSpPr>
            <p:nvPr/>
          </p:nvSpPr>
          <p:spPr bwMode="auto">
            <a:xfrm>
              <a:off x="561" y="1513"/>
              <a:ext cx="389" cy="134"/>
            </a:xfrm>
            <a:prstGeom prst="ellipse">
              <a:avLst/>
            </a:prstGeom>
            <a:solidFill>
              <a:srgbClr val="00B4FF"/>
            </a:solidFill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0"/>
            <p:cNvGrpSpPr>
              <a:grpSpLocks/>
            </p:cNvGrpSpPr>
            <p:nvPr/>
          </p:nvGrpSpPr>
          <p:grpSpPr bwMode="auto">
            <a:xfrm>
              <a:off x="619" y="1529"/>
              <a:ext cx="270" cy="102"/>
              <a:chOff x="619" y="1529"/>
              <a:chExt cx="270" cy="102"/>
            </a:xfrm>
          </p:grpSpPr>
          <p:grpSp>
            <p:nvGrpSpPr>
              <p:cNvPr id="5" name="Group 101"/>
              <p:cNvGrpSpPr>
                <a:grpSpLocks/>
              </p:cNvGrpSpPr>
              <p:nvPr/>
            </p:nvGrpSpPr>
            <p:grpSpPr bwMode="auto">
              <a:xfrm>
                <a:off x="619" y="1529"/>
                <a:ext cx="268" cy="100"/>
                <a:chOff x="619" y="1529"/>
                <a:chExt cx="268" cy="100"/>
              </a:xfrm>
            </p:grpSpPr>
            <p:sp>
              <p:nvSpPr>
                <p:cNvPr id="78" name="Freeform 102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03"/>
                <p:cNvSpPr>
                  <a:spLocks/>
                </p:cNvSpPr>
                <p:nvPr/>
              </p:nvSpPr>
              <p:spPr bwMode="auto">
                <a:xfrm>
                  <a:off x="75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28" y="43"/>
                    </a:cxn>
                    <a:cxn ang="0">
                      <a:pos x="97" y="14"/>
                    </a:cxn>
                    <a:cxn ang="0">
                      <a:pos x="128" y="24"/>
                    </a:cxn>
                    <a:cxn ang="0">
                      <a:pos x="111" y="0"/>
                    </a:cxn>
                    <a:cxn ang="0">
                      <a:pos x="31" y="0"/>
                    </a:cxn>
                    <a:cxn ang="0">
                      <a:pos x="64" y="7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128" h="43">
                      <a:moveTo>
                        <a:pt x="0" y="33"/>
                      </a:moveTo>
                      <a:lnTo>
                        <a:pt x="28" y="43"/>
                      </a:lnTo>
                      <a:lnTo>
                        <a:pt x="97" y="14"/>
                      </a:lnTo>
                      <a:lnTo>
                        <a:pt x="128" y="24"/>
                      </a:lnTo>
                      <a:lnTo>
                        <a:pt x="111" y="0"/>
                      </a:lnTo>
                      <a:lnTo>
                        <a:pt x="31" y="0"/>
                      </a:lnTo>
                      <a:lnTo>
                        <a:pt x="64" y="7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104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105"/>
                <p:cNvSpPr>
                  <a:spLocks/>
                </p:cNvSpPr>
                <p:nvPr/>
              </p:nvSpPr>
              <p:spPr bwMode="auto">
                <a:xfrm>
                  <a:off x="619" y="1581"/>
                  <a:ext cx="128" cy="45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100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7" y="45"/>
                    </a:cxn>
                    <a:cxn ang="0">
                      <a:pos x="100" y="45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5">
                      <a:moveTo>
                        <a:pt x="128" y="10"/>
                      </a:moveTo>
                      <a:lnTo>
                        <a:pt x="100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7" y="45"/>
                      </a:lnTo>
                      <a:lnTo>
                        <a:pt x="100" y="45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106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107"/>
                <p:cNvSpPr>
                  <a:spLocks/>
                </p:cNvSpPr>
                <p:nvPr/>
              </p:nvSpPr>
              <p:spPr bwMode="auto">
                <a:xfrm>
                  <a:off x="626" y="1529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9" y="0"/>
                    </a:cxn>
                    <a:cxn ang="0">
                      <a:pos x="98" y="26"/>
                    </a:cxn>
                    <a:cxn ang="0">
                      <a:pos x="128" y="19"/>
                    </a:cxn>
                    <a:cxn ang="0">
                      <a:pos x="112" y="43"/>
                    </a:cxn>
                    <a:cxn ang="0">
                      <a:pos x="31" y="43"/>
                    </a:cxn>
                    <a:cxn ang="0">
                      <a:pos x="64" y="35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28" h="43">
                      <a:moveTo>
                        <a:pt x="0" y="9"/>
                      </a:moveTo>
                      <a:lnTo>
                        <a:pt x="29" y="0"/>
                      </a:lnTo>
                      <a:lnTo>
                        <a:pt x="98" y="26"/>
                      </a:lnTo>
                      <a:lnTo>
                        <a:pt x="128" y="19"/>
                      </a:lnTo>
                      <a:lnTo>
                        <a:pt x="112" y="43"/>
                      </a:lnTo>
                      <a:lnTo>
                        <a:pt x="31" y="43"/>
                      </a:lnTo>
                      <a:lnTo>
                        <a:pt x="64" y="35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108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109"/>
                <p:cNvSpPr>
                  <a:spLocks/>
                </p:cNvSpPr>
                <p:nvPr/>
              </p:nvSpPr>
              <p:spPr bwMode="auto">
                <a:xfrm>
                  <a:off x="754" y="1586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3"/>
                    </a:cxn>
                    <a:cxn ang="0">
                      <a:pos x="100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7" y="0"/>
                    </a:cxn>
                    <a:cxn ang="0">
                      <a:pos x="100" y="0"/>
                    </a:cxn>
                    <a:cxn ang="0">
                      <a:pos x="64" y="7"/>
                    </a:cxn>
                    <a:cxn ang="0">
                      <a:pos x="128" y="33"/>
                    </a:cxn>
                  </a:cxnLst>
                  <a:rect l="0" t="0" r="r" b="b"/>
                  <a:pathLst>
                    <a:path w="128" h="43">
                      <a:moveTo>
                        <a:pt x="128" y="33"/>
                      </a:moveTo>
                      <a:lnTo>
                        <a:pt x="100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7" y="0"/>
                      </a:lnTo>
                      <a:lnTo>
                        <a:pt x="100" y="0"/>
                      </a:lnTo>
                      <a:lnTo>
                        <a:pt x="64" y="7"/>
                      </a:lnTo>
                      <a:lnTo>
                        <a:pt x="128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10"/>
              <p:cNvGrpSpPr>
                <a:grpSpLocks/>
              </p:cNvGrpSpPr>
              <p:nvPr/>
            </p:nvGrpSpPr>
            <p:grpSpPr bwMode="auto">
              <a:xfrm>
                <a:off x="622" y="1531"/>
                <a:ext cx="267" cy="100"/>
                <a:chOff x="622" y="1531"/>
                <a:chExt cx="267" cy="100"/>
              </a:xfrm>
            </p:grpSpPr>
            <p:sp>
              <p:nvSpPr>
                <p:cNvPr id="70" name="Freeform 111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12"/>
                <p:cNvSpPr>
                  <a:spLocks/>
                </p:cNvSpPr>
                <p:nvPr/>
              </p:nvSpPr>
              <p:spPr bwMode="auto">
                <a:xfrm>
                  <a:off x="761" y="1533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29" y="43"/>
                    </a:cxn>
                    <a:cxn ang="0">
                      <a:pos x="98" y="15"/>
                    </a:cxn>
                    <a:cxn ang="0">
                      <a:pos x="128" y="24"/>
                    </a:cxn>
                    <a:cxn ang="0">
                      <a:pos x="112" y="0"/>
                    </a:cxn>
                    <a:cxn ang="0">
                      <a:pos x="31" y="0"/>
                    </a:cxn>
                    <a:cxn ang="0">
                      <a:pos x="64" y="8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128" h="43">
                      <a:moveTo>
                        <a:pt x="0" y="34"/>
                      </a:moveTo>
                      <a:lnTo>
                        <a:pt x="29" y="43"/>
                      </a:lnTo>
                      <a:lnTo>
                        <a:pt x="98" y="15"/>
                      </a:lnTo>
                      <a:lnTo>
                        <a:pt x="128" y="24"/>
                      </a:lnTo>
                      <a:lnTo>
                        <a:pt x="112" y="0"/>
                      </a:lnTo>
                      <a:lnTo>
                        <a:pt x="31" y="0"/>
                      </a:lnTo>
                      <a:lnTo>
                        <a:pt x="64" y="8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113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14"/>
                <p:cNvSpPr>
                  <a:spLocks/>
                </p:cNvSpPr>
                <p:nvPr/>
              </p:nvSpPr>
              <p:spPr bwMode="auto">
                <a:xfrm>
                  <a:off x="622" y="1583"/>
                  <a:ext cx="128" cy="46"/>
                </a:xfrm>
                <a:custGeom>
                  <a:avLst/>
                  <a:gdLst/>
                  <a:ahLst/>
                  <a:cxnLst>
                    <a:cxn ang="0">
                      <a:pos x="128" y="10"/>
                    </a:cxn>
                    <a:cxn ang="0">
                      <a:pos x="99" y="0"/>
                    </a:cxn>
                    <a:cxn ang="0">
                      <a:pos x="33" y="29"/>
                    </a:cxn>
                    <a:cxn ang="0">
                      <a:pos x="0" y="19"/>
                    </a:cxn>
                    <a:cxn ang="0">
                      <a:pos x="16" y="46"/>
                    </a:cxn>
                    <a:cxn ang="0">
                      <a:pos x="99" y="46"/>
                    </a:cxn>
                    <a:cxn ang="0">
                      <a:pos x="64" y="36"/>
                    </a:cxn>
                    <a:cxn ang="0">
                      <a:pos x="128" y="10"/>
                    </a:cxn>
                  </a:cxnLst>
                  <a:rect l="0" t="0" r="r" b="b"/>
                  <a:pathLst>
                    <a:path w="128" h="46">
                      <a:moveTo>
                        <a:pt x="128" y="10"/>
                      </a:moveTo>
                      <a:lnTo>
                        <a:pt x="99" y="0"/>
                      </a:lnTo>
                      <a:lnTo>
                        <a:pt x="33" y="29"/>
                      </a:lnTo>
                      <a:lnTo>
                        <a:pt x="0" y="19"/>
                      </a:lnTo>
                      <a:lnTo>
                        <a:pt x="16" y="46"/>
                      </a:lnTo>
                      <a:lnTo>
                        <a:pt x="99" y="46"/>
                      </a:lnTo>
                      <a:lnTo>
                        <a:pt x="64" y="36"/>
                      </a:lnTo>
                      <a:lnTo>
                        <a:pt x="128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15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16"/>
                <p:cNvSpPr>
                  <a:spLocks/>
                </p:cNvSpPr>
                <p:nvPr/>
              </p:nvSpPr>
              <p:spPr bwMode="auto">
                <a:xfrm>
                  <a:off x="629" y="1531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28" y="0"/>
                    </a:cxn>
                    <a:cxn ang="0">
                      <a:pos x="97" y="26"/>
                    </a:cxn>
                    <a:cxn ang="0">
                      <a:pos x="128" y="19"/>
                    </a:cxn>
                    <a:cxn ang="0">
                      <a:pos x="111" y="43"/>
                    </a:cxn>
                    <a:cxn ang="0">
                      <a:pos x="31" y="43"/>
                    </a:cxn>
                    <a:cxn ang="0">
                      <a:pos x="64" y="36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28" h="43">
                      <a:moveTo>
                        <a:pt x="0" y="10"/>
                      </a:moveTo>
                      <a:lnTo>
                        <a:pt x="28" y="0"/>
                      </a:lnTo>
                      <a:lnTo>
                        <a:pt x="97" y="26"/>
                      </a:lnTo>
                      <a:lnTo>
                        <a:pt x="128" y="19"/>
                      </a:lnTo>
                      <a:lnTo>
                        <a:pt x="111" y="43"/>
                      </a:lnTo>
                      <a:lnTo>
                        <a:pt x="31" y="43"/>
                      </a:lnTo>
                      <a:lnTo>
                        <a:pt x="64" y="3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17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118"/>
                <p:cNvSpPr>
                  <a:spLocks/>
                </p:cNvSpPr>
                <p:nvPr/>
              </p:nvSpPr>
              <p:spPr bwMode="auto">
                <a:xfrm>
                  <a:off x="757" y="1588"/>
                  <a:ext cx="128" cy="43"/>
                </a:xfrm>
                <a:custGeom>
                  <a:avLst/>
                  <a:gdLst/>
                  <a:ahLst/>
                  <a:cxnLst>
                    <a:cxn ang="0">
                      <a:pos x="128" y="34"/>
                    </a:cxn>
                    <a:cxn ang="0">
                      <a:pos x="99" y="43"/>
                    </a:cxn>
                    <a:cxn ang="0">
                      <a:pos x="33" y="14"/>
                    </a:cxn>
                    <a:cxn ang="0">
                      <a:pos x="0" y="24"/>
                    </a:cxn>
                    <a:cxn ang="0">
                      <a:pos x="16" y="0"/>
                    </a:cxn>
                    <a:cxn ang="0">
                      <a:pos x="99" y="0"/>
                    </a:cxn>
                    <a:cxn ang="0">
                      <a:pos x="64" y="7"/>
                    </a:cxn>
                    <a:cxn ang="0">
                      <a:pos x="128" y="34"/>
                    </a:cxn>
                  </a:cxnLst>
                  <a:rect l="0" t="0" r="r" b="b"/>
                  <a:pathLst>
                    <a:path w="128" h="43">
                      <a:moveTo>
                        <a:pt x="128" y="34"/>
                      </a:moveTo>
                      <a:lnTo>
                        <a:pt x="99" y="43"/>
                      </a:lnTo>
                      <a:lnTo>
                        <a:pt x="33" y="14"/>
                      </a:lnTo>
                      <a:lnTo>
                        <a:pt x="0" y="24"/>
                      </a:lnTo>
                      <a:lnTo>
                        <a:pt x="16" y="0"/>
                      </a:lnTo>
                      <a:lnTo>
                        <a:pt x="99" y="0"/>
                      </a:lnTo>
                      <a:lnTo>
                        <a:pt x="64" y="7"/>
                      </a:lnTo>
                      <a:lnTo>
                        <a:pt x="128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6" name="Line 119"/>
            <p:cNvSpPr>
              <a:spLocks noChangeShapeType="1"/>
            </p:cNvSpPr>
            <p:nvPr/>
          </p:nvSpPr>
          <p:spPr bwMode="auto">
            <a:xfrm>
              <a:off x="560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0"/>
            <p:cNvSpPr>
              <a:spLocks noChangeShapeType="1"/>
            </p:cNvSpPr>
            <p:nvPr/>
          </p:nvSpPr>
          <p:spPr bwMode="auto">
            <a:xfrm>
              <a:off x="949" y="1579"/>
              <a:ext cx="1" cy="95"/>
            </a:xfrm>
            <a:prstGeom prst="line">
              <a:avLst/>
            </a:prstGeom>
            <a:noFill/>
            <a:ln w="3175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Line 94"/>
          <p:cNvSpPr>
            <a:spLocks noChangeShapeType="1"/>
          </p:cNvSpPr>
          <p:nvPr/>
        </p:nvSpPr>
        <p:spPr bwMode="auto">
          <a:xfrm flipH="1">
            <a:off x="511972" y="4707882"/>
            <a:ext cx="455613" cy="112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Rectangle 121"/>
          <p:cNvSpPr>
            <a:spLocks noChangeArrowheads="1"/>
          </p:cNvSpPr>
          <p:nvPr/>
        </p:nvSpPr>
        <p:spPr bwMode="auto">
          <a:xfrm>
            <a:off x="438946" y="4787257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56"/>
          <p:cNvSpPr>
            <a:spLocks noChangeArrowheads="1"/>
          </p:cNvSpPr>
          <p:nvPr/>
        </p:nvSpPr>
        <p:spPr bwMode="auto">
          <a:xfrm>
            <a:off x="4125748" y="4050559"/>
            <a:ext cx="1601761" cy="30479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</a:p>
        </p:txBody>
      </p:sp>
      <p:sp>
        <p:nvSpPr>
          <p:cNvPr id="101" name="Text Box 50"/>
          <p:cNvSpPr txBox="1">
            <a:spLocks noChangeArrowheads="1"/>
          </p:cNvSpPr>
          <p:nvPr/>
        </p:nvSpPr>
        <p:spPr bwMode="auto">
          <a:xfrm>
            <a:off x="1014101" y="3027438"/>
            <a:ext cx="7958263" cy="2597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  <a:endParaRPr lang="en-GB" sz="1600" i="1" dirty="0"/>
          </a:p>
        </p:txBody>
      </p:sp>
      <p:sp>
        <p:nvSpPr>
          <p:cNvPr id="95" name="Rectangle 94"/>
          <p:cNvSpPr/>
          <p:nvPr/>
        </p:nvSpPr>
        <p:spPr>
          <a:xfrm>
            <a:off x="204451" y="1349978"/>
            <a:ext cx="3357154" cy="58782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Service level (potentially appearing at Legato, Interlude)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700943" y="1345624"/>
            <a:ext cx="3357154" cy="5878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managed object classes </a:t>
            </a:r>
            <a:r>
              <a:rPr lang="en-US" sz="1400" dirty="0" smtClean="0">
                <a:solidFill>
                  <a:schemeClr val="tx1"/>
                </a:solidFill>
              </a:rPr>
              <a:t>at Resource level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(potentially appearing at Presto)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sp>
        <p:nvSpPr>
          <p:cNvPr id="100" name="Oval 4"/>
          <p:cNvSpPr>
            <a:spLocks noChangeArrowheads="1"/>
          </p:cNvSpPr>
          <p:nvPr/>
        </p:nvSpPr>
        <p:spPr bwMode="auto">
          <a:xfrm>
            <a:off x="1011316" y="4202429"/>
            <a:ext cx="3117270" cy="11701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4"/>
          <p:cNvSpPr>
            <a:spLocks noChangeArrowheads="1"/>
          </p:cNvSpPr>
          <p:nvPr/>
        </p:nvSpPr>
        <p:spPr bwMode="auto">
          <a:xfrm>
            <a:off x="5791131" y="4230144"/>
            <a:ext cx="3145847" cy="116556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1055701" y="4516570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3580014" y="4724799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837308" y="4855490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18" name="Text Box 9"/>
          <p:cNvSpPr txBox="1">
            <a:spLocks noChangeArrowheads="1"/>
          </p:cNvSpPr>
          <p:nvPr/>
        </p:nvSpPr>
        <p:spPr bwMode="auto">
          <a:xfrm>
            <a:off x="8459613" y="4721288"/>
            <a:ext cx="465096" cy="334032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NE</a:t>
            </a:r>
            <a:endParaRPr lang="en-GB" sz="1600" i="1" dirty="0"/>
          </a:p>
        </p:txBody>
      </p:sp>
      <p:sp>
        <p:nvSpPr>
          <p:cNvPr id="119" name="Line 44"/>
          <p:cNvSpPr>
            <a:spLocks noChangeShapeType="1"/>
          </p:cNvSpPr>
          <p:nvPr/>
        </p:nvSpPr>
        <p:spPr bwMode="auto">
          <a:xfrm>
            <a:off x="4129409" y="3648249"/>
            <a:ext cx="0" cy="116464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" name="Line 47"/>
          <p:cNvSpPr>
            <a:spLocks noChangeShapeType="1"/>
          </p:cNvSpPr>
          <p:nvPr/>
        </p:nvSpPr>
        <p:spPr bwMode="auto">
          <a:xfrm>
            <a:off x="5829447" y="3639013"/>
            <a:ext cx="0" cy="125250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Text Box 50"/>
          <p:cNvSpPr txBox="1">
            <a:spLocks noChangeArrowheads="1"/>
          </p:cNvSpPr>
          <p:nvPr/>
        </p:nvSpPr>
        <p:spPr bwMode="auto">
          <a:xfrm>
            <a:off x="994890" y="3553253"/>
            <a:ext cx="3124459" cy="264163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  <a:endParaRPr lang="en-GB" sz="1600" i="1" dirty="0"/>
          </a:p>
        </p:txBody>
      </p:sp>
      <p:sp>
        <p:nvSpPr>
          <p:cNvPr id="128" name="Text Box 50"/>
          <p:cNvSpPr txBox="1">
            <a:spLocks noChangeArrowheads="1"/>
          </p:cNvSpPr>
          <p:nvPr/>
        </p:nvSpPr>
        <p:spPr bwMode="auto">
          <a:xfrm>
            <a:off x="5828077" y="3568983"/>
            <a:ext cx="3144286" cy="259798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ForwardingConstruct</a:t>
            </a:r>
          </a:p>
        </p:txBody>
      </p:sp>
      <p:sp>
        <p:nvSpPr>
          <p:cNvPr id="130" name="Line 10"/>
          <p:cNvSpPr>
            <a:spLocks noChangeShapeType="1"/>
          </p:cNvSpPr>
          <p:nvPr/>
        </p:nvSpPr>
        <p:spPr bwMode="auto">
          <a:xfrm flipV="1">
            <a:off x="935670" y="4707054"/>
            <a:ext cx="1752" cy="47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90"/>
          <p:cNvSpPr>
            <a:spLocks noChangeShapeType="1"/>
          </p:cNvSpPr>
          <p:nvPr/>
        </p:nvSpPr>
        <p:spPr bwMode="auto">
          <a:xfrm flipV="1">
            <a:off x="8681794" y="4793567"/>
            <a:ext cx="342064" cy="6071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88"/>
          <p:cNvSpPr txBox="1">
            <a:spLocks noChangeArrowheads="1"/>
          </p:cNvSpPr>
          <p:nvPr/>
        </p:nvSpPr>
        <p:spPr bwMode="auto">
          <a:xfrm>
            <a:off x="8334953" y="5391015"/>
            <a:ext cx="601209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</a:p>
        </p:txBody>
      </p:sp>
      <p:sp>
        <p:nvSpPr>
          <p:cNvPr id="137" name="Line 34"/>
          <p:cNvSpPr>
            <a:spLocks noChangeShapeType="1"/>
          </p:cNvSpPr>
          <p:nvPr/>
        </p:nvSpPr>
        <p:spPr bwMode="auto">
          <a:xfrm flipH="1" flipV="1">
            <a:off x="4124723" y="4754359"/>
            <a:ext cx="0" cy="1129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121"/>
          <p:cNvSpPr>
            <a:spLocks noChangeArrowheads="1"/>
          </p:cNvSpPr>
          <p:nvPr/>
        </p:nvSpPr>
        <p:spPr bwMode="auto">
          <a:xfrm>
            <a:off x="8873331" y="4718167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21"/>
          <p:cNvSpPr>
            <a:spLocks noChangeArrowheads="1"/>
          </p:cNvSpPr>
          <p:nvPr/>
        </p:nvSpPr>
        <p:spPr bwMode="auto">
          <a:xfrm>
            <a:off x="896146" y="4619741"/>
            <a:ext cx="194469" cy="8382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56"/>
          <p:cNvSpPr>
            <a:spLocks noChangeArrowheads="1"/>
          </p:cNvSpPr>
          <p:nvPr/>
        </p:nvSpPr>
        <p:spPr bwMode="auto">
          <a:xfrm>
            <a:off x="6540070" y="5047790"/>
            <a:ext cx="1601761" cy="30479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  <a:endParaRPr lang="en-US" sz="1400" i="1" dirty="0"/>
          </a:p>
        </p:txBody>
      </p:sp>
      <p:sp>
        <p:nvSpPr>
          <p:cNvPr id="142" name="Text Box 9"/>
          <p:cNvSpPr txBox="1">
            <a:spLocks noChangeArrowheads="1"/>
          </p:cNvSpPr>
          <p:nvPr/>
        </p:nvSpPr>
        <p:spPr bwMode="auto">
          <a:xfrm>
            <a:off x="643132" y="5198506"/>
            <a:ext cx="584200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UNI</a:t>
            </a:r>
            <a:endParaRPr lang="en-GB" b="1" i="1" dirty="0"/>
          </a:p>
        </p:txBody>
      </p:sp>
      <p:sp>
        <p:nvSpPr>
          <p:cNvPr id="143" name="Text Box 9"/>
          <p:cNvSpPr txBox="1">
            <a:spLocks noChangeArrowheads="1"/>
          </p:cNvSpPr>
          <p:nvPr/>
        </p:nvSpPr>
        <p:spPr bwMode="auto">
          <a:xfrm>
            <a:off x="950912" y="5530895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44" name="Text Box 9"/>
          <p:cNvSpPr txBox="1">
            <a:spLocks noChangeArrowheads="1"/>
          </p:cNvSpPr>
          <p:nvPr/>
        </p:nvSpPr>
        <p:spPr bwMode="auto">
          <a:xfrm>
            <a:off x="8492084" y="5735847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45" name="Text Box 37"/>
          <p:cNvSpPr txBox="1">
            <a:spLocks noChangeArrowheads="1"/>
          </p:cNvSpPr>
          <p:nvPr/>
        </p:nvSpPr>
        <p:spPr bwMode="auto">
          <a:xfrm>
            <a:off x="5730037" y="5694590"/>
            <a:ext cx="7761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I-NNI </a:t>
            </a:r>
            <a:endParaRPr lang="en-GB" b="1" i="1" dirty="0"/>
          </a:p>
        </p:txBody>
      </p:sp>
      <p:sp>
        <p:nvSpPr>
          <p:cNvPr id="146" name="Rectangle 121"/>
          <p:cNvSpPr>
            <a:spLocks noChangeArrowheads="1"/>
          </p:cNvSpPr>
          <p:nvPr/>
        </p:nvSpPr>
        <p:spPr bwMode="auto">
          <a:xfrm>
            <a:off x="5747391" y="4891619"/>
            <a:ext cx="194469" cy="838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121"/>
          <p:cNvSpPr>
            <a:spLocks noChangeArrowheads="1"/>
          </p:cNvSpPr>
          <p:nvPr/>
        </p:nvSpPr>
        <p:spPr bwMode="auto">
          <a:xfrm>
            <a:off x="4020225" y="4854161"/>
            <a:ext cx="194469" cy="838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 flipV="1">
            <a:off x="5841335" y="4930511"/>
            <a:ext cx="0" cy="696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Text Box 9"/>
          <p:cNvSpPr txBox="1">
            <a:spLocks noChangeArrowheads="1"/>
          </p:cNvSpPr>
          <p:nvPr/>
        </p:nvSpPr>
        <p:spPr bwMode="auto">
          <a:xfrm>
            <a:off x="6160141" y="6043286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3340498" y="6244552"/>
            <a:ext cx="538930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i="1" dirty="0" smtClean="0"/>
              <a:t>LTP</a:t>
            </a:r>
            <a:endParaRPr lang="en-GB" sz="1600" i="1" dirty="0"/>
          </a:p>
        </p:txBody>
      </p:sp>
      <p:sp>
        <p:nvSpPr>
          <p:cNvPr id="151" name="Oval 56"/>
          <p:cNvSpPr>
            <a:spLocks noChangeArrowheads="1"/>
          </p:cNvSpPr>
          <p:nvPr/>
        </p:nvSpPr>
        <p:spPr bwMode="auto">
          <a:xfrm>
            <a:off x="1714074" y="5033932"/>
            <a:ext cx="1601761" cy="304798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i="1" dirty="0" smtClean="0"/>
              <a:t>ForwardingDomain</a:t>
            </a:r>
            <a:endParaRPr lang="en-US" sz="1400" i="1" dirty="0"/>
          </a:p>
        </p:txBody>
      </p:sp>
      <p:sp>
        <p:nvSpPr>
          <p:cNvPr id="153" name="Freeform 39"/>
          <p:cNvSpPr>
            <a:spLocks/>
          </p:cNvSpPr>
          <p:nvPr/>
        </p:nvSpPr>
        <p:spPr bwMode="auto">
          <a:xfrm>
            <a:off x="962096" y="4416252"/>
            <a:ext cx="8020595" cy="460442"/>
          </a:xfrm>
          <a:custGeom>
            <a:avLst/>
            <a:gdLst/>
            <a:ahLst/>
            <a:cxnLst>
              <a:cxn ang="0">
                <a:pos x="0" y="143"/>
              </a:cxn>
              <a:cxn ang="0">
                <a:pos x="889" y="25"/>
              </a:cxn>
              <a:cxn ang="0">
                <a:pos x="2719" y="296"/>
              </a:cxn>
              <a:cxn ang="0">
                <a:pos x="4472" y="93"/>
              </a:cxn>
              <a:cxn ang="0">
                <a:pos x="5556" y="228"/>
              </a:cxn>
            </a:cxnLst>
            <a:rect l="0" t="0" r="r" b="b"/>
            <a:pathLst>
              <a:path w="5556" h="307">
                <a:moveTo>
                  <a:pt x="0" y="143"/>
                </a:moveTo>
                <a:cubicBezTo>
                  <a:pt x="218" y="71"/>
                  <a:pt x="436" y="0"/>
                  <a:pt x="889" y="25"/>
                </a:cubicBezTo>
                <a:cubicBezTo>
                  <a:pt x="1342" y="50"/>
                  <a:pt x="2122" y="285"/>
                  <a:pt x="2719" y="296"/>
                </a:cubicBezTo>
                <a:cubicBezTo>
                  <a:pt x="3316" y="307"/>
                  <a:pt x="3999" y="104"/>
                  <a:pt x="4472" y="93"/>
                </a:cubicBezTo>
                <a:cubicBezTo>
                  <a:pt x="4945" y="82"/>
                  <a:pt x="5250" y="155"/>
                  <a:pt x="5556" y="228"/>
                </a:cubicBezTo>
              </a:path>
            </a:pathLst>
          </a:custGeom>
          <a:noFill/>
          <a:ln w="5715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" name="Freeform 154"/>
          <p:cNvSpPr/>
          <p:nvPr/>
        </p:nvSpPr>
        <p:spPr>
          <a:xfrm>
            <a:off x="1043640" y="4547255"/>
            <a:ext cx="7934037" cy="515698"/>
          </a:xfrm>
          <a:custGeom>
            <a:avLst/>
            <a:gdLst>
              <a:gd name="connsiteX0" fmla="*/ 0 w 7934037"/>
              <a:gd name="connsiteY0" fmla="*/ 116994 h 515698"/>
              <a:gd name="connsiteX1" fmla="*/ 1117600 w 7934037"/>
              <a:gd name="connsiteY1" fmla="*/ 33867 h 515698"/>
              <a:gd name="connsiteX2" fmla="*/ 2262909 w 7934037"/>
              <a:gd name="connsiteY2" fmla="*/ 320194 h 515698"/>
              <a:gd name="connsiteX3" fmla="*/ 3158837 w 7934037"/>
              <a:gd name="connsiteY3" fmla="*/ 310958 h 515698"/>
              <a:gd name="connsiteX4" fmla="*/ 3925455 w 7934037"/>
              <a:gd name="connsiteY4" fmla="*/ 504922 h 515698"/>
              <a:gd name="connsiteX5" fmla="*/ 4830618 w 7934037"/>
              <a:gd name="connsiteY5" fmla="*/ 375613 h 515698"/>
              <a:gd name="connsiteX6" fmla="*/ 5911273 w 7934037"/>
              <a:gd name="connsiteY6" fmla="*/ 181649 h 515698"/>
              <a:gd name="connsiteX7" fmla="*/ 6908800 w 7934037"/>
              <a:gd name="connsiteY7" fmla="*/ 384849 h 515698"/>
              <a:gd name="connsiteX8" fmla="*/ 7934037 w 7934037"/>
              <a:gd name="connsiteY8" fmla="*/ 209358 h 51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4037" h="515698">
                <a:moveTo>
                  <a:pt x="0" y="116994"/>
                </a:moveTo>
                <a:cubicBezTo>
                  <a:pt x="370224" y="58497"/>
                  <a:pt x="740449" y="0"/>
                  <a:pt x="1117600" y="33867"/>
                </a:cubicBezTo>
                <a:cubicBezTo>
                  <a:pt x="1494751" y="67734"/>
                  <a:pt x="1922703" y="274012"/>
                  <a:pt x="2262909" y="320194"/>
                </a:cubicBezTo>
                <a:cubicBezTo>
                  <a:pt x="2603115" y="366376"/>
                  <a:pt x="2881746" y="280170"/>
                  <a:pt x="3158837" y="310958"/>
                </a:cubicBezTo>
                <a:cubicBezTo>
                  <a:pt x="3435928" y="341746"/>
                  <a:pt x="3646825" y="494146"/>
                  <a:pt x="3925455" y="504922"/>
                </a:cubicBezTo>
                <a:cubicBezTo>
                  <a:pt x="4204085" y="515698"/>
                  <a:pt x="4499648" y="429492"/>
                  <a:pt x="4830618" y="375613"/>
                </a:cubicBezTo>
                <a:cubicBezTo>
                  <a:pt x="5161588" y="321734"/>
                  <a:pt x="5564909" y="180110"/>
                  <a:pt x="5911273" y="181649"/>
                </a:cubicBezTo>
                <a:cubicBezTo>
                  <a:pt x="6257637" y="183188"/>
                  <a:pt x="6571673" y="380231"/>
                  <a:pt x="6908800" y="384849"/>
                </a:cubicBezTo>
                <a:cubicBezTo>
                  <a:pt x="7245927" y="389467"/>
                  <a:pt x="7589982" y="299412"/>
                  <a:pt x="7934037" y="20935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57" name="Freeform 156"/>
          <p:cNvSpPr/>
          <p:nvPr/>
        </p:nvSpPr>
        <p:spPr>
          <a:xfrm>
            <a:off x="1052877" y="4630383"/>
            <a:ext cx="2974109" cy="343284"/>
          </a:xfrm>
          <a:custGeom>
            <a:avLst/>
            <a:gdLst>
              <a:gd name="connsiteX0" fmla="*/ 0 w 2974109"/>
              <a:gd name="connsiteY0" fmla="*/ 80048 h 343284"/>
              <a:gd name="connsiteX1" fmla="*/ 858981 w 2974109"/>
              <a:gd name="connsiteY1" fmla="*/ 6157 h 343284"/>
              <a:gd name="connsiteX2" fmla="*/ 1524000 w 2974109"/>
              <a:gd name="connsiteY2" fmla="*/ 116993 h 343284"/>
              <a:gd name="connsiteX3" fmla="*/ 2152072 w 2974109"/>
              <a:gd name="connsiteY3" fmla="*/ 310957 h 343284"/>
              <a:gd name="connsiteX4" fmla="*/ 2743200 w 2974109"/>
              <a:gd name="connsiteY4" fmla="*/ 310957 h 343284"/>
              <a:gd name="connsiteX5" fmla="*/ 2974109 w 2974109"/>
              <a:gd name="connsiteY5" fmla="*/ 274012 h 3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4109" h="343284">
                <a:moveTo>
                  <a:pt x="0" y="80048"/>
                </a:moveTo>
                <a:cubicBezTo>
                  <a:pt x="302490" y="40024"/>
                  <a:pt x="604981" y="0"/>
                  <a:pt x="858981" y="6157"/>
                </a:cubicBezTo>
                <a:cubicBezTo>
                  <a:pt x="1112981" y="12315"/>
                  <a:pt x="1308485" y="66193"/>
                  <a:pt x="1524000" y="116993"/>
                </a:cubicBezTo>
                <a:cubicBezTo>
                  <a:pt x="1739515" y="167793"/>
                  <a:pt x="1948872" y="278630"/>
                  <a:pt x="2152072" y="310957"/>
                </a:cubicBezTo>
                <a:cubicBezTo>
                  <a:pt x="2355272" y="343284"/>
                  <a:pt x="2606194" y="317114"/>
                  <a:pt x="2743200" y="310957"/>
                </a:cubicBezTo>
                <a:cubicBezTo>
                  <a:pt x="2880206" y="304800"/>
                  <a:pt x="2927157" y="289406"/>
                  <a:pt x="2974109" y="274012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5957386" y="4784322"/>
            <a:ext cx="3001818" cy="257079"/>
          </a:xfrm>
          <a:custGeom>
            <a:avLst/>
            <a:gdLst>
              <a:gd name="connsiteX0" fmla="*/ 0 w 3001818"/>
              <a:gd name="connsiteY0" fmla="*/ 175491 h 257079"/>
              <a:gd name="connsiteX1" fmla="*/ 840509 w 3001818"/>
              <a:gd name="connsiteY1" fmla="*/ 18473 h 257079"/>
              <a:gd name="connsiteX2" fmla="*/ 1265381 w 3001818"/>
              <a:gd name="connsiteY2" fmla="*/ 64655 h 257079"/>
              <a:gd name="connsiteX3" fmla="*/ 1865745 w 3001818"/>
              <a:gd name="connsiteY3" fmla="*/ 230909 h 257079"/>
              <a:gd name="connsiteX4" fmla="*/ 2318327 w 3001818"/>
              <a:gd name="connsiteY4" fmla="*/ 221673 h 257079"/>
              <a:gd name="connsiteX5" fmla="*/ 3001818 w 3001818"/>
              <a:gd name="connsiteY5" fmla="*/ 18473 h 25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1818" h="257079">
                <a:moveTo>
                  <a:pt x="0" y="175491"/>
                </a:moveTo>
                <a:cubicBezTo>
                  <a:pt x="314806" y="106218"/>
                  <a:pt x="629612" y="36946"/>
                  <a:pt x="840509" y="18473"/>
                </a:cubicBezTo>
                <a:cubicBezTo>
                  <a:pt x="1051406" y="0"/>
                  <a:pt x="1094508" y="29249"/>
                  <a:pt x="1265381" y="64655"/>
                </a:cubicBezTo>
                <a:cubicBezTo>
                  <a:pt x="1436254" y="100061"/>
                  <a:pt x="1690254" y="204739"/>
                  <a:pt x="1865745" y="230909"/>
                </a:cubicBezTo>
                <a:cubicBezTo>
                  <a:pt x="2041236" y="257079"/>
                  <a:pt x="2128982" y="257079"/>
                  <a:pt x="2318327" y="221673"/>
                </a:cubicBezTo>
                <a:cubicBezTo>
                  <a:pt x="2507672" y="186267"/>
                  <a:pt x="2754745" y="102370"/>
                  <a:pt x="3001818" y="18473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ine 40"/>
          <p:cNvSpPr>
            <a:spLocks noChangeShapeType="1"/>
          </p:cNvSpPr>
          <p:nvPr/>
        </p:nvSpPr>
        <p:spPr bwMode="auto">
          <a:xfrm flipV="1">
            <a:off x="5071797" y="4938245"/>
            <a:ext cx="0" cy="1406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Text Box 55"/>
          <p:cNvSpPr txBox="1">
            <a:spLocks noChangeArrowheads="1"/>
          </p:cNvSpPr>
          <p:nvPr/>
        </p:nvSpPr>
        <p:spPr bwMode="auto">
          <a:xfrm>
            <a:off x="4693253" y="6367046"/>
            <a:ext cx="780164" cy="33855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sz="1600" i="1" dirty="0" smtClean="0"/>
              <a:t>Link</a:t>
            </a:r>
            <a:endParaRPr lang="en-US" sz="1600" i="1" dirty="0"/>
          </a:p>
        </p:txBody>
      </p:sp>
      <p:sp>
        <p:nvSpPr>
          <p:cNvPr id="138" name="Text Box 37"/>
          <p:cNvSpPr txBox="1">
            <a:spLocks noChangeArrowheads="1"/>
          </p:cNvSpPr>
          <p:nvPr/>
        </p:nvSpPr>
        <p:spPr bwMode="auto">
          <a:xfrm>
            <a:off x="3479112" y="5874569"/>
            <a:ext cx="776175" cy="369332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GB" b="1" i="1" dirty="0" smtClean="0"/>
              <a:t>I-NNI </a:t>
            </a:r>
            <a:endParaRPr lang="en-GB" b="1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7010400" y="6400800"/>
            <a:ext cx="13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05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Topology Instantiation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908800" cy="4436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63246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T-API FRS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47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Service in ML Topology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63246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T-API FRS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76400"/>
            <a:ext cx="746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50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Topology &amp; Service Constructs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8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Multi-layer</a:t>
            </a:r>
            <a:r>
              <a:rPr lang="it-IT" dirty="0" smtClean="0"/>
              <a:t> and </a:t>
            </a:r>
            <a:r>
              <a:rPr lang="it-IT" dirty="0" err="1" smtClean="0"/>
              <a:t>multi-domain</a:t>
            </a:r>
            <a:endParaRPr lang="en-US" dirty="0"/>
          </a:p>
        </p:txBody>
      </p:sp>
      <p:pic>
        <p:nvPicPr>
          <p:cNvPr id="4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705599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Device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68500"/>
            <a:ext cx="9144000" cy="2911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6324600"/>
            <a:ext cx="204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OpenConfig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89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u="sng" dirty="0" smtClean="0"/>
              <a:t>[R1] User </a:t>
            </a:r>
            <a:r>
              <a:rPr lang="en-US" i="1" u="sng" dirty="0" smtClean="0"/>
              <a:t>Intent</a:t>
            </a:r>
            <a:r>
              <a:rPr lang="en-US" dirty="0" smtClean="0"/>
              <a:t>: Maintain separation between high level user intent and the state in the network [</a:t>
            </a:r>
            <a:r>
              <a:rPr lang="en-US" dirty="0"/>
              <a:t>Ref: </a:t>
            </a:r>
            <a:r>
              <a:rPr lang="en-US" dirty="0" err="1" smtClean="0"/>
              <a:t>OpenConfig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E.g. separation between user service request, including all constraints, and the actual service &amp; connection state in the network.</a:t>
            </a:r>
          </a:p>
          <a:p>
            <a:r>
              <a:rPr lang="en-US" i="1" u="sng" dirty="0" smtClean="0"/>
              <a:t>[R2] State </a:t>
            </a:r>
            <a:r>
              <a:rPr lang="en-US" i="1" u="sng" dirty="0" smtClean="0"/>
              <a:t>Management</a:t>
            </a:r>
            <a:r>
              <a:rPr lang="en-US" dirty="0" smtClean="0"/>
              <a:t>: Network and service objects supporting the following states </a:t>
            </a:r>
            <a:r>
              <a:rPr lang="en-US" dirty="0"/>
              <a:t>[Ref: TAPI-FRS]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Administrative state (locked, unlocked), </a:t>
            </a:r>
          </a:p>
          <a:p>
            <a:pPr lvl="1"/>
            <a:r>
              <a:rPr lang="en-US" dirty="0" smtClean="0"/>
              <a:t>Operational state (</a:t>
            </a:r>
            <a:r>
              <a:rPr lang="en-US" dirty="0" err="1" smtClean="0"/>
              <a:t>enabled,disabled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Lifecycle state (Planned</a:t>
            </a:r>
            <a:r>
              <a:rPr lang="en-US" dirty="0"/>
              <a:t>, Potential, Installed, </a:t>
            </a:r>
            <a:r>
              <a:rPr lang="en-US" dirty="0" err="1"/>
              <a:t>In_Conflict</a:t>
            </a:r>
            <a:r>
              <a:rPr lang="en-US" dirty="0"/>
              <a:t>, </a:t>
            </a:r>
            <a:r>
              <a:rPr lang="en-US" dirty="0" err="1" smtClean="0"/>
              <a:t>Pending_Removal</a:t>
            </a:r>
            <a:r>
              <a:rPr lang="en-US" dirty="0" smtClean="0"/>
              <a:t>)</a:t>
            </a:r>
          </a:p>
          <a:p>
            <a:r>
              <a:rPr lang="en-US" i="1" u="sng" dirty="0" smtClean="0"/>
              <a:t>[R3] Identification</a:t>
            </a:r>
            <a:r>
              <a:rPr lang="en-US" dirty="0" smtClean="0"/>
              <a:t>: Network and service object identifiers </a:t>
            </a:r>
            <a:r>
              <a:rPr lang="en-US" dirty="0"/>
              <a:t>[Ref: TAPI-FRS]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IDs [1]</a:t>
            </a:r>
          </a:p>
          <a:p>
            <a:pPr lvl="1"/>
            <a:r>
              <a:rPr lang="en-US" dirty="0"/>
              <a:t>Names[NV]</a:t>
            </a:r>
          </a:p>
          <a:p>
            <a:pPr lvl="1"/>
            <a:r>
              <a:rPr lang="en-US" dirty="0"/>
              <a:t>Labels[NV]</a:t>
            </a:r>
          </a:p>
          <a:p>
            <a:pPr lvl="1"/>
            <a:r>
              <a:rPr lang="en-US" dirty="0"/>
              <a:t>Extensions [NV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39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&amp; TE Topology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[R4]: Network </a:t>
            </a:r>
            <a:r>
              <a:rPr lang="en-US" dirty="0" smtClean="0"/>
              <a:t>Topologies [Ref: TAPI-FRS]:</a:t>
            </a:r>
          </a:p>
          <a:p>
            <a:pPr lvl="1"/>
            <a:r>
              <a:rPr lang="en-US" dirty="0" smtClean="0"/>
              <a:t>Topology Retrieval: </a:t>
            </a:r>
          </a:p>
          <a:p>
            <a:pPr lvl="2"/>
            <a:r>
              <a:rPr lang="en-US" dirty="0" smtClean="0"/>
              <a:t>Allow retrieval of top</a:t>
            </a:r>
            <a:r>
              <a:rPr lang="en-US" dirty="0"/>
              <a:t>-level Topology instances.</a:t>
            </a:r>
          </a:p>
          <a:p>
            <a:pPr lvl="1"/>
            <a:r>
              <a:rPr lang="en-US" dirty="0" smtClean="0"/>
              <a:t>Topology elements:</a:t>
            </a:r>
          </a:p>
          <a:p>
            <a:pPr lvl="2"/>
            <a:r>
              <a:rPr lang="en-US" dirty="0" smtClean="0"/>
              <a:t>Allow retrieval of Nodes and Links present in the topology.</a:t>
            </a:r>
          </a:p>
          <a:p>
            <a:pPr lvl="1"/>
            <a:r>
              <a:rPr lang="en-US" dirty="0" smtClean="0"/>
              <a:t>Multi-level topologies [Ref: CIM]: </a:t>
            </a:r>
          </a:p>
          <a:p>
            <a:pPr lvl="2"/>
            <a:r>
              <a:rPr lang="en-US" dirty="0" smtClean="0"/>
              <a:t>Allow retrieval of lower level topologies.</a:t>
            </a:r>
          </a:p>
          <a:p>
            <a:pPr lvl="1"/>
            <a:r>
              <a:rPr lang="en-US" dirty="0" smtClean="0"/>
              <a:t>Virtual Topologies (VTN):</a:t>
            </a:r>
          </a:p>
          <a:p>
            <a:pPr lvl="2"/>
            <a:r>
              <a:rPr lang="en-US" dirty="0" smtClean="0"/>
              <a:t>Documented in a later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2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Link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[R5]</a:t>
            </a:r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 smtClean="0"/>
              <a:t>for the following Topological Links [Ref: TAPI-FRS]:</a:t>
            </a:r>
          </a:p>
          <a:p>
            <a:pPr lvl="1"/>
            <a:r>
              <a:rPr lang="en-US" dirty="0" smtClean="0"/>
              <a:t>Physical Links</a:t>
            </a:r>
          </a:p>
          <a:p>
            <a:pPr lvl="1"/>
            <a:r>
              <a:rPr lang="en-US" dirty="0" smtClean="0"/>
              <a:t>Logical / Abstract Links</a:t>
            </a:r>
          </a:p>
          <a:p>
            <a:pPr lvl="1"/>
            <a:r>
              <a:rPr lang="en-US" dirty="0" smtClean="0"/>
              <a:t>Compound Link: Internally aggregated </a:t>
            </a:r>
            <a:r>
              <a:rPr lang="en-US" dirty="0"/>
              <a:t>lower-level serial/parallel </a:t>
            </a:r>
            <a:r>
              <a:rPr lang="en-US" dirty="0" smtClean="0"/>
              <a:t>links.</a:t>
            </a:r>
            <a:endParaRPr lang="en-US" dirty="0"/>
          </a:p>
          <a:p>
            <a:pPr lvl="1"/>
            <a:r>
              <a:rPr lang="en-US" dirty="0" smtClean="0"/>
              <a:t>Access Links: Links connecting router ports to client port of the transport system.</a:t>
            </a:r>
          </a:p>
          <a:p>
            <a:pPr lvl="1"/>
            <a:r>
              <a:rPr lang="en-US" dirty="0" smtClean="0"/>
              <a:t>Transitional Links: Links between layers.  </a:t>
            </a:r>
          </a:p>
          <a:p>
            <a:r>
              <a:rPr lang="en-US" dirty="0" smtClean="0"/>
              <a:t>Link attributes:</a:t>
            </a:r>
          </a:p>
          <a:p>
            <a:pPr lvl="1"/>
            <a:r>
              <a:rPr lang="en-US" dirty="0" smtClean="0"/>
              <a:t>Cost</a:t>
            </a:r>
            <a:r>
              <a:rPr lang="en-US" dirty="0"/>
              <a:t>, </a:t>
            </a:r>
            <a:r>
              <a:rPr lang="en-US" dirty="0" smtClean="0"/>
              <a:t>Latency, </a:t>
            </a:r>
            <a:r>
              <a:rPr lang="en-US" dirty="0"/>
              <a:t>Integrity and </a:t>
            </a:r>
            <a:r>
              <a:rPr lang="en-US" dirty="0" smtClean="0"/>
              <a:t>Capacity</a:t>
            </a:r>
          </a:p>
          <a:p>
            <a:pPr lvl="1"/>
            <a:r>
              <a:rPr lang="en-US" dirty="0"/>
              <a:t>Risk characteristics including shared-</a:t>
            </a:r>
            <a:r>
              <a:rPr lang="en-US" dirty="0" smtClean="0"/>
              <a:t>risk</a:t>
            </a:r>
          </a:p>
          <a:p>
            <a:r>
              <a:rPr lang="en-US" dirty="0" smtClean="0"/>
              <a:t>Link elements:</a:t>
            </a:r>
          </a:p>
          <a:p>
            <a:pPr lvl="1"/>
            <a:r>
              <a:rPr lang="en-US" sz="2900" dirty="0"/>
              <a:t>Allow retrieval of the associated topology / virtual </a:t>
            </a:r>
            <a:r>
              <a:rPr lang="en-US" sz="2900" dirty="0" smtClean="0"/>
              <a:t>topology.</a:t>
            </a:r>
            <a:endParaRPr lang="en-US" sz="2900" dirty="0"/>
          </a:p>
          <a:p>
            <a:pPr lvl="1"/>
            <a:r>
              <a:rPr lang="en-US" dirty="0" smtClean="0"/>
              <a:t>Allow retrieval of associated nodes and termination points.</a:t>
            </a:r>
          </a:p>
          <a:p>
            <a:r>
              <a:rPr lang="en-US" dirty="0" smtClean="0"/>
              <a:t>Layering</a:t>
            </a:r>
          </a:p>
          <a:p>
            <a:pPr lvl="1"/>
            <a:r>
              <a:rPr lang="en-US" dirty="0" smtClean="0"/>
              <a:t>Association to the underlay circuit/service, if any.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827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Node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[R6]</a:t>
            </a:r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 smtClean="0"/>
              <a:t>for the following Topology Nodes [Ref: TAPI-FRS, CIM]:</a:t>
            </a:r>
          </a:p>
          <a:p>
            <a:pPr lvl="1"/>
            <a:r>
              <a:rPr lang="en-US" dirty="0" smtClean="0"/>
              <a:t>Physical Node</a:t>
            </a:r>
          </a:p>
          <a:p>
            <a:pPr lvl="1"/>
            <a:r>
              <a:rPr lang="en-US" dirty="0" smtClean="0"/>
              <a:t>Logical / Abstract Node</a:t>
            </a:r>
          </a:p>
          <a:p>
            <a:pPr lvl="1"/>
            <a:r>
              <a:rPr lang="en-US" dirty="0" smtClean="0"/>
              <a:t>Chassis / Forwarding Domain (do we need this?)</a:t>
            </a:r>
          </a:p>
          <a:p>
            <a:r>
              <a:rPr lang="en-US" dirty="0" smtClean="0"/>
              <a:t>Node attributes:</a:t>
            </a:r>
          </a:p>
          <a:p>
            <a:pPr lvl="1"/>
            <a:r>
              <a:rPr lang="en-US" dirty="0" smtClean="0"/>
              <a:t>Layer information</a:t>
            </a:r>
          </a:p>
          <a:p>
            <a:pPr lvl="1"/>
            <a:r>
              <a:rPr lang="en-US" dirty="0" smtClean="0"/>
              <a:t>Node Type (?)</a:t>
            </a:r>
          </a:p>
          <a:p>
            <a:pPr lvl="1"/>
            <a:r>
              <a:rPr lang="en-US" dirty="0" smtClean="0"/>
              <a:t>Node Version (?)</a:t>
            </a:r>
          </a:p>
          <a:p>
            <a:r>
              <a:rPr lang="en-US" dirty="0" smtClean="0"/>
              <a:t>Node </a:t>
            </a:r>
            <a:r>
              <a:rPr lang="en-US" dirty="0"/>
              <a:t>elements:</a:t>
            </a:r>
          </a:p>
          <a:p>
            <a:pPr lvl="1"/>
            <a:r>
              <a:rPr lang="en-US" dirty="0"/>
              <a:t>Allow retrieval of </a:t>
            </a:r>
            <a:r>
              <a:rPr lang="en-US" dirty="0" smtClean="0"/>
              <a:t>termination points </a:t>
            </a:r>
            <a:r>
              <a:rPr lang="en-US" dirty="0"/>
              <a:t>present in the </a:t>
            </a:r>
            <a:r>
              <a:rPr lang="en-US" dirty="0" smtClean="0"/>
              <a:t>node.</a:t>
            </a:r>
          </a:p>
          <a:p>
            <a:pPr lvl="1"/>
            <a:r>
              <a:rPr lang="en-US" dirty="0" smtClean="0"/>
              <a:t>Allow retrieval of the associated </a:t>
            </a:r>
            <a:r>
              <a:rPr lang="en-US" dirty="0"/>
              <a:t>topology / virtual topology</a:t>
            </a:r>
            <a:endParaRPr lang="en-US" dirty="0" smtClean="0"/>
          </a:p>
          <a:p>
            <a:r>
              <a:rPr lang="en-US" dirty="0" smtClean="0"/>
              <a:t>Layering:</a:t>
            </a:r>
          </a:p>
          <a:p>
            <a:pPr lvl="1"/>
            <a:r>
              <a:rPr lang="en-US" dirty="0" smtClean="0"/>
              <a:t>Associations to the underlay/server nodes, if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95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[R7]</a:t>
            </a:r>
          </a:p>
          <a:p>
            <a:r>
              <a:rPr lang="en-US" sz="2800" dirty="0" smtClean="0"/>
              <a:t>Support </a:t>
            </a:r>
            <a:r>
              <a:rPr lang="en-US" sz="2800" dirty="0" smtClean="0"/>
              <a:t>for the following Termination Points [Ref: </a:t>
            </a:r>
            <a:r>
              <a:rPr lang="en-US" sz="2800" dirty="0" err="1" smtClean="0"/>
              <a:t>OpenConfig</a:t>
            </a:r>
            <a:r>
              <a:rPr lang="en-US" sz="2800" dirty="0" smtClean="0"/>
              <a:t>]:</a:t>
            </a:r>
          </a:p>
          <a:p>
            <a:pPr lvl="1"/>
            <a:r>
              <a:rPr lang="en-US" sz="2400" dirty="0" smtClean="0"/>
              <a:t>Physical client side TP</a:t>
            </a:r>
          </a:p>
          <a:p>
            <a:pPr lvl="1"/>
            <a:r>
              <a:rPr lang="en-US" sz="2400" dirty="0" smtClean="0"/>
              <a:t>Logical TP</a:t>
            </a:r>
          </a:p>
          <a:p>
            <a:pPr lvl="1"/>
            <a:r>
              <a:rPr lang="en-US" sz="2400" dirty="0" smtClean="0"/>
              <a:t>Optical channel TP</a:t>
            </a:r>
          </a:p>
          <a:p>
            <a:pPr lvl="1"/>
            <a:r>
              <a:rPr lang="en-US" sz="2400" dirty="0" smtClean="0"/>
              <a:t>Physical Line side TP</a:t>
            </a:r>
          </a:p>
          <a:p>
            <a:r>
              <a:rPr lang="en-US" sz="2800" dirty="0" smtClean="0"/>
              <a:t>Termination Point attributes [Ref: </a:t>
            </a:r>
            <a:r>
              <a:rPr lang="en-US" sz="2800" dirty="0" err="1" smtClean="0"/>
              <a:t>OpenConfig</a:t>
            </a:r>
            <a:r>
              <a:rPr lang="en-US" sz="2800" dirty="0" smtClean="0"/>
              <a:t>]:</a:t>
            </a:r>
          </a:p>
          <a:p>
            <a:pPr lvl="1"/>
            <a:r>
              <a:rPr lang="en-US" sz="2400" dirty="0" smtClean="0"/>
              <a:t>Supporting equipment vendor, part, and revision</a:t>
            </a:r>
          </a:p>
        </p:txBody>
      </p:sp>
    </p:spTree>
    <p:extLst>
      <p:ext uri="{BB962C8B-B14F-4D97-AF65-F5344CB8AC3E}">
        <p14:creationId xmlns:p14="http://schemas.microsoft.com/office/powerpoint/2010/main" xmlns="" val="40565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[R8]</a:t>
            </a:r>
          </a:p>
          <a:p>
            <a:r>
              <a:rPr lang="en-US" dirty="0" smtClean="0"/>
              <a:t>Support </a:t>
            </a:r>
            <a:r>
              <a:rPr lang="en-US" dirty="0" smtClean="0"/>
              <a:t>for CRUD operations for the service</a:t>
            </a:r>
          </a:p>
          <a:p>
            <a:r>
              <a:rPr lang="en-US" dirty="0" smtClean="0"/>
              <a:t>Support for Service creation and update requests with the following inputs and outputs [Ref</a:t>
            </a:r>
            <a:r>
              <a:rPr lang="en-US" dirty="0"/>
              <a:t>: TAPI-FRS</a:t>
            </a:r>
            <a:r>
              <a:rPr lang="en-US" dirty="0" smtClean="0"/>
              <a:t>]:</a:t>
            </a:r>
          </a:p>
          <a:p>
            <a:pPr lvl="1"/>
            <a:r>
              <a:rPr lang="en-US" dirty="0" smtClean="0"/>
              <a:t>Service Request Inputs:</a:t>
            </a:r>
          </a:p>
          <a:p>
            <a:pPr lvl="2"/>
            <a:r>
              <a:rPr lang="en-US" dirty="0" smtClean="0"/>
              <a:t>Service ID (for </a:t>
            </a:r>
            <a:r>
              <a:rPr lang="en-US" dirty="0"/>
              <a:t>service </a:t>
            </a:r>
            <a:r>
              <a:rPr lang="en-US" dirty="0" smtClean="0"/>
              <a:t>update)</a:t>
            </a:r>
          </a:p>
          <a:p>
            <a:pPr lvl="2"/>
            <a:r>
              <a:rPr lang="en-US" dirty="0"/>
              <a:t>Service Type (P2P, P2MP, MP2MP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P2P – </a:t>
            </a:r>
            <a:r>
              <a:rPr lang="en-US" dirty="0" err="1" smtClean="0"/>
              <a:t>Uni</a:t>
            </a:r>
            <a:r>
              <a:rPr lang="en-US" dirty="0" smtClean="0"/>
              <a:t>-</a:t>
            </a:r>
            <a:r>
              <a:rPr lang="en-US" dirty="0"/>
              <a:t>directional, Bi-</a:t>
            </a:r>
            <a:r>
              <a:rPr lang="en-US" dirty="0" smtClean="0"/>
              <a:t>directional</a:t>
            </a:r>
            <a:endParaRPr lang="en-US" dirty="0"/>
          </a:p>
          <a:p>
            <a:pPr lvl="2"/>
            <a:r>
              <a:rPr lang="en-US" dirty="0" smtClean="0"/>
              <a:t>Capacity</a:t>
            </a:r>
          </a:p>
          <a:p>
            <a:pPr lvl="2"/>
            <a:r>
              <a:rPr lang="en-US" dirty="0" smtClean="0"/>
              <a:t>Service End Points with following details:</a:t>
            </a:r>
          </a:p>
          <a:p>
            <a:pPr lvl="3"/>
            <a:r>
              <a:rPr lang="en-US" dirty="0" smtClean="0"/>
              <a:t>End Point role (root, leaf)</a:t>
            </a:r>
          </a:p>
          <a:p>
            <a:pPr lvl="3"/>
            <a:r>
              <a:rPr lang="en-US" dirty="0" smtClean="0"/>
              <a:t>Reference to the Termination Point</a:t>
            </a:r>
          </a:p>
          <a:p>
            <a:pPr lvl="3"/>
            <a:r>
              <a:rPr lang="en-US" dirty="0" smtClean="0"/>
              <a:t>Service Endpoint Layer</a:t>
            </a:r>
          </a:p>
          <a:p>
            <a:pPr lvl="2"/>
            <a:r>
              <a:rPr lang="en-US" dirty="0" smtClean="0"/>
              <a:t>Optional Constraints:</a:t>
            </a:r>
          </a:p>
          <a:p>
            <a:pPr lvl="3"/>
            <a:r>
              <a:rPr lang="en-US" dirty="0" smtClean="0"/>
              <a:t>Service </a:t>
            </a:r>
            <a:r>
              <a:rPr lang="en-US" dirty="0"/>
              <a:t>Layer</a:t>
            </a:r>
          </a:p>
          <a:p>
            <a:pPr lvl="3"/>
            <a:r>
              <a:rPr lang="en-US" dirty="0"/>
              <a:t>Service Level (</a:t>
            </a:r>
            <a:r>
              <a:rPr lang="en-US" dirty="0" err="1"/>
              <a:t>CoS</a:t>
            </a:r>
            <a:r>
              <a:rPr lang="en-US" dirty="0"/>
              <a:t>, Priority, Resiliency, Availability)</a:t>
            </a:r>
          </a:p>
          <a:p>
            <a:pPr lvl="3"/>
            <a:r>
              <a:rPr lang="en-US" dirty="0"/>
              <a:t>Latency</a:t>
            </a:r>
          </a:p>
          <a:p>
            <a:pPr lvl="3"/>
            <a:r>
              <a:rPr lang="en-US" dirty="0"/>
              <a:t>Cost</a:t>
            </a:r>
          </a:p>
          <a:p>
            <a:pPr lvl="3"/>
            <a:r>
              <a:rPr lang="en-US" dirty="0"/>
              <a:t>Risk Characteristics (shared risk): SRLG/Diversity</a:t>
            </a:r>
          </a:p>
          <a:p>
            <a:pPr lvl="3"/>
            <a:r>
              <a:rPr lang="en-US" dirty="0" smtClean="0"/>
              <a:t>Include </a:t>
            </a:r>
            <a:r>
              <a:rPr lang="en-US" dirty="0"/>
              <a:t>Path, Exclude Path (Nodes and Node Edge Points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1264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dirty="0"/>
              <a:t>Risk Characteristics / Protection support:</a:t>
            </a:r>
          </a:p>
          <a:p>
            <a:pPr lvl="3"/>
            <a:r>
              <a:rPr lang="en-US" dirty="0"/>
              <a:t>Protection Type: </a:t>
            </a:r>
            <a:r>
              <a:rPr lang="en-US" dirty="0" err="1"/>
              <a:t>UnProtected</a:t>
            </a:r>
            <a:r>
              <a:rPr lang="en-US" dirty="0"/>
              <a:t>, 1+1, 1:N, etc.</a:t>
            </a:r>
          </a:p>
          <a:p>
            <a:pPr lvl="2"/>
            <a:r>
              <a:rPr lang="en-US" dirty="0"/>
              <a:t>Schedule: Start &amp; End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Request Output:</a:t>
            </a:r>
          </a:p>
          <a:p>
            <a:pPr lvl="2"/>
            <a:r>
              <a:rPr lang="en-US" dirty="0"/>
              <a:t>Service ID (for service creation)</a:t>
            </a:r>
          </a:p>
          <a:p>
            <a:pPr lvl="2"/>
            <a:r>
              <a:rPr lang="en-US" dirty="0"/>
              <a:t>Service States</a:t>
            </a:r>
          </a:p>
          <a:p>
            <a:pPr lvl="2"/>
            <a:r>
              <a:rPr lang="en-US" dirty="0"/>
              <a:t>Service characteristics -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Support for service notifications:</a:t>
            </a:r>
          </a:p>
          <a:p>
            <a:pPr lvl="2"/>
            <a:r>
              <a:rPr lang="en-US" dirty="0" smtClean="0"/>
              <a:t>Service lifecycle notifications: Service creation, deletion, Attribute Value Change</a:t>
            </a:r>
          </a:p>
          <a:p>
            <a:pPr lvl="2"/>
            <a:r>
              <a:rPr lang="en-US" dirty="0" smtClean="0"/>
              <a:t>State change notifications: Operational state notification</a:t>
            </a:r>
          </a:p>
          <a:p>
            <a:r>
              <a:rPr lang="en-US" dirty="0" smtClean="0"/>
              <a:t>Any requirements around the following:</a:t>
            </a:r>
          </a:p>
          <a:p>
            <a:pPr lvl="1"/>
            <a:r>
              <a:rPr lang="en-US" dirty="0" smtClean="0"/>
              <a:t>Service Policies: </a:t>
            </a:r>
            <a:r>
              <a:rPr lang="en-US" dirty="0"/>
              <a:t>TBD</a:t>
            </a:r>
            <a:endParaRPr lang="en-US" dirty="0" smtClean="0"/>
          </a:p>
          <a:p>
            <a:pPr lvl="1"/>
            <a:r>
              <a:rPr lang="en-US" dirty="0" smtClean="0"/>
              <a:t>Service Templates: </a:t>
            </a:r>
            <a:r>
              <a:rPr lang="en-US" dirty="0"/>
              <a:t>TBD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797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1071</Words>
  <Application>Microsoft Office PowerPoint</Application>
  <PresentationFormat>On-screen Show (4:3)</PresentationFormat>
  <Paragraphs>222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Transport Requirement</vt:lpstr>
      <vt:lpstr>Network Topology &amp; Service Constructs</vt:lpstr>
      <vt:lpstr>Generic Requirements</vt:lpstr>
      <vt:lpstr>Network &amp; TE Topology</vt:lpstr>
      <vt:lpstr>Topology Link</vt:lpstr>
      <vt:lpstr>Topology Node</vt:lpstr>
      <vt:lpstr>Termination Points</vt:lpstr>
      <vt:lpstr>Service</vt:lpstr>
      <vt:lpstr>Service</vt:lpstr>
      <vt:lpstr>Connection</vt:lpstr>
      <vt:lpstr>Connection</vt:lpstr>
      <vt:lpstr>Virtual Network (VTN)</vt:lpstr>
      <vt:lpstr>Summary &amp; Log</vt:lpstr>
      <vt:lpstr>Transport Use Cases</vt:lpstr>
      <vt:lpstr>Mapping from Service/EVC to ForwardingConstruct  Single Provider, single Forwarding Domain</vt:lpstr>
      <vt:lpstr>Mapping from Service/EVC to ForwardingConstruct Single Provider, two FDs separately managed</vt:lpstr>
      <vt:lpstr>Mapping from Service/EVC to ForwardingConstruct  Single Provider, single managed FD, partitioning</vt:lpstr>
      <vt:lpstr>Multi-Layer Topology Instantiation</vt:lpstr>
      <vt:lpstr>E2E Service in ML Topology</vt:lpstr>
      <vt:lpstr>Multi-layer and multi-domain</vt:lpstr>
      <vt:lpstr>Terminal Device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IETF Models</dc:title>
  <dc:creator>Zhangxian (Xian)</dc:creator>
  <cp:lastModifiedBy>Xian</cp:lastModifiedBy>
  <cp:revision>242</cp:revision>
  <dcterms:created xsi:type="dcterms:W3CDTF">2006-08-16T00:00:00Z</dcterms:created>
  <dcterms:modified xsi:type="dcterms:W3CDTF">2016-05-06T06:37:07Z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1462438677</vt:lpwstr>
  </property>
</Properties>
</file>