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4" r:id="rId4"/>
    <p:sldId id="257" r:id="rId5"/>
    <p:sldId id="286" r:id="rId6"/>
    <p:sldId id="288" r:id="rId7"/>
    <p:sldId id="290" r:id="rId8"/>
    <p:sldId id="289" r:id="rId9"/>
    <p:sldId id="291" r:id="rId10"/>
    <p:sldId id="292" r:id="rId11"/>
    <p:sldId id="300" r:id="rId12"/>
    <p:sldId id="301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belotti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480" autoAdjust="0"/>
    <p:restoredTop sz="94660"/>
  </p:normalViewPr>
  <p:slideViewPr>
    <p:cSldViewPr>
      <p:cViewPr varScale="1">
        <p:scale>
          <a:sx n="98" d="100"/>
          <a:sy n="98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4CF0-AB93-6A43-9D38-7E7B51F5FAE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B105-4BBC-F747-A9AB-489EBD670F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What should be Node Id: NE Id, IP Address? Something that does not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Refs not used for tunnel ids. That is, tunnel id value is duplicated at multiple places like </a:t>
            </a:r>
            <a:r>
              <a:rPr lang="en-US" baseline="0" dirty="0" err="1" smtClean="0"/>
              <a:t>lsp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is the purpose of having ERO under the primary path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25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IETF Transport</a:t>
            </a:r>
            <a:br>
              <a:rPr lang="en-US" dirty="0" smtClean="0"/>
            </a:br>
            <a:r>
              <a:rPr lang="en-US" dirty="0" smtClean="0"/>
              <a:t>Model Instance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11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8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loud 192"/>
          <p:cNvSpPr/>
          <p:nvPr/>
        </p:nvSpPr>
        <p:spPr>
          <a:xfrm>
            <a:off x="1676400" y="3733800"/>
            <a:ext cx="1371600" cy="6858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Augmented remote access TP.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Option #3: Access Link Modeling using augmented TP attribute</a:t>
            </a:r>
            <a:endParaRPr lang="en-US" sz="3200" dirty="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1828800" y="1781636"/>
            <a:ext cx="563880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51" name="Diamond 50"/>
          <p:cNvSpPr/>
          <p:nvPr/>
        </p:nvSpPr>
        <p:spPr>
          <a:xfrm>
            <a:off x="5616781" y="200166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Line 157"/>
          <p:cNvSpPr>
            <a:spLocks noChangeShapeType="1"/>
          </p:cNvSpPr>
          <p:nvPr/>
        </p:nvSpPr>
        <p:spPr bwMode="auto">
          <a:xfrm>
            <a:off x="5654882" y="209948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1828799" y="2286460"/>
            <a:ext cx="56388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2285999" y="2849167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NE-A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" name="Diamond 119"/>
          <p:cNvSpPr/>
          <p:nvPr/>
        </p:nvSpPr>
        <p:spPr>
          <a:xfrm>
            <a:off x="2749755" y="260096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Line 157"/>
          <p:cNvSpPr>
            <a:spLocks noChangeShapeType="1"/>
          </p:cNvSpPr>
          <p:nvPr/>
        </p:nvSpPr>
        <p:spPr bwMode="auto">
          <a:xfrm>
            <a:off x="2787856" y="268050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1" name="Text Box 18"/>
          <p:cNvSpPr txBox="1">
            <a:spLocks noChangeArrowheads="1"/>
          </p:cNvSpPr>
          <p:nvPr/>
        </p:nvSpPr>
        <p:spPr bwMode="auto">
          <a:xfrm>
            <a:off x="2876549" y="3534236"/>
            <a:ext cx="1419224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TP-UNI-A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r</a:t>
            </a:r>
            <a:r>
              <a:rPr lang="en-US" sz="800" dirty="0" smtClean="0">
                <a:latin typeface="Calibri" pitchFamily="34" charset="0"/>
              </a:rPr>
              <a:t>emote-access-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(URN)</a:t>
            </a:r>
            <a:r>
              <a:rPr lang="en-US" sz="800" b="1" dirty="0" smtClean="0">
                <a:latin typeface="Calibri" pitchFamily="34" charset="0"/>
              </a:rPr>
              <a:t> </a:t>
            </a:r>
            <a:r>
              <a:rPr lang="en-US" sz="800" b="1" dirty="0" err="1" smtClean="0">
                <a:latin typeface="Calibri" pitchFamily="34" charset="0"/>
              </a:rPr>
              <a:t>ip</a:t>
            </a:r>
            <a:r>
              <a:rPr lang="en-US" sz="800" b="1" dirty="0" smtClean="0">
                <a:latin typeface="Calibri" pitchFamily="34" charset="0"/>
              </a:rPr>
              <a:t>=10.0.0.100:tp=GbE-0/1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37" name="Diamond 136"/>
          <p:cNvSpPr/>
          <p:nvPr/>
        </p:nvSpPr>
        <p:spPr>
          <a:xfrm>
            <a:off x="2597356" y="318276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Elbow Connector 137"/>
          <p:cNvCxnSpPr>
            <a:stCxn id="137" idx="2"/>
            <a:endCxn id="131" idx="1"/>
          </p:cNvCxnSpPr>
          <p:nvPr/>
        </p:nvCxnSpPr>
        <p:spPr>
          <a:xfrm rot="16200000" flipH="1">
            <a:off x="2490979" y="3429512"/>
            <a:ext cx="532052" cy="23908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4848225" y="2868039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NE-B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5311981" y="261983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5350082" y="269938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5438775" y="3553108"/>
            <a:ext cx="1419224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TP-UNI-B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r</a:t>
            </a:r>
            <a:r>
              <a:rPr lang="en-US" sz="800" dirty="0" smtClean="0">
                <a:latin typeface="Calibri" pitchFamily="34" charset="0"/>
              </a:rPr>
              <a:t>emote-access-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(URN)</a:t>
            </a:r>
            <a:r>
              <a:rPr lang="en-US" sz="800" b="1" dirty="0" smtClean="0">
                <a:latin typeface="Calibri" pitchFamily="34" charset="0"/>
              </a:rPr>
              <a:t> </a:t>
            </a:r>
            <a:r>
              <a:rPr lang="en-US" sz="800" b="1" dirty="0" err="1" smtClean="0">
                <a:latin typeface="Calibri" pitchFamily="34" charset="0"/>
              </a:rPr>
              <a:t>ip</a:t>
            </a:r>
            <a:r>
              <a:rPr lang="en-US" sz="800" b="1" dirty="0" smtClean="0">
                <a:latin typeface="Calibri" pitchFamily="34" charset="0"/>
              </a:rPr>
              <a:t>=10.0.0.101:tp=GbE-0/1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5159582" y="320163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2" name="Elbow Connector 191"/>
          <p:cNvCxnSpPr>
            <a:stCxn id="191" idx="2"/>
            <a:endCxn id="190" idx="1"/>
          </p:cNvCxnSpPr>
          <p:nvPr/>
        </p:nvCxnSpPr>
        <p:spPr>
          <a:xfrm rot="16200000" flipH="1">
            <a:off x="5053205" y="3448384"/>
            <a:ext cx="532052" cy="23908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94" name="Straight Connector 193"/>
          <p:cNvCxnSpPr/>
          <p:nvPr/>
        </p:nvCxnSpPr>
        <p:spPr>
          <a:xfrm flipV="1">
            <a:off x="609600" y="1066800"/>
            <a:ext cx="8001000" cy="518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1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Option #4: Access Link Modeling using Remote Link TP</a:t>
            </a:r>
            <a:endParaRPr lang="en-US" sz="3200" dirty="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33400" y="1295400"/>
            <a:ext cx="807719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22" name="Diamond 21"/>
          <p:cNvSpPr/>
          <p:nvPr/>
        </p:nvSpPr>
        <p:spPr>
          <a:xfrm>
            <a:off x="4495800" y="15154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Line 157"/>
          <p:cNvSpPr>
            <a:spLocks noChangeShapeType="1"/>
          </p:cNvSpPr>
          <p:nvPr/>
        </p:nvSpPr>
        <p:spPr bwMode="auto">
          <a:xfrm>
            <a:off x="4533901" y="16132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18844" y="1800224"/>
            <a:ext cx="8091756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838200" y="2409824"/>
            <a:ext cx="1830577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UNI-CONN-FWD-1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1540816" y="27155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ine 157"/>
          <p:cNvSpPr>
            <a:spLocks noChangeShapeType="1"/>
          </p:cNvSpPr>
          <p:nvPr/>
        </p:nvSpPr>
        <p:spPr bwMode="auto">
          <a:xfrm>
            <a:off x="1578917" y="281339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839977" y="3008343"/>
            <a:ext cx="12954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&lt;TP-UNI-A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436166" y="272471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Line 157"/>
          <p:cNvSpPr>
            <a:spLocks noChangeShapeType="1"/>
          </p:cNvSpPr>
          <p:nvPr/>
        </p:nvSpPr>
        <p:spPr bwMode="auto">
          <a:xfrm>
            <a:off x="2474267" y="282253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7256196" y="2362931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NE-A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7719952" y="21147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Line 157"/>
          <p:cNvSpPr>
            <a:spLocks noChangeShapeType="1"/>
          </p:cNvSpPr>
          <p:nvPr/>
        </p:nvSpPr>
        <p:spPr bwMode="auto">
          <a:xfrm>
            <a:off x="7758053" y="21942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7846746" y="32004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TP-UNI-A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846746" y="367665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</a:t>
            </a:r>
            <a:r>
              <a:rPr lang="en-US" sz="800" b="1" dirty="0"/>
              <a:t>-U-OTU4-A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846746" y="4124325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/>
              <a:t>TP-U-</a:t>
            </a:r>
            <a:r>
              <a:rPr lang="en-US" sz="800" b="1" dirty="0" smtClean="0"/>
              <a:t>ODU4</a:t>
            </a:r>
            <a:r>
              <a:rPr lang="en-US" sz="800" b="1" dirty="0"/>
              <a:t>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5" name="Diamond 54"/>
          <p:cNvSpPr/>
          <p:nvPr/>
        </p:nvSpPr>
        <p:spPr>
          <a:xfrm>
            <a:off x="7567553" y="26965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55" idx="2"/>
            <a:endCxn id="47" idx="1"/>
          </p:cNvCxnSpPr>
          <p:nvPr/>
        </p:nvCxnSpPr>
        <p:spPr>
          <a:xfrm rot="16200000" flipH="1">
            <a:off x="7446531" y="2957921"/>
            <a:ext cx="561342" cy="23908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7" name="Elbow Connector 56"/>
          <p:cNvCxnSpPr>
            <a:endCxn id="48" idx="1"/>
          </p:cNvCxnSpPr>
          <p:nvPr/>
        </p:nvCxnSpPr>
        <p:spPr>
          <a:xfrm rot="16200000" flipH="1">
            <a:off x="7479098" y="3466738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7491985" y="4433356"/>
            <a:ext cx="47812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7848601" y="4607487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/>
              <a:t>TP-U-</a:t>
            </a:r>
            <a:r>
              <a:rPr lang="en-US" sz="800" b="1" dirty="0" smtClean="0"/>
              <a:t>ODU2-A-1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6200000" flipH="1">
            <a:off x="7482841" y="3945710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7" name="TextBox 66"/>
          <p:cNvSpPr txBox="1"/>
          <p:nvPr/>
        </p:nvSpPr>
        <p:spPr>
          <a:xfrm>
            <a:off x="2234919" y="2971800"/>
            <a:ext cx="47100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Empty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4508996" y="2428696"/>
            <a:ext cx="1815604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UNI-CONN-REV-1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5653839" y="273445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5691940" y="283226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4581793" y="274358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Line 157"/>
          <p:cNvSpPr>
            <a:spLocks noChangeShapeType="1"/>
          </p:cNvSpPr>
          <p:nvPr/>
        </p:nvSpPr>
        <p:spPr bwMode="auto">
          <a:xfrm>
            <a:off x="4619894" y="284140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0546" y="2990672"/>
            <a:ext cx="47100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Empty</a:t>
            </a:r>
          </a:p>
        </p:txBody>
      </p:sp>
      <p:sp>
        <p:nvSpPr>
          <p:cNvPr id="78" name="Diamond 77"/>
          <p:cNvSpPr/>
          <p:nvPr/>
        </p:nvSpPr>
        <p:spPr>
          <a:xfrm>
            <a:off x="5105400" y="2133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Line 157"/>
          <p:cNvSpPr>
            <a:spLocks noChangeShapeType="1"/>
          </p:cNvSpPr>
          <p:nvPr/>
        </p:nvSpPr>
        <p:spPr bwMode="auto">
          <a:xfrm>
            <a:off x="5143501" y="22131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0" name="Diamond 79"/>
          <p:cNvSpPr/>
          <p:nvPr/>
        </p:nvSpPr>
        <p:spPr>
          <a:xfrm>
            <a:off x="1977189" y="2133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Line 157"/>
          <p:cNvSpPr>
            <a:spLocks noChangeShapeType="1"/>
          </p:cNvSpPr>
          <p:nvPr/>
        </p:nvSpPr>
        <p:spPr bwMode="auto">
          <a:xfrm>
            <a:off x="2015290" y="22131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5029200" y="3048000"/>
            <a:ext cx="13081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&lt;TP-UNI-A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3" name="Diamond 82"/>
          <p:cNvSpPr/>
          <p:nvPr/>
        </p:nvSpPr>
        <p:spPr>
          <a:xfrm>
            <a:off x="1447800" y="34527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Line 157"/>
          <p:cNvSpPr>
            <a:spLocks noChangeShapeType="1"/>
          </p:cNvSpPr>
          <p:nvPr/>
        </p:nvSpPr>
        <p:spPr bwMode="auto">
          <a:xfrm>
            <a:off x="1485901" y="35505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838200" y="3763842"/>
            <a:ext cx="1295400" cy="19855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1447800" y="3962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Line 157"/>
          <p:cNvSpPr>
            <a:spLocks noChangeShapeType="1"/>
          </p:cNvSpPr>
          <p:nvPr/>
        </p:nvSpPr>
        <p:spPr bwMode="auto">
          <a:xfrm>
            <a:off x="1485901" y="40602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8" name="Text Box 18"/>
          <p:cNvSpPr txBox="1">
            <a:spLocks noChangeArrowheads="1"/>
          </p:cNvSpPr>
          <p:nvPr/>
        </p:nvSpPr>
        <p:spPr bwMode="auto">
          <a:xfrm>
            <a:off x="838200" y="4273463"/>
            <a:ext cx="1295400" cy="19855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533400" y="4776821"/>
            <a:ext cx="1905000" cy="105413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-link-attributes&gt;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a</a:t>
            </a:r>
            <a:r>
              <a:rPr lang="en-US" sz="800" dirty="0" smtClean="0">
                <a:latin typeface="Calibri" pitchFamily="34" charset="0"/>
              </a:rPr>
              <a:t>ccess-type: point-to-point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name: 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&lt;empty&gt;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en-US" sz="800" dirty="0" smtClean="0">
                <a:solidFill>
                  <a:srgbClr val="000000"/>
                </a:solidFill>
                <a:latin typeface="Calibri" pitchFamily="34" charset="0"/>
              </a:rPr>
              <a:t>dmin-status: up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link-index: 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&lt;empty&gt;</a:t>
            </a:r>
            <a:endParaRPr lang="en-US" sz="800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link-protection-type: unprotected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max-link-bandwidth: 10G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</a:t>
            </a:r>
            <a:r>
              <a:rPr lang="en-US" sz="800" dirty="0" err="1">
                <a:latin typeface="Calibri" pitchFamily="34" charset="0"/>
              </a:rPr>
              <a:t>resv</a:t>
            </a:r>
            <a:r>
              <a:rPr lang="en-US" sz="800" dirty="0">
                <a:latin typeface="Calibri" pitchFamily="34" charset="0"/>
              </a:rPr>
              <a:t>-link-bandwidth: </a:t>
            </a:r>
            <a:r>
              <a:rPr lang="en-US" sz="800" dirty="0" smtClean="0">
                <a:latin typeface="Calibri" pitchFamily="34" charset="0"/>
              </a:rPr>
              <a:t>&lt;empty&gt;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1447800" y="4495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Line 157"/>
          <p:cNvSpPr>
            <a:spLocks noChangeShapeType="1"/>
          </p:cNvSpPr>
          <p:nvPr/>
        </p:nvSpPr>
        <p:spPr bwMode="auto">
          <a:xfrm>
            <a:off x="1485901" y="45936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1447800" y="58149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Line 157"/>
          <p:cNvSpPr>
            <a:spLocks noChangeShapeType="1"/>
          </p:cNvSpPr>
          <p:nvPr/>
        </p:nvSpPr>
        <p:spPr bwMode="auto">
          <a:xfrm>
            <a:off x="1485901" y="5912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609600" y="6096000"/>
            <a:ext cx="17526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&lt;external-domain&gt;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r</a:t>
            </a:r>
            <a:r>
              <a:rPr lang="en-US" sz="800" dirty="0" smtClean="0">
                <a:latin typeface="Calibri" pitchFamily="34" charset="0"/>
              </a:rPr>
              <a:t>emote-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-node-id: dotted-quad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r</a:t>
            </a:r>
            <a:r>
              <a:rPr lang="en-US" sz="800" dirty="0" smtClean="0">
                <a:latin typeface="Calibri" pitchFamily="34" charset="0"/>
              </a:rPr>
              <a:t>emote-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-id: uint32/</a:t>
            </a:r>
            <a:r>
              <a:rPr lang="en-US" sz="800" dirty="0" err="1" smtClean="0">
                <a:latin typeface="Calibri" pitchFamily="34" charset="0"/>
              </a:rPr>
              <a:t>ip</a:t>
            </a:r>
            <a:r>
              <a:rPr lang="en-US" sz="800" dirty="0" smtClean="0">
                <a:latin typeface="Calibri" pitchFamily="34" charset="0"/>
              </a:rPr>
              <a:t>-address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5638800" y="347139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Line 157"/>
          <p:cNvSpPr>
            <a:spLocks noChangeShapeType="1"/>
          </p:cNvSpPr>
          <p:nvPr/>
        </p:nvSpPr>
        <p:spPr bwMode="auto">
          <a:xfrm>
            <a:off x="5676901" y="356921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5029200" y="3782460"/>
            <a:ext cx="1295400" cy="19855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5638800" y="398101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Line 157"/>
          <p:cNvSpPr>
            <a:spLocks noChangeShapeType="1"/>
          </p:cNvSpPr>
          <p:nvPr/>
        </p:nvSpPr>
        <p:spPr bwMode="auto">
          <a:xfrm>
            <a:off x="5676901" y="407883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1" name="Text Box 18"/>
          <p:cNvSpPr txBox="1">
            <a:spLocks noChangeArrowheads="1"/>
          </p:cNvSpPr>
          <p:nvPr/>
        </p:nvSpPr>
        <p:spPr bwMode="auto">
          <a:xfrm>
            <a:off x="5029200" y="4292081"/>
            <a:ext cx="1295400" cy="19855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4724400" y="4795439"/>
            <a:ext cx="1905000" cy="105413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-link-attributes&gt;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a</a:t>
            </a:r>
            <a:r>
              <a:rPr lang="en-US" sz="800" dirty="0" smtClean="0">
                <a:latin typeface="Calibri" pitchFamily="34" charset="0"/>
              </a:rPr>
              <a:t>ccess-type: point-to-point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name: 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&lt;empty&gt;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en-US" sz="800" dirty="0" smtClean="0">
                <a:solidFill>
                  <a:srgbClr val="000000"/>
                </a:solidFill>
                <a:latin typeface="Calibri" pitchFamily="34" charset="0"/>
              </a:rPr>
              <a:t>dmin-status: up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link-index: 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&lt;empty&gt;</a:t>
            </a:r>
            <a:endParaRPr lang="en-US" sz="800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link-protection-type: unprotected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max-link-bandwidth: 10G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</a:t>
            </a:r>
            <a:r>
              <a:rPr lang="en-US" sz="800" dirty="0" err="1">
                <a:latin typeface="Calibri" pitchFamily="34" charset="0"/>
              </a:rPr>
              <a:t>resv</a:t>
            </a:r>
            <a:r>
              <a:rPr lang="en-US" sz="800" dirty="0">
                <a:latin typeface="Calibri" pitchFamily="34" charset="0"/>
              </a:rPr>
              <a:t>-link-bandwidth: </a:t>
            </a:r>
            <a:r>
              <a:rPr lang="en-US" sz="800" dirty="0" smtClean="0">
                <a:latin typeface="Calibri" pitchFamily="34" charset="0"/>
              </a:rPr>
              <a:t>&lt;empty&gt;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5638800" y="451441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Line 157"/>
          <p:cNvSpPr>
            <a:spLocks noChangeShapeType="1"/>
          </p:cNvSpPr>
          <p:nvPr/>
        </p:nvSpPr>
        <p:spPr bwMode="auto">
          <a:xfrm>
            <a:off x="5676901" y="461223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5" name="Diamond 104"/>
          <p:cNvSpPr/>
          <p:nvPr/>
        </p:nvSpPr>
        <p:spPr>
          <a:xfrm>
            <a:off x="5638800" y="583359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Line 157"/>
          <p:cNvSpPr>
            <a:spLocks noChangeShapeType="1"/>
          </p:cNvSpPr>
          <p:nvPr/>
        </p:nvSpPr>
        <p:spPr bwMode="auto">
          <a:xfrm>
            <a:off x="5676901" y="593141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8" name="Text Box 18"/>
          <p:cNvSpPr txBox="1">
            <a:spLocks noChangeArrowheads="1"/>
          </p:cNvSpPr>
          <p:nvPr/>
        </p:nvSpPr>
        <p:spPr bwMode="auto">
          <a:xfrm>
            <a:off x="4800600" y="6114618"/>
            <a:ext cx="17526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&lt;external-domain&gt;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r</a:t>
            </a:r>
            <a:r>
              <a:rPr lang="en-US" sz="800" dirty="0" smtClean="0">
                <a:latin typeface="Calibri" pitchFamily="34" charset="0"/>
              </a:rPr>
              <a:t>emote-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-node-id: dotted-quad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r</a:t>
            </a:r>
            <a:r>
              <a:rPr lang="en-US" sz="800" dirty="0" smtClean="0">
                <a:latin typeface="Calibri" pitchFamily="34" charset="0"/>
              </a:rPr>
              <a:t>emote-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-id: uint32/</a:t>
            </a:r>
            <a:r>
              <a:rPr lang="en-US" sz="800" dirty="0" err="1" smtClean="0">
                <a:latin typeface="Calibri" pitchFamily="34" charset="0"/>
              </a:rPr>
              <a:t>ip</a:t>
            </a:r>
            <a:r>
              <a:rPr lang="en-US" sz="800" dirty="0" smtClean="0">
                <a:latin typeface="Calibri" pitchFamily="34" charset="0"/>
              </a:rPr>
              <a:t>-address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30004" y="2586432"/>
            <a:ext cx="1689596" cy="4368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59644" y="2459251"/>
            <a:ext cx="702756" cy="207749"/>
          </a:xfrm>
          <a:prstGeom prst="rect">
            <a:avLst/>
          </a:prstGeom>
          <a:solidFill>
            <a:schemeClr val="bg1"/>
          </a:solidFill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Access Link</a:t>
            </a:r>
          </a:p>
        </p:txBody>
      </p:sp>
      <p:sp>
        <p:nvSpPr>
          <p:cNvPr id="111" name="Cloud 110"/>
          <p:cNvSpPr/>
          <p:nvPr/>
        </p:nvSpPr>
        <p:spPr>
          <a:xfrm>
            <a:off x="2362200" y="5867400"/>
            <a:ext cx="24384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1"/>
                </a:solidFill>
              </a:rPr>
              <a:t>Mismatch between </a:t>
            </a:r>
            <a:r>
              <a:rPr lang="en-US" sz="900" dirty="0" err="1" smtClean="0">
                <a:solidFill>
                  <a:schemeClr val="tx1"/>
                </a:solidFill>
              </a:rPr>
              <a:t>ip</a:t>
            </a:r>
            <a:r>
              <a:rPr lang="en-US" sz="900" dirty="0" smtClean="0">
                <a:solidFill>
                  <a:schemeClr val="tx1"/>
                </a:solidFill>
              </a:rPr>
              <a:t>-address / dotted-quad</a:t>
            </a:r>
          </a:p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1"/>
                </a:solidFill>
              </a:rPr>
              <a:t>See next slide for the proposed TP structure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4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Option #4: Proposed </a:t>
            </a:r>
            <a:r>
              <a:rPr lang="en-US" sz="3200" dirty="0"/>
              <a:t>R</a:t>
            </a:r>
            <a:r>
              <a:rPr lang="en-US" sz="3200" dirty="0" smtClean="0"/>
              <a:t>emote TP Type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495800" y="1676400"/>
            <a:ext cx="4572000" cy="37856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container external-domain {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choice </a:t>
            </a:r>
            <a:r>
              <a:rPr lang="en-US" sz="1200" dirty="0">
                <a:latin typeface="Courier"/>
                <a:cs typeface="Courier"/>
              </a:rPr>
              <a:t>type {</a:t>
            </a:r>
          </a:p>
          <a:p>
            <a:r>
              <a:rPr lang="en-US" sz="1200" dirty="0">
                <a:latin typeface="Courier"/>
                <a:cs typeface="Courier"/>
              </a:rPr>
              <a:t>        	case remote-router-</a:t>
            </a:r>
            <a:r>
              <a:rPr lang="en-US" sz="1200" dirty="0" err="1">
                <a:latin typeface="Courier"/>
                <a:cs typeface="Courier"/>
              </a:rPr>
              <a:t>tp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de-DE" sz="1200" dirty="0">
                <a:latin typeface="Courier"/>
                <a:cs typeface="Courier"/>
              </a:rPr>
              <a:t>                </a:t>
            </a:r>
            <a:r>
              <a:rPr lang="de-DE" sz="1200" dirty="0" err="1">
                <a:latin typeface="Courier"/>
                <a:cs typeface="Courier"/>
              </a:rPr>
              <a:t>leaf</a:t>
            </a:r>
            <a:r>
              <a:rPr lang="de-DE" sz="1200" dirty="0">
                <a:latin typeface="Courier"/>
                <a:cs typeface="Courier"/>
              </a:rPr>
              <a:t> remote-</a:t>
            </a:r>
            <a:r>
              <a:rPr lang="de-DE" sz="1200" dirty="0" err="1">
                <a:latin typeface="Courier"/>
                <a:cs typeface="Courier"/>
              </a:rPr>
              <a:t>te</a:t>
            </a:r>
            <a:r>
              <a:rPr lang="de-DE" sz="1200" dirty="0">
                <a:latin typeface="Courier"/>
                <a:cs typeface="Courier"/>
              </a:rPr>
              <a:t>-</a:t>
            </a:r>
            <a:r>
              <a:rPr lang="de-DE" sz="1200" dirty="0" err="1">
                <a:latin typeface="Courier"/>
                <a:cs typeface="Courier"/>
              </a:rPr>
              <a:t>node-id</a:t>
            </a:r>
            <a:r>
              <a:rPr lang="de-DE" sz="1200" dirty="0">
                <a:latin typeface="Courier"/>
                <a:cs typeface="Courier"/>
              </a:rPr>
              <a:t> {</a:t>
            </a:r>
          </a:p>
          <a:p>
            <a:r>
              <a:rPr lang="de-DE" sz="1200" dirty="0">
                <a:latin typeface="Courier"/>
                <a:cs typeface="Courier"/>
              </a:rPr>
              <a:t>                    type </a:t>
            </a:r>
            <a:r>
              <a:rPr lang="de-DE" sz="1200" dirty="0" err="1">
                <a:latin typeface="Courier"/>
                <a:cs typeface="Courier"/>
              </a:rPr>
              <a:t>te-node-id</a:t>
            </a:r>
            <a:r>
              <a:rPr lang="de-DE" sz="1200" dirty="0">
                <a:latin typeface="Courier"/>
                <a:cs typeface="Courier"/>
              </a:rPr>
              <a:t>;</a:t>
            </a:r>
          </a:p>
          <a:p>
            <a:r>
              <a:rPr lang="de-DE" sz="1200" dirty="0">
                <a:latin typeface="Courier"/>
                <a:cs typeface="Courier"/>
              </a:rPr>
              <a:t>      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leaf remote-</a:t>
            </a:r>
            <a:r>
              <a:rPr lang="en-US" sz="1200" dirty="0" err="1">
                <a:latin typeface="Courier"/>
                <a:cs typeface="Courier"/>
              </a:rPr>
              <a:t>te</a:t>
            </a:r>
            <a:r>
              <a:rPr lang="en-US" sz="1200" dirty="0">
                <a:latin typeface="Courier"/>
                <a:cs typeface="Courier"/>
              </a:rPr>
              <a:t>-link-</a:t>
            </a:r>
            <a:r>
              <a:rPr lang="en-US" sz="1200" dirty="0" err="1">
                <a:latin typeface="Courier"/>
                <a:cs typeface="Courier"/>
              </a:rPr>
              <a:t>tp</a:t>
            </a:r>
            <a:r>
              <a:rPr lang="en-US" sz="1200" dirty="0">
                <a:latin typeface="Courier"/>
                <a:cs typeface="Courier"/>
              </a:rPr>
              <a:t>-id {</a:t>
            </a:r>
          </a:p>
          <a:p>
            <a:r>
              <a:rPr lang="de-DE" sz="1200" dirty="0">
                <a:latin typeface="Courier"/>
                <a:cs typeface="Courier"/>
              </a:rPr>
              <a:t>                    type </a:t>
            </a:r>
            <a:r>
              <a:rPr lang="de-DE" sz="1200" dirty="0" err="1">
                <a:latin typeface="Courier"/>
                <a:cs typeface="Courier"/>
              </a:rPr>
              <a:t>te-tp-id</a:t>
            </a:r>
            <a:r>
              <a:rPr lang="de-DE" sz="1200" dirty="0">
                <a:latin typeface="Courier"/>
                <a:cs typeface="Courier"/>
              </a:rPr>
              <a:t>;</a:t>
            </a:r>
          </a:p>
          <a:p>
            <a:r>
              <a:rPr lang="de-DE" sz="1200" dirty="0">
                <a:latin typeface="Courier"/>
                <a:cs typeface="Courier"/>
              </a:rPr>
              <a:t>                  }        		</a:t>
            </a:r>
          </a:p>
          <a:p>
            <a:r>
              <a:rPr lang="de-DE" sz="1200" dirty="0">
                <a:latin typeface="Courier"/>
                <a:cs typeface="Courier"/>
              </a:rPr>
              <a:t>        	}</a:t>
            </a:r>
          </a:p>
          <a:p>
            <a:r>
              <a:rPr lang="en-US" sz="1200" dirty="0">
                <a:latin typeface="Courier"/>
                <a:cs typeface="Courier"/>
              </a:rPr>
              <a:t>        	case remote-</a:t>
            </a:r>
            <a:r>
              <a:rPr lang="en-US" sz="1200" dirty="0" err="1">
                <a:latin typeface="Courier"/>
                <a:cs typeface="Courier"/>
              </a:rPr>
              <a:t>tp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		leaf remote-</a:t>
            </a:r>
            <a:r>
              <a:rPr lang="en-US" sz="1200" dirty="0" err="1">
                <a:latin typeface="Courier"/>
                <a:cs typeface="Courier"/>
              </a:rPr>
              <a:t>te</a:t>
            </a:r>
            <a:r>
              <a:rPr lang="en-US" sz="1200" dirty="0">
                <a:latin typeface="Courier"/>
                <a:cs typeface="Courier"/>
              </a:rPr>
              <a:t>-node-id {</a:t>
            </a:r>
          </a:p>
          <a:p>
            <a:r>
              <a:rPr lang="de-DE" sz="1200" dirty="0">
                <a:latin typeface="Courier"/>
                <a:cs typeface="Courier"/>
              </a:rPr>
              <a:t>        			type </a:t>
            </a:r>
            <a:r>
              <a:rPr lang="de-DE" sz="1200" dirty="0" err="1">
                <a:latin typeface="Courier"/>
                <a:cs typeface="Courier"/>
              </a:rPr>
              <a:t>inet:uri</a:t>
            </a:r>
            <a:r>
              <a:rPr lang="de-DE" sz="1200" dirty="0">
                <a:latin typeface="Courier"/>
                <a:cs typeface="Courier"/>
              </a:rPr>
              <a:t>;</a:t>
            </a:r>
          </a:p>
          <a:p>
            <a:r>
              <a:rPr lang="de-DE" sz="1200" dirty="0">
                <a:latin typeface="Courier"/>
                <a:cs typeface="Courier"/>
              </a:rPr>
              <a:t>        		}</a:t>
            </a:r>
          </a:p>
          <a:p>
            <a:r>
              <a:rPr lang="de-DE" sz="1200" dirty="0">
                <a:latin typeface="Courier"/>
                <a:cs typeface="Courier"/>
              </a:rPr>
              <a:t>        		</a:t>
            </a:r>
            <a:r>
              <a:rPr lang="de-DE" sz="1200" dirty="0" err="1">
                <a:latin typeface="Courier"/>
                <a:cs typeface="Courier"/>
              </a:rPr>
              <a:t>leaf</a:t>
            </a:r>
            <a:r>
              <a:rPr lang="de-DE" sz="1200" dirty="0">
                <a:latin typeface="Courier"/>
                <a:cs typeface="Courier"/>
              </a:rPr>
              <a:t> remote-</a:t>
            </a:r>
            <a:r>
              <a:rPr lang="de-DE" sz="1200" dirty="0" err="1">
                <a:latin typeface="Courier"/>
                <a:cs typeface="Courier"/>
              </a:rPr>
              <a:t>te</a:t>
            </a:r>
            <a:r>
              <a:rPr lang="de-DE" sz="1200" dirty="0">
                <a:latin typeface="Courier"/>
                <a:cs typeface="Courier"/>
              </a:rPr>
              <a:t>-link-</a:t>
            </a:r>
            <a:r>
              <a:rPr lang="de-DE" sz="1200" dirty="0" err="1">
                <a:latin typeface="Courier"/>
                <a:cs typeface="Courier"/>
              </a:rPr>
              <a:t>tp</a:t>
            </a:r>
            <a:r>
              <a:rPr lang="de-DE" sz="1200" dirty="0">
                <a:latin typeface="Courier"/>
                <a:cs typeface="Courier"/>
              </a:rPr>
              <a:t>-</a:t>
            </a:r>
            <a:r>
              <a:rPr lang="de-DE" sz="1200" dirty="0" err="1">
                <a:latin typeface="Courier"/>
                <a:cs typeface="Courier"/>
              </a:rPr>
              <a:t>id</a:t>
            </a:r>
            <a:r>
              <a:rPr lang="de-DE" sz="1200" dirty="0">
                <a:latin typeface="Courier"/>
                <a:cs typeface="Courier"/>
              </a:rPr>
              <a:t> {</a:t>
            </a:r>
          </a:p>
          <a:p>
            <a:r>
              <a:rPr lang="de-DE" sz="1200" dirty="0">
                <a:latin typeface="Courier"/>
                <a:cs typeface="Courier"/>
              </a:rPr>
              <a:t>        			type </a:t>
            </a:r>
            <a:r>
              <a:rPr lang="de-DE" sz="1200" dirty="0" err="1">
                <a:latin typeface="Courier"/>
                <a:cs typeface="Courier"/>
              </a:rPr>
              <a:t>inet:uri</a:t>
            </a:r>
            <a:r>
              <a:rPr lang="de-DE" sz="1200" dirty="0">
                <a:latin typeface="Courier"/>
                <a:cs typeface="Courier"/>
              </a:rPr>
              <a:t>;</a:t>
            </a:r>
          </a:p>
          <a:p>
            <a:r>
              <a:rPr lang="de-DE" sz="1200" dirty="0">
                <a:latin typeface="Courier"/>
                <a:cs typeface="Courier"/>
              </a:rPr>
              <a:t>        		}</a:t>
            </a:r>
          </a:p>
          <a:p>
            <a:r>
              <a:rPr lang="de-DE" sz="1200" dirty="0">
                <a:latin typeface="Courier"/>
                <a:cs typeface="Courier"/>
              </a:rPr>
              <a:t>        	}</a:t>
            </a:r>
          </a:p>
          <a:p>
            <a:r>
              <a:rPr lang="de-DE" sz="1200" dirty="0">
                <a:latin typeface="Courier"/>
                <a:cs typeface="Courier"/>
              </a:rPr>
              <a:t>        }</a:t>
            </a:r>
          </a:p>
          <a:p>
            <a:r>
              <a:rPr lang="de-DE" sz="1200" dirty="0">
                <a:latin typeface="Courier"/>
                <a:cs typeface="Courier"/>
              </a:rPr>
              <a:t>      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3276600" cy="14465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 container external-domain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leaf </a:t>
            </a:r>
            <a:r>
              <a:rPr lang="en-US" sz="1100" dirty="0">
                <a:latin typeface="Courier"/>
                <a:cs typeface="Courier"/>
              </a:rPr>
              <a:t>remote-</a:t>
            </a:r>
            <a:r>
              <a:rPr lang="en-US" sz="1100" dirty="0" err="1">
                <a:latin typeface="Courier"/>
                <a:cs typeface="Courier"/>
              </a:rPr>
              <a:t>te</a:t>
            </a:r>
            <a:r>
              <a:rPr lang="en-US" sz="1100" dirty="0">
                <a:latin typeface="Courier"/>
                <a:cs typeface="Courier"/>
              </a:rPr>
              <a:t>-node-id {</a:t>
            </a:r>
          </a:p>
          <a:p>
            <a:r>
              <a:rPr lang="en-US" sz="1100" dirty="0">
                <a:latin typeface="Courier"/>
                <a:cs typeface="Courier"/>
              </a:rPr>
              <a:t>          type </a:t>
            </a:r>
            <a:r>
              <a:rPr lang="en-US" sz="1100" dirty="0" err="1">
                <a:latin typeface="Courier"/>
                <a:cs typeface="Courier"/>
              </a:rPr>
              <a:t>te</a:t>
            </a:r>
            <a:r>
              <a:rPr lang="en-US" sz="1100" dirty="0">
                <a:latin typeface="Courier"/>
                <a:cs typeface="Courier"/>
              </a:rPr>
              <a:t>-node-id;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}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    leaf remote-</a:t>
            </a:r>
            <a:r>
              <a:rPr lang="en-US" sz="1100" dirty="0" err="1">
                <a:latin typeface="Courier"/>
                <a:cs typeface="Courier"/>
              </a:rPr>
              <a:t>te</a:t>
            </a:r>
            <a:r>
              <a:rPr lang="en-US" sz="1100" dirty="0">
                <a:latin typeface="Courier"/>
                <a:cs typeface="Courier"/>
              </a:rPr>
              <a:t>-link-</a:t>
            </a:r>
            <a:r>
              <a:rPr lang="en-US" sz="1100" dirty="0" err="1">
                <a:latin typeface="Courier"/>
                <a:cs typeface="Courier"/>
              </a:rPr>
              <a:t>tp</a:t>
            </a:r>
            <a:r>
              <a:rPr lang="en-US" sz="1100" dirty="0">
                <a:latin typeface="Courier"/>
                <a:cs typeface="Courier"/>
              </a:rPr>
              <a:t>-id {</a:t>
            </a:r>
          </a:p>
          <a:p>
            <a:r>
              <a:rPr lang="en-US" sz="1100" dirty="0">
                <a:latin typeface="Courier"/>
                <a:cs typeface="Courier"/>
              </a:rPr>
              <a:t>          type </a:t>
            </a:r>
            <a:r>
              <a:rPr lang="en-US" sz="1100" dirty="0" err="1">
                <a:latin typeface="Courier"/>
                <a:cs typeface="Courier"/>
              </a:rPr>
              <a:t>te</a:t>
            </a:r>
            <a:r>
              <a:rPr lang="en-US" sz="1100" dirty="0">
                <a:latin typeface="Courier"/>
                <a:cs typeface="Courier"/>
              </a:rPr>
              <a:t>-</a:t>
            </a:r>
            <a:r>
              <a:rPr lang="en-US" sz="1100" dirty="0" err="1">
                <a:latin typeface="Courier"/>
                <a:cs typeface="Courier"/>
              </a:rPr>
              <a:t>tp</a:t>
            </a:r>
            <a:r>
              <a:rPr lang="en-US" sz="1100" dirty="0">
                <a:latin typeface="Courier"/>
                <a:cs typeface="Courier"/>
              </a:rPr>
              <a:t>-id;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}</a:t>
            </a:r>
          </a:p>
          <a:p>
            <a:r>
              <a:rPr lang="en-US" sz="1100" dirty="0" smtClean="0">
                <a:latin typeface="Courier"/>
                <a:cs typeface="Courier"/>
              </a:rPr>
              <a:t> }</a:t>
            </a:r>
            <a:endParaRPr lang="en-US" sz="11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276600"/>
            <a:ext cx="3276600" cy="6463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typedef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</a:t>
            </a:r>
            <a:r>
              <a:rPr lang="en-US" sz="1200" dirty="0">
                <a:latin typeface="Courier"/>
                <a:cs typeface="Courier"/>
              </a:rPr>
              <a:t>-node-id {</a:t>
            </a:r>
          </a:p>
          <a:p>
            <a:r>
              <a:rPr lang="en-US" sz="1200" dirty="0">
                <a:latin typeface="Courier"/>
                <a:cs typeface="Courier"/>
              </a:rPr>
              <a:t>    type </a:t>
            </a:r>
            <a:r>
              <a:rPr lang="en-US" sz="1200" dirty="0" err="1">
                <a:latin typeface="Courier"/>
                <a:cs typeface="Courier"/>
              </a:rPr>
              <a:t>yang:dotted-quad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3276600" cy="14465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typedef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te</a:t>
            </a:r>
            <a:r>
              <a:rPr lang="en-US" sz="1100" dirty="0">
                <a:latin typeface="Courier"/>
                <a:cs typeface="Courier"/>
              </a:rPr>
              <a:t>-</a:t>
            </a:r>
            <a:r>
              <a:rPr lang="en-US" sz="1100" dirty="0" err="1">
                <a:latin typeface="Courier"/>
                <a:cs typeface="Courier"/>
              </a:rPr>
              <a:t>tp</a:t>
            </a:r>
            <a:r>
              <a:rPr lang="en-US" sz="1100" dirty="0">
                <a:latin typeface="Courier"/>
                <a:cs typeface="Courier"/>
              </a:rPr>
              <a:t>-id {</a:t>
            </a:r>
          </a:p>
          <a:p>
            <a:r>
              <a:rPr lang="en-US" sz="1100" dirty="0">
                <a:latin typeface="Courier"/>
                <a:cs typeface="Courier"/>
              </a:rPr>
              <a:t>    type union </a:t>
            </a:r>
            <a:r>
              <a:rPr lang="en-US" sz="1100" dirty="0" smtClean="0">
                <a:latin typeface="Courier"/>
                <a:cs typeface="Courier"/>
              </a:rPr>
              <a:t>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/</a:t>
            </a:r>
            <a:r>
              <a:rPr lang="en-US" sz="1100" dirty="0">
                <a:latin typeface="Courier"/>
                <a:cs typeface="Courier"/>
              </a:rPr>
              <a:t>/ Unnumbered</a:t>
            </a:r>
          </a:p>
          <a:p>
            <a:r>
              <a:rPr lang="en-US" sz="1100" dirty="0">
                <a:latin typeface="Courier"/>
                <a:cs typeface="Courier"/>
              </a:rPr>
              <a:t>      type uint32;         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  /</a:t>
            </a:r>
            <a:r>
              <a:rPr lang="en-US" sz="1100" dirty="0">
                <a:latin typeface="Courier"/>
                <a:cs typeface="Courier"/>
              </a:rPr>
              <a:t>/ IPv4 or IPv6 </a:t>
            </a:r>
            <a:r>
              <a:rPr lang="en-US" sz="1100" dirty="0" smtClean="0">
                <a:latin typeface="Courier"/>
                <a:cs typeface="Courier"/>
              </a:rPr>
              <a:t>address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  type </a:t>
            </a:r>
            <a:r>
              <a:rPr lang="en-US" sz="1100" dirty="0" err="1">
                <a:latin typeface="Courier"/>
                <a:cs typeface="Courier"/>
              </a:rPr>
              <a:t>inet:ip-address</a:t>
            </a:r>
            <a:r>
              <a:rPr lang="en-US" sz="1100" dirty="0">
                <a:latin typeface="Courier"/>
                <a:cs typeface="Courier"/>
              </a:rPr>
              <a:t>;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}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}</a:t>
            </a:r>
            <a:endParaRPr lang="en-US" sz="1100" dirty="0">
              <a:latin typeface="Courier"/>
              <a:cs typeface="Courie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57600" y="3505200"/>
            <a:ext cx="609600" cy="304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037700" y="5506507"/>
            <a:ext cx="1581365" cy="284693"/>
          </a:xfrm>
          <a:prstGeom prst="rect">
            <a:avLst/>
          </a:prstGeom>
          <a:solidFill>
            <a:schemeClr val="bg1"/>
          </a:solidFill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5F5F5F"/>
                </a:solidFill>
              </a:rPr>
              <a:t>Proposed Structure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81810" y="5562600"/>
            <a:ext cx="1446550" cy="284693"/>
          </a:xfrm>
          <a:prstGeom prst="rect">
            <a:avLst/>
          </a:prstGeom>
          <a:solidFill>
            <a:schemeClr val="bg1"/>
          </a:solidFill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5F5F5F"/>
                </a:solidFill>
              </a:rPr>
              <a:t>Current Structure</a:t>
            </a:r>
          </a:p>
        </p:txBody>
      </p:sp>
    </p:spTree>
    <p:extLst>
      <p:ext uri="{BB962C8B-B14F-4D97-AF65-F5344CB8AC3E}">
        <p14:creationId xmlns:p14="http://schemas.microsoft.com/office/powerpoint/2010/main" val="398813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Access Link Modeling Summary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option to go with?</a:t>
            </a:r>
          </a:p>
          <a:p>
            <a:pPr lvl="1"/>
            <a:r>
              <a:rPr lang="en-US" dirty="0" smtClean="0"/>
              <a:t>On TE-Topology call (06/20/15), it was suggested to have keyword with remote TP information (similar to Option #3).</a:t>
            </a:r>
          </a:p>
          <a:p>
            <a:pPr lvl="2"/>
            <a:r>
              <a:rPr lang="en-US" dirty="0" smtClean="0"/>
              <a:t>The discussion about the type of the keyword is in progress.</a:t>
            </a:r>
          </a:p>
          <a:p>
            <a:pPr lvl="1"/>
            <a:r>
              <a:rPr lang="en-US" dirty="0" smtClean="0"/>
              <a:t>06/26: Option #4 proposed by TE-Topology.</a:t>
            </a:r>
          </a:p>
          <a:p>
            <a:pPr lvl="2"/>
            <a:r>
              <a:rPr lang="en-US" dirty="0" smtClean="0"/>
              <a:t>Remote TP structure/type needs to be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Point-to-Point Service,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Single Provider, </a:t>
            </a:r>
            <a:r>
              <a:rPr lang="en-US" sz="2800" dirty="0" smtClean="0"/>
              <a:t>Single Network Topology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91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6"/>
          <p:cNvSpPr>
            <a:spLocks noChangeArrowheads="1"/>
          </p:cNvSpPr>
          <p:nvPr/>
        </p:nvSpPr>
        <p:spPr bwMode="auto">
          <a:xfrm>
            <a:off x="4125434" y="3999776"/>
            <a:ext cx="3476014" cy="1483939"/>
          </a:xfrm>
          <a:prstGeom prst="ellipse">
            <a:avLst/>
          </a:prstGeom>
          <a:solidFill>
            <a:srgbClr val="EAEAEA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025876" y="4581527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4100714" y="4603286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from Service/EVC to ForwardingConstruct</a:t>
            </a:r>
            <a:br>
              <a:rPr lang="en-US" dirty="0" smtClean="0"/>
            </a:br>
            <a:r>
              <a:rPr lang="en-US" dirty="0" smtClean="0"/>
              <a:t> Single Provider, single Forwarding Domain</a:t>
            </a:r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075610" y="2471059"/>
            <a:ext cx="3526973" cy="613954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EVC</a:t>
            </a:r>
            <a:r>
              <a:rPr lang="en-GB" dirty="0" smtClean="0"/>
              <a:t> (the end-to-end </a:t>
            </a:r>
            <a:r>
              <a:rPr lang="en-GB" i="1" dirty="0" smtClean="0"/>
              <a:t>CarrierEthernetService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866900" y="4465076"/>
            <a:ext cx="427038" cy="261937"/>
            <a:chOff x="560" y="1513"/>
            <a:chExt cx="390" cy="229"/>
          </a:xfrm>
        </p:grpSpPr>
        <p:sp>
          <p:nvSpPr>
            <p:cNvPr id="61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5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78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70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Text Box 50"/>
          <p:cNvSpPr txBox="1">
            <a:spLocks noChangeArrowheads="1"/>
          </p:cNvSpPr>
          <p:nvPr/>
        </p:nvSpPr>
        <p:spPr bwMode="auto">
          <a:xfrm>
            <a:off x="4076700" y="3464518"/>
            <a:ext cx="3484990" cy="2597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111" name="Line 94"/>
          <p:cNvSpPr>
            <a:spLocks noChangeShapeType="1"/>
          </p:cNvSpPr>
          <p:nvPr/>
        </p:nvSpPr>
        <p:spPr bwMode="auto">
          <a:xfrm flipH="1" flipV="1">
            <a:off x="2366009" y="4616629"/>
            <a:ext cx="1589300" cy="144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061766" y="2562497"/>
            <a:ext cx="0" cy="219971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8597697" y="4720843"/>
            <a:ext cx="427038" cy="261937"/>
            <a:chOff x="560" y="1513"/>
            <a:chExt cx="390" cy="229"/>
          </a:xfrm>
        </p:grpSpPr>
        <p:sp>
          <p:nvSpPr>
            <p:cNvPr id="104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10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129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119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Freeform 137"/>
          <p:cNvSpPr/>
          <p:nvPr/>
        </p:nvSpPr>
        <p:spPr>
          <a:xfrm>
            <a:off x="4142630" y="4424805"/>
            <a:ext cx="3363401" cy="634779"/>
          </a:xfrm>
          <a:custGeom>
            <a:avLst/>
            <a:gdLst>
              <a:gd name="connsiteX0" fmla="*/ 0 w 3363401"/>
              <a:gd name="connsiteY0" fmla="*/ 349857 h 634779"/>
              <a:gd name="connsiteX1" fmla="*/ 1327867 w 3363401"/>
              <a:gd name="connsiteY1" fmla="*/ 39756 h 634779"/>
              <a:gd name="connsiteX2" fmla="*/ 2361537 w 3363401"/>
              <a:gd name="connsiteY2" fmla="*/ 588396 h 634779"/>
              <a:gd name="connsiteX3" fmla="*/ 3363401 w 3363401"/>
              <a:gd name="connsiteY3" fmla="*/ 318052 h 63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401" h="634779">
                <a:moveTo>
                  <a:pt x="0" y="349857"/>
                </a:moveTo>
                <a:cubicBezTo>
                  <a:pt x="467139" y="174928"/>
                  <a:pt x="934278" y="0"/>
                  <a:pt x="1327867" y="39756"/>
                </a:cubicBezTo>
                <a:cubicBezTo>
                  <a:pt x="1721457" y="79513"/>
                  <a:pt x="2022281" y="542013"/>
                  <a:pt x="2361537" y="588396"/>
                </a:cubicBezTo>
                <a:cubicBezTo>
                  <a:pt x="2700793" y="634779"/>
                  <a:pt x="3032097" y="476415"/>
                  <a:pt x="3363401" y="31805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42" name="Line 41"/>
          <p:cNvSpPr>
            <a:spLocks noChangeShapeType="1"/>
          </p:cNvSpPr>
          <p:nvPr/>
        </p:nvSpPr>
        <p:spPr bwMode="auto">
          <a:xfrm>
            <a:off x="7587298" y="2536371"/>
            <a:ext cx="0" cy="233523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 flipH="1" flipV="1">
            <a:off x="7554700" y="4717361"/>
            <a:ext cx="968327" cy="1036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2345636" y="4251202"/>
            <a:ext cx="6329238" cy="579119"/>
          </a:xfrm>
          <a:custGeom>
            <a:avLst/>
            <a:gdLst>
              <a:gd name="connsiteX0" fmla="*/ 0 w 6750657"/>
              <a:gd name="connsiteY0" fmla="*/ 300824 h 579119"/>
              <a:gd name="connsiteX1" fmla="*/ 834887 w 6750657"/>
              <a:gd name="connsiteY1" fmla="*/ 205408 h 579119"/>
              <a:gd name="connsiteX2" fmla="*/ 1693628 w 6750657"/>
              <a:gd name="connsiteY2" fmla="*/ 491655 h 579119"/>
              <a:gd name="connsiteX3" fmla="*/ 2623930 w 6750657"/>
              <a:gd name="connsiteY3" fmla="*/ 213359 h 579119"/>
              <a:gd name="connsiteX4" fmla="*/ 4023360 w 6750657"/>
              <a:gd name="connsiteY4" fmla="*/ 38431 h 579119"/>
              <a:gd name="connsiteX5" fmla="*/ 5804452 w 6750657"/>
              <a:gd name="connsiteY5" fmla="*/ 443947 h 579119"/>
              <a:gd name="connsiteX6" fmla="*/ 6750657 w 6750657"/>
              <a:gd name="connsiteY6" fmla="*/ 579119 h 5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0657" h="579119">
                <a:moveTo>
                  <a:pt x="0" y="300824"/>
                </a:moveTo>
                <a:cubicBezTo>
                  <a:pt x="276308" y="237213"/>
                  <a:pt x="552616" y="173603"/>
                  <a:pt x="834887" y="205408"/>
                </a:cubicBezTo>
                <a:cubicBezTo>
                  <a:pt x="1117158" y="237213"/>
                  <a:pt x="1395454" y="490330"/>
                  <a:pt x="1693628" y="491655"/>
                </a:cubicBezTo>
                <a:cubicBezTo>
                  <a:pt x="1991802" y="492980"/>
                  <a:pt x="2235641" y="288896"/>
                  <a:pt x="2623930" y="213359"/>
                </a:cubicBezTo>
                <a:cubicBezTo>
                  <a:pt x="3012219" y="137822"/>
                  <a:pt x="3493273" y="0"/>
                  <a:pt x="4023360" y="38431"/>
                </a:cubicBezTo>
                <a:cubicBezTo>
                  <a:pt x="4553447" y="76862"/>
                  <a:pt x="5349903" y="353832"/>
                  <a:pt x="5804452" y="443947"/>
                </a:cubicBezTo>
                <a:cubicBezTo>
                  <a:pt x="6259002" y="534062"/>
                  <a:pt x="6504829" y="556590"/>
                  <a:pt x="6750657" y="579119"/>
                </a:cubicBezTo>
              </a:path>
            </a:pathLst>
          </a:custGeom>
          <a:noFill/>
          <a:ln w="571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Rectangle 121"/>
          <p:cNvSpPr>
            <a:spLocks noChangeArrowheads="1"/>
          </p:cNvSpPr>
          <p:nvPr/>
        </p:nvSpPr>
        <p:spPr bwMode="auto">
          <a:xfrm>
            <a:off x="7423986" y="4658665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21"/>
          <p:cNvSpPr>
            <a:spLocks noChangeArrowheads="1"/>
          </p:cNvSpPr>
          <p:nvPr/>
        </p:nvSpPr>
        <p:spPr bwMode="auto">
          <a:xfrm>
            <a:off x="8516536" y="4746173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21"/>
          <p:cNvSpPr>
            <a:spLocks noChangeArrowheads="1"/>
          </p:cNvSpPr>
          <p:nvPr/>
        </p:nvSpPr>
        <p:spPr bwMode="auto">
          <a:xfrm>
            <a:off x="2193924" y="456710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21"/>
          <p:cNvSpPr>
            <a:spLocks noChangeArrowheads="1"/>
          </p:cNvSpPr>
          <p:nvPr/>
        </p:nvSpPr>
        <p:spPr bwMode="auto">
          <a:xfrm>
            <a:off x="3948296" y="4713988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ounded Rectangular Callout 88"/>
          <p:cNvSpPr/>
          <p:nvPr/>
        </p:nvSpPr>
        <p:spPr>
          <a:xfrm>
            <a:off x="132773" y="5481291"/>
            <a:ext cx="3502146" cy="956170"/>
          </a:xfrm>
          <a:prstGeom prst="wedgeRoundRectCallout">
            <a:avLst>
              <a:gd name="adj1" fmla="val 8360"/>
              <a:gd name="adj2" fmla="val 28246"/>
              <a:gd name="adj3" fmla="val 16667"/>
            </a:avLst>
          </a:prstGeom>
          <a:solidFill>
            <a:srgbClr val="FFFF00"/>
          </a:solidFill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MEF 7.3 </a:t>
            </a:r>
            <a:r>
              <a:rPr lang="en-US" sz="1400" i="1" dirty="0" smtClean="0"/>
              <a:t>UNI</a:t>
            </a:r>
            <a:r>
              <a:rPr lang="en-US" sz="1400" dirty="0" smtClean="0"/>
              <a:t> class represents the UNI-N architectural construct, plus some aspects of related Ethernet Link.</a:t>
            </a: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 flipV="1">
            <a:off x="4056100" y="4795831"/>
            <a:ext cx="0" cy="441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3785590" y="5244323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4166455" y="5565996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 flipH="1" flipV="1">
            <a:off x="7552049" y="4750655"/>
            <a:ext cx="0" cy="575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7281539" y="5338848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7662404" y="5660521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99" name="Rectangle 98"/>
          <p:cNvSpPr/>
          <p:nvPr/>
        </p:nvSpPr>
        <p:spPr>
          <a:xfrm>
            <a:off x="130629" y="1452154"/>
            <a:ext cx="3357154" cy="58782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Service level (potentially appearing at Legato, Interlude)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27121" y="1447800"/>
            <a:ext cx="3357154" cy="5878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Resource level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(potentially appearing at Presto)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01" name="Oval 56"/>
          <p:cNvSpPr>
            <a:spLocks noChangeArrowheads="1"/>
          </p:cNvSpPr>
          <p:nvPr/>
        </p:nvSpPr>
        <p:spPr bwMode="auto">
          <a:xfrm>
            <a:off x="5106789" y="5147382"/>
            <a:ext cx="1601761" cy="304798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77000" y="6324600"/>
            <a:ext cx="13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Point-to-Point Service,</a:t>
            </a:r>
            <a:br>
              <a:rPr lang="en-US" sz="2800" dirty="0"/>
            </a:br>
            <a:r>
              <a:rPr lang="en-US" sz="2800" dirty="0"/>
              <a:t> Single Provider, Single Network Topology</a:t>
            </a:r>
          </a:p>
        </p:txBody>
      </p:sp>
      <p:sp>
        <p:nvSpPr>
          <p:cNvPr id="5" name="Oval 56"/>
          <p:cNvSpPr>
            <a:spLocks noChangeArrowheads="1"/>
          </p:cNvSpPr>
          <p:nvPr/>
        </p:nvSpPr>
        <p:spPr bwMode="auto">
          <a:xfrm>
            <a:off x="3067112" y="2278374"/>
            <a:ext cx="3476014" cy="1483939"/>
          </a:xfrm>
          <a:prstGeom prst="ellipse">
            <a:avLst/>
          </a:prstGeom>
          <a:solidFill>
            <a:srgbClr val="EAEAEA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967554" y="281940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100" b="1" i="1" dirty="0" smtClean="0"/>
              <a:t>NE-B</a:t>
            </a:r>
            <a:endParaRPr lang="en-GB" sz="1100" b="1" i="1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2392" y="2942568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100" b="1" i="1" dirty="0" smtClean="0"/>
              <a:t>NE-A</a:t>
            </a:r>
            <a:endParaRPr lang="en-GB" sz="1100" b="1" i="1" dirty="0"/>
          </a:p>
        </p:txBody>
      </p: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808578" y="2743674"/>
            <a:ext cx="427038" cy="261937"/>
            <a:chOff x="560" y="1513"/>
            <a:chExt cx="390" cy="229"/>
          </a:xfrm>
        </p:grpSpPr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17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27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19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3018378" y="1600200"/>
            <a:ext cx="3484990" cy="2597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Network = “Network-A”</a:t>
            </a:r>
            <a:endParaRPr lang="en-GB" sz="1600" i="1" dirty="0"/>
          </a:p>
        </p:txBody>
      </p:sp>
      <p:sp>
        <p:nvSpPr>
          <p:cNvPr id="36" name="Line 94"/>
          <p:cNvSpPr>
            <a:spLocks noChangeShapeType="1"/>
          </p:cNvSpPr>
          <p:nvPr/>
        </p:nvSpPr>
        <p:spPr bwMode="auto">
          <a:xfrm flipH="1" flipV="1">
            <a:off x="1307687" y="2895227"/>
            <a:ext cx="1589300" cy="144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3003444" y="163139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" name="Group 95"/>
          <p:cNvGrpSpPr>
            <a:grpSpLocks/>
          </p:cNvGrpSpPr>
          <p:nvPr/>
        </p:nvGrpSpPr>
        <p:grpSpPr bwMode="auto">
          <a:xfrm>
            <a:off x="7539375" y="2999441"/>
            <a:ext cx="427038" cy="261937"/>
            <a:chOff x="560" y="1513"/>
            <a:chExt cx="390" cy="229"/>
          </a:xfrm>
        </p:grpSpPr>
        <p:sp>
          <p:nvSpPr>
            <p:cNvPr id="39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46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56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48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Freeform 63"/>
          <p:cNvSpPr/>
          <p:nvPr/>
        </p:nvSpPr>
        <p:spPr>
          <a:xfrm>
            <a:off x="3084308" y="2703403"/>
            <a:ext cx="3363401" cy="634779"/>
          </a:xfrm>
          <a:custGeom>
            <a:avLst/>
            <a:gdLst>
              <a:gd name="connsiteX0" fmla="*/ 0 w 3363401"/>
              <a:gd name="connsiteY0" fmla="*/ 349857 h 634779"/>
              <a:gd name="connsiteX1" fmla="*/ 1327867 w 3363401"/>
              <a:gd name="connsiteY1" fmla="*/ 39756 h 634779"/>
              <a:gd name="connsiteX2" fmla="*/ 2361537 w 3363401"/>
              <a:gd name="connsiteY2" fmla="*/ 588396 h 634779"/>
              <a:gd name="connsiteX3" fmla="*/ 3363401 w 3363401"/>
              <a:gd name="connsiteY3" fmla="*/ 318052 h 63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401" h="634779">
                <a:moveTo>
                  <a:pt x="0" y="349857"/>
                </a:moveTo>
                <a:cubicBezTo>
                  <a:pt x="467139" y="174928"/>
                  <a:pt x="934278" y="0"/>
                  <a:pt x="1327867" y="39756"/>
                </a:cubicBezTo>
                <a:cubicBezTo>
                  <a:pt x="1721457" y="79513"/>
                  <a:pt x="2022281" y="542013"/>
                  <a:pt x="2361537" y="588396"/>
                </a:cubicBezTo>
                <a:cubicBezTo>
                  <a:pt x="2700793" y="634779"/>
                  <a:pt x="3032097" y="476415"/>
                  <a:pt x="3363401" y="31805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>
            <a:off x="6528976" y="1605271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H="1" flipV="1">
            <a:off x="6496378" y="2995959"/>
            <a:ext cx="968327" cy="1036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Rectangle 121"/>
          <p:cNvSpPr>
            <a:spLocks noChangeArrowheads="1"/>
          </p:cNvSpPr>
          <p:nvPr/>
        </p:nvSpPr>
        <p:spPr bwMode="auto">
          <a:xfrm>
            <a:off x="6365664" y="2937263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21"/>
          <p:cNvSpPr>
            <a:spLocks noChangeArrowheads="1"/>
          </p:cNvSpPr>
          <p:nvPr/>
        </p:nvSpPr>
        <p:spPr bwMode="auto">
          <a:xfrm>
            <a:off x="7458214" y="3024771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21"/>
          <p:cNvSpPr>
            <a:spLocks noChangeArrowheads="1"/>
          </p:cNvSpPr>
          <p:nvPr/>
        </p:nvSpPr>
        <p:spPr bwMode="auto">
          <a:xfrm>
            <a:off x="1135602" y="2845705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21"/>
          <p:cNvSpPr>
            <a:spLocks noChangeArrowheads="1"/>
          </p:cNvSpPr>
          <p:nvPr/>
        </p:nvSpPr>
        <p:spPr bwMode="auto">
          <a:xfrm>
            <a:off x="2889974" y="2992586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flipV="1">
            <a:off x="1794214" y="3124200"/>
            <a:ext cx="1066799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108413" y="3522921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UNI/LTP</a:t>
            </a:r>
          </a:p>
          <a:p>
            <a:pPr algn="ctr"/>
            <a:r>
              <a:rPr lang="en-GB" sz="1200" b="1" dirty="0" smtClean="0"/>
              <a:t>(TP-U-A)</a:t>
            </a:r>
            <a:endParaRPr lang="en-GB" sz="1200" b="1" dirty="0"/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 flipH="1" flipV="1">
            <a:off x="6493727" y="3029252"/>
            <a:ext cx="863086" cy="475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56"/>
          <p:cNvSpPr>
            <a:spLocks noChangeArrowheads="1"/>
          </p:cNvSpPr>
          <p:nvPr/>
        </p:nvSpPr>
        <p:spPr bwMode="auto">
          <a:xfrm>
            <a:off x="4048467" y="3425980"/>
            <a:ext cx="1601761" cy="304798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err="1" smtClean="0"/>
              <a:t>ForwardingDomain</a:t>
            </a:r>
            <a:endParaRPr lang="en-US" sz="1400" i="1" dirty="0" smtClean="0"/>
          </a:p>
        </p:txBody>
      </p:sp>
      <p:sp>
        <p:nvSpPr>
          <p:cNvPr id="83" name="Rectangle 121"/>
          <p:cNvSpPr>
            <a:spLocks noChangeArrowheads="1"/>
          </p:cNvSpPr>
          <p:nvPr/>
        </p:nvSpPr>
        <p:spPr bwMode="auto">
          <a:xfrm>
            <a:off x="3504744" y="2995378"/>
            <a:ext cx="194469" cy="8382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5790744" y="3002998"/>
            <a:ext cx="194469" cy="8382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" name="Straight Connector 86"/>
          <p:cNvCxnSpPr>
            <a:stCxn id="83" idx="3"/>
            <a:endCxn id="84" idx="1"/>
          </p:cNvCxnSpPr>
          <p:nvPr/>
        </p:nvCxnSpPr>
        <p:spPr>
          <a:xfrm>
            <a:off x="3699213" y="3037288"/>
            <a:ext cx="2091531" cy="76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1679742" y="3962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Line 157"/>
          <p:cNvSpPr>
            <a:spLocks noChangeShapeType="1"/>
          </p:cNvSpPr>
          <p:nvPr/>
        </p:nvSpPr>
        <p:spPr bwMode="auto">
          <a:xfrm>
            <a:off x="1717843" y="4041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1108413" y="42251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OTU4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TP-U-OTU4-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94" name="Diamond 93"/>
          <p:cNvSpPr/>
          <p:nvPr/>
        </p:nvSpPr>
        <p:spPr>
          <a:xfrm>
            <a:off x="1679742" y="4648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Line 157"/>
          <p:cNvSpPr>
            <a:spLocks noChangeShapeType="1"/>
          </p:cNvSpPr>
          <p:nvPr/>
        </p:nvSpPr>
        <p:spPr bwMode="auto">
          <a:xfrm>
            <a:off x="1717843" y="4727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1108413" y="49109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TP-U-ODU4-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97" name="Diamond 96"/>
          <p:cNvSpPr/>
          <p:nvPr/>
        </p:nvSpPr>
        <p:spPr>
          <a:xfrm>
            <a:off x="1714002" y="53175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Line 157"/>
          <p:cNvSpPr>
            <a:spLocks noChangeShapeType="1"/>
          </p:cNvSpPr>
          <p:nvPr/>
        </p:nvSpPr>
        <p:spPr bwMode="auto">
          <a:xfrm>
            <a:off x="1752103" y="53971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1108413" y="558032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(TP-U-ODU2-A-1)</a:t>
            </a:r>
            <a:endParaRPr lang="en-GB" sz="1200" b="1" dirty="0"/>
          </a:p>
        </p:txBody>
      </p:sp>
      <p:sp>
        <p:nvSpPr>
          <p:cNvPr id="132" name="Line 10"/>
          <p:cNvSpPr>
            <a:spLocks noChangeShapeType="1"/>
          </p:cNvSpPr>
          <p:nvPr/>
        </p:nvSpPr>
        <p:spPr bwMode="auto">
          <a:xfrm flipV="1">
            <a:off x="3470612" y="3124200"/>
            <a:ext cx="152399" cy="761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7128213" y="3522921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UNI/LTP</a:t>
            </a:r>
          </a:p>
          <a:p>
            <a:pPr algn="ctr"/>
            <a:r>
              <a:rPr lang="en-GB" sz="1200" b="1" dirty="0" smtClean="0"/>
              <a:t>(TP-U-B)</a:t>
            </a:r>
            <a:endParaRPr lang="en-GB" sz="1200" b="1" dirty="0"/>
          </a:p>
        </p:txBody>
      </p:sp>
      <p:sp>
        <p:nvSpPr>
          <p:cNvPr id="148" name="Diamond 147"/>
          <p:cNvSpPr/>
          <p:nvPr/>
        </p:nvSpPr>
        <p:spPr>
          <a:xfrm>
            <a:off x="7699542" y="3962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Line 157"/>
          <p:cNvSpPr>
            <a:spLocks noChangeShapeType="1"/>
          </p:cNvSpPr>
          <p:nvPr/>
        </p:nvSpPr>
        <p:spPr bwMode="auto">
          <a:xfrm>
            <a:off x="7737643" y="4041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7128213" y="42251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OTU4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TP-U-OTU4</a:t>
            </a:r>
            <a:r>
              <a:rPr lang="en-US" sz="1200" b="1" dirty="0" smtClean="0"/>
              <a:t>-</a:t>
            </a:r>
            <a:r>
              <a:rPr lang="en-US" sz="1200" b="1" dirty="0"/>
              <a:t>B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51" name="Diamond 150"/>
          <p:cNvSpPr/>
          <p:nvPr/>
        </p:nvSpPr>
        <p:spPr>
          <a:xfrm>
            <a:off x="7699542" y="4648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Line 157"/>
          <p:cNvSpPr>
            <a:spLocks noChangeShapeType="1"/>
          </p:cNvSpPr>
          <p:nvPr/>
        </p:nvSpPr>
        <p:spPr bwMode="auto">
          <a:xfrm>
            <a:off x="7737643" y="4727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7128213" y="49109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TP-U-ODU4</a:t>
            </a:r>
            <a:r>
              <a:rPr lang="en-US" sz="1200" b="1" dirty="0" smtClean="0"/>
              <a:t>-</a:t>
            </a:r>
            <a:r>
              <a:rPr lang="en-US" sz="1200" b="1" dirty="0"/>
              <a:t>B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54" name="Diamond 153"/>
          <p:cNvSpPr/>
          <p:nvPr/>
        </p:nvSpPr>
        <p:spPr>
          <a:xfrm>
            <a:off x="7733802" y="53175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Line 157"/>
          <p:cNvSpPr>
            <a:spLocks noChangeShapeType="1"/>
          </p:cNvSpPr>
          <p:nvPr/>
        </p:nvSpPr>
        <p:spPr bwMode="auto">
          <a:xfrm>
            <a:off x="7771903" y="53971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56" name="Text Box 9"/>
          <p:cNvSpPr txBox="1">
            <a:spLocks noChangeArrowheads="1"/>
          </p:cNvSpPr>
          <p:nvPr/>
        </p:nvSpPr>
        <p:spPr bwMode="auto">
          <a:xfrm>
            <a:off x="7128213" y="558032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(TP-U-ODU2-B-1)</a:t>
            </a:r>
            <a:endParaRPr lang="en-GB" sz="1200" b="1" dirty="0"/>
          </a:p>
        </p:txBody>
      </p:sp>
      <p:sp>
        <p:nvSpPr>
          <p:cNvPr id="157" name="Text Box 9"/>
          <p:cNvSpPr txBox="1">
            <a:spLocks noChangeArrowheads="1"/>
          </p:cNvSpPr>
          <p:nvPr/>
        </p:nvSpPr>
        <p:spPr bwMode="auto">
          <a:xfrm>
            <a:off x="2861013" y="3903921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Line Side/LTP</a:t>
            </a:r>
          </a:p>
          <a:p>
            <a:pPr algn="ctr"/>
            <a:r>
              <a:rPr lang="en-GB" sz="1200" b="1" dirty="0" smtClean="0"/>
              <a:t>(TP-L-A)</a:t>
            </a:r>
            <a:endParaRPr lang="en-GB" sz="1200" b="1" dirty="0"/>
          </a:p>
        </p:txBody>
      </p:sp>
      <p:sp>
        <p:nvSpPr>
          <p:cNvPr id="158" name="Diamond 157"/>
          <p:cNvSpPr/>
          <p:nvPr/>
        </p:nvSpPr>
        <p:spPr>
          <a:xfrm>
            <a:off x="3432342" y="43434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Line 157"/>
          <p:cNvSpPr>
            <a:spLocks noChangeShapeType="1"/>
          </p:cNvSpPr>
          <p:nvPr/>
        </p:nvSpPr>
        <p:spPr bwMode="auto">
          <a:xfrm>
            <a:off x="3470443" y="4422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60" name="Text Box 9"/>
          <p:cNvSpPr txBox="1">
            <a:spLocks noChangeArrowheads="1"/>
          </p:cNvSpPr>
          <p:nvPr/>
        </p:nvSpPr>
        <p:spPr bwMode="auto">
          <a:xfrm>
            <a:off x="2861013" y="46061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OTU4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</a:t>
            </a:r>
            <a:r>
              <a:rPr lang="en-US" sz="1200" b="1" dirty="0" smtClean="0"/>
              <a:t>-L-</a:t>
            </a:r>
            <a:r>
              <a:rPr lang="en-US" sz="1200" b="1" dirty="0"/>
              <a:t>OTU4-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61" name="Diamond 160"/>
          <p:cNvSpPr/>
          <p:nvPr/>
        </p:nvSpPr>
        <p:spPr>
          <a:xfrm>
            <a:off x="3432342" y="5029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Line 157"/>
          <p:cNvSpPr>
            <a:spLocks noChangeShapeType="1"/>
          </p:cNvSpPr>
          <p:nvPr/>
        </p:nvSpPr>
        <p:spPr bwMode="auto">
          <a:xfrm>
            <a:off x="3470443" y="5108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63" name="Text Box 9"/>
          <p:cNvSpPr txBox="1">
            <a:spLocks noChangeArrowheads="1"/>
          </p:cNvSpPr>
          <p:nvPr/>
        </p:nvSpPr>
        <p:spPr bwMode="auto">
          <a:xfrm>
            <a:off x="2861013" y="5291949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</a:t>
            </a:r>
            <a:r>
              <a:rPr lang="en-US" sz="1200" b="1" dirty="0" smtClean="0"/>
              <a:t>-L-</a:t>
            </a:r>
            <a:r>
              <a:rPr lang="en-US" sz="1200" b="1" dirty="0"/>
              <a:t>ODU4-</a:t>
            </a:r>
            <a:r>
              <a:rPr lang="en-US" sz="1200" b="1" dirty="0" smtClean="0"/>
              <a:t>A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64" name="Diamond 163"/>
          <p:cNvSpPr/>
          <p:nvPr/>
        </p:nvSpPr>
        <p:spPr>
          <a:xfrm>
            <a:off x="3466602" y="56985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Line 157"/>
          <p:cNvSpPr>
            <a:spLocks noChangeShapeType="1"/>
          </p:cNvSpPr>
          <p:nvPr/>
        </p:nvSpPr>
        <p:spPr bwMode="auto">
          <a:xfrm>
            <a:off x="3504703" y="57781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66" name="Text Box 9"/>
          <p:cNvSpPr txBox="1">
            <a:spLocks noChangeArrowheads="1"/>
          </p:cNvSpPr>
          <p:nvPr/>
        </p:nvSpPr>
        <p:spPr bwMode="auto">
          <a:xfrm>
            <a:off x="2861013" y="5961321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(TP-L-ODU2-A-1)</a:t>
            </a:r>
            <a:endParaRPr lang="en-GB" sz="1200" b="1" dirty="0"/>
          </a:p>
        </p:txBody>
      </p:sp>
      <p:sp>
        <p:nvSpPr>
          <p:cNvPr id="167" name="Text Box 9"/>
          <p:cNvSpPr txBox="1">
            <a:spLocks noChangeArrowheads="1"/>
          </p:cNvSpPr>
          <p:nvPr/>
        </p:nvSpPr>
        <p:spPr bwMode="auto">
          <a:xfrm>
            <a:off x="5451813" y="3886200"/>
            <a:ext cx="1261139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Line Side/LTP</a:t>
            </a:r>
          </a:p>
          <a:p>
            <a:pPr algn="ctr"/>
            <a:r>
              <a:rPr lang="en-GB" sz="1200" b="1" dirty="0" smtClean="0"/>
              <a:t>(TP-L-B)</a:t>
            </a:r>
            <a:endParaRPr lang="en-GB" sz="1200" b="1" dirty="0"/>
          </a:p>
        </p:txBody>
      </p:sp>
      <p:sp>
        <p:nvSpPr>
          <p:cNvPr id="168" name="Diamond 167"/>
          <p:cNvSpPr/>
          <p:nvPr/>
        </p:nvSpPr>
        <p:spPr>
          <a:xfrm>
            <a:off x="6023142" y="43256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Line 157"/>
          <p:cNvSpPr>
            <a:spLocks noChangeShapeType="1"/>
          </p:cNvSpPr>
          <p:nvPr/>
        </p:nvSpPr>
        <p:spPr bwMode="auto">
          <a:xfrm>
            <a:off x="6061243" y="44052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5451813" y="4588428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OTU4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</a:t>
            </a:r>
            <a:r>
              <a:rPr lang="en-US" sz="1200" b="1" dirty="0" smtClean="0"/>
              <a:t>-L-</a:t>
            </a:r>
            <a:r>
              <a:rPr lang="en-US" sz="1200" b="1" dirty="0"/>
              <a:t>OTU4</a:t>
            </a:r>
            <a:r>
              <a:rPr lang="en-US" sz="1200" b="1" dirty="0" smtClean="0"/>
              <a:t>-</a:t>
            </a:r>
            <a:r>
              <a:rPr lang="en-US" sz="1200" b="1" dirty="0"/>
              <a:t>B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71" name="Diamond 170"/>
          <p:cNvSpPr/>
          <p:nvPr/>
        </p:nvSpPr>
        <p:spPr>
          <a:xfrm>
            <a:off x="6023142" y="50114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Line 157"/>
          <p:cNvSpPr>
            <a:spLocks noChangeShapeType="1"/>
          </p:cNvSpPr>
          <p:nvPr/>
        </p:nvSpPr>
        <p:spPr bwMode="auto">
          <a:xfrm>
            <a:off x="6061243" y="509102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5451813" y="5274228"/>
            <a:ext cx="1261140" cy="423051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ODU4 (HO)</a:t>
            </a:r>
          </a:p>
          <a:p>
            <a:pPr algn="ctr"/>
            <a:r>
              <a:rPr lang="en-GB" sz="1200" b="1" dirty="0" smtClean="0"/>
              <a:t>(</a:t>
            </a:r>
            <a:r>
              <a:rPr lang="en-US" sz="1200" b="1" dirty="0"/>
              <a:t>TP</a:t>
            </a:r>
            <a:r>
              <a:rPr lang="en-US" sz="1200" b="1" dirty="0" smtClean="0"/>
              <a:t>-L-</a:t>
            </a:r>
            <a:r>
              <a:rPr lang="en-US" sz="1200" b="1" dirty="0"/>
              <a:t>ODU4</a:t>
            </a:r>
            <a:r>
              <a:rPr lang="en-US" sz="1200" b="1" dirty="0" smtClean="0"/>
              <a:t>-</a:t>
            </a:r>
            <a:r>
              <a:rPr lang="en-US" sz="1200" b="1" dirty="0"/>
              <a:t>B</a:t>
            </a:r>
            <a:r>
              <a:rPr lang="en-GB" sz="1200" b="1" dirty="0" smtClean="0"/>
              <a:t>)</a:t>
            </a:r>
            <a:endParaRPr lang="en-GB" sz="1200" b="1" dirty="0"/>
          </a:p>
        </p:txBody>
      </p:sp>
      <p:sp>
        <p:nvSpPr>
          <p:cNvPr id="174" name="Diamond 173"/>
          <p:cNvSpPr/>
          <p:nvPr/>
        </p:nvSpPr>
        <p:spPr>
          <a:xfrm>
            <a:off x="6057402" y="56808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Line 157"/>
          <p:cNvSpPr>
            <a:spLocks noChangeShapeType="1"/>
          </p:cNvSpPr>
          <p:nvPr/>
        </p:nvSpPr>
        <p:spPr bwMode="auto">
          <a:xfrm>
            <a:off x="6095503" y="57603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76" name="Text Box 9"/>
          <p:cNvSpPr txBox="1">
            <a:spLocks noChangeArrowheads="1"/>
          </p:cNvSpPr>
          <p:nvPr/>
        </p:nvSpPr>
        <p:spPr bwMode="auto">
          <a:xfrm>
            <a:off x="5451813" y="5943600"/>
            <a:ext cx="1295400" cy="439479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1200" b="1" i="1" dirty="0" smtClean="0"/>
              <a:t>ODU2 (LO)</a:t>
            </a:r>
          </a:p>
          <a:p>
            <a:pPr algn="ctr"/>
            <a:r>
              <a:rPr lang="en-GB" sz="1200" b="1" dirty="0" smtClean="0"/>
              <a:t>(TP-L-ODU2-B-1)</a:t>
            </a:r>
            <a:endParaRPr lang="en-GB" sz="1200" b="1" dirty="0"/>
          </a:p>
        </p:txBody>
      </p:sp>
      <p:sp>
        <p:nvSpPr>
          <p:cNvPr id="177" name="Line 10"/>
          <p:cNvSpPr>
            <a:spLocks noChangeShapeType="1"/>
          </p:cNvSpPr>
          <p:nvPr/>
        </p:nvSpPr>
        <p:spPr bwMode="auto">
          <a:xfrm flipH="1" flipV="1">
            <a:off x="5909012" y="3124199"/>
            <a:ext cx="76201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10"/>
          <p:cNvSpPr>
            <a:spLocks noChangeShapeType="1"/>
          </p:cNvSpPr>
          <p:nvPr/>
        </p:nvSpPr>
        <p:spPr bwMode="auto">
          <a:xfrm>
            <a:off x="1946612" y="2590800"/>
            <a:ext cx="228601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1577202" y="23622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Access Link</a:t>
            </a:r>
            <a:endParaRPr lang="en-US" sz="12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922656" y="2466201"/>
            <a:ext cx="76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Service-1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704178" y="2819400"/>
            <a:ext cx="1326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LID-FWD-1 (Link ID)</a:t>
            </a:r>
            <a:endParaRPr lang="en-US" sz="1100" b="1" dirty="0"/>
          </a:p>
        </p:txBody>
      </p:sp>
      <p:sp>
        <p:nvSpPr>
          <p:cNvPr id="183" name="Line 10"/>
          <p:cNvSpPr>
            <a:spLocks noChangeShapeType="1"/>
          </p:cNvSpPr>
          <p:nvPr/>
        </p:nvSpPr>
        <p:spPr bwMode="auto">
          <a:xfrm>
            <a:off x="4999578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4925021" y="2971800"/>
            <a:ext cx="760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LID-REV-1</a:t>
            </a:r>
            <a:endParaRPr lang="en-US" sz="1100" b="1" dirty="0"/>
          </a:p>
        </p:txBody>
      </p:sp>
      <p:sp>
        <p:nvSpPr>
          <p:cNvPr id="185" name="Line 10"/>
          <p:cNvSpPr>
            <a:spLocks noChangeShapeType="1"/>
          </p:cNvSpPr>
          <p:nvPr/>
        </p:nvSpPr>
        <p:spPr bwMode="auto">
          <a:xfrm flipH="1">
            <a:off x="4618578" y="3124200"/>
            <a:ext cx="304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10"/>
          <p:cNvSpPr>
            <a:spLocks noChangeShapeType="1"/>
          </p:cNvSpPr>
          <p:nvPr/>
        </p:nvSpPr>
        <p:spPr bwMode="auto">
          <a:xfrm flipH="1">
            <a:off x="5532979" y="2286000"/>
            <a:ext cx="52181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5685378" y="2057400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 Link</a:t>
            </a:r>
            <a:endParaRPr 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84778" y="292340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GbE</a:t>
            </a:r>
            <a:r>
              <a:rPr lang="en-US" sz="1200" b="1" dirty="0" smtClean="0"/>
              <a:t> 0/1</a:t>
            </a:r>
            <a:endParaRPr 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133178" y="27432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GbE</a:t>
            </a:r>
            <a:r>
              <a:rPr lang="en-US" sz="1200" b="1" dirty="0" smtClean="0"/>
              <a:t> 0/1</a:t>
            </a:r>
            <a:endParaRPr 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0" y="2693313"/>
            <a:ext cx="886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R1</a:t>
            </a:r>
          </a:p>
          <a:p>
            <a:pPr algn="ctr"/>
            <a:r>
              <a:rPr lang="en-US" sz="1100" b="1" dirty="0" smtClean="0"/>
              <a:t>(10.0.0.100)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001000" y="2895600"/>
            <a:ext cx="886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R2</a:t>
            </a:r>
          </a:p>
          <a:p>
            <a:pPr algn="ctr"/>
            <a:r>
              <a:rPr lang="en-US" sz="1100" b="1" dirty="0" smtClean="0"/>
              <a:t>(10.0.0.101)</a:t>
            </a:r>
            <a:endParaRPr lang="en-US" sz="11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65142" y="6477000"/>
            <a:ext cx="7493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FF0000"/>
                </a:solidFill>
              </a:rPr>
              <a:t>Comments (06/21/16): Remove OTU4. Split ODU4 into ODU4 Edge Point and ODU4. Links associated with ODU4 edge points.</a:t>
            </a:r>
            <a:endParaRPr lang="en-US" sz="11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loud 87"/>
          <p:cNvSpPr/>
          <p:nvPr/>
        </p:nvSpPr>
        <p:spPr>
          <a:xfrm>
            <a:off x="7620000" y="2322632"/>
            <a:ext cx="1371600" cy="6096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Network </a:t>
            </a:r>
            <a:r>
              <a:rPr lang="en-US" sz="3200" dirty="0"/>
              <a:t>Topology (i2rs</a:t>
            </a:r>
            <a:r>
              <a:rPr lang="en-US" sz="3200" dirty="0" smtClean="0"/>
              <a:t>) Model </a:t>
            </a:r>
            <a:r>
              <a:rPr lang="en-US" sz="3200" dirty="0"/>
              <a:t>Instantiation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1" y="1219200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3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4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36066" y="1724024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7505448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Line 157"/>
          <p:cNvSpPr>
            <a:spLocks noChangeShapeType="1"/>
          </p:cNvSpPr>
          <p:nvPr/>
        </p:nvSpPr>
        <p:spPr bwMode="auto">
          <a:xfrm>
            <a:off x="7543549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117891" y="1724025"/>
            <a:ext cx="968162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&lt;networks-state&gt;</a:t>
            </a:r>
          </a:p>
        </p:txBody>
      </p:sp>
      <p:sp>
        <p:nvSpPr>
          <p:cNvPr id="12" name="Diamond 11"/>
          <p:cNvSpPr/>
          <p:nvPr/>
        </p:nvSpPr>
        <p:spPr>
          <a:xfrm>
            <a:off x="7524498" y="19059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Line 157"/>
          <p:cNvSpPr>
            <a:spLocks noChangeShapeType="1"/>
          </p:cNvSpPr>
          <p:nvPr/>
        </p:nvSpPr>
        <p:spPr bwMode="auto">
          <a:xfrm>
            <a:off x="7562599" y="20037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7089317" y="2190749"/>
            <a:ext cx="1216483" cy="438582"/>
          </a:xfrm>
          <a:prstGeom prst="rect">
            <a:avLst/>
          </a:prstGeom>
          <a:solidFill>
            <a:srgbClr val="DDDDDD">
              <a:alpha val="6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server-provided: true</a:t>
            </a:r>
          </a:p>
        </p:txBody>
      </p:sp>
      <p:sp>
        <p:nvSpPr>
          <p:cNvPr id="15" name="Diamond 14"/>
          <p:cNvSpPr/>
          <p:nvPr/>
        </p:nvSpPr>
        <p:spPr>
          <a:xfrm>
            <a:off x="247398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64742" y="233362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37973" y="26393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>
            <a:off x="1076074" y="273719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8076" y="2932143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&lt;TP-L-A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1933323" y="264851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Line 157"/>
          <p:cNvSpPr>
            <a:spLocks noChangeShapeType="1"/>
          </p:cNvSpPr>
          <p:nvPr/>
        </p:nvSpPr>
        <p:spPr bwMode="auto">
          <a:xfrm>
            <a:off x="1971424" y="274633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545766" y="2932143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&lt;NE-B </a:t>
            </a:r>
            <a:r>
              <a:rPr lang="en-US" sz="800" dirty="0">
                <a:latin typeface="Calibri" pitchFamily="34" charset="0"/>
              </a:rPr>
              <a:t>ref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&lt;LTP-L-B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964742" y="34575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LID-REV-1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037973" y="37816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Line 157"/>
          <p:cNvSpPr>
            <a:spLocks noChangeShapeType="1"/>
          </p:cNvSpPr>
          <p:nvPr/>
        </p:nvSpPr>
        <p:spPr bwMode="auto">
          <a:xfrm>
            <a:off x="1076074" y="38794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10664" y="4065229"/>
            <a:ext cx="1179118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node: </a:t>
            </a:r>
            <a:r>
              <a:rPr lang="en-US" sz="800" dirty="0" smtClean="0">
                <a:latin typeface="Calibri" pitchFamily="34" charset="0"/>
              </a:rPr>
              <a:t>&lt;NE-B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&lt;LTP-L-B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1933323" y="37816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ine 157"/>
          <p:cNvSpPr>
            <a:spLocks noChangeShapeType="1"/>
          </p:cNvSpPr>
          <p:nvPr/>
        </p:nvSpPr>
        <p:spPr bwMode="auto">
          <a:xfrm>
            <a:off x="1971424" y="38794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1554904" y="4074365"/>
            <a:ext cx="12319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&lt;TP-L-A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30" name="Elbow Connector 29"/>
          <p:cNvCxnSpPr>
            <a:stCxn id="15" idx="2"/>
            <a:endCxn id="16" idx="1"/>
          </p:cNvCxnSpPr>
          <p:nvPr/>
        </p:nvCxnSpPr>
        <p:spPr>
          <a:xfrm rot="16200000" flipH="1">
            <a:off x="449839" y="1976456"/>
            <a:ext cx="352569" cy="67723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1" name="Elbow Connector 30"/>
          <p:cNvCxnSpPr/>
          <p:nvPr/>
        </p:nvCxnSpPr>
        <p:spPr>
          <a:xfrm rot="16200000" flipH="1">
            <a:off x="67541" y="2700890"/>
            <a:ext cx="1127652" cy="6857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327067" y="2286731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NE-A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678272" y="2305049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NE-B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6181473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6219574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4790823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4828924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3358794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>
            <a:off x="3396895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2923613" y="2305050"/>
            <a:ext cx="1066799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&lt;network-types&gt;</a:t>
            </a:r>
          </a:p>
        </p:txBody>
      </p:sp>
      <p:sp>
        <p:nvSpPr>
          <p:cNvPr id="41" name="Diamond 40"/>
          <p:cNvSpPr/>
          <p:nvPr/>
        </p:nvSpPr>
        <p:spPr>
          <a:xfrm>
            <a:off x="3368319" y="249650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Line 157"/>
          <p:cNvSpPr>
            <a:spLocks noChangeShapeType="1"/>
          </p:cNvSpPr>
          <p:nvPr/>
        </p:nvSpPr>
        <p:spPr bwMode="auto">
          <a:xfrm>
            <a:off x="3406420" y="259432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4917617" y="36480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TP-UNI-A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4917617" y="412432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</a:t>
            </a:r>
            <a:r>
              <a:rPr lang="en-US" sz="800" b="1" dirty="0"/>
              <a:t>-U-OTU4-A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917617" y="4571999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/>
              <a:t>TP-U-</a:t>
            </a:r>
            <a:r>
              <a:rPr lang="en-US" sz="800" b="1" dirty="0" smtClean="0"/>
              <a:t>ODU4</a:t>
            </a:r>
            <a:r>
              <a:rPr lang="en-US" sz="800" b="1" dirty="0"/>
              <a:t>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6355892" y="36480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TP-L-A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6355892" y="412432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TP-L-OTU4-A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355892" y="4571999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TP-L-ODU4-A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4638424" y="26203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53" idx="2"/>
            <a:endCxn id="47" idx="1"/>
          </p:cNvCxnSpPr>
          <p:nvPr/>
        </p:nvCxnSpPr>
        <p:spPr>
          <a:xfrm rot="16200000" flipH="1">
            <a:off x="4255465" y="3143658"/>
            <a:ext cx="1085216" cy="23908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 rot="16200000" flipH="1">
            <a:off x="4549969" y="3914412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6" name="Elbow Connector 55"/>
          <p:cNvCxnSpPr/>
          <p:nvPr/>
        </p:nvCxnSpPr>
        <p:spPr>
          <a:xfrm rot="16200000" flipH="1">
            <a:off x="4562856" y="4881030"/>
            <a:ext cx="47812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7" name="Elbow Connector 56"/>
          <p:cNvCxnSpPr>
            <a:endCxn id="51" idx="1"/>
          </p:cNvCxnSpPr>
          <p:nvPr/>
        </p:nvCxnSpPr>
        <p:spPr>
          <a:xfrm rot="16200000" flipH="1">
            <a:off x="5821556" y="3747724"/>
            <a:ext cx="840070" cy="22860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8" name="Elbow Connector 57"/>
          <p:cNvCxnSpPr>
            <a:endCxn id="52" idx="1"/>
          </p:cNvCxnSpPr>
          <p:nvPr/>
        </p:nvCxnSpPr>
        <p:spPr>
          <a:xfrm rot="16200000" flipH="1">
            <a:off x="6002531" y="4376374"/>
            <a:ext cx="478120" cy="22860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9" name="Straight Connector 58"/>
          <p:cNvCxnSpPr/>
          <p:nvPr/>
        </p:nvCxnSpPr>
        <p:spPr>
          <a:xfrm flipH="1">
            <a:off x="4689016" y="3446753"/>
            <a:ext cx="1438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none" w="med" len="med"/>
          </a:ln>
        </p:spPr>
      </p:cxnSp>
      <p:cxnSp>
        <p:nvCxnSpPr>
          <p:cNvPr id="60" name="Straight Arrow Connector 59"/>
          <p:cNvCxnSpPr>
            <a:endCxn id="50" idx="1"/>
          </p:cNvCxnSpPr>
          <p:nvPr/>
        </p:nvCxnSpPr>
        <p:spPr>
          <a:xfrm>
            <a:off x="6132053" y="3794415"/>
            <a:ext cx="223839" cy="113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3124201" y="3677816"/>
            <a:ext cx="1279066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…-p...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&lt;TP-UNI-A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124200" y="4314824"/>
            <a:ext cx="128859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&lt;TP-U-OTU4-A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412791" y="3899190"/>
            <a:ext cx="4953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</p:cxnSp>
      <p:cxnSp>
        <p:nvCxnSpPr>
          <p:cNvPr id="64" name="Straight Arrow Connector 63"/>
          <p:cNvCxnSpPr/>
          <p:nvPr/>
        </p:nvCxnSpPr>
        <p:spPr>
          <a:xfrm>
            <a:off x="4412791" y="4400315"/>
            <a:ext cx="4953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</p:cxnSp>
      <p:sp>
        <p:nvSpPr>
          <p:cNvPr id="65" name="Diamond 64"/>
          <p:cNvSpPr/>
          <p:nvPr/>
        </p:nvSpPr>
        <p:spPr>
          <a:xfrm>
            <a:off x="4802048" y="4139183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5" idx="1"/>
          </p:cNvCxnSpPr>
          <p:nvPr/>
        </p:nvCxnSpPr>
        <p:spPr>
          <a:xfrm flipH="1" flipV="1">
            <a:off x="4412791" y="4175415"/>
            <a:ext cx="389257" cy="23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7" name="Diamond 66"/>
          <p:cNvSpPr/>
          <p:nvPr/>
        </p:nvSpPr>
        <p:spPr>
          <a:xfrm>
            <a:off x="4802048" y="4586858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1"/>
          </p:cNvCxnSpPr>
          <p:nvPr/>
        </p:nvCxnSpPr>
        <p:spPr>
          <a:xfrm flipH="1" flipV="1">
            <a:off x="4412791" y="4623091"/>
            <a:ext cx="389257" cy="23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7873355" y="3675573"/>
            <a:ext cx="1206686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&lt;TP-L-A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873355" y="4328544"/>
            <a:ext cx="1206686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&lt;TP-L-OTU4-A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7430546" y="4632507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71" idx="3"/>
          </p:cNvCxnSpPr>
          <p:nvPr/>
        </p:nvCxnSpPr>
        <p:spPr>
          <a:xfrm>
            <a:off x="7542093" y="4671123"/>
            <a:ext cx="342561" cy="43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73" name="Diamond 72"/>
          <p:cNvSpPr/>
          <p:nvPr/>
        </p:nvSpPr>
        <p:spPr>
          <a:xfrm>
            <a:off x="7402485" y="4110229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430546" y="4139183"/>
            <a:ext cx="454108" cy="124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75" name="Straight Arrow Connector 74"/>
          <p:cNvCxnSpPr/>
          <p:nvPr/>
        </p:nvCxnSpPr>
        <p:spPr>
          <a:xfrm flipV="1">
            <a:off x="7427428" y="4384965"/>
            <a:ext cx="447701" cy="92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/>
            <a:tailEnd type="none" w="med" len="med"/>
          </a:ln>
        </p:spPr>
      </p:cxnSp>
      <p:cxnSp>
        <p:nvCxnSpPr>
          <p:cNvPr id="76" name="Straight Arrow Connector 75"/>
          <p:cNvCxnSpPr/>
          <p:nvPr/>
        </p:nvCxnSpPr>
        <p:spPr>
          <a:xfrm flipV="1">
            <a:off x="7421596" y="3813466"/>
            <a:ext cx="463058" cy="2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/>
            <a:tailEnd type="none" w="med" len="med"/>
          </a:ln>
        </p:spPr>
      </p:cxnSp>
      <p:sp>
        <p:nvSpPr>
          <p:cNvPr id="78" name="Diamond 77"/>
          <p:cNvSpPr/>
          <p:nvPr/>
        </p:nvSpPr>
        <p:spPr>
          <a:xfrm>
            <a:off x="5067048" y="26012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Line 157"/>
          <p:cNvSpPr>
            <a:spLocks noChangeShapeType="1"/>
          </p:cNvSpPr>
          <p:nvPr/>
        </p:nvSpPr>
        <p:spPr bwMode="auto">
          <a:xfrm>
            <a:off x="5105149" y="269909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0" name="Left Brace 79"/>
          <p:cNvSpPr/>
          <p:nvPr/>
        </p:nvSpPr>
        <p:spPr>
          <a:xfrm rot="16200000">
            <a:off x="5388475" y="5009481"/>
            <a:ext cx="144132" cy="112395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05400" y="5583451"/>
            <a:ext cx="731867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UNI </a:t>
            </a:r>
            <a:r>
              <a:rPr lang="en-US" sz="900" b="1" dirty="0">
                <a:solidFill>
                  <a:srgbClr val="5F5F5F"/>
                </a:solidFill>
              </a:rPr>
              <a:t>side </a:t>
            </a:r>
            <a:r>
              <a:rPr lang="en-US" sz="900" b="1" dirty="0" smtClean="0">
                <a:solidFill>
                  <a:srgbClr val="5F5F5F"/>
                </a:solidFill>
              </a:rPr>
              <a:t>TPs</a:t>
            </a:r>
          </a:p>
        </p:txBody>
      </p:sp>
      <p:sp>
        <p:nvSpPr>
          <p:cNvPr id="84" name="Rounded Rectangular Callout 83"/>
          <p:cNvSpPr/>
          <p:nvPr/>
        </p:nvSpPr>
        <p:spPr bwMode="auto">
          <a:xfrm>
            <a:off x="6079666" y="2837514"/>
            <a:ext cx="1019175" cy="323850"/>
          </a:xfrm>
          <a:prstGeom prst="wedgeRoundRectCallout">
            <a:avLst>
              <a:gd name="adj1" fmla="val -27717"/>
              <a:gd name="adj2" fmla="val -113358"/>
              <a:gd name="adj3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68580" tIns="34290" rIns="68580" bIns="34290" numCol="1" spcCol="0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Same structure as </a:t>
            </a:r>
            <a:r>
              <a:rPr lang="en-US" sz="900" dirty="0" smtClean="0">
                <a:latin typeface="Calibri" pitchFamily="34" charset="0"/>
              </a:rPr>
              <a:t>NE-</a:t>
            </a:r>
            <a:r>
              <a:rPr lang="en-US" sz="900" dirty="0">
                <a:latin typeface="Calibri" pitchFamily="34" charset="0"/>
              </a:rPr>
              <a:t>A</a:t>
            </a:r>
          </a:p>
        </p:txBody>
      </p:sp>
      <p:sp>
        <p:nvSpPr>
          <p:cNvPr id="87" name="Cloud 86"/>
          <p:cNvSpPr/>
          <p:nvPr/>
        </p:nvSpPr>
        <p:spPr>
          <a:xfrm>
            <a:off x="2819400" y="2779832"/>
            <a:ext cx="1447800" cy="6096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Missing Transport Topology &amp; OTN Topology Type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83289" y="2398832"/>
            <a:ext cx="70831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Changing to 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 module</a:t>
            </a:r>
          </a:p>
        </p:txBody>
      </p:sp>
      <p:sp>
        <p:nvSpPr>
          <p:cNvPr id="90" name="Cloud 89"/>
          <p:cNvSpPr/>
          <p:nvPr/>
        </p:nvSpPr>
        <p:spPr>
          <a:xfrm>
            <a:off x="4724400" y="2856032"/>
            <a:ext cx="12192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NE Type &amp; Version missing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4919472" y="5055161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/>
              <a:t>TP-U-</a:t>
            </a:r>
            <a:r>
              <a:rPr lang="en-US" sz="800" b="1" dirty="0" smtClean="0"/>
              <a:t>ODU2-A-1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2" name="Elbow Connector 91"/>
          <p:cNvCxnSpPr/>
          <p:nvPr/>
        </p:nvCxnSpPr>
        <p:spPr>
          <a:xfrm rot="16200000" flipH="1">
            <a:off x="4553712" y="4393384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3" name="Text Box 18"/>
          <p:cNvSpPr txBox="1">
            <a:spLocks noChangeArrowheads="1"/>
          </p:cNvSpPr>
          <p:nvPr/>
        </p:nvSpPr>
        <p:spPr bwMode="auto">
          <a:xfrm>
            <a:off x="3124200" y="5037540"/>
            <a:ext cx="1272714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&lt;TP-U-ODU4-A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396913" y="4913432"/>
            <a:ext cx="479887" cy="20959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</p:cxnSp>
      <p:sp>
        <p:nvSpPr>
          <p:cNvPr id="95" name="Diamond 94"/>
          <p:cNvSpPr/>
          <p:nvPr/>
        </p:nvSpPr>
        <p:spPr>
          <a:xfrm>
            <a:off x="4786170" y="5309574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5" idx="1"/>
          </p:cNvCxnSpPr>
          <p:nvPr/>
        </p:nvCxnSpPr>
        <p:spPr>
          <a:xfrm flipH="1" flipV="1">
            <a:off x="4396913" y="5345807"/>
            <a:ext cx="389257" cy="23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6355080" y="5055161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TP-L-ODU2-A-1</a:t>
            </a:r>
            <a:endParaRPr lang="en-US" sz="800" b="1" dirty="0">
              <a:latin typeface="Calibri" pitchFamily="34" charset="0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6200000" flipH="1">
            <a:off x="6007608" y="4864871"/>
            <a:ext cx="478120" cy="22860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7861114" y="4961340"/>
            <a:ext cx="1206686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&lt;supporting-t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-p</a:t>
            </a:r>
            <a:r>
              <a:rPr lang="is-IS" sz="800" dirty="0">
                <a:latin typeface="Calibri" pitchFamily="34" charset="0"/>
              </a:rPr>
              <a:t>…</a:t>
            </a:r>
            <a:r>
              <a:rPr lang="en-US" sz="800" dirty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network-ref: </a:t>
            </a:r>
            <a:r>
              <a:rPr lang="en-US" sz="800" dirty="0" smtClean="0">
                <a:latin typeface="Calibri" pitchFamily="34" charset="0"/>
              </a:rPr>
              <a:t>&lt;NW-A </a:t>
            </a:r>
            <a:r>
              <a:rPr lang="en-US" sz="800" dirty="0">
                <a:latin typeface="Calibri" pitchFamily="34" charset="0"/>
              </a:rPr>
              <a:t>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node-ref: &lt;</a:t>
            </a:r>
            <a:r>
              <a:rPr lang="en-US" sz="800" dirty="0" smtClean="0">
                <a:latin typeface="Calibri" pitchFamily="34" charset="0"/>
              </a:rPr>
              <a:t>NE-</a:t>
            </a:r>
            <a:r>
              <a:rPr lang="en-US" sz="800" dirty="0">
                <a:latin typeface="Calibri" pitchFamily="34" charset="0"/>
              </a:rPr>
              <a:t>A ref&gt;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-ref: </a:t>
            </a:r>
            <a:r>
              <a:rPr lang="en-US" sz="800" dirty="0" smtClean="0">
                <a:latin typeface="Calibri" pitchFamily="34" charset="0"/>
              </a:rPr>
              <a:t>&lt;TP-L-ODU4-A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1" name="Diamond 100"/>
          <p:cNvSpPr/>
          <p:nvPr/>
        </p:nvSpPr>
        <p:spPr>
          <a:xfrm>
            <a:off x="7418305" y="5265303"/>
            <a:ext cx="111547" cy="7723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3"/>
          </p:cNvCxnSpPr>
          <p:nvPr/>
        </p:nvCxnSpPr>
        <p:spPr>
          <a:xfrm>
            <a:off x="7529852" y="5303919"/>
            <a:ext cx="342561" cy="43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03" name="Straight Arrow Connector 102"/>
          <p:cNvCxnSpPr/>
          <p:nvPr/>
        </p:nvCxnSpPr>
        <p:spPr>
          <a:xfrm>
            <a:off x="7391400" y="4837232"/>
            <a:ext cx="471488" cy="18052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/>
            <a:tailEnd type="none" w="med" len="med"/>
          </a:ln>
        </p:spPr>
      </p:cxnSp>
      <p:sp>
        <p:nvSpPr>
          <p:cNvPr id="105" name="Left Brace 104"/>
          <p:cNvSpPr/>
          <p:nvPr/>
        </p:nvSpPr>
        <p:spPr>
          <a:xfrm rot="16200000">
            <a:off x="6814509" y="4995581"/>
            <a:ext cx="144132" cy="112395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526848" y="5620083"/>
            <a:ext cx="74691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Line </a:t>
            </a:r>
            <a:r>
              <a:rPr lang="en-US" sz="900" b="1" dirty="0">
                <a:solidFill>
                  <a:srgbClr val="5F5F5F"/>
                </a:solidFill>
              </a:rPr>
              <a:t>side </a:t>
            </a:r>
            <a:r>
              <a:rPr lang="en-US" sz="900" b="1" dirty="0" smtClean="0">
                <a:solidFill>
                  <a:srgbClr val="5F5F5F"/>
                </a:solidFill>
              </a:rPr>
              <a:t>TPs</a:t>
            </a:r>
          </a:p>
        </p:txBody>
      </p:sp>
      <p:sp>
        <p:nvSpPr>
          <p:cNvPr id="107" name="Diamond 106"/>
          <p:cNvSpPr/>
          <p:nvPr/>
        </p:nvSpPr>
        <p:spPr>
          <a:xfrm>
            <a:off x="5669280" y="538613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Line 157"/>
          <p:cNvSpPr>
            <a:spLocks noChangeShapeType="1"/>
          </p:cNvSpPr>
          <p:nvPr/>
        </p:nvSpPr>
        <p:spPr bwMode="auto">
          <a:xfrm>
            <a:off x="5715000" y="5486400"/>
            <a:ext cx="385669" cy="4880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9" name="Cloud 108"/>
          <p:cNvSpPr/>
          <p:nvPr/>
        </p:nvSpPr>
        <p:spPr>
          <a:xfrm>
            <a:off x="5105400" y="5943600"/>
            <a:ext cx="21336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Missing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Generic </a:t>
            </a:r>
            <a:r>
              <a:rPr lang="en-US" sz="800" b="1" dirty="0" err="1" smtClean="0">
                <a:solidFill>
                  <a:schemeClr val="tx1"/>
                </a:solidFill>
              </a:rPr>
              <a:t>attrs</a:t>
            </a:r>
            <a:r>
              <a:rPr lang="en-US" sz="800" b="1" dirty="0" smtClean="0">
                <a:solidFill>
                  <a:schemeClr val="tx1"/>
                </a:solidFill>
              </a:rPr>
              <a:t>: </a:t>
            </a:r>
            <a:r>
              <a:rPr lang="en-US" sz="800" dirty="0" smtClean="0">
                <a:solidFill>
                  <a:schemeClr val="tx1"/>
                </a:solidFill>
              </a:rPr>
              <a:t>TP type, </a:t>
            </a:r>
            <a:r>
              <a:rPr lang="en-US" sz="800" dirty="0" err="1" smtClean="0">
                <a:solidFill>
                  <a:schemeClr val="tx1"/>
                </a:solidFill>
              </a:rPr>
              <a:t>oper</a:t>
            </a:r>
            <a:r>
              <a:rPr lang="en-US" sz="800" dirty="0" smtClean="0">
                <a:solidFill>
                  <a:schemeClr val="tx1"/>
                </a:solidFill>
              </a:rPr>
              <a:t> status, rate, TP location (client, line, logical, etc.)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OTN </a:t>
            </a:r>
            <a:r>
              <a:rPr lang="en-US" sz="800" b="1" dirty="0" err="1" smtClean="0">
                <a:solidFill>
                  <a:schemeClr val="tx1"/>
                </a:solidFill>
              </a:rPr>
              <a:t>attrs</a:t>
            </a:r>
            <a:r>
              <a:rPr lang="en-US" sz="800" dirty="0" smtClean="0">
                <a:solidFill>
                  <a:schemeClr val="tx1"/>
                </a:solidFill>
              </a:rPr>
              <a:t>: TPN, timeslots, TSG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0" name="Diamond 109"/>
          <p:cNvSpPr/>
          <p:nvPr/>
        </p:nvSpPr>
        <p:spPr>
          <a:xfrm>
            <a:off x="6519672" y="538613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Line 157"/>
          <p:cNvSpPr>
            <a:spLocks noChangeShapeType="1"/>
          </p:cNvSpPr>
          <p:nvPr/>
        </p:nvSpPr>
        <p:spPr bwMode="auto">
          <a:xfrm flipH="1">
            <a:off x="6324599" y="5486401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0" y="5225487"/>
            <a:ext cx="2971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Comments (06/21/16):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FF0000"/>
                </a:solidFill>
              </a:rPr>
              <a:t>OTN Topology type defined in L1Topology.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FF0000"/>
                </a:solidFill>
              </a:rPr>
              <a:t>NE Type and Version should be optional. Cleaner solution is to have NE capability, e.g. ODU hierarchy, Mux levels, etc. in a OTN TE Topology model.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FF0000"/>
                </a:solidFill>
              </a:rPr>
              <a:t>Generic attributes (similar to </a:t>
            </a:r>
            <a:r>
              <a:rPr lang="en-US" sz="1100" dirty="0" err="1" smtClean="0">
                <a:solidFill>
                  <a:srgbClr val="FF0000"/>
                </a:solidFill>
              </a:rPr>
              <a:t>LayerProtocol</a:t>
            </a:r>
            <a:r>
              <a:rPr lang="en-US" sz="1100" dirty="0" smtClean="0">
                <a:solidFill>
                  <a:srgbClr val="FF0000"/>
                </a:solidFill>
              </a:rPr>
              <a:t>) should be added to the augmented Transport Model.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TEAS </a:t>
            </a:r>
            <a:r>
              <a:rPr lang="en-US" sz="3200" dirty="0"/>
              <a:t>T</a:t>
            </a:r>
            <a:r>
              <a:rPr lang="en-US" sz="3200" dirty="0" smtClean="0"/>
              <a:t>unnel Model </a:t>
            </a:r>
            <a:r>
              <a:rPr lang="en-US" sz="3200" dirty="0"/>
              <a:t>Instantiation</a:t>
            </a:r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164641" y="1163961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te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2129589" y="137585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2167690" y="147366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162761" y="1660641"/>
            <a:ext cx="4023360" cy="193686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8464104" y="18525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Line 157"/>
          <p:cNvSpPr>
            <a:spLocks noChangeShapeType="1"/>
          </p:cNvSpPr>
          <p:nvPr/>
        </p:nvSpPr>
        <p:spPr bwMode="auto">
          <a:xfrm>
            <a:off x="8502205" y="19503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3" name="Text Box 18"/>
          <p:cNvSpPr txBox="1">
            <a:spLocks noChangeArrowheads="1"/>
          </p:cNvSpPr>
          <p:nvPr/>
        </p:nvSpPr>
        <p:spPr bwMode="auto">
          <a:xfrm>
            <a:off x="8001000" y="2209800"/>
            <a:ext cx="99060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lsps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state&gt;</a:t>
            </a:r>
          </a:p>
        </p:txBody>
      </p:sp>
      <p:sp>
        <p:nvSpPr>
          <p:cNvPr id="194" name="Diamond 193"/>
          <p:cNvSpPr/>
          <p:nvPr/>
        </p:nvSpPr>
        <p:spPr>
          <a:xfrm>
            <a:off x="8458200" y="23859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Text Box 18"/>
          <p:cNvSpPr txBox="1">
            <a:spLocks noChangeArrowheads="1"/>
          </p:cNvSpPr>
          <p:nvPr/>
        </p:nvSpPr>
        <p:spPr bwMode="auto">
          <a:xfrm>
            <a:off x="7593138" y="2875593"/>
            <a:ext cx="1474662" cy="105413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: 0.0.0.0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dest</a:t>
            </a:r>
            <a:r>
              <a:rPr lang="en-US" sz="800" dirty="0" smtClean="0">
                <a:latin typeface="Calibri" pitchFamily="34" charset="0"/>
              </a:rPr>
              <a:t>: 0.0.0.0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unnel-id:</a:t>
            </a:r>
            <a:r>
              <a:rPr lang="en-US" sz="8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lsp-1-id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P2P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 err="1" smtClean="0">
                <a:latin typeface="Calibri" pitchFamily="34" charset="0"/>
              </a:rPr>
              <a:t>oper</a:t>
            </a:r>
            <a:r>
              <a:rPr lang="en-US" sz="800" dirty="0" smtClean="0">
                <a:latin typeface="Calibri" pitchFamily="34" charset="0"/>
              </a:rPr>
              <a:t>-status: up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-protection-role: working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896881" y="2939817"/>
            <a:ext cx="1465319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00" dirty="0" smtClean="0">
                <a:latin typeface="Calibri" pitchFamily="34" charset="0"/>
              </a:rPr>
              <a:t>&lt;</a:t>
            </a:r>
            <a:r>
              <a:rPr lang="en-US" sz="700" dirty="0" err="1" smtClean="0">
                <a:latin typeface="Calibri" pitchFamily="34" charset="0"/>
              </a:rPr>
              <a:t>config</a:t>
            </a:r>
            <a:r>
              <a:rPr lang="en-US" sz="700" dirty="0" smtClean="0">
                <a:latin typeface="Calibri" pitchFamily="34" charset="0"/>
              </a:rPr>
              <a:t>&gt;</a:t>
            </a:r>
            <a:endParaRPr lang="en-US" sz="700" dirty="0">
              <a:latin typeface="Calibri" pitchFamily="34" charset="0"/>
            </a:endParaRPr>
          </a:p>
          <a:p>
            <a:pPr algn="ctr"/>
            <a:r>
              <a:rPr lang="en-US" sz="700" dirty="0" smtClean="0">
                <a:latin typeface="Calibri" pitchFamily="34" charset="0"/>
              </a:rPr>
              <a:t>name: </a:t>
            </a:r>
            <a:r>
              <a:rPr lang="en-US" sz="700" b="1" dirty="0" smtClean="0">
                <a:latin typeface="Calibri" pitchFamily="34" charset="0"/>
              </a:rPr>
              <a:t>Service-1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tunnel-id: </a:t>
            </a:r>
            <a:r>
              <a:rPr lang="en-US" sz="7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b</a:t>
            </a:r>
            <a:r>
              <a:rPr lang="en-US" sz="7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700" dirty="0" err="1">
                <a:latin typeface="Calibri" pitchFamily="34" charset="0"/>
              </a:rPr>
              <a:t>l</a:t>
            </a:r>
            <a:r>
              <a:rPr lang="en-US" sz="700" dirty="0" err="1" smtClean="0">
                <a:latin typeface="Calibri" pitchFamily="34" charset="0"/>
              </a:rPr>
              <a:t>sp</a:t>
            </a:r>
            <a:r>
              <a:rPr lang="en-US" sz="700" dirty="0" smtClean="0">
                <a:latin typeface="Calibri" pitchFamily="34" charset="0"/>
              </a:rPr>
              <a:t>-</a:t>
            </a:r>
            <a:r>
              <a:rPr lang="en-US" sz="700" dirty="0" err="1" smtClean="0">
                <a:latin typeface="Calibri" pitchFamily="34" charset="0"/>
              </a:rPr>
              <a:t>prot</a:t>
            </a:r>
            <a:r>
              <a:rPr lang="en-US" sz="7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a</a:t>
            </a:r>
            <a:r>
              <a:rPr lang="en-US" sz="700" dirty="0" smtClean="0">
                <a:latin typeface="Calibri" pitchFamily="34" charset="0"/>
              </a:rPr>
              <a:t>dmin-status: up</a:t>
            </a:r>
            <a:endParaRPr lang="en-US" sz="700" dirty="0">
              <a:latin typeface="Calibri" pitchFamily="34" charset="0"/>
            </a:endParaRPr>
          </a:p>
        </p:txBody>
      </p:sp>
      <p:sp>
        <p:nvSpPr>
          <p:cNvPr id="198" name="Text Box 18"/>
          <p:cNvSpPr txBox="1">
            <a:spLocks noChangeArrowheads="1"/>
          </p:cNvSpPr>
          <p:nvPr/>
        </p:nvSpPr>
        <p:spPr bwMode="auto">
          <a:xfrm>
            <a:off x="86671" y="4027612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</a:t>
            </a:r>
            <a:r>
              <a:rPr lang="en-US" dirty="0" smtClean="0"/>
              <a:t>root</a:t>
            </a:r>
          </a:p>
          <a:p>
            <a:r>
              <a:rPr lang="en-US" dirty="0"/>
              <a:t>e</a:t>
            </a:r>
            <a:r>
              <a:rPr lang="en-US" dirty="0" smtClean="0"/>
              <a:t>ndpoint-address:0.0.0.0</a:t>
            </a:r>
          </a:p>
          <a:p>
            <a:r>
              <a:rPr lang="en-US" dirty="0"/>
              <a:t>n</a:t>
            </a:r>
            <a:r>
              <a:rPr lang="en-US" dirty="0" smtClean="0"/>
              <a:t>etwork-id: &lt;Network-A ref&gt;</a:t>
            </a:r>
            <a:endParaRPr lang="en-US" dirty="0"/>
          </a:p>
          <a:p>
            <a:r>
              <a:rPr lang="en-US" dirty="0" smtClean="0"/>
              <a:t>node-</a:t>
            </a:r>
            <a:r>
              <a:rPr lang="en-US" dirty="0"/>
              <a:t>id: </a:t>
            </a:r>
            <a:r>
              <a:rPr lang="en-US" dirty="0" smtClean="0"/>
              <a:t>&lt;NE-</a:t>
            </a:r>
            <a:r>
              <a:rPr lang="en-US" dirty="0"/>
              <a:t>A ref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tp</a:t>
            </a:r>
            <a:r>
              <a:rPr lang="en-US" dirty="0"/>
              <a:t>-id: </a:t>
            </a:r>
            <a:r>
              <a:rPr lang="en-US" dirty="0" smtClean="0"/>
              <a:t>&lt;</a:t>
            </a:r>
            <a:r>
              <a:rPr lang="en-US" dirty="0"/>
              <a:t>TP-UNI-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ref&gt;</a:t>
            </a:r>
            <a:endParaRPr lang="en-US" dirty="0"/>
          </a:p>
        </p:txBody>
      </p:sp>
      <p:sp>
        <p:nvSpPr>
          <p:cNvPr id="201" name="Diamond 200"/>
          <p:cNvSpPr/>
          <p:nvPr/>
        </p:nvSpPr>
        <p:spPr>
          <a:xfrm>
            <a:off x="1600200" y="269161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1638301" y="277115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2662989" y="186116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2701090" y="194070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1219200" y="2127686"/>
            <a:ext cx="297643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&lt;Service-1 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unnel-id: &lt;tunnel-1-id ref&gt;</a:t>
            </a:r>
          </a:p>
        </p:txBody>
      </p:sp>
      <p:sp>
        <p:nvSpPr>
          <p:cNvPr id="206" name="Diamond 205"/>
          <p:cNvSpPr/>
          <p:nvPr/>
        </p:nvSpPr>
        <p:spPr>
          <a:xfrm>
            <a:off x="529389" y="186116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Line 157"/>
          <p:cNvSpPr>
            <a:spLocks noChangeShapeType="1"/>
          </p:cNvSpPr>
          <p:nvPr/>
        </p:nvSpPr>
        <p:spPr bwMode="auto">
          <a:xfrm>
            <a:off x="567490" y="194070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12" name="Text Box 18"/>
          <p:cNvSpPr txBox="1">
            <a:spLocks noChangeArrowheads="1"/>
          </p:cNvSpPr>
          <p:nvPr/>
        </p:nvSpPr>
        <p:spPr bwMode="auto">
          <a:xfrm>
            <a:off x="86671" y="4876800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root</a:t>
            </a:r>
          </a:p>
          <a:p>
            <a:r>
              <a:rPr lang="en-US" dirty="0"/>
              <a:t>endpoint-address:0.0.0.0</a:t>
            </a:r>
          </a:p>
          <a:p>
            <a:r>
              <a:rPr lang="en-US" dirty="0"/>
              <a:t>network-id: &lt;</a:t>
            </a:r>
            <a:r>
              <a:rPr lang="en-US" dirty="0" smtClean="0"/>
              <a:t>Network-</a:t>
            </a:r>
            <a:r>
              <a:rPr lang="en-US" dirty="0"/>
              <a:t>A ref&gt;</a:t>
            </a:r>
          </a:p>
          <a:p>
            <a:r>
              <a:rPr lang="en-US" dirty="0"/>
              <a:t>node-id: &lt;NE</a:t>
            </a:r>
            <a:r>
              <a:rPr lang="en-US" dirty="0" smtClean="0"/>
              <a:t>-B </a:t>
            </a:r>
            <a:r>
              <a:rPr lang="en-US" dirty="0"/>
              <a:t>ref&gt;</a:t>
            </a:r>
          </a:p>
          <a:p>
            <a:r>
              <a:rPr lang="en-US" dirty="0" err="1"/>
              <a:t>tp</a:t>
            </a:r>
            <a:r>
              <a:rPr lang="en-US" dirty="0"/>
              <a:t>-id: &lt;TP-UNI</a:t>
            </a:r>
            <a:r>
              <a:rPr lang="en-US" dirty="0" smtClean="0"/>
              <a:t>-B</a:t>
            </a:r>
            <a:r>
              <a:rPr lang="en-US" b="1" dirty="0" smtClean="0"/>
              <a:t> </a:t>
            </a:r>
            <a:r>
              <a:rPr lang="en-US" dirty="0"/>
              <a:t>ref&gt;</a:t>
            </a:r>
          </a:p>
        </p:txBody>
      </p:sp>
      <p:sp>
        <p:nvSpPr>
          <p:cNvPr id="213" name="Diamond 212"/>
          <p:cNvSpPr/>
          <p:nvPr/>
        </p:nvSpPr>
        <p:spPr>
          <a:xfrm>
            <a:off x="1672389" y="376694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3247647" y="2961020"/>
            <a:ext cx="950976" cy="1959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&lt;primary-paths&gt;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25" name="Diamond 224"/>
          <p:cNvSpPr/>
          <p:nvPr/>
        </p:nvSpPr>
        <p:spPr>
          <a:xfrm>
            <a:off x="3677118" y="269517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3715219" y="27747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3255485" y="3423482"/>
            <a:ext cx="955033" cy="3197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3677118" y="315696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3715219" y="323650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30" name="Text Box 18"/>
          <p:cNvSpPr txBox="1">
            <a:spLocks noChangeArrowheads="1"/>
          </p:cNvSpPr>
          <p:nvPr/>
        </p:nvSpPr>
        <p:spPr bwMode="auto">
          <a:xfrm>
            <a:off x="6477000" y="3429000"/>
            <a:ext cx="914400" cy="3197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33" name="Text Box 18"/>
          <p:cNvSpPr txBox="1">
            <a:spLocks noChangeArrowheads="1"/>
          </p:cNvSpPr>
          <p:nvPr/>
        </p:nvSpPr>
        <p:spPr bwMode="auto">
          <a:xfrm>
            <a:off x="6477000" y="4010308"/>
            <a:ext cx="9550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-ref&gt;</a:t>
            </a:r>
          </a:p>
        </p:txBody>
      </p:sp>
      <p:sp>
        <p:nvSpPr>
          <p:cNvPr id="234" name="Diamond 233"/>
          <p:cNvSpPr/>
          <p:nvPr/>
        </p:nvSpPr>
        <p:spPr>
          <a:xfrm>
            <a:off x="6894777" y="374378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Line 157"/>
          <p:cNvSpPr>
            <a:spLocks noChangeShapeType="1"/>
          </p:cNvSpPr>
          <p:nvPr/>
        </p:nvSpPr>
        <p:spPr bwMode="auto">
          <a:xfrm>
            <a:off x="6932878" y="3823331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38" name="Text Box 18"/>
          <p:cNvSpPr txBox="1">
            <a:spLocks noChangeArrowheads="1"/>
          </p:cNvSpPr>
          <p:nvPr/>
        </p:nvSpPr>
        <p:spPr bwMode="auto">
          <a:xfrm>
            <a:off x="7505740" y="4221602"/>
            <a:ext cx="9524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-record-route&gt;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9" name="Diamond 238"/>
          <p:cNvSpPr/>
          <p:nvPr/>
        </p:nvSpPr>
        <p:spPr>
          <a:xfrm>
            <a:off x="7848600" y="394693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Line 157"/>
          <p:cNvSpPr>
            <a:spLocks noChangeShapeType="1"/>
          </p:cNvSpPr>
          <p:nvPr/>
        </p:nvSpPr>
        <p:spPr bwMode="auto">
          <a:xfrm>
            <a:off x="7886701" y="402647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3124200" y="3991107"/>
            <a:ext cx="1371600" cy="68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&lt;explicit-route-objects&gt;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e</a:t>
            </a:r>
            <a:r>
              <a:rPr lang="en-US" sz="800" dirty="0" smtClean="0">
                <a:latin typeface="Calibri" pitchFamily="34" charset="0"/>
              </a:rPr>
              <a:t>-r-usage: </a:t>
            </a:r>
            <a:r>
              <a:rPr lang="en-US" sz="800" dirty="0"/>
              <a:t>route-include-</a:t>
            </a:r>
            <a:r>
              <a:rPr lang="en-US" sz="800" dirty="0" err="1" smtClean="0"/>
              <a:t>ero</a:t>
            </a:r>
            <a:endParaRPr lang="en-US" sz="800" dirty="0" smtClean="0"/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&lt;LID-FWD-1 ref&gt;</a:t>
            </a:r>
          </a:p>
        </p:txBody>
      </p:sp>
      <p:sp>
        <p:nvSpPr>
          <p:cNvPr id="242" name="Diamond 241"/>
          <p:cNvSpPr/>
          <p:nvPr/>
        </p:nvSpPr>
        <p:spPr>
          <a:xfrm>
            <a:off x="3685247" y="375129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Line 157"/>
          <p:cNvSpPr>
            <a:spLocks noChangeShapeType="1"/>
          </p:cNvSpPr>
          <p:nvPr/>
        </p:nvSpPr>
        <p:spPr bwMode="auto">
          <a:xfrm>
            <a:off x="3723348" y="383084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9" name="Text Box 18"/>
          <p:cNvSpPr txBox="1">
            <a:spLocks noChangeArrowheads="1"/>
          </p:cNvSpPr>
          <p:nvPr/>
        </p:nvSpPr>
        <p:spPr bwMode="auto">
          <a:xfrm>
            <a:off x="7696199" y="4696108"/>
            <a:ext cx="1371601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0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-ref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-ref: &lt;</a:t>
            </a:r>
            <a:r>
              <a:rPr lang="en-US" sz="800" dirty="0"/>
              <a:t>TP-U-ODU2-A-1</a:t>
            </a:r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260" name="Diamond 259"/>
          <p:cNvSpPr/>
          <p:nvPr/>
        </p:nvSpPr>
        <p:spPr>
          <a:xfrm>
            <a:off x="7932147" y="44250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Line 157"/>
          <p:cNvSpPr>
            <a:spLocks noChangeShapeType="1"/>
          </p:cNvSpPr>
          <p:nvPr/>
        </p:nvSpPr>
        <p:spPr bwMode="auto">
          <a:xfrm>
            <a:off x="7970248" y="450454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3" name="Cloud 262"/>
          <p:cNvSpPr/>
          <p:nvPr/>
        </p:nvSpPr>
        <p:spPr>
          <a:xfrm>
            <a:off x="76200" y="2133600"/>
            <a:ext cx="10668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Missing OTN Tunnel Type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4" name="Text Box 18"/>
          <p:cNvSpPr txBox="1">
            <a:spLocks noChangeArrowheads="1"/>
          </p:cNvSpPr>
          <p:nvPr/>
        </p:nvSpPr>
        <p:spPr bwMode="auto">
          <a:xfrm>
            <a:off x="1879093" y="4114800"/>
            <a:ext cx="1092707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userlabel</a:t>
            </a:r>
            <a:r>
              <a:rPr lang="en-US" dirty="0" smtClean="0"/>
              <a:t>&gt;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serlabel</a:t>
            </a:r>
            <a:r>
              <a:rPr lang="en-US" dirty="0" smtClean="0"/>
              <a:t>=NYC-LA-1</a:t>
            </a:r>
          </a:p>
        </p:txBody>
      </p:sp>
      <p:sp>
        <p:nvSpPr>
          <p:cNvPr id="265" name="Diamond 264"/>
          <p:cNvSpPr/>
          <p:nvPr/>
        </p:nvSpPr>
        <p:spPr>
          <a:xfrm>
            <a:off x="1443789" y="37758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8" name="Elbow Connector 267"/>
          <p:cNvCxnSpPr>
            <a:stCxn id="265" idx="2"/>
            <a:endCxn id="198" idx="3"/>
          </p:cNvCxnSpPr>
          <p:nvPr/>
        </p:nvCxnSpPr>
        <p:spPr>
          <a:xfrm rot="5400000">
            <a:off x="1135004" y="4036511"/>
            <a:ext cx="509289" cy="18849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269" name="Text Box 18"/>
          <p:cNvSpPr txBox="1">
            <a:spLocks noChangeArrowheads="1"/>
          </p:cNvSpPr>
          <p:nvPr/>
        </p:nvSpPr>
        <p:spPr bwMode="auto">
          <a:xfrm>
            <a:off x="1868623" y="4495800"/>
            <a:ext cx="1103177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userlabel</a:t>
            </a:r>
            <a:r>
              <a:rPr lang="en-US" dirty="0" smtClean="0"/>
              <a:t>&gt;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serlabel</a:t>
            </a:r>
            <a:r>
              <a:rPr lang="en-US" dirty="0" smtClean="0"/>
              <a:t>=myservice-123</a:t>
            </a:r>
          </a:p>
        </p:txBody>
      </p:sp>
      <p:sp>
        <p:nvSpPr>
          <p:cNvPr id="278" name="Text Box 18"/>
          <p:cNvSpPr txBox="1">
            <a:spLocks noChangeArrowheads="1"/>
          </p:cNvSpPr>
          <p:nvPr/>
        </p:nvSpPr>
        <p:spPr bwMode="auto">
          <a:xfrm>
            <a:off x="4812841" y="1169875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te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279" name="Diamond 278"/>
          <p:cNvSpPr/>
          <p:nvPr/>
        </p:nvSpPr>
        <p:spPr>
          <a:xfrm>
            <a:off x="6777789" y="138176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0" name="Line 157"/>
          <p:cNvSpPr>
            <a:spLocks noChangeShapeType="1"/>
          </p:cNvSpPr>
          <p:nvPr/>
        </p:nvSpPr>
        <p:spPr bwMode="auto">
          <a:xfrm>
            <a:off x="6815890" y="147958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4810961" y="1666555"/>
            <a:ext cx="4023360" cy="193686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84" name="Text Box 18"/>
          <p:cNvSpPr txBox="1">
            <a:spLocks noChangeArrowheads="1"/>
          </p:cNvSpPr>
          <p:nvPr/>
        </p:nvSpPr>
        <p:spPr bwMode="auto">
          <a:xfrm>
            <a:off x="4872168" y="2181508"/>
            <a:ext cx="297643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&lt;Service-1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&lt;p2p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tunnel-id: &lt;tunnel-1-id ref&gt;</a:t>
            </a:r>
          </a:p>
        </p:txBody>
      </p:sp>
      <p:sp>
        <p:nvSpPr>
          <p:cNvPr id="285" name="Diamond 284"/>
          <p:cNvSpPr/>
          <p:nvPr/>
        </p:nvSpPr>
        <p:spPr>
          <a:xfrm>
            <a:off x="6320589" y="18525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Line 157"/>
          <p:cNvSpPr>
            <a:spLocks noChangeShapeType="1"/>
          </p:cNvSpPr>
          <p:nvPr/>
        </p:nvSpPr>
        <p:spPr bwMode="auto">
          <a:xfrm>
            <a:off x="6358690" y="19503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7" name="Line 157"/>
          <p:cNvSpPr>
            <a:spLocks noChangeShapeType="1"/>
          </p:cNvSpPr>
          <p:nvPr/>
        </p:nvSpPr>
        <p:spPr bwMode="auto">
          <a:xfrm>
            <a:off x="8503920" y="2483794"/>
            <a:ext cx="4669" cy="4114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8" name="Text Box 18"/>
          <p:cNvSpPr txBox="1">
            <a:spLocks noChangeArrowheads="1"/>
          </p:cNvSpPr>
          <p:nvPr/>
        </p:nvSpPr>
        <p:spPr bwMode="auto">
          <a:xfrm>
            <a:off x="4800600" y="2986698"/>
            <a:ext cx="1465319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00" dirty="0" smtClean="0">
                <a:latin typeface="Calibri" pitchFamily="34" charset="0"/>
              </a:rPr>
              <a:t>&lt;state&gt;</a:t>
            </a:r>
            <a:endParaRPr lang="en-US" sz="700" dirty="0">
              <a:latin typeface="Calibri" pitchFamily="34" charset="0"/>
            </a:endParaRPr>
          </a:p>
          <a:p>
            <a:pPr algn="ctr"/>
            <a:r>
              <a:rPr lang="en-US" sz="700" dirty="0" smtClean="0">
                <a:latin typeface="Calibri" pitchFamily="34" charset="0"/>
              </a:rPr>
              <a:t>name: </a:t>
            </a:r>
            <a:r>
              <a:rPr lang="en-US" sz="700" b="1" dirty="0" smtClean="0">
                <a:latin typeface="Calibri" pitchFamily="34" charset="0"/>
              </a:rPr>
              <a:t>Service-1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tunnel-id: </a:t>
            </a:r>
            <a:r>
              <a:rPr lang="en-US" sz="700" b="1" dirty="0" smtClean="0">
                <a:latin typeface="Calibri" pitchFamily="34" charset="0"/>
              </a:rPr>
              <a:t>tunnel-1-id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b</a:t>
            </a:r>
            <a:r>
              <a:rPr lang="en-US" sz="7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700" dirty="0" err="1">
                <a:latin typeface="Calibri" pitchFamily="34" charset="0"/>
              </a:rPr>
              <a:t>l</a:t>
            </a:r>
            <a:r>
              <a:rPr lang="en-US" sz="700" dirty="0" err="1" smtClean="0">
                <a:latin typeface="Calibri" pitchFamily="34" charset="0"/>
              </a:rPr>
              <a:t>sp</a:t>
            </a:r>
            <a:r>
              <a:rPr lang="en-US" sz="700" dirty="0" smtClean="0">
                <a:latin typeface="Calibri" pitchFamily="34" charset="0"/>
              </a:rPr>
              <a:t>-</a:t>
            </a:r>
            <a:r>
              <a:rPr lang="en-US" sz="700" dirty="0" err="1" smtClean="0">
                <a:latin typeface="Calibri" pitchFamily="34" charset="0"/>
              </a:rPr>
              <a:t>prot</a:t>
            </a:r>
            <a:r>
              <a:rPr lang="en-US" sz="7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tunnel-</a:t>
            </a:r>
            <a:r>
              <a:rPr lang="en-US" sz="700" dirty="0" err="1">
                <a:latin typeface="Calibri" pitchFamily="34" charset="0"/>
              </a:rPr>
              <a:t>oper</a:t>
            </a:r>
            <a:r>
              <a:rPr lang="en-US" sz="700" dirty="0">
                <a:latin typeface="Calibri" pitchFamily="34" charset="0"/>
              </a:rPr>
              <a:t>-status: up</a:t>
            </a:r>
          </a:p>
        </p:txBody>
      </p:sp>
      <p:sp>
        <p:nvSpPr>
          <p:cNvPr id="289" name="Diamond 288"/>
          <p:cNvSpPr/>
          <p:nvPr/>
        </p:nvSpPr>
        <p:spPr>
          <a:xfrm>
            <a:off x="5482389" y="2743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Line 157"/>
          <p:cNvSpPr>
            <a:spLocks noChangeShapeType="1"/>
          </p:cNvSpPr>
          <p:nvPr/>
        </p:nvSpPr>
        <p:spPr bwMode="auto">
          <a:xfrm>
            <a:off x="5520490" y="2822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292" name="Elbow Connector 291"/>
          <p:cNvCxnSpPr>
            <a:endCxn id="212" idx="3"/>
          </p:cNvCxnSpPr>
          <p:nvPr/>
        </p:nvCxnSpPr>
        <p:spPr>
          <a:xfrm rot="5400000">
            <a:off x="955655" y="4707257"/>
            <a:ext cx="867080" cy="18758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3" name="Elbow Connector 292"/>
          <p:cNvCxnSpPr>
            <a:stCxn id="213" idx="2"/>
            <a:endCxn id="264" idx="1"/>
          </p:cNvCxnSpPr>
          <p:nvPr/>
        </p:nvCxnSpPr>
        <p:spPr>
          <a:xfrm rot="16200000" flipH="1">
            <a:off x="1600823" y="3978876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296" name="Elbow Connector 295"/>
          <p:cNvCxnSpPr>
            <a:endCxn id="269" idx="1"/>
          </p:cNvCxnSpPr>
          <p:nvPr/>
        </p:nvCxnSpPr>
        <p:spPr>
          <a:xfrm rot="16200000" flipH="1">
            <a:off x="1602764" y="4372287"/>
            <a:ext cx="370947" cy="160772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0" name="Text Box 18"/>
          <p:cNvSpPr txBox="1">
            <a:spLocks noChangeArrowheads="1"/>
          </p:cNvSpPr>
          <p:nvPr/>
        </p:nvSpPr>
        <p:spPr bwMode="auto">
          <a:xfrm>
            <a:off x="4734871" y="4061761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</a:t>
            </a:r>
            <a:r>
              <a:rPr lang="en-US" dirty="0" smtClean="0"/>
              <a:t>root</a:t>
            </a:r>
          </a:p>
          <a:p>
            <a:r>
              <a:rPr lang="en-US" dirty="0"/>
              <a:t>e</a:t>
            </a:r>
            <a:r>
              <a:rPr lang="en-US" dirty="0" smtClean="0"/>
              <a:t>ndpoint-address:0.0.0.0</a:t>
            </a:r>
          </a:p>
          <a:p>
            <a:r>
              <a:rPr lang="en-US" dirty="0"/>
              <a:t>n</a:t>
            </a:r>
            <a:r>
              <a:rPr lang="en-US" dirty="0" smtClean="0"/>
              <a:t>etwork-id: &lt;Network-A ref&gt;</a:t>
            </a:r>
            <a:endParaRPr lang="en-US" dirty="0"/>
          </a:p>
          <a:p>
            <a:r>
              <a:rPr lang="en-US" dirty="0" smtClean="0"/>
              <a:t>node-</a:t>
            </a:r>
            <a:r>
              <a:rPr lang="en-US" dirty="0"/>
              <a:t>id: </a:t>
            </a:r>
            <a:r>
              <a:rPr lang="en-US" dirty="0" smtClean="0"/>
              <a:t>&lt;NE-</a:t>
            </a:r>
            <a:r>
              <a:rPr lang="en-US" dirty="0"/>
              <a:t>A ref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tp</a:t>
            </a:r>
            <a:r>
              <a:rPr lang="en-US" dirty="0"/>
              <a:t>-id: </a:t>
            </a:r>
            <a:r>
              <a:rPr lang="en-US" dirty="0" smtClean="0"/>
              <a:t>&lt;</a:t>
            </a:r>
            <a:r>
              <a:rPr lang="en-US" dirty="0"/>
              <a:t>TP-UNI-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ref&gt;</a:t>
            </a:r>
            <a:endParaRPr lang="en-US" dirty="0"/>
          </a:p>
        </p:txBody>
      </p:sp>
      <p:sp>
        <p:nvSpPr>
          <p:cNvPr id="301" name="Text Box 18"/>
          <p:cNvSpPr txBox="1">
            <a:spLocks noChangeArrowheads="1"/>
          </p:cNvSpPr>
          <p:nvPr/>
        </p:nvSpPr>
        <p:spPr bwMode="auto">
          <a:xfrm>
            <a:off x="4734871" y="4910949"/>
            <a:ext cx="1208729" cy="7155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algn="ctr">
              <a:defRPr sz="700">
                <a:latin typeface="Calibri" pitchFamily="34" charset="0"/>
              </a:defRPr>
            </a:lvl1pPr>
          </a:lstStyle>
          <a:p>
            <a:r>
              <a:rPr lang="en-US" dirty="0"/>
              <a:t>&lt;endpoint&gt;</a:t>
            </a:r>
          </a:p>
          <a:p>
            <a:r>
              <a:rPr lang="en-US" dirty="0"/>
              <a:t>type: root</a:t>
            </a:r>
          </a:p>
          <a:p>
            <a:r>
              <a:rPr lang="en-US" dirty="0"/>
              <a:t>endpoint-address:0.0.0.0</a:t>
            </a:r>
          </a:p>
          <a:p>
            <a:r>
              <a:rPr lang="en-US" dirty="0"/>
              <a:t>network-id: &lt;</a:t>
            </a:r>
            <a:r>
              <a:rPr lang="en-US" dirty="0" smtClean="0"/>
              <a:t>Network-</a:t>
            </a:r>
            <a:r>
              <a:rPr lang="en-US" dirty="0"/>
              <a:t>A ref&gt;</a:t>
            </a:r>
          </a:p>
          <a:p>
            <a:r>
              <a:rPr lang="en-US" dirty="0"/>
              <a:t>node-id: &lt;NE</a:t>
            </a:r>
            <a:r>
              <a:rPr lang="en-US" dirty="0" smtClean="0"/>
              <a:t>-B </a:t>
            </a:r>
            <a:r>
              <a:rPr lang="en-US" dirty="0"/>
              <a:t>ref&gt;</a:t>
            </a:r>
          </a:p>
          <a:p>
            <a:r>
              <a:rPr lang="en-US" dirty="0" err="1"/>
              <a:t>tp</a:t>
            </a:r>
            <a:r>
              <a:rPr lang="en-US" dirty="0"/>
              <a:t>-id: &lt;TP-UNI</a:t>
            </a:r>
            <a:r>
              <a:rPr lang="en-US" dirty="0" smtClean="0"/>
              <a:t>-B</a:t>
            </a:r>
            <a:r>
              <a:rPr lang="en-US" b="1" dirty="0" smtClean="0"/>
              <a:t> </a:t>
            </a:r>
            <a:r>
              <a:rPr lang="en-US" dirty="0"/>
              <a:t>ref&gt;</a:t>
            </a:r>
          </a:p>
        </p:txBody>
      </p:sp>
      <p:sp>
        <p:nvSpPr>
          <p:cNvPr id="302" name="Diamond 301"/>
          <p:cNvSpPr/>
          <p:nvPr/>
        </p:nvSpPr>
        <p:spPr>
          <a:xfrm>
            <a:off x="6091989" y="38100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3" name="Elbow Connector 302"/>
          <p:cNvCxnSpPr>
            <a:stCxn id="302" idx="2"/>
            <a:endCxn id="300" idx="3"/>
          </p:cNvCxnSpPr>
          <p:nvPr/>
        </p:nvCxnSpPr>
        <p:spPr>
          <a:xfrm rot="5400000">
            <a:off x="5783204" y="4070660"/>
            <a:ext cx="509289" cy="18849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04" name="Elbow Connector 303"/>
          <p:cNvCxnSpPr>
            <a:endCxn id="301" idx="3"/>
          </p:cNvCxnSpPr>
          <p:nvPr/>
        </p:nvCxnSpPr>
        <p:spPr>
          <a:xfrm rot="5400000">
            <a:off x="5603855" y="4741406"/>
            <a:ext cx="867080" cy="18758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5" name="Text Box 18"/>
          <p:cNvSpPr txBox="1">
            <a:spLocks noChangeArrowheads="1"/>
          </p:cNvSpPr>
          <p:nvPr/>
        </p:nvSpPr>
        <p:spPr bwMode="auto">
          <a:xfrm>
            <a:off x="6440424" y="2971800"/>
            <a:ext cx="950976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&lt;primary-paths&gt;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06" name="Line 157"/>
          <p:cNvSpPr>
            <a:spLocks noChangeShapeType="1"/>
          </p:cNvSpPr>
          <p:nvPr/>
        </p:nvSpPr>
        <p:spPr bwMode="auto">
          <a:xfrm>
            <a:off x="6929531" y="27854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7" name="Diamond 306"/>
          <p:cNvSpPr/>
          <p:nvPr/>
        </p:nvSpPr>
        <p:spPr>
          <a:xfrm>
            <a:off x="6894576" y="2743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Line 157"/>
          <p:cNvSpPr>
            <a:spLocks noChangeShapeType="1"/>
          </p:cNvSpPr>
          <p:nvPr/>
        </p:nvSpPr>
        <p:spPr bwMode="auto">
          <a:xfrm>
            <a:off x="6965144" y="3245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9" name="Diamond 308"/>
          <p:cNvSpPr/>
          <p:nvPr/>
        </p:nvSpPr>
        <p:spPr>
          <a:xfrm>
            <a:off x="6930189" y="320349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" name="Line 157"/>
          <p:cNvSpPr>
            <a:spLocks noChangeShapeType="1"/>
          </p:cNvSpPr>
          <p:nvPr/>
        </p:nvSpPr>
        <p:spPr bwMode="auto">
          <a:xfrm flipV="1">
            <a:off x="7315201" y="3733800"/>
            <a:ext cx="304799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11" name="Left Brace 310"/>
          <p:cNvSpPr/>
          <p:nvPr/>
        </p:nvSpPr>
        <p:spPr>
          <a:xfrm rot="16200000">
            <a:off x="2137734" y="3653466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1799788" y="6019800"/>
            <a:ext cx="94229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5F5F5F"/>
                </a:solidFill>
              </a:rPr>
              <a:t>Config</a:t>
            </a:r>
            <a:r>
              <a:rPr lang="en-US" sz="900" b="1" dirty="0" smtClean="0">
                <a:solidFill>
                  <a:srgbClr val="5F5F5F"/>
                </a:solidFill>
              </a:rPr>
              <a:t> </a:t>
            </a:r>
            <a:r>
              <a:rPr lang="en-US" sz="900" b="1" dirty="0" err="1" smtClean="0">
                <a:solidFill>
                  <a:srgbClr val="5F5F5F"/>
                </a:solidFill>
              </a:rPr>
              <a:t>Datastore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313" name="Left Brace 312"/>
          <p:cNvSpPr/>
          <p:nvPr/>
        </p:nvSpPr>
        <p:spPr>
          <a:xfrm rot="16200000">
            <a:off x="6709734" y="4436317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5257800" y="6629400"/>
            <a:ext cx="151075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Operational/State </a:t>
            </a:r>
            <a:r>
              <a:rPr lang="en-US" sz="900" b="1" dirty="0" err="1" smtClean="0">
                <a:solidFill>
                  <a:srgbClr val="5F5F5F"/>
                </a:solidFill>
              </a:rPr>
              <a:t>Datastore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316" name="Cloud 315"/>
          <p:cNvSpPr/>
          <p:nvPr/>
        </p:nvSpPr>
        <p:spPr>
          <a:xfrm>
            <a:off x="4419600" y="1981200"/>
            <a:ext cx="16764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5F5F5F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4648200" y="2015951"/>
            <a:ext cx="1166087" cy="346249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  <a:latin typeface="Calibri" pitchFamily="34" charset="0"/>
              </a:rPr>
              <a:t>Ref to </a:t>
            </a:r>
            <a:r>
              <a:rPr lang="en-US" sz="900" b="1" dirty="0" err="1" smtClean="0">
                <a:solidFill>
                  <a:srgbClr val="FF0000"/>
                </a:solidFill>
                <a:latin typeface="Calibri" pitchFamily="34" charset="0"/>
              </a:rPr>
              <a:t>config</a:t>
            </a:r>
            <a:r>
              <a:rPr lang="en-US" sz="900" b="1" dirty="0" smtClean="0">
                <a:solidFill>
                  <a:srgbClr val="FF0000"/>
                </a:solidFill>
                <a:latin typeface="Calibri" pitchFamily="34" charset="0"/>
              </a:rPr>
              <a:t>? </a:t>
            </a:r>
          </a:p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Calibri" pitchFamily="34" charset="0"/>
              </a:rPr>
              <a:t>No </a:t>
            </a:r>
            <a:r>
              <a:rPr lang="en-US" sz="900" b="1" dirty="0" err="1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900" b="1" dirty="0" err="1" smtClean="0">
                <a:solidFill>
                  <a:srgbClr val="FF0000"/>
                </a:solidFill>
                <a:latin typeface="Calibri" pitchFamily="34" charset="0"/>
              </a:rPr>
              <a:t>onfig</a:t>
            </a:r>
            <a:r>
              <a:rPr lang="en-US" sz="9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900" b="1" dirty="0">
                <a:solidFill>
                  <a:srgbClr val="FF0000"/>
                </a:solidFill>
                <a:latin typeface="Calibri" pitchFamily="34" charset="0"/>
              </a:rPr>
              <a:t>in </a:t>
            </a:r>
            <a:r>
              <a:rPr lang="en-US" sz="900" b="1" dirty="0" err="1">
                <a:solidFill>
                  <a:srgbClr val="FF0000"/>
                </a:solidFill>
                <a:latin typeface="Calibri" pitchFamily="34" charset="0"/>
              </a:rPr>
              <a:t>oper</a:t>
            </a:r>
            <a:r>
              <a:rPr lang="en-US" sz="900" b="1" dirty="0">
                <a:solidFill>
                  <a:srgbClr val="FF0000"/>
                </a:solidFill>
                <a:latin typeface="Calibri" pitchFamily="34" charset="0"/>
              </a:rPr>
              <a:t> DS?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7696200" y="5334000"/>
            <a:ext cx="1371600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1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link-ref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&lt;LID-FWD-1 ref&gt;</a:t>
            </a:r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7696200" y="5971892"/>
            <a:ext cx="1371600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2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-ref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-ref: &lt;</a:t>
            </a:r>
            <a:r>
              <a:rPr lang="en-US" sz="800" dirty="0"/>
              <a:t>TP-U-ODU2-A-1</a:t>
            </a:r>
            <a:r>
              <a:rPr lang="en-US" sz="800" dirty="0">
                <a:latin typeface="Calibri" pitchFamily="34" charset="0"/>
              </a:rPr>
              <a:t>  </a:t>
            </a:r>
            <a:r>
              <a:rPr lang="en-US" sz="800" dirty="0" smtClean="0">
                <a:latin typeface="Calibri" pitchFamily="34" charset="0"/>
              </a:rPr>
              <a:t>ref&gt;</a:t>
            </a:r>
          </a:p>
        </p:txBody>
      </p:sp>
      <p:sp>
        <p:nvSpPr>
          <p:cNvPr id="80" name="Diamond 79"/>
          <p:cNvSpPr/>
          <p:nvPr/>
        </p:nvSpPr>
        <p:spPr>
          <a:xfrm>
            <a:off x="7489495" y="44196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>
            <a:stCxn id="80" idx="2"/>
          </p:cNvCxnSpPr>
          <p:nvPr/>
        </p:nvCxnSpPr>
        <p:spPr>
          <a:xfrm rot="16200000" flipH="1">
            <a:off x="7417929" y="4631535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2" name="Elbow Connector 81"/>
          <p:cNvCxnSpPr/>
          <p:nvPr/>
        </p:nvCxnSpPr>
        <p:spPr>
          <a:xfrm rot="16200000" flipH="1">
            <a:off x="7320027" y="5100574"/>
            <a:ext cx="618789" cy="171242"/>
          </a:xfrm>
          <a:prstGeom prst="bentConnector3">
            <a:avLst>
              <a:gd name="adj1" fmla="val 97616"/>
            </a:avLst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7" name="Elbow Connector 86"/>
          <p:cNvCxnSpPr/>
          <p:nvPr/>
        </p:nvCxnSpPr>
        <p:spPr>
          <a:xfrm rot="16200000" flipH="1">
            <a:off x="7210324" y="5743679"/>
            <a:ext cx="838197" cy="171241"/>
          </a:xfrm>
          <a:prstGeom prst="bentConnector3">
            <a:avLst>
              <a:gd name="adj1" fmla="val 99697"/>
            </a:avLst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286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Link Modeling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loud 180"/>
          <p:cNvSpPr/>
          <p:nvPr/>
        </p:nvSpPr>
        <p:spPr>
          <a:xfrm>
            <a:off x="7391400" y="2971800"/>
            <a:ext cx="15240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Dummy Router Node in the transport network.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Option #1: Access Link Modeling using Dummy Router Node</a:t>
            </a:r>
            <a:endParaRPr lang="en-US" sz="3200" dirty="0"/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1095375" y="1752600"/>
            <a:ext cx="62361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80" name="Diamond 79"/>
          <p:cNvSpPr/>
          <p:nvPr/>
        </p:nvSpPr>
        <p:spPr>
          <a:xfrm>
            <a:off x="4883357" y="19726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Line 157"/>
          <p:cNvSpPr>
            <a:spLocks noChangeShapeType="1"/>
          </p:cNvSpPr>
          <p:nvPr/>
        </p:nvSpPr>
        <p:spPr bwMode="auto">
          <a:xfrm>
            <a:off x="4921458" y="20704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1066800" y="2257424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1178132" y="25719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895476" y="2867024"/>
            <a:ext cx="1321258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UNI-CONN-FWD-1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2088773" y="31727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Line 157"/>
          <p:cNvSpPr>
            <a:spLocks noChangeShapeType="1"/>
          </p:cNvSpPr>
          <p:nvPr/>
        </p:nvSpPr>
        <p:spPr bwMode="auto">
          <a:xfrm>
            <a:off x="2126874" y="327059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3" name="Text Box 18"/>
          <p:cNvSpPr txBox="1">
            <a:spLocks noChangeArrowheads="1"/>
          </p:cNvSpPr>
          <p:nvPr/>
        </p:nvSpPr>
        <p:spPr bwMode="auto">
          <a:xfrm>
            <a:off x="1387934" y="3465543"/>
            <a:ext cx="12954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&lt;TP-UNI-A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2984123" y="318191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Line 157"/>
          <p:cNvSpPr>
            <a:spLocks noChangeShapeType="1"/>
          </p:cNvSpPr>
          <p:nvPr/>
        </p:nvSpPr>
        <p:spPr bwMode="auto">
          <a:xfrm>
            <a:off x="3022224" y="327973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2850418" y="3465543"/>
            <a:ext cx="13569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&lt;Dummy-R1 </a:t>
            </a:r>
            <a:r>
              <a:rPr lang="en-US" sz="800" dirty="0">
                <a:latin typeface="Calibri" pitchFamily="34" charset="0"/>
              </a:rPr>
              <a:t>ref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GbE</a:t>
            </a:r>
            <a:r>
              <a:rPr lang="en-US" sz="800" dirty="0">
                <a:latin typeface="Calibri" pitchFamily="34" charset="0"/>
              </a:rPr>
              <a:t> </a:t>
            </a:r>
            <a:r>
              <a:rPr lang="en-US" sz="800" dirty="0" smtClean="0">
                <a:latin typeface="Calibri" pitchFamily="34" charset="0"/>
              </a:rPr>
              <a:t>0/1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1895476" y="3990974"/>
            <a:ext cx="1321258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>
                <a:latin typeface="Calibri" pitchFamily="34" charset="0"/>
              </a:rPr>
              <a:t>UNI-CONN</a:t>
            </a:r>
            <a:r>
              <a:rPr lang="en-US" sz="800" b="1" dirty="0" smtClean="0">
                <a:latin typeface="Calibri" pitchFamily="34" charset="0"/>
              </a:rPr>
              <a:t>-REV-</a:t>
            </a:r>
            <a:r>
              <a:rPr lang="en-US" sz="800" b="1" dirty="0">
                <a:latin typeface="Calibri" pitchFamily="34" charset="0"/>
              </a:rPr>
              <a:t>1</a:t>
            </a:r>
          </a:p>
        </p:txBody>
      </p:sp>
      <p:sp>
        <p:nvSpPr>
          <p:cNvPr id="98" name="Diamond 97"/>
          <p:cNvSpPr/>
          <p:nvPr/>
        </p:nvSpPr>
        <p:spPr>
          <a:xfrm>
            <a:off x="1968707" y="43150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Line 157"/>
          <p:cNvSpPr>
            <a:spLocks noChangeShapeType="1"/>
          </p:cNvSpPr>
          <p:nvPr/>
        </p:nvSpPr>
        <p:spPr bwMode="auto">
          <a:xfrm>
            <a:off x="2006808" y="44128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0" name="Text Box 18"/>
          <p:cNvSpPr txBox="1">
            <a:spLocks noChangeArrowheads="1"/>
          </p:cNvSpPr>
          <p:nvPr/>
        </p:nvSpPr>
        <p:spPr bwMode="auto">
          <a:xfrm>
            <a:off x="1387934" y="4572000"/>
            <a:ext cx="12954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node: </a:t>
            </a:r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>
                <a:latin typeface="Calibri" pitchFamily="34" charset="0"/>
              </a:rPr>
              <a:t>D</a:t>
            </a:r>
            <a:r>
              <a:rPr lang="en-US" sz="800" dirty="0" smtClean="0">
                <a:latin typeface="Calibri" pitchFamily="34" charset="0"/>
              </a:rPr>
              <a:t>ummy-R1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GbE</a:t>
            </a:r>
            <a:r>
              <a:rPr lang="en-US" sz="800" dirty="0" smtClean="0">
                <a:latin typeface="Calibri" pitchFamily="34" charset="0"/>
              </a:rPr>
              <a:t> 0/1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1" name="Diamond 100"/>
          <p:cNvSpPr/>
          <p:nvPr/>
        </p:nvSpPr>
        <p:spPr>
          <a:xfrm>
            <a:off x="2988134" y="43150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Line 157"/>
          <p:cNvSpPr>
            <a:spLocks noChangeShapeType="1"/>
          </p:cNvSpPr>
          <p:nvPr/>
        </p:nvSpPr>
        <p:spPr bwMode="auto">
          <a:xfrm>
            <a:off x="3026235" y="44128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99207" y="4572000"/>
            <a:ext cx="13081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&lt;NE-A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&lt;TP-UNI-A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04" name="Elbow Connector 103"/>
          <p:cNvCxnSpPr>
            <a:stCxn id="89" idx="2"/>
            <a:endCxn id="90" idx="1"/>
          </p:cNvCxnSpPr>
          <p:nvPr/>
        </p:nvCxnSpPr>
        <p:spPr>
          <a:xfrm rot="16200000" flipH="1">
            <a:off x="1380573" y="2509856"/>
            <a:ext cx="352569" cy="67723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05" name="Elbow Connector 104"/>
          <p:cNvCxnSpPr/>
          <p:nvPr/>
        </p:nvCxnSpPr>
        <p:spPr>
          <a:xfrm rot="16200000" flipH="1">
            <a:off x="998275" y="3234290"/>
            <a:ext cx="1127652" cy="6857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5257801" y="2820131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NE-A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7112207" y="25719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Line 157"/>
          <p:cNvSpPr>
            <a:spLocks noChangeShapeType="1"/>
          </p:cNvSpPr>
          <p:nvPr/>
        </p:nvSpPr>
        <p:spPr bwMode="auto">
          <a:xfrm>
            <a:off x="7150308" y="26514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0" name="Diamond 109"/>
          <p:cNvSpPr/>
          <p:nvPr/>
        </p:nvSpPr>
        <p:spPr>
          <a:xfrm>
            <a:off x="5721557" y="25719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Line 157"/>
          <p:cNvSpPr>
            <a:spLocks noChangeShapeType="1"/>
          </p:cNvSpPr>
          <p:nvPr/>
        </p:nvSpPr>
        <p:spPr bwMode="auto">
          <a:xfrm>
            <a:off x="5759658" y="26514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7" name="Text Box 18"/>
          <p:cNvSpPr txBox="1">
            <a:spLocks noChangeArrowheads="1"/>
          </p:cNvSpPr>
          <p:nvPr/>
        </p:nvSpPr>
        <p:spPr bwMode="auto">
          <a:xfrm>
            <a:off x="5848351" y="36576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TP-UNI-A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18" name="Text Box 18"/>
          <p:cNvSpPr txBox="1">
            <a:spLocks noChangeArrowheads="1"/>
          </p:cNvSpPr>
          <p:nvPr/>
        </p:nvSpPr>
        <p:spPr bwMode="auto">
          <a:xfrm>
            <a:off x="5848351" y="413385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</a:t>
            </a:r>
            <a:r>
              <a:rPr lang="en-US" sz="800" b="1" dirty="0"/>
              <a:t>-U-OTU4-A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5848351" y="4581525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/>
              <a:t>TP-U-</a:t>
            </a:r>
            <a:r>
              <a:rPr lang="en-US" sz="800" b="1" dirty="0" smtClean="0"/>
              <a:t>ODU4</a:t>
            </a:r>
            <a:r>
              <a:rPr lang="en-US" sz="800" b="1" dirty="0"/>
              <a:t>-A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7331535" y="36576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GbE-0/1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23" name="Diamond 122"/>
          <p:cNvSpPr/>
          <p:nvPr/>
        </p:nvSpPr>
        <p:spPr>
          <a:xfrm>
            <a:off x="5569158" y="31537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>
            <a:stCxn id="123" idx="2"/>
            <a:endCxn id="117" idx="1"/>
          </p:cNvCxnSpPr>
          <p:nvPr/>
        </p:nvCxnSpPr>
        <p:spPr>
          <a:xfrm rot="16200000" flipH="1">
            <a:off x="5448136" y="3415121"/>
            <a:ext cx="561342" cy="23908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5" name="Elbow Connector 124"/>
          <p:cNvCxnSpPr>
            <a:endCxn id="118" idx="1"/>
          </p:cNvCxnSpPr>
          <p:nvPr/>
        </p:nvCxnSpPr>
        <p:spPr>
          <a:xfrm rot="16200000" flipH="1">
            <a:off x="5480703" y="3923938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6" name="Elbow Connector 125"/>
          <p:cNvCxnSpPr/>
          <p:nvPr/>
        </p:nvCxnSpPr>
        <p:spPr>
          <a:xfrm rot="16200000" flipH="1">
            <a:off x="5493590" y="4890556"/>
            <a:ext cx="47812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7" name="Elbow Connector 126"/>
          <p:cNvCxnSpPr>
            <a:stCxn id="107" idx="2"/>
            <a:endCxn id="120" idx="1"/>
          </p:cNvCxnSpPr>
          <p:nvPr/>
        </p:nvCxnSpPr>
        <p:spPr>
          <a:xfrm rot="16200000" flipH="1">
            <a:off x="6904217" y="3388018"/>
            <a:ext cx="661416" cy="19321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5" name="Text Box 18"/>
          <p:cNvSpPr txBox="1">
            <a:spLocks noChangeArrowheads="1"/>
          </p:cNvSpPr>
          <p:nvPr/>
        </p:nvSpPr>
        <p:spPr bwMode="auto">
          <a:xfrm>
            <a:off x="5850206" y="5064687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/>
              <a:t>TP-U-</a:t>
            </a:r>
            <a:r>
              <a:rPr lang="en-US" sz="800" b="1" dirty="0" smtClean="0"/>
              <a:t>ODU2-A-1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56" name="Elbow Connector 155"/>
          <p:cNvCxnSpPr/>
          <p:nvPr/>
        </p:nvCxnSpPr>
        <p:spPr>
          <a:xfrm rot="16200000" flipH="1">
            <a:off x="5484446" y="4402910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6609006" y="2838449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Dummy-R1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7098923" y="317633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Left Brace 177"/>
          <p:cNvSpPr/>
          <p:nvPr/>
        </p:nvSpPr>
        <p:spPr>
          <a:xfrm>
            <a:off x="854329" y="2819400"/>
            <a:ext cx="288671" cy="22860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66957" y="3830851"/>
            <a:ext cx="702756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Access Link</a:t>
            </a:r>
          </a:p>
        </p:txBody>
      </p:sp>
      <p:sp>
        <p:nvSpPr>
          <p:cNvPr id="180" name="Cloud 179"/>
          <p:cNvSpPr/>
          <p:nvPr/>
        </p:nvSpPr>
        <p:spPr>
          <a:xfrm>
            <a:off x="1752600" y="5105400"/>
            <a:ext cx="1981200" cy="6858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Links are </a:t>
            </a:r>
            <a:r>
              <a:rPr lang="en-US" sz="800" b="1" dirty="0" err="1" smtClean="0">
                <a:solidFill>
                  <a:schemeClr val="tx1"/>
                </a:solidFill>
              </a:rPr>
              <a:t>uni</a:t>
            </a:r>
            <a:r>
              <a:rPr lang="en-US" sz="800" b="1" dirty="0" smtClean="0">
                <a:solidFill>
                  <a:schemeClr val="tx1"/>
                </a:solidFill>
              </a:rPr>
              <a:t>-directional, while the connectivity is bi-directional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9600" y="1066800"/>
            <a:ext cx="8001000" cy="518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loud 114"/>
          <p:cNvSpPr/>
          <p:nvPr/>
        </p:nvSpPr>
        <p:spPr>
          <a:xfrm>
            <a:off x="457200" y="1524000"/>
            <a:ext cx="1219200" cy="68580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Multi-Domain Network &amp; Node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Cloud 56"/>
          <p:cNvSpPr/>
          <p:nvPr/>
        </p:nvSpPr>
        <p:spPr>
          <a:xfrm>
            <a:off x="990600" y="2590546"/>
            <a:ext cx="15240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What is the Virtual Node IP Address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Option #2: Access Link Modeling using Virtual Node &amp; Connectivity Matrix</a:t>
            </a:r>
            <a:endParaRPr lang="en-US" sz="3200" dirty="0"/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1371600" y="1418970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multi-domain-network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1388795" y="1981677"/>
            <a:ext cx="623120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MD-Virtual-Node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0" name="Diamond 109"/>
          <p:cNvSpPr/>
          <p:nvPr/>
        </p:nvSpPr>
        <p:spPr>
          <a:xfrm>
            <a:off x="3217595" y="173347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Line 157"/>
          <p:cNvSpPr>
            <a:spLocks noChangeShapeType="1"/>
          </p:cNvSpPr>
          <p:nvPr/>
        </p:nvSpPr>
        <p:spPr bwMode="auto">
          <a:xfrm>
            <a:off x="3255696" y="181301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7" name="Text Box 18"/>
          <p:cNvSpPr txBox="1">
            <a:spLocks noChangeArrowheads="1"/>
          </p:cNvSpPr>
          <p:nvPr/>
        </p:nvSpPr>
        <p:spPr bwMode="auto">
          <a:xfrm>
            <a:off x="6856146" y="2620588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TP-UNI-A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18" name="Text Box 18"/>
          <p:cNvSpPr txBox="1">
            <a:spLocks noChangeArrowheads="1"/>
          </p:cNvSpPr>
          <p:nvPr/>
        </p:nvSpPr>
        <p:spPr bwMode="auto">
          <a:xfrm>
            <a:off x="6856146" y="3096838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TP</a:t>
            </a:r>
            <a:r>
              <a:rPr lang="en-US" sz="800" b="1" dirty="0"/>
              <a:t>-</a:t>
            </a:r>
            <a:r>
              <a:rPr lang="en-US" sz="800" b="1" dirty="0" smtClean="0"/>
              <a:t>UNI-B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6856146" y="3544513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R1-GbE-0/1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23" name="Diamond 122"/>
          <p:cNvSpPr/>
          <p:nvPr/>
        </p:nvSpPr>
        <p:spPr>
          <a:xfrm>
            <a:off x="6576953" y="231527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>
            <a:stCxn id="123" idx="2"/>
            <a:endCxn id="117" idx="1"/>
          </p:cNvCxnSpPr>
          <p:nvPr/>
        </p:nvCxnSpPr>
        <p:spPr>
          <a:xfrm rot="16200000" flipH="1">
            <a:off x="6555210" y="2477388"/>
            <a:ext cx="362784" cy="23908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5" name="Elbow Connector 124"/>
          <p:cNvCxnSpPr>
            <a:endCxn id="118" idx="1"/>
          </p:cNvCxnSpPr>
          <p:nvPr/>
        </p:nvCxnSpPr>
        <p:spPr>
          <a:xfrm rot="16200000" flipH="1">
            <a:off x="6488498" y="2886926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6" name="Elbow Connector 125"/>
          <p:cNvCxnSpPr/>
          <p:nvPr/>
        </p:nvCxnSpPr>
        <p:spPr>
          <a:xfrm rot="16200000" flipH="1">
            <a:off x="6501385" y="3853544"/>
            <a:ext cx="47812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5" name="Text Box 18"/>
          <p:cNvSpPr txBox="1">
            <a:spLocks noChangeArrowheads="1"/>
          </p:cNvSpPr>
          <p:nvPr/>
        </p:nvSpPr>
        <p:spPr bwMode="auto">
          <a:xfrm>
            <a:off x="6858001" y="4027675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R2-</a:t>
            </a:r>
            <a:r>
              <a:rPr lang="en-US" sz="800" b="1" dirty="0"/>
              <a:t>GbE-0/1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56" name="Elbow Connector 155"/>
          <p:cNvCxnSpPr/>
          <p:nvPr/>
        </p:nvCxnSpPr>
        <p:spPr>
          <a:xfrm rot="16200000" flipH="1">
            <a:off x="6492241" y="3365898"/>
            <a:ext cx="497170" cy="2381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2209800" y="2620588"/>
            <a:ext cx="1678254" cy="35095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-node-id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b="1" dirty="0" smtClean="0">
                <a:latin typeface="Calibri" pitchFamily="34" charset="0"/>
              </a:rPr>
              <a:t>&lt;</a:t>
            </a:r>
            <a:r>
              <a:rPr lang="en-US" sz="800" b="1" dirty="0" smtClean="0">
                <a:solidFill>
                  <a:srgbClr val="FF0000"/>
                </a:solidFill>
                <a:latin typeface="Calibri" pitchFamily="34" charset="0"/>
              </a:rPr>
              <a:t>Node IP-Address</a:t>
            </a:r>
            <a:r>
              <a:rPr lang="en-US" sz="800" b="1" dirty="0" smtClean="0">
                <a:latin typeface="Calibri" pitchFamily="34" charset="0"/>
              </a:rPr>
              <a:t>&gt;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3048000" y="230952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Line 157"/>
          <p:cNvSpPr>
            <a:spLocks noChangeShapeType="1"/>
          </p:cNvSpPr>
          <p:nvPr/>
        </p:nvSpPr>
        <p:spPr bwMode="auto">
          <a:xfrm>
            <a:off x="3086101" y="2407341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3594584" y="297154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Line 157"/>
          <p:cNvSpPr>
            <a:spLocks noChangeShapeType="1"/>
          </p:cNvSpPr>
          <p:nvPr/>
        </p:nvSpPr>
        <p:spPr bwMode="auto">
          <a:xfrm>
            <a:off x="3632685" y="306936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2" name="Diamond 61"/>
          <p:cNvSpPr/>
          <p:nvPr/>
        </p:nvSpPr>
        <p:spPr>
          <a:xfrm>
            <a:off x="2510589" y="297154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Line 157"/>
          <p:cNvSpPr>
            <a:spLocks noChangeShapeType="1"/>
          </p:cNvSpPr>
          <p:nvPr/>
        </p:nvSpPr>
        <p:spPr bwMode="auto">
          <a:xfrm>
            <a:off x="2548690" y="306936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2133600" y="3276346"/>
            <a:ext cx="8382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3200400" y="3276346"/>
            <a:ext cx="8382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3600198" y="403834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4317542" y="4191410"/>
            <a:ext cx="1321258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&lt;connectivity-matric&gt;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Id: 0</a:t>
            </a:r>
          </a:p>
        </p:txBody>
      </p:sp>
      <p:sp>
        <p:nvSpPr>
          <p:cNvPr id="68" name="Diamond 67"/>
          <p:cNvSpPr/>
          <p:nvPr/>
        </p:nvSpPr>
        <p:spPr>
          <a:xfrm>
            <a:off x="4510839" y="449716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Line 157"/>
          <p:cNvSpPr>
            <a:spLocks noChangeShapeType="1"/>
          </p:cNvSpPr>
          <p:nvPr/>
        </p:nvSpPr>
        <p:spPr bwMode="auto">
          <a:xfrm>
            <a:off x="4548940" y="4594983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3810000" y="4789929"/>
            <a:ext cx="12954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&lt;from&gt;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t</a:t>
            </a:r>
            <a:r>
              <a:rPr lang="en-US" sz="800" dirty="0" err="1" smtClean="0">
                <a:latin typeface="Calibri" pitchFamily="34" charset="0"/>
              </a:rPr>
              <a:t>p</a:t>
            </a:r>
            <a:r>
              <a:rPr lang="en-US" sz="800" dirty="0" smtClean="0">
                <a:latin typeface="Calibri" pitchFamily="34" charset="0"/>
              </a:rPr>
              <a:t>-ref: &lt;R1-GbE-0/1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5406189" y="450630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5444290" y="46041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5272484" y="4789929"/>
            <a:ext cx="1356916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&lt;to&gt;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t</a:t>
            </a:r>
            <a:r>
              <a:rPr lang="en-US" sz="800" dirty="0" err="1" smtClean="0">
                <a:latin typeface="Calibri" pitchFamily="34" charset="0"/>
              </a:rPr>
              <a:t>p</a:t>
            </a:r>
            <a:r>
              <a:rPr lang="en-US" sz="800" dirty="0" smtClean="0">
                <a:latin typeface="Calibri" pitchFamily="34" charset="0"/>
              </a:rPr>
              <a:t>-ref: &lt;TP-UNI-A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4317542" y="5334000"/>
            <a:ext cx="1321258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&lt;connectivity-matrix&gt;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Id: 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4390773" y="565802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Line 157"/>
          <p:cNvSpPr>
            <a:spLocks noChangeShapeType="1"/>
          </p:cNvSpPr>
          <p:nvPr/>
        </p:nvSpPr>
        <p:spPr bwMode="auto">
          <a:xfrm>
            <a:off x="4428874" y="575584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810000" y="5915026"/>
            <a:ext cx="12954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&lt;from&gt;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-ref: &lt;TP-UNI-A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5410200" y="565802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Line 157"/>
          <p:cNvSpPr>
            <a:spLocks noChangeShapeType="1"/>
          </p:cNvSpPr>
          <p:nvPr/>
        </p:nvSpPr>
        <p:spPr bwMode="auto">
          <a:xfrm>
            <a:off x="5448301" y="575584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5321273" y="5915026"/>
            <a:ext cx="1308127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t</a:t>
            </a:r>
            <a:r>
              <a:rPr lang="en-US" sz="800" dirty="0" err="1" smtClean="0">
                <a:latin typeface="Calibri" pitchFamily="34" charset="0"/>
              </a:rPr>
              <a:t>p</a:t>
            </a:r>
            <a:r>
              <a:rPr lang="en-US" sz="800" dirty="0" smtClean="0">
                <a:latin typeface="Calibri" pitchFamily="34" charset="0"/>
              </a:rPr>
              <a:t>-ref &lt;R1-GbE-0/1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85" name="Elbow Connector 84"/>
          <p:cNvCxnSpPr>
            <a:stCxn id="66" idx="2"/>
            <a:endCxn id="67" idx="1"/>
          </p:cNvCxnSpPr>
          <p:nvPr/>
        </p:nvCxnSpPr>
        <p:spPr>
          <a:xfrm rot="16200000" flipH="1">
            <a:off x="3873655" y="3905258"/>
            <a:ext cx="210537" cy="67723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6" name="Elbow Connector 85"/>
          <p:cNvCxnSpPr/>
          <p:nvPr/>
        </p:nvCxnSpPr>
        <p:spPr>
          <a:xfrm rot="16200000" flipH="1">
            <a:off x="3420341" y="4564327"/>
            <a:ext cx="1127652" cy="6857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87" name="Diamond 86"/>
          <p:cNvSpPr/>
          <p:nvPr/>
        </p:nvSpPr>
        <p:spPr>
          <a:xfrm>
            <a:off x="3594584" y="3505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Line 157"/>
          <p:cNvSpPr>
            <a:spLocks noChangeShapeType="1"/>
          </p:cNvSpPr>
          <p:nvPr/>
        </p:nvSpPr>
        <p:spPr bwMode="auto">
          <a:xfrm>
            <a:off x="3632685" y="36030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2971800" y="3810000"/>
            <a:ext cx="1295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-node-attributes&gt;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3" name="Left Brace 112"/>
          <p:cNvSpPr/>
          <p:nvPr/>
        </p:nvSpPr>
        <p:spPr>
          <a:xfrm>
            <a:off x="3048000" y="4114800"/>
            <a:ext cx="288671" cy="22860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752600" y="5105400"/>
            <a:ext cx="136960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Access Link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Using connectivity matrix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09600" y="1066800"/>
            <a:ext cx="8001000" cy="518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39100</TotalTime>
  <Words>2887</Words>
  <Application>Microsoft Macintosh PowerPoint</Application>
  <PresentationFormat>On-screen Show (4:3)</PresentationFormat>
  <Paragraphs>446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IETF Transport Model Instance Diagrams</vt:lpstr>
      <vt:lpstr>Use Case - 1</vt:lpstr>
      <vt:lpstr>Mapping from Service/EVC to ForwardingConstruct  Single Provider, single Forwarding Domain</vt:lpstr>
      <vt:lpstr>Point-to-Point Service,  Single Provider, Single Network Topology</vt:lpstr>
      <vt:lpstr>Network Topology (i2rs) Model Instantiation</vt:lpstr>
      <vt:lpstr>TEAS Tunnel Model Instantiation</vt:lpstr>
      <vt:lpstr>Access Link Modeling</vt:lpstr>
      <vt:lpstr>Option #1: Access Link Modeling using Dummy Router Node</vt:lpstr>
      <vt:lpstr>Option #2: Access Link Modeling using Virtual Node &amp; Connectivity Matrix</vt:lpstr>
      <vt:lpstr>Option #3: Access Link Modeling using augmented TP attribute</vt:lpstr>
      <vt:lpstr>Option #4: Access Link Modeling using Remote Link TP</vt:lpstr>
      <vt:lpstr>Option #4: Proposed Remote TP Type</vt:lpstr>
      <vt:lpstr>Access Link Modeling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IETF Models</dc:title>
  <dc:creator>Zhangxian (Xian)</dc:creator>
  <cp:lastModifiedBy>Anurag Sharma</cp:lastModifiedBy>
  <cp:revision>856</cp:revision>
  <dcterms:created xsi:type="dcterms:W3CDTF">2006-08-16T00:00:00Z</dcterms:created>
  <dcterms:modified xsi:type="dcterms:W3CDTF">2016-08-30T17:23:09Z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1460528417</vt:lpwstr>
  </property>
  <property fmtid="{D5CDD505-2E9C-101B-9397-08002B2CF9AE}" pid="6" name="_AdHocReviewCycleID">
    <vt:i4>1927581207</vt:i4>
  </property>
  <property fmtid="{D5CDD505-2E9C-101B-9397-08002B2CF9AE}" pid="7" name="_NewReviewCycle">
    <vt:lpwstr/>
  </property>
  <property fmtid="{D5CDD505-2E9C-101B-9397-08002B2CF9AE}" pid="8" name="_EmailSubject">
    <vt:lpwstr>IETF Transport Model Meeting</vt:lpwstr>
  </property>
  <property fmtid="{D5CDD505-2E9C-101B-9397-08002B2CF9AE}" pid="9" name="_AuthorEmail">
    <vt:lpwstr>sergio.belotti@nokia.com</vt:lpwstr>
  </property>
  <property fmtid="{D5CDD505-2E9C-101B-9397-08002B2CF9AE}" pid="10" name="_AuthorEmailDisplayName">
    <vt:lpwstr>Belotti, Sergio (Nokia - IT)</vt:lpwstr>
  </property>
</Properties>
</file>