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9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EMG+data+for+gestures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2145" y="432787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705611"/>
            <a:ext cx="318135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695C45"/>
                </a:solidFill>
                <a:latin typeface="Calibri"/>
                <a:cs typeface="Calibri"/>
              </a:rPr>
              <a:t>Detecting</a:t>
            </a:r>
            <a:r>
              <a:rPr sz="1500" b="1" spc="-15" dirty="0">
                <a:solidFill>
                  <a:srgbClr val="695C45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695C45"/>
                </a:solidFill>
                <a:latin typeface="Calibri"/>
                <a:cs typeface="Calibri"/>
              </a:rPr>
              <a:t>hand</a:t>
            </a:r>
            <a:r>
              <a:rPr sz="1500" b="1" spc="-10" dirty="0">
                <a:solidFill>
                  <a:srgbClr val="695C45"/>
                </a:solidFill>
                <a:latin typeface="Calibri"/>
                <a:cs typeface="Calibri"/>
              </a:rPr>
              <a:t> gestures </a:t>
            </a:r>
            <a:r>
              <a:rPr sz="1500" b="1" spc="-5" dirty="0">
                <a:solidFill>
                  <a:srgbClr val="695C45"/>
                </a:solidFill>
                <a:latin typeface="Calibri"/>
                <a:cs typeface="Calibri"/>
              </a:rPr>
              <a:t>from</a:t>
            </a:r>
            <a:r>
              <a:rPr sz="1500" b="1" spc="-10" dirty="0">
                <a:solidFill>
                  <a:srgbClr val="695C45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695C45"/>
                </a:solidFill>
                <a:latin typeface="Calibri"/>
                <a:cs typeface="Calibri"/>
              </a:rPr>
              <a:t>EMG</a:t>
            </a:r>
            <a:r>
              <a:rPr sz="1500" b="1" spc="-15" dirty="0">
                <a:solidFill>
                  <a:srgbClr val="695C45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695C45"/>
                </a:solidFill>
                <a:latin typeface="Calibri"/>
                <a:cs typeface="Calibri"/>
              </a:rPr>
              <a:t>data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400" spc="-150" dirty="0">
                <a:solidFill>
                  <a:srgbClr val="695C45"/>
                </a:solidFill>
                <a:latin typeface="Tahoma"/>
                <a:cs typeface="Tahoma"/>
              </a:rPr>
              <a:t>1.05.2024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695C45"/>
                </a:solidFill>
                <a:latin typeface="Arial"/>
                <a:cs typeface="Arial"/>
              </a:rPr>
              <a:t>─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520751"/>
            <a:ext cx="2487930" cy="12877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600" b="1" u="heavy" spc="-395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T</a:t>
            </a:r>
            <a:r>
              <a:rPr sz="1600" b="1" u="heavy" spc="-240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e</a:t>
            </a:r>
            <a:r>
              <a:rPr sz="1600" b="1" u="heavy" spc="-200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a</a:t>
            </a:r>
            <a:r>
              <a:rPr sz="1600" b="1" u="heavy" spc="-315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m</a:t>
            </a:r>
            <a:r>
              <a:rPr sz="1600" b="1" u="heavy" spc="-155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35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M</a:t>
            </a:r>
            <a:r>
              <a:rPr sz="1600" b="1" u="heavy" spc="-240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e</a:t>
            </a:r>
            <a:r>
              <a:rPr sz="1600" b="1" u="heavy" spc="-320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m</a:t>
            </a:r>
            <a:r>
              <a:rPr sz="1600" b="1" u="heavy" spc="-229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b</a:t>
            </a:r>
            <a:r>
              <a:rPr sz="1600" b="1" u="heavy" spc="-240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e</a:t>
            </a:r>
            <a:r>
              <a:rPr sz="1600" b="1" u="heavy" spc="-220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r</a:t>
            </a:r>
            <a:r>
              <a:rPr sz="1600" b="1" u="heavy" spc="-130" dirty="0">
                <a:solidFill>
                  <a:srgbClr val="008574"/>
                </a:solidFill>
                <a:uFill>
                  <a:solidFill>
                    <a:srgbClr val="008574"/>
                  </a:solidFill>
                </a:uFill>
                <a:latin typeface="Trebuchet MS"/>
                <a:cs typeface="Trebuchet MS"/>
              </a:rPr>
              <a:t>s</a:t>
            </a:r>
            <a:r>
              <a:rPr sz="1600" b="1" spc="-145" dirty="0">
                <a:solidFill>
                  <a:srgbClr val="008574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008574"/>
                </a:solidFill>
                <a:latin typeface="Tahoma"/>
                <a:cs typeface="Tahoma"/>
              </a:rPr>
              <a:t>-</a:t>
            </a:r>
            <a:endParaRPr sz="1600" dirty="0">
              <a:latin typeface="Tahoma"/>
              <a:cs typeface="Tahoma"/>
            </a:endParaRPr>
          </a:p>
          <a:p>
            <a:pPr marL="12700" marR="5080">
              <a:lnSpc>
                <a:spcPct val="129400"/>
              </a:lnSpc>
            </a:pPr>
            <a:r>
              <a:rPr sz="1600" spc="-210" dirty="0">
                <a:solidFill>
                  <a:srgbClr val="008574"/>
                </a:solidFill>
                <a:latin typeface="Tahoma"/>
                <a:cs typeface="Tahoma"/>
              </a:rPr>
              <a:t>A</a:t>
            </a:r>
            <a:r>
              <a:rPr sz="1600" spc="-114" dirty="0">
                <a:solidFill>
                  <a:srgbClr val="008574"/>
                </a:solidFill>
                <a:latin typeface="Tahoma"/>
                <a:cs typeface="Tahoma"/>
              </a:rPr>
              <a:t>j</a:t>
            </a:r>
            <a:r>
              <a:rPr sz="1600" spc="-25" dirty="0">
                <a:solidFill>
                  <a:srgbClr val="008574"/>
                </a:solidFill>
                <a:latin typeface="Tahoma"/>
                <a:cs typeface="Tahoma"/>
              </a:rPr>
              <a:t>i</a:t>
            </a:r>
            <a:r>
              <a:rPr sz="1600" spc="-114" dirty="0">
                <a:solidFill>
                  <a:srgbClr val="008574"/>
                </a:solidFill>
                <a:latin typeface="Tahoma"/>
                <a:cs typeface="Tahoma"/>
              </a:rPr>
              <a:t>t</a:t>
            </a:r>
            <a:r>
              <a:rPr sz="1600" spc="-190" dirty="0">
                <a:solidFill>
                  <a:srgbClr val="008574"/>
                </a:solidFill>
                <a:latin typeface="Tahoma"/>
                <a:cs typeface="Tahoma"/>
              </a:rPr>
              <a:t>e</a:t>
            </a:r>
            <a:r>
              <a:rPr sz="1600" spc="-180" dirty="0">
                <a:solidFill>
                  <a:srgbClr val="008574"/>
                </a:solidFill>
                <a:latin typeface="Tahoma"/>
                <a:cs typeface="Tahoma"/>
              </a:rPr>
              <a:t>s</a:t>
            </a:r>
            <a:r>
              <a:rPr sz="1600" spc="-190" dirty="0">
                <a:solidFill>
                  <a:srgbClr val="008574"/>
                </a:solidFill>
                <a:latin typeface="Tahoma"/>
                <a:cs typeface="Tahoma"/>
              </a:rPr>
              <a:t>h</a:t>
            </a:r>
            <a:r>
              <a:rPr sz="1600" spc="-165" dirty="0">
                <a:solidFill>
                  <a:srgbClr val="008574"/>
                </a:solidFill>
                <a:latin typeface="Tahoma"/>
                <a:cs typeface="Tahoma"/>
              </a:rPr>
              <a:t> </a:t>
            </a:r>
            <a:r>
              <a:rPr sz="1600" spc="-190" dirty="0">
                <a:solidFill>
                  <a:srgbClr val="008574"/>
                </a:solidFill>
                <a:latin typeface="Tahoma"/>
                <a:cs typeface="Tahoma"/>
              </a:rPr>
              <a:t>K</a:t>
            </a:r>
            <a:r>
              <a:rPr sz="1600" spc="-204" dirty="0">
                <a:solidFill>
                  <a:srgbClr val="008574"/>
                </a:solidFill>
                <a:latin typeface="Tahoma"/>
                <a:cs typeface="Tahoma"/>
              </a:rPr>
              <a:t>u</a:t>
            </a:r>
            <a:r>
              <a:rPr sz="1600" spc="-310" dirty="0">
                <a:solidFill>
                  <a:srgbClr val="008574"/>
                </a:solidFill>
                <a:latin typeface="Tahoma"/>
                <a:cs typeface="Tahoma"/>
              </a:rPr>
              <a:t>m</a:t>
            </a:r>
            <a:r>
              <a:rPr sz="1600" spc="-204" dirty="0">
                <a:solidFill>
                  <a:srgbClr val="008574"/>
                </a:solidFill>
                <a:latin typeface="Tahoma"/>
                <a:cs typeface="Tahoma"/>
              </a:rPr>
              <a:t>a</a:t>
            </a:r>
            <a:r>
              <a:rPr sz="1600" spc="-140" dirty="0">
                <a:solidFill>
                  <a:srgbClr val="008574"/>
                </a:solidFill>
                <a:latin typeface="Tahoma"/>
                <a:cs typeface="Tahoma"/>
              </a:rPr>
              <a:t>r</a:t>
            </a:r>
            <a:r>
              <a:rPr sz="1600" spc="-165" dirty="0">
                <a:solidFill>
                  <a:srgbClr val="008574"/>
                </a:solidFill>
                <a:latin typeface="Tahoma"/>
                <a:cs typeface="Tahoma"/>
              </a:rPr>
              <a:t> </a:t>
            </a:r>
            <a:r>
              <a:rPr sz="1600" spc="-215" dirty="0">
                <a:solidFill>
                  <a:srgbClr val="008574"/>
                </a:solidFill>
                <a:latin typeface="Tahoma"/>
                <a:cs typeface="Tahoma"/>
              </a:rPr>
              <a:t>S</a:t>
            </a:r>
            <a:r>
              <a:rPr sz="1600" spc="-25" dirty="0">
                <a:solidFill>
                  <a:srgbClr val="008574"/>
                </a:solidFill>
                <a:latin typeface="Tahoma"/>
                <a:cs typeface="Tahoma"/>
              </a:rPr>
              <a:t>i</a:t>
            </a:r>
            <a:r>
              <a:rPr sz="1600" spc="-195" dirty="0">
                <a:solidFill>
                  <a:srgbClr val="008574"/>
                </a:solidFill>
                <a:latin typeface="Tahoma"/>
                <a:cs typeface="Tahoma"/>
              </a:rPr>
              <a:t>n</a:t>
            </a:r>
            <a:r>
              <a:rPr sz="1600" spc="-200" dirty="0">
                <a:solidFill>
                  <a:srgbClr val="008574"/>
                </a:solidFill>
                <a:latin typeface="Tahoma"/>
                <a:cs typeface="Tahoma"/>
              </a:rPr>
              <a:t>g</a:t>
            </a:r>
            <a:r>
              <a:rPr sz="1600" spc="-190" dirty="0">
                <a:solidFill>
                  <a:srgbClr val="008574"/>
                </a:solidFill>
                <a:latin typeface="Tahoma"/>
                <a:cs typeface="Tahoma"/>
              </a:rPr>
              <a:t>h</a:t>
            </a:r>
            <a:r>
              <a:rPr sz="1600" spc="-165" dirty="0">
                <a:solidFill>
                  <a:srgbClr val="008574"/>
                </a:solidFill>
                <a:latin typeface="Tahoma"/>
                <a:cs typeface="Tahoma"/>
              </a:rPr>
              <a:t> </a:t>
            </a:r>
            <a:r>
              <a:rPr sz="1600" spc="-245" dirty="0">
                <a:solidFill>
                  <a:srgbClr val="008574"/>
                </a:solidFill>
                <a:latin typeface="Tahoma"/>
                <a:cs typeface="Tahoma"/>
              </a:rPr>
              <a:t>(</a:t>
            </a:r>
            <a:r>
              <a:rPr sz="1600" spc="-229" dirty="0">
                <a:solidFill>
                  <a:srgbClr val="008574"/>
                </a:solidFill>
                <a:latin typeface="Tahoma"/>
                <a:cs typeface="Tahoma"/>
              </a:rPr>
              <a:t>I</a:t>
            </a:r>
            <a:r>
              <a:rPr sz="1600" spc="-220" dirty="0">
                <a:solidFill>
                  <a:srgbClr val="008574"/>
                </a:solidFill>
                <a:latin typeface="Tahoma"/>
                <a:cs typeface="Tahoma"/>
              </a:rPr>
              <a:t>M</a:t>
            </a:r>
            <a:r>
              <a:rPr sz="1600" spc="-225" dirty="0">
                <a:solidFill>
                  <a:srgbClr val="008574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008574"/>
                </a:solidFill>
                <a:latin typeface="Tahoma"/>
                <a:cs typeface="Tahoma"/>
              </a:rPr>
              <a:t>2022559</a:t>
            </a:r>
            <a:r>
              <a:rPr sz="1600" spc="-215" dirty="0">
                <a:solidFill>
                  <a:srgbClr val="008574"/>
                </a:solidFill>
                <a:latin typeface="Tahoma"/>
                <a:cs typeface="Tahoma"/>
              </a:rPr>
              <a:t>)  </a:t>
            </a:r>
            <a:r>
              <a:rPr sz="1600" spc="-220" dirty="0">
                <a:solidFill>
                  <a:srgbClr val="008574"/>
                </a:solidFill>
                <a:latin typeface="Tahoma"/>
                <a:cs typeface="Tahoma"/>
              </a:rPr>
              <a:t>K</a:t>
            </a:r>
            <a:r>
              <a:rPr sz="1600" spc="-190" dirty="0">
                <a:solidFill>
                  <a:srgbClr val="008574"/>
                </a:solidFill>
                <a:latin typeface="Tahoma"/>
                <a:cs typeface="Tahoma"/>
              </a:rPr>
              <a:t>e</a:t>
            </a:r>
            <a:r>
              <a:rPr sz="1600" spc="-180" dirty="0">
                <a:solidFill>
                  <a:srgbClr val="008574"/>
                </a:solidFill>
                <a:latin typeface="Tahoma"/>
                <a:cs typeface="Tahoma"/>
              </a:rPr>
              <a:t>s</a:t>
            </a:r>
            <a:r>
              <a:rPr sz="1600" spc="-195" dirty="0">
                <a:solidFill>
                  <a:srgbClr val="008574"/>
                </a:solidFill>
                <a:latin typeface="Tahoma"/>
                <a:cs typeface="Tahoma"/>
              </a:rPr>
              <a:t>h</a:t>
            </a:r>
            <a:r>
              <a:rPr sz="1600" spc="-204" dirty="0">
                <a:solidFill>
                  <a:srgbClr val="008574"/>
                </a:solidFill>
                <a:latin typeface="Tahoma"/>
                <a:cs typeface="Tahoma"/>
              </a:rPr>
              <a:t>a</a:t>
            </a:r>
            <a:r>
              <a:rPr sz="1600" spc="-180" dirty="0">
                <a:solidFill>
                  <a:srgbClr val="008574"/>
                </a:solidFill>
                <a:latin typeface="Tahoma"/>
                <a:cs typeface="Tahoma"/>
              </a:rPr>
              <a:t>v</a:t>
            </a:r>
            <a:r>
              <a:rPr sz="1600" spc="-165" dirty="0">
                <a:solidFill>
                  <a:srgbClr val="008574"/>
                </a:solidFill>
                <a:latin typeface="Tahoma"/>
                <a:cs typeface="Tahoma"/>
              </a:rPr>
              <a:t> </a:t>
            </a:r>
            <a:r>
              <a:rPr sz="1600" spc="-290" dirty="0">
                <a:solidFill>
                  <a:srgbClr val="008574"/>
                </a:solidFill>
                <a:latin typeface="Tahoma"/>
                <a:cs typeface="Tahoma"/>
              </a:rPr>
              <a:t>G</a:t>
            </a:r>
            <a:r>
              <a:rPr sz="1600" spc="-200" dirty="0">
                <a:solidFill>
                  <a:srgbClr val="008574"/>
                </a:solidFill>
                <a:latin typeface="Tahoma"/>
                <a:cs typeface="Tahoma"/>
              </a:rPr>
              <a:t>o</a:t>
            </a:r>
            <a:r>
              <a:rPr sz="1600" spc="-204" dirty="0">
                <a:solidFill>
                  <a:srgbClr val="008574"/>
                </a:solidFill>
                <a:latin typeface="Tahoma"/>
                <a:cs typeface="Tahoma"/>
              </a:rPr>
              <a:t>ya</a:t>
            </a:r>
            <a:r>
              <a:rPr sz="1600" spc="5" dirty="0">
                <a:solidFill>
                  <a:srgbClr val="008574"/>
                </a:solidFill>
                <a:latin typeface="Tahoma"/>
                <a:cs typeface="Tahoma"/>
              </a:rPr>
              <a:t>l</a:t>
            </a:r>
            <a:r>
              <a:rPr sz="1600" spc="-165" dirty="0">
                <a:solidFill>
                  <a:srgbClr val="008574"/>
                </a:solidFill>
                <a:latin typeface="Tahoma"/>
                <a:cs typeface="Tahoma"/>
              </a:rPr>
              <a:t> </a:t>
            </a:r>
            <a:r>
              <a:rPr sz="1600" spc="-245" dirty="0">
                <a:solidFill>
                  <a:srgbClr val="008574"/>
                </a:solidFill>
                <a:latin typeface="Tahoma"/>
                <a:cs typeface="Tahoma"/>
              </a:rPr>
              <a:t>(</a:t>
            </a:r>
            <a:r>
              <a:rPr sz="1600" spc="-229" dirty="0">
                <a:solidFill>
                  <a:srgbClr val="008574"/>
                </a:solidFill>
                <a:latin typeface="Tahoma"/>
                <a:cs typeface="Tahoma"/>
              </a:rPr>
              <a:t>I</a:t>
            </a:r>
            <a:r>
              <a:rPr sz="1600" spc="-220" dirty="0">
                <a:solidFill>
                  <a:srgbClr val="008574"/>
                </a:solidFill>
                <a:latin typeface="Tahoma"/>
                <a:cs typeface="Tahoma"/>
              </a:rPr>
              <a:t>M</a:t>
            </a:r>
            <a:r>
              <a:rPr sz="1600" spc="-225" dirty="0">
                <a:solidFill>
                  <a:srgbClr val="008574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008574"/>
                </a:solidFill>
                <a:latin typeface="Tahoma"/>
                <a:cs typeface="Tahoma"/>
              </a:rPr>
              <a:t>2022560</a:t>
            </a:r>
            <a:r>
              <a:rPr sz="1600" spc="-215" dirty="0">
                <a:solidFill>
                  <a:srgbClr val="008574"/>
                </a:solidFill>
                <a:latin typeface="Tahoma"/>
                <a:cs typeface="Tahoma"/>
              </a:rPr>
              <a:t>)  </a:t>
            </a:r>
            <a:r>
              <a:rPr sz="1600" spc="-229" dirty="0">
                <a:solidFill>
                  <a:srgbClr val="008574"/>
                </a:solidFill>
                <a:latin typeface="Tahoma"/>
                <a:cs typeface="Tahoma"/>
              </a:rPr>
              <a:t>H</a:t>
            </a:r>
            <a:r>
              <a:rPr sz="1600" spc="-25" dirty="0">
                <a:solidFill>
                  <a:srgbClr val="008574"/>
                </a:solidFill>
                <a:latin typeface="Tahoma"/>
                <a:cs typeface="Tahoma"/>
              </a:rPr>
              <a:t>i</a:t>
            </a:r>
            <a:r>
              <a:rPr sz="1600" spc="-310" dirty="0">
                <a:solidFill>
                  <a:srgbClr val="008574"/>
                </a:solidFill>
                <a:latin typeface="Tahoma"/>
                <a:cs typeface="Tahoma"/>
              </a:rPr>
              <a:t>m</a:t>
            </a:r>
            <a:r>
              <a:rPr sz="1600" spc="-204" dirty="0">
                <a:solidFill>
                  <a:srgbClr val="008574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008574"/>
                </a:solidFill>
                <a:latin typeface="Tahoma"/>
                <a:cs typeface="Tahoma"/>
              </a:rPr>
              <a:t>n</a:t>
            </a:r>
            <a:r>
              <a:rPr sz="1600" spc="-180" dirty="0">
                <a:solidFill>
                  <a:srgbClr val="008574"/>
                </a:solidFill>
                <a:latin typeface="Tahoma"/>
                <a:cs typeface="Tahoma"/>
              </a:rPr>
              <a:t>s</a:t>
            </a:r>
            <a:r>
              <a:rPr sz="1600" spc="-195" dirty="0">
                <a:solidFill>
                  <a:srgbClr val="008574"/>
                </a:solidFill>
                <a:latin typeface="Tahoma"/>
                <a:cs typeface="Tahoma"/>
              </a:rPr>
              <a:t>h</a:t>
            </a:r>
            <a:r>
              <a:rPr sz="1600" spc="-200" dirty="0">
                <a:solidFill>
                  <a:srgbClr val="008574"/>
                </a:solidFill>
                <a:latin typeface="Tahoma"/>
                <a:cs typeface="Tahoma"/>
              </a:rPr>
              <a:t>u</a:t>
            </a:r>
            <a:r>
              <a:rPr sz="1600" spc="-165" dirty="0">
                <a:solidFill>
                  <a:srgbClr val="008574"/>
                </a:solidFill>
                <a:latin typeface="Tahoma"/>
                <a:cs typeface="Tahoma"/>
              </a:rPr>
              <a:t> </a:t>
            </a:r>
            <a:r>
              <a:rPr sz="1600" spc="-160" dirty="0">
                <a:solidFill>
                  <a:srgbClr val="008574"/>
                </a:solidFill>
                <a:latin typeface="Tahoma"/>
                <a:cs typeface="Tahoma"/>
              </a:rPr>
              <a:t>K</a:t>
            </a:r>
            <a:r>
              <a:rPr sz="1600" spc="-195" dirty="0">
                <a:solidFill>
                  <a:srgbClr val="008574"/>
                </a:solidFill>
                <a:latin typeface="Tahoma"/>
                <a:cs typeface="Tahoma"/>
              </a:rPr>
              <a:t>h</a:t>
            </a:r>
            <a:r>
              <a:rPr sz="1600" spc="-204" dirty="0">
                <a:solidFill>
                  <a:srgbClr val="008574"/>
                </a:solidFill>
                <a:latin typeface="Tahoma"/>
                <a:cs typeface="Tahoma"/>
              </a:rPr>
              <a:t>a</a:t>
            </a:r>
            <a:r>
              <a:rPr sz="1600" spc="-105" dirty="0">
                <a:solidFill>
                  <a:srgbClr val="008574"/>
                </a:solidFill>
                <a:latin typeface="Tahoma"/>
                <a:cs typeface="Tahoma"/>
              </a:rPr>
              <a:t>t</a:t>
            </a:r>
            <a:r>
              <a:rPr sz="1600" spc="-145" dirty="0">
                <a:solidFill>
                  <a:srgbClr val="008574"/>
                </a:solidFill>
                <a:latin typeface="Tahoma"/>
                <a:cs typeface="Tahoma"/>
              </a:rPr>
              <a:t>r</a:t>
            </a:r>
            <a:r>
              <a:rPr sz="1600" spc="-20" dirty="0">
                <a:solidFill>
                  <a:srgbClr val="008574"/>
                </a:solidFill>
                <a:latin typeface="Tahoma"/>
                <a:cs typeface="Tahoma"/>
              </a:rPr>
              <a:t>i</a:t>
            </a:r>
            <a:r>
              <a:rPr sz="1600" spc="-165" dirty="0">
                <a:solidFill>
                  <a:srgbClr val="008574"/>
                </a:solidFill>
                <a:latin typeface="Tahoma"/>
                <a:cs typeface="Tahoma"/>
              </a:rPr>
              <a:t> </a:t>
            </a:r>
            <a:r>
              <a:rPr sz="1600" spc="-245" dirty="0">
                <a:solidFill>
                  <a:srgbClr val="008574"/>
                </a:solidFill>
                <a:latin typeface="Tahoma"/>
                <a:cs typeface="Tahoma"/>
              </a:rPr>
              <a:t>(</a:t>
            </a:r>
            <a:r>
              <a:rPr sz="1600" spc="-229" dirty="0">
                <a:solidFill>
                  <a:srgbClr val="008574"/>
                </a:solidFill>
                <a:latin typeface="Tahoma"/>
                <a:cs typeface="Tahoma"/>
              </a:rPr>
              <a:t>I</a:t>
            </a:r>
            <a:r>
              <a:rPr sz="1600" spc="-220" dirty="0">
                <a:solidFill>
                  <a:srgbClr val="008574"/>
                </a:solidFill>
                <a:latin typeface="Tahoma"/>
                <a:cs typeface="Tahoma"/>
              </a:rPr>
              <a:t>M</a:t>
            </a:r>
            <a:r>
              <a:rPr sz="1600" spc="-225" dirty="0">
                <a:solidFill>
                  <a:srgbClr val="008574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008574"/>
                </a:solidFill>
                <a:latin typeface="Tahoma"/>
                <a:cs typeface="Tahoma"/>
              </a:rPr>
              <a:t>2022584</a:t>
            </a:r>
            <a:r>
              <a:rPr sz="1600" spc="-240" dirty="0">
                <a:solidFill>
                  <a:srgbClr val="008574"/>
                </a:solidFill>
                <a:latin typeface="Tahoma"/>
                <a:cs typeface="Tahoma"/>
              </a:rPr>
              <a:t>)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009650"/>
            <a:ext cx="573404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2145" y="432792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944703"/>
            <a:ext cx="4992370" cy="440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2515" marR="842010">
              <a:lnSpc>
                <a:spcPct val="112200"/>
              </a:lnSpc>
              <a:spcBef>
                <a:spcPts val="100"/>
              </a:spcBef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Calculate mean, skewness, and kurtosis in time domain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mean_time(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mean(filtered_signal);</a:t>
            </a:r>
            <a:endParaRPr sz="800">
              <a:latin typeface="Consolas"/>
              <a:cs typeface="Consolas"/>
            </a:endParaRPr>
          </a:p>
          <a:p>
            <a:pPr marL="1072515" marR="1400175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skewness_time(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skewness(filtered_signal);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kurtosis_time(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</a:t>
            </a:r>
            <a:r>
              <a:rPr sz="800" spc="-4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kurtosis(filtered_signal);</a:t>
            </a:r>
            <a:endParaRPr sz="8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  <a:spcBef>
                <a:spcPts val="114"/>
              </a:spcBef>
            </a:pP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end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Save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statistical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measures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in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a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text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file</a:t>
            </a:r>
            <a:endParaRPr sz="800">
              <a:latin typeface="Consolas"/>
              <a:cs typeface="Consolas"/>
            </a:endParaRPr>
          </a:p>
          <a:p>
            <a:pPr marL="849630" marR="5080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resultsFilename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fullfile(subfolder, sprintf(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'Results_%d.txt'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 fileIdx));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fid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 fopen(resultsFilename,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'w'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 marL="849630" marR="786130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 "Maximum amplitude of amplitude spectrum: \n");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"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%f\n",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max_amp);</a:t>
            </a:r>
            <a:endParaRPr sz="800">
              <a:latin typeface="Consolas"/>
              <a:cs typeface="Consolas"/>
            </a:endParaRPr>
          </a:p>
          <a:p>
            <a:pPr marL="849630" marR="283845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 "Peak frequency (excluding </a:t>
            </a:r>
            <a:r>
              <a:rPr sz="800" dirty="0">
                <a:solidFill>
                  <a:srgbClr val="F99A15"/>
                </a:solidFill>
                <a:latin typeface="Consolas"/>
                <a:cs typeface="Consolas"/>
              </a:rPr>
              <a:t>0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frequency component): \n");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"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%f\n", peak_freq);</a:t>
            </a:r>
            <a:endParaRPr sz="800">
              <a:latin typeface="Consolas"/>
              <a:cs typeface="Consolas"/>
            </a:endParaRPr>
          </a:p>
          <a:p>
            <a:pPr marL="849630" marR="1511300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 "Mean of amplitude spectrum: \n");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"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%f\n",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mean_amp);</a:t>
            </a:r>
            <a:endParaRPr sz="800">
              <a:latin typeface="Consolas"/>
              <a:cs typeface="Consolas"/>
            </a:endParaRPr>
          </a:p>
          <a:p>
            <a:pPr marL="849630" marR="1678939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 "Mean in time domain: \n");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</a:t>
            </a:r>
            <a:r>
              <a:rPr sz="800" spc="10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"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%f\n",</a:t>
            </a:r>
            <a:r>
              <a:rPr sz="800" spc="10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mean_time);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 "Skewness in time domain: \n");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 "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%f\n", skewness_time);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 "Kurtosis in time domain: \n");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fprintf(fid, "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%f\n", kurtosis_time);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fclose(fid);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</a:t>
            </a:r>
            <a:r>
              <a:rPr sz="800" spc="-3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Save</a:t>
            </a:r>
            <a:r>
              <a:rPr sz="800" spc="-3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the</a:t>
            </a:r>
            <a:r>
              <a:rPr sz="800" spc="-3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plot</a:t>
            </a:r>
            <a:endParaRPr sz="800">
              <a:latin typeface="Consolas"/>
              <a:cs typeface="Consolas"/>
            </a:endParaRPr>
          </a:p>
          <a:p>
            <a:pPr marL="849630" marR="451484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saveas(gcf, fullfile(subfolder, sprintf(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'Plot_%d.png'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 fileIdx)));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close(gcf);</a:t>
            </a:r>
            <a:endParaRPr sz="800">
              <a:latin typeface="Consolas"/>
              <a:cs typeface="Consolas"/>
            </a:endParaRPr>
          </a:p>
          <a:p>
            <a:pPr marL="626110">
              <a:lnSpc>
                <a:spcPct val="100000"/>
              </a:lnSpc>
              <a:spcBef>
                <a:spcPts val="114"/>
              </a:spcBef>
            </a:pP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catch</a:t>
            </a:r>
            <a:endParaRPr sz="8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disp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([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'Error</a:t>
            </a:r>
            <a:r>
              <a:rPr sz="800" spc="-2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processing</a:t>
            </a:r>
            <a:r>
              <a:rPr sz="800" spc="-20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file:</a:t>
            </a:r>
            <a:r>
              <a:rPr sz="800" spc="-2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8B585"/>
                </a:solidFill>
                <a:latin typeface="Consolas"/>
                <a:cs typeface="Consolas"/>
              </a:rPr>
              <a:t>'</a:t>
            </a:r>
            <a:r>
              <a:rPr sz="800" spc="-20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filename]);</a:t>
            </a:r>
            <a:endParaRPr sz="800">
              <a:latin typeface="Consolas"/>
              <a:cs typeface="Consolas"/>
            </a:endParaRPr>
          </a:p>
          <a:p>
            <a:pPr marL="626110">
              <a:lnSpc>
                <a:spcPct val="100000"/>
              </a:lnSpc>
              <a:spcBef>
                <a:spcPts val="114"/>
              </a:spcBef>
            </a:pP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end</a:t>
            </a:r>
            <a:endParaRPr sz="8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end</a:t>
            </a:r>
            <a:endParaRPr sz="800">
              <a:latin typeface="Consolas"/>
              <a:cs typeface="Consolas"/>
            </a:endParaRPr>
          </a:p>
          <a:p>
            <a:pPr marL="12700" marR="4636770" indent="167005">
              <a:lnSpc>
                <a:spcPct val="112200"/>
              </a:lnSpc>
            </a:pP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en</a:t>
            </a:r>
            <a:r>
              <a:rPr sz="800" dirty="0">
                <a:solidFill>
                  <a:srgbClr val="815BA3"/>
                </a:solidFill>
                <a:latin typeface="Consolas"/>
                <a:cs typeface="Consolas"/>
              </a:rPr>
              <a:t>d  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end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058406"/>
            <a:ext cx="5731510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A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fourth-order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Butterworth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band-stop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ﬁlter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is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used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effectively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attenuate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noise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in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speciﬁc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 frequency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range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from </a:t>
            </a:r>
            <a:r>
              <a:rPr sz="1100" spc="-105" dirty="0">
                <a:solidFill>
                  <a:srgbClr val="0D0D0D"/>
                </a:solidFill>
                <a:latin typeface="Microsoft Sans Serif"/>
                <a:cs typeface="Microsoft Sans Serif"/>
              </a:rPr>
              <a:t>SEMG</a:t>
            </a:r>
            <a:r>
              <a:rPr sz="1100" spc="-10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signals. This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type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ﬁlter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ensures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maximally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ﬂat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response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within </a:t>
            </a:r>
            <a:r>
              <a:rPr sz="1100" spc="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passband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sharp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cutoff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at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corner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frequency,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enhancing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noise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removal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while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preserving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integrity. </a:t>
            </a:r>
            <a:r>
              <a:rPr sz="1100" spc="-55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choice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fourth-order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ﬁlter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over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lower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orders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enhances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noise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attenuation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due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its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sharper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cutoff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ﬂatter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passband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response,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which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aids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in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maintaining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shape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105" dirty="0">
                <a:solidFill>
                  <a:srgbClr val="0D0D0D"/>
                </a:solidFill>
                <a:latin typeface="Microsoft Sans Serif"/>
                <a:cs typeface="Microsoft Sans Serif"/>
              </a:rPr>
              <a:t>SEMG</a:t>
            </a:r>
            <a:r>
              <a:rPr sz="1100" spc="-10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signals.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Speciﬁcally,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48-52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Hz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cutoff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range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targets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power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line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interference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frequency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0D0D0D"/>
                </a:solidFill>
                <a:latin typeface="Microsoft Sans Serif"/>
                <a:cs typeface="Microsoft Sans Serif"/>
              </a:rPr>
              <a:t>(PLI),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commonly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originating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from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electrical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noise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in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European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power </a:t>
            </a:r>
            <a:r>
              <a:rPr sz="1100" spc="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grid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operating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at </a:t>
            </a:r>
            <a:r>
              <a:rPr sz="1100" spc="35" dirty="0">
                <a:solidFill>
                  <a:srgbClr val="0D0D0D"/>
                </a:solidFill>
                <a:latin typeface="Microsoft Sans Serif"/>
                <a:cs typeface="Microsoft Sans Serif"/>
              </a:rPr>
              <a:t>50 </a:t>
            </a:r>
            <a:r>
              <a:rPr sz="1100" spc="-60" dirty="0">
                <a:solidFill>
                  <a:srgbClr val="0D0D0D"/>
                </a:solidFill>
                <a:latin typeface="Microsoft Sans Serif"/>
                <a:cs typeface="Microsoft Sans Serif"/>
              </a:rPr>
              <a:t>Hz. </a:t>
            </a: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This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selection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is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adaptable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different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regions </a:t>
            </a:r>
            <a:r>
              <a:rPr sz="1100" spc="25" dirty="0">
                <a:solidFill>
                  <a:srgbClr val="0D0D0D"/>
                </a:solidFill>
                <a:latin typeface="Microsoft Sans Serif"/>
                <a:cs typeface="Microsoft Sans Serif"/>
              </a:rPr>
              <a:t>with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alternative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grid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frequencies,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requiring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adjustments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suit local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power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grid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characteristics. </a:t>
            </a:r>
            <a:r>
              <a:rPr sz="1100" spc="-55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Butterworth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ﬁlter's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advantages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include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its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minimal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phase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amplitude distortion, </a:t>
            </a:r>
            <a:r>
              <a:rPr sz="1100" spc="-60" dirty="0">
                <a:solidFill>
                  <a:srgbClr val="0D0D0D"/>
                </a:solidFill>
                <a:latin typeface="Microsoft Sans Serif"/>
                <a:cs typeface="Microsoft Sans Serif"/>
              </a:rPr>
              <a:t>ease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design,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implementation,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and stable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performance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across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wide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frequency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spectrum.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92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163432"/>
            <a:ext cx="226822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Plots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Statistical</a:t>
            </a:r>
            <a:r>
              <a:rPr sz="1600" b="1" spc="-20" dirty="0">
                <a:latin typeface="Calibri"/>
                <a:cs typeface="Calibri"/>
              </a:rPr>
              <a:t> Values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12700" marR="1351280">
              <a:lnSpc>
                <a:spcPct val="170400"/>
              </a:lnSpc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</a:t>
            </a: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</a:t>
            </a: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Channel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to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027526"/>
            <a:ext cx="713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Channe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 6-</a:t>
            </a:r>
            <a:r>
              <a:rPr sz="1100" b="1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760" y="2577650"/>
            <a:ext cx="3613730" cy="27836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702" y="6508798"/>
            <a:ext cx="3881715" cy="29587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3531703"/>
          <a:ext cx="6108700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Skewness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Kurtosis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  <a:spcBef>
                          <a:spcPts val="9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295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0.708474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95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24.386521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1.197896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25.774211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1.328929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29.391907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506730" algn="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0.97984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95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23.330564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506730" algn="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0.21173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18.357415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0.675363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19.486716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0.753219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25.936536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779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Bef>
                          <a:spcPts val="14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290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0.709427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90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21.36489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247650"/>
          <a:ext cx="6108700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9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Amplitude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Peak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0.274896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10.620117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0.015772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0.235272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13.931274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0.015102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0.227316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12.573242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0.014217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0.321777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9.979248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0.017887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0.377521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9.979248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0.021739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0.298466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16.662598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0.017962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0.301559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8.81958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4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0.015719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732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Bef>
                          <a:spcPts val="16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9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0.367352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10.620117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9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0.01647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1390" y="432792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97607"/>
            <a:ext cx="641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Statistics</a:t>
            </a:r>
            <a:r>
              <a:rPr sz="11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92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68871"/>
            <a:ext cx="92138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Channel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2-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209704"/>
            <a:ext cx="713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Channe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 6-</a:t>
            </a:r>
            <a:r>
              <a:rPr sz="1100" b="1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689" y="2265026"/>
            <a:ext cx="4608576" cy="35004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611" y="6680186"/>
            <a:ext cx="3653942" cy="27586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2950" y="1200025"/>
          <a:ext cx="588645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267">
                <a:tc>
                  <a:txBody>
                    <a:bodyPr/>
                    <a:lstStyle/>
                    <a:p>
                      <a:pPr marL="76200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Amplitude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Peak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7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0.007872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10.986328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0.000497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0.017966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10.986328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0.000899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0.01603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21.484375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0.00127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0.008434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11.474609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0.000671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0.00617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29.052734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0.000449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0.006146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9.765625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0.000463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0.004989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7.568359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0.000416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82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0.004711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14.404297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0.00042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3200164"/>
          <a:ext cx="6105525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73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Skewness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Kurtosis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-0.120581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3.463561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0.156157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3.448899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0.203526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3.851384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-0.09712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3.287711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-0.21557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3.408265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-0.41278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7.185126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-0.176128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2.940346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15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-0.023951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3.292194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1390" y="432792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97607"/>
            <a:ext cx="641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Statistics</a:t>
            </a:r>
            <a:r>
              <a:rPr sz="11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92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97607"/>
            <a:ext cx="92138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Channel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924078"/>
            <a:ext cx="713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Channe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 6-</a:t>
            </a:r>
            <a:r>
              <a:rPr sz="1100" b="1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689" y="1979400"/>
            <a:ext cx="4608576" cy="35004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838" y="6394985"/>
            <a:ext cx="3616778" cy="27670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5325" y="1200025"/>
          <a:ext cx="634365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267">
                <a:tc>
                  <a:txBody>
                    <a:bodyPr/>
                    <a:lstStyle/>
                    <a:p>
                      <a:pPr marL="95250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Amplitude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Peak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marL="95250">
                        <a:lnSpc>
                          <a:spcPts val="1275"/>
                        </a:lnSpc>
                        <a:spcBef>
                          <a:spcPts val="17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0.101066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9.277344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0.007614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0.051148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1.953125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0.003803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0.087115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6.591797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0.006585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0.071986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9.521484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0.00502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0.084284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11.474609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0.005217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0.089035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6.347656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0.006806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525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0.122303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13.183594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0.007301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82">
                <a:tc>
                  <a:txBody>
                    <a:bodyPr/>
                    <a:lstStyle/>
                    <a:p>
                      <a:pPr marL="9525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0.083333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6.103516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0.005322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5325" y="3200164"/>
          <a:ext cx="6343650" cy="171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73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Skewness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Kurtosis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-0.343632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4.658737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-0.090659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3.690446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0.154232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3.537216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0.067457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3.03262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0.472658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3.594577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0.317565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5.072643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0.03232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3.261633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-0.131487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3.749513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1390" y="432792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97607"/>
            <a:ext cx="641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Statistics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79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97607"/>
            <a:ext cx="92138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Channel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2-5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38452"/>
            <a:ext cx="713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Channe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 6-</a:t>
            </a:r>
            <a:r>
              <a:rPr sz="1100" b="1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689" y="1693749"/>
            <a:ext cx="4608576" cy="35004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7423" y="6119262"/>
            <a:ext cx="3884371" cy="29503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3425" y="1200038"/>
          <a:ext cx="5895975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267">
                <a:tc>
                  <a:txBody>
                    <a:bodyPr/>
                    <a:lstStyle/>
                    <a:p>
                      <a:pPr marL="76200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Amplitude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Peak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0.124978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6.103516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0.006023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0.146961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2.929688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0.007378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0.054003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5.859375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0.00252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0.034678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8.544922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0.002256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0.073071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6.347656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0.005184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0.043228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6.591797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0.003266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0.045008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15.136719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0.002574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82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0.093058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10.742188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0.005245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425" y="3200151"/>
          <a:ext cx="634365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73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Skewness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Kurtosis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-0.129615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4.02818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-0.402745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3.868791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0.085222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3.255256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0.172259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3.596624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0.360642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5.024361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-0.211669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3.589971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-0.136229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5.097286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15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-0.429283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3.833445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1390" y="432779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97607"/>
            <a:ext cx="641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Statistics</a:t>
            </a:r>
            <a:r>
              <a:rPr sz="11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79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97607"/>
            <a:ext cx="92138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Channel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2-5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38452"/>
            <a:ext cx="713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Channe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 6-</a:t>
            </a:r>
            <a:r>
              <a:rPr sz="1100" b="1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689" y="1693749"/>
            <a:ext cx="4608576" cy="35004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113" y="6130064"/>
            <a:ext cx="4084733" cy="31503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2145" y="432787"/>
            <a:ext cx="965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dirty="0">
                <a:latin typeface="Calibri"/>
                <a:cs typeface="Calibri"/>
              </a:rPr>
              <a:t>2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117" y="2908300"/>
            <a:ext cx="575696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b="1" spc="-5" dirty="0">
                <a:solidFill>
                  <a:srgbClr val="695C45"/>
                </a:solidFill>
                <a:latin typeface="Algerian" panose="04020705040A02060702" pitchFamily="82" charset="0"/>
                <a:cs typeface="Calibri"/>
              </a:rPr>
              <a:t>Problem Statement:</a:t>
            </a:r>
            <a:endParaRPr sz="4400" dirty="0">
              <a:latin typeface="Algerian" panose="04020705040A02060702" pitchFamily="82" charset="0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49" y="5346700"/>
            <a:ext cx="6007100" cy="39286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pc="-25" dirty="0">
                <a:solidFill>
                  <a:srgbClr val="008574"/>
                </a:solidFill>
                <a:latin typeface="Tahoma"/>
                <a:cs typeface="Tahoma"/>
              </a:rPr>
              <a:t>Detect Hand Gestures from EMG data</a:t>
            </a:r>
            <a:r>
              <a:rPr lang="en-IN" spc="-25" dirty="0">
                <a:solidFill>
                  <a:srgbClr val="008574"/>
                </a:solidFill>
                <a:latin typeface="Century" panose="020406040505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.</a:t>
            </a:r>
            <a:endParaRPr lang="en-IN" dirty="0">
              <a:effectLst/>
              <a:latin typeface="Century" panose="020406040505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pc="-25" dirty="0">
                <a:solidFill>
                  <a:srgbClr val="008574"/>
                </a:solidFill>
                <a:latin typeface="Tahoma"/>
                <a:cs typeface="Tahoma"/>
              </a:rPr>
              <a:t>Data Available at:</a:t>
            </a:r>
            <a:r>
              <a:rPr lang="en-IN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u="sng" dirty="0">
                <a:solidFill>
                  <a:srgbClr val="0563C1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unga" panose="020B0502040204020203" pitchFamily="34" charset="0"/>
                <a:hlinkClick r:id="rId2"/>
              </a:rPr>
              <a:t>https://archive.ics.uci.edu/ml/datasets/EMG+data+for+gestures</a:t>
            </a:r>
            <a:endParaRPr lang="en-IN" dirty="0">
              <a:effectLst/>
              <a:latin typeface="Century" panose="020406040505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pc="-25" dirty="0">
                <a:solidFill>
                  <a:srgbClr val="008574"/>
                </a:solidFill>
                <a:latin typeface="Tahoma"/>
                <a:cs typeface="Tahoma"/>
              </a:rPr>
              <a:t>Explain how the signal is acquired.</a:t>
            </a:r>
            <a:endParaRPr lang="en-IN" dirty="0">
              <a:effectLst/>
              <a:latin typeface="Century" panose="020406040505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pc="-25" dirty="0">
                <a:solidFill>
                  <a:srgbClr val="008574"/>
                </a:solidFill>
                <a:latin typeface="Tahoma"/>
                <a:cs typeface="Tahoma"/>
              </a:rPr>
              <a:t>Observe signals corresponding to various gestures and identify </a:t>
            </a:r>
            <a:r>
              <a:rPr lang="en-IN" spc="-25" dirty="0" err="1">
                <a:solidFill>
                  <a:srgbClr val="008574"/>
                </a:solidFill>
                <a:latin typeface="Tahoma"/>
                <a:cs typeface="Tahoma"/>
              </a:rPr>
              <a:t>uniquie</a:t>
            </a:r>
            <a:r>
              <a:rPr lang="en-IN" spc="-25" dirty="0">
                <a:solidFill>
                  <a:srgbClr val="008574"/>
                </a:solidFill>
                <a:latin typeface="Tahoma"/>
                <a:cs typeface="Tahoma"/>
              </a:rPr>
              <a:t> characteristics in the signal corresponding to each gesture. </a:t>
            </a:r>
            <a:endParaRPr lang="en-IN" dirty="0">
              <a:effectLst/>
              <a:latin typeface="Century" panose="020406040505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pc="-25" dirty="0">
                <a:solidFill>
                  <a:srgbClr val="008574"/>
                </a:solidFill>
                <a:latin typeface="Tahoma"/>
                <a:cs typeface="Tahoma"/>
              </a:rPr>
              <a:t>Can you classify the signals based on the gesture without using Machine/Deep learning?</a:t>
            </a:r>
            <a:endParaRPr lang="en-IN" dirty="0">
              <a:effectLst/>
              <a:latin typeface="Century" panose="020406040505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endParaRPr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6065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8175" y="1485651"/>
          <a:ext cx="5991225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73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Amplitude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Peak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0.026582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7.568359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0.00165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0.042373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14.404297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0.00277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0.053825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14.404297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0.004363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0.145026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2.685547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0.007858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0.197157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2.685547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0.012248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0.119842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10.498047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0.008055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0.052166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12.695312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0.003438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15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0.03756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12.695312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0.002325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5000" y="3485802"/>
          <a:ext cx="63881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501">
                <a:tc>
                  <a:txBody>
                    <a:bodyPr/>
                    <a:lstStyle/>
                    <a:p>
                      <a:pPr marL="88900">
                        <a:lnSpc>
                          <a:spcPts val="1305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05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Skewness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05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Kurtosis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marL="88900">
                        <a:lnSpc>
                          <a:spcPts val="1280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2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-0.068088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2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3.96984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-0.203246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4.608476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-0.461339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6.299454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-0.145486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4.018881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-0.171152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3.540774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889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-0.408301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3.5266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-0.293759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3.549287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148"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-0.398744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4.080933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1390" y="432779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183245"/>
            <a:ext cx="641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Statistics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79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97607"/>
            <a:ext cx="92138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Channel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2-5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38452"/>
            <a:ext cx="713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Channe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 6-</a:t>
            </a:r>
            <a:r>
              <a:rPr sz="1100" b="1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689" y="1693749"/>
            <a:ext cx="4608576" cy="35004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697" y="6126914"/>
            <a:ext cx="4073652" cy="30920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1485651"/>
          <a:ext cx="6108700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Amplitude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Peak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254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0.025805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23.193359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305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0.001737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0.062926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7.080078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0.003964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0.109764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5.859375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0.006606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0.149018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10.009766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305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0.008695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0.149246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10.009766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0.00891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0.083609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2.685547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0.005647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0.04373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8.056641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0.002771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440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0.030113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19.042969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290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0.001758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3645892"/>
          <a:ext cx="61087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51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Skewness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Kurtosis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-0.053933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3.419018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-0.019883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2.938764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-0.000494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3.877864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0.274037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3.753195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0.000903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3.093579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0.384834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3.521631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0.245717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4.233101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37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0.030881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5.151498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183258"/>
            <a:ext cx="641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Statistics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97607"/>
            <a:ext cx="92138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</a:t>
            </a:r>
            <a:r>
              <a:rPr sz="11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Channel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2-5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38452"/>
            <a:ext cx="7454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Channel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6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-9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1693749"/>
            <a:ext cx="4547616" cy="35004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669" y="6406688"/>
            <a:ext cx="3933748" cy="29837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1200050"/>
          <a:ext cx="6108700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9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Amplitude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Peak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Spectrum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13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0.105191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5.371094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0.008258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0.078621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5.371094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0.006179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0.034961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12.451172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0.002803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0.028627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1.953125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0.002473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0.074826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12.207031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0.004912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0.077602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11.962891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0.005677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0.071861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7.080078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0.004831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07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9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0.132845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9.277344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1290"/>
                        </a:lnSpc>
                        <a:spcBef>
                          <a:spcPts val="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0.007431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3360266"/>
          <a:ext cx="61087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7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Skewness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Kurtosis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1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-0.083002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3.867035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-0.297717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4.250015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-0.445698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4.75749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0.340282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3.696553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0.316635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4.5378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-0.037809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5.302603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-0.712318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6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6.746033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604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-0.000019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-0.275888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275"/>
                        </a:lnSpc>
                        <a:spcBef>
                          <a:spcPts val="1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3.704422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97607"/>
            <a:ext cx="641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Statistics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079728"/>
            <a:ext cx="4742815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</a:t>
            </a:r>
            <a:r>
              <a:rPr sz="11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Detection</a:t>
            </a:r>
            <a:r>
              <a:rPr sz="11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5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from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tabulate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import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tabulate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79375" marR="508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#TODO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-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Change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folder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path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location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of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OutputResults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folder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movement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endParaRPr sz="900">
              <a:latin typeface="Consolas"/>
              <a:cs typeface="Consolas"/>
            </a:endParaRPr>
          </a:p>
          <a:p>
            <a:pPr marL="7937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folders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36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79375" marR="3461385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Define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names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flag_names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6733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"class_0":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733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"class_1":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733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"class_2":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733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"class_3":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733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"class_4":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733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"class_5":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733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"class_6":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</a:t>
            </a:r>
            <a:endParaRPr sz="900">
              <a:latin typeface="Consolas"/>
              <a:cs typeface="Consolas"/>
            </a:endParaRPr>
          </a:p>
          <a:p>
            <a:pPr marL="7937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79375" marR="2832735">
              <a:lnSpc>
                <a:spcPct val="112200"/>
              </a:lnSpc>
              <a:spcBef>
                <a:spcPts val="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Final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dictionary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941743"/>
            <a:ext cx="5555615" cy="57200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29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200660" marR="3147060" indent="-188595">
              <a:lnSpc>
                <a:spcPct val="2244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TestCase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folders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Reset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each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test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case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"class_0":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"class_1":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"class_2":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"class_3":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"class_4":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"class_5":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"class_6":</a:t>
            </a:r>
            <a:r>
              <a:rPr sz="900" b="1" spc="-6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50">
              <a:latin typeface="Consolas"/>
              <a:cs typeface="Consolas"/>
            </a:endParaRPr>
          </a:p>
          <a:p>
            <a:pPr marR="4013835" algn="ctr">
              <a:lnSpc>
                <a:spcPct val="1000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TestCase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&lt;=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R="3511550" algn="ctr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subfolder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_12"</a:t>
            </a:r>
            <a:endParaRPr sz="900">
              <a:latin typeface="Consolas"/>
              <a:cs typeface="Consolas"/>
            </a:endParaRPr>
          </a:p>
          <a:p>
            <a:pPr marL="200660" marR="3712210" algn="ctr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elif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13</a:t>
            </a:r>
            <a:r>
              <a:rPr sz="900" b="1" spc="-2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&lt;=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TestCase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&lt;=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subfolder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13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_24"</a:t>
            </a:r>
            <a:endParaRPr sz="900">
              <a:latin typeface="Consolas"/>
              <a:cs typeface="Consolas"/>
            </a:endParaRPr>
          </a:p>
          <a:p>
            <a:pPr marL="200660" marR="3712210" algn="ctr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elif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25</a:t>
            </a:r>
            <a:r>
              <a:rPr sz="900" b="1" spc="-2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&lt;=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TestCase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&lt;=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subfolder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_36"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200660" marR="69596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#TODO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-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Change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folder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path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location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of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OutputResults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folder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folderPath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f"/Users/ajiteshkumarsingh/Documents/Semester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/Signal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Processing/Project/PlotAndStats/{subfolder}/OutputResults_2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-5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/DataFor{TestCase}_DataFor1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_Results"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folderPath2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f"/Users/ajiteshkumarsingh/Documents/Semester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/Signal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Processing/Project/PlotAndStats/{subfolder}/OutputResults_6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-9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/DataFor{TestCase}_DataFor1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_Results"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03" y="7098093"/>
            <a:ext cx="5304790" cy="23342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Load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endParaRPr sz="900">
              <a:latin typeface="Consolas"/>
              <a:cs typeface="Consolas"/>
            </a:endParaRPr>
          </a:p>
          <a:p>
            <a:pPr marL="263525" marR="1513205" indent="-25146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with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open(f"{folderPath}/Results_{movement}.txt",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"r")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as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data1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f.read().split("\n")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263525" marR="1450340" indent="-25146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with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open(f"{folderPath2}/Results_{movement}.txt",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"r")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as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data2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f.read().split("\n")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Extract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required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endParaRPr sz="900">
              <a:latin typeface="Consolas"/>
              <a:cs typeface="Consolas"/>
            </a:endParaRPr>
          </a:p>
          <a:p>
            <a:pPr marL="12700" marR="884555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amplitude_spectrum1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int(data1.index("Mean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of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spectrum: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"))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amplitude_spectrum2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int(data2.index("Mean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of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spectrum: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"))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Extract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required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Spectrum</a:t>
            </a:r>
            <a:endParaRPr sz="900">
              <a:latin typeface="Consolas"/>
              <a:cs typeface="Consolas"/>
            </a:endParaRPr>
          </a:p>
          <a:p>
            <a:pPr marL="12700" marR="5080" algn="just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amplitude_spectrum2_5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[float(data1[amplitude_spectrum1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i])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0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)]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amplitude_spectrum6_9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[float(data2[amplitude_spectrum2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i])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0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)]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amplitude_spectrum2_5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amplitude_spectrum6_9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903" y="1249594"/>
            <a:ext cx="5241925" cy="24879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Extract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required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Kurtosis</a:t>
            </a:r>
            <a:endParaRPr sz="900">
              <a:latin typeface="Consolas"/>
              <a:cs typeface="Consolas"/>
            </a:endParaRPr>
          </a:p>
          <a:p>
            <a:pPr marL="12700" marR="157607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kurtIndex1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int(data1.index("Kurtosis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time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domain: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"))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kurtIndex2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int(data2.index("Kurtosis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time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domain: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"))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12700" marR="1136015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Kurtosis2_5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[float(data1[kurtIndex1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i])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0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)]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Kurtosis6_9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[float(data2[kurtIndex2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i])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0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)]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Kurtosis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Kurtosis2_5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Kurtosis6_9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Extract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required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Frequency</a:t>
            </a:r>
            <a:endParaRPr sz="900">
              <a:latin typeface="Consolas"/>
              <a:cs typeface="Consolas"/>
            </a:endParaRPr>
          </a:p>
          <a:p>
            <a:pPr marL="12700" marR="508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peak_freq1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int(data1.index("Peak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frequency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(excluding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spc="-1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frequency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component):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"))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peak_freq2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int(data2.index("Peak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frequency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(excluding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spc="-1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frequency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component):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"))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12700" marR="1073150" algn="just">
              <a:lnSpc>
                <a:spcPct val="112200"/>
              </a:lnSpc>
              <a:spcBef>
                <a:spcPts val="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peak_freq2_5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[float(data1[peak_freq1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i])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0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)]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peak_freq6_9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[float(data2[peak_freq2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i])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0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)]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peak_freq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peak_freq2_5 +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peak_freq6_9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75" y="4173818"/>
            <a:ext cx="4676140" cy="54127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29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Highest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probability</a:t>
            </a:r>
            <a:endParaRPr sz="900">
              <a:latin typeface="Consolas"/>
              <a:cs typeface="Consolas"/>
            </a:endParaRPr>
          </a:p>
          <a:p>
            <a:pPr marL="452120" marR="2455545" indent="-251460">
              <a:lnSpc>
                <a:spcPct val="1122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all(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5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&gt;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spc="-15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5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Kurtosis):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flags["class_0"]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200660" marR="1513205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Condition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spectrum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abs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(amplitude_spectrum[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-2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*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1e6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1000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flags["class_1"]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Multiple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conditions</a:t>
            </a:r>
            <a:endParaRPr sz="900">
              <a:latin typeface="Consolas"/>
              <a:cs typeface="Consolas"/>
            </a:endParaRPr>
          </a:p>
          <a:p>
            <a:pPr marL="452120" marR="130175" indent="-251460">
              <a:lnSpc>
                <a:spcPct val="1122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all(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abs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(amplitude_spectrum[i]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-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0.002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0.002</a:t>
            </a:r>
            <a:r>
              <a:rPr sz="900" b="1" spc="-1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10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)):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flags["class_5"]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Another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condition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sum(Kurtosis[i]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-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][i]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5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-1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-5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-1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))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2.4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flags["class_5"]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Condition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frequency</a:t>
            </a:r>
            <a:endParaRPr sz="900">
              <a:latin typeface="Consolas"/>
              <a:cs typeface="Consolas"/>
            </a:endParaRPr>
          </a:p>
          <a:p>
            <a:pPr marL="452120" marR="695960" indent="-251460">
              <a:lnSpc>
                <a:spcPct val="1122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sum(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5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&gt;=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10</a:t>
            </a:r>
            <a:r>
              <a:rPr sz="900" b="1" spc="-1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or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abs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5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-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&lt;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0.5</a:t>
            </a:r>
            <a:r>
              <a:rPr sz="900" b="1" spc="-1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5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peak_freq)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&gt;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flags["class_4"]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Another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condition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peak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frequency</a:t>
            </a:r>
            <a:endParaRPr sz="900">
              <a:latin typeface="Consolas"/>
              <a:cs typeface="Consolas"/>
            </a:endParaRPr>
          </a:p>
          <a:p>
            <a:pPr marL="12700" marR="381635" indent="187960">
              <a:lnSpc>
                <a:spcPct val="1122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2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amplitude_spectrum.index(max(amplitude_spectrum[: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]))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==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spc="-25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and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amplitude_spectrum.index(</a:t>
            </a:r>
            <a:endParaRPr sz="900">
              <a:latin typeface="Consolas"/>
              <a:cs typeface="Consolas"/>
            </a:endParaRPr>
          </a:p>
          <a:p>
            <a:pPr marL="70358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min(amplitude_spectrum[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8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]))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flags["class_4"]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Condition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spectrum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2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amplitude_spectrum.index(max(amplitude_spectrum[: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]))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]: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flags["class_2"]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Condition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spectrum</a:t>
            </a:r>
            <a:endParaRPr sz="9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2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amplitude_spectrum.index(min(amplitude_spectrum[: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]))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]: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flags["class_6"]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2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amplitude_spectrum.index(max(amplitude_spectrum[: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]))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!=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spc="-2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and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941743"/>
            <a:ext cx="2916555" cy="4876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amplitude_spectrum.index(</a:t>
            </a:r>
            <a:endParaRPr sz="900">
              <a:latin typeface="Consolas"/>
              <a:cs typeface="Consolas"/>
            </a:endParaRPr>
          </a:p>
          <a:p>
            <a:pPr marL="70358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min(amplitude_spectrum[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8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]))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!=</a:t>
            </a:r>
            <a:r>
              <a:rPr sz="900" b="1" spc="-4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flags["class_3"]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03" y="1865197"/>
            <a:ext cx="3670300" cy="202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040">
              <a:lnSpc>
                <a:spcPct val="112200"/>
              </a:lnSpc>
              <a:spcBef>
                <a:spcPts val="10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Define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priority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according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specified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order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flag_priority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 [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("class_0",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("class_1",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("class_5",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("class_4",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["class_3",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("class_6",</a:t>
            </a:r>
            <a:r>
              <a:rPr sz="900" b="1" spc="-1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("class_2",</a:t>
            </a:r>
            <a:r>
              <a:rPr sz="900" b="1" spc="-6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12700" marR="508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Sort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flag_priority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list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specified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order  flag_priority.sort(key=lambda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x: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x[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903" y="4327731"/>
            <a:ext cx="4550410" cy="525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654">
              <a:lnSpc>
                <a:spcPct val="112200"/>
              </a:lnSpc>
              <a:spcBef>
                <a:spcPts val="10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Define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names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flag_names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"class_0":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"class_1":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"class_2":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"class_3":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"class_4":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"class_5":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"class_6":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print("\n")</a:t>
            </a:r>
            <a:endParaRPr sz="900">
              <a:latin typeface="Consolas"/>
              <a:cs typeface="Consolas"/>
            </a:endParaRPr>
          </a:p>
          <a:p>
            <a:pPr marL="12700" marR="508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print(f"The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predicted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order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of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TestCase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{TestCase}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is: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")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numbers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 marR="318770">
              <a:lnSpc>
                <a:spcPct val="112200"/>
              </a:lnSpc>
              <a:spcBef>
                <a:spcPts val="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Assign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points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each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class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their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position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list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 []</a:t>
            </a:r>
            <a:endParaRPr sz="900">
              <a:latin typeface="Consolas"/>
              <a:cs typeface="Consolas"/>
            </a:endParaRPr>
          </a:p>
          <a:p>
            <a:pPr marL="263525" marR="2392680" indent="-251460">
              <a:lnSpc>
                <a:spcPct val="1122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2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flag_name,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_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flag_priority: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flags[flag_name]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l.append(flag_names[flag_name])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names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list(flag_names.values())</a:t>
            </a:r>
            <a:endParaRPr sz="900">
              <a:latin typeface="Consolas"/>
              <a:cs typeface="Consolas"/>
            </a:endParaRPr>
          </a:p>
          <a:p>
            <a:pPr marL="263525" marR="947419" indent="-251460">
              <a:lnSpc>
                <a:spcPct val="1122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len(l)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spc="-10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and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names[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and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names[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]: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l.clear()</a:t>
            </a:r>
            <a:endParaRPr sz="900">
              <a:latin typeface="Consolas"/>
              <a:cs typeface="Consolas"/>
            </a:endParaRPr>
          </a:p>
          <a:p>
            <a:pPr marL="263525" marR="314706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l.append(names[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  l.append(names[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12700" marR="318770">
              <a:lnSpc>
                <a:spcPct val="112200"/>
              </a:lnSpc>
              <a:spcBef>
                <a:spcPts val="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Assign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points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each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class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their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position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list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 {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3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903" y="941743"/>
            <a:ext cx="4864735" cy="44888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229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5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endParaRPr sz="9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"Class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6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":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onsolas"/>
              <a:cs typeface="Consolas"/>
            </a:endParaRPr>
          </a:p>
          <a:p>
            <a:pPr marR="4152265" algn="r">
              <a:lnSpc>
                <a:spcPct val="1000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3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spc="-35" dirty="0">
                <a:solidFill>
                  <a:srgbClr val="D35300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l:</a:t>
            </a:r>
            <a:endParaRPr sz="900">
              <a:latin typeface="Consolas"/>
              <a:cs typeface="Consolas"/>
            </a:endParaRPr>
          </a:p>
          <a:p>
            <a:pPr marR="4152265" algn="r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num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5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263525" marR="381635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Assign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points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each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class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based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their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position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list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(num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==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):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5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x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9</a:t>
            </a:r>
            <a:endParaRPr sz="9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514984" marR="1826895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x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*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514984" marR="947419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x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*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num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5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else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514984" marR="884555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7</a:t>
            </a:r>
            <a:r>
              <a:rPr sz="900" b="1" spc="-15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-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l.index(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))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*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514984" marR="508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7</a:t>
            </a:r>
            <a:r>
              <a:rPr sz="900" b="1" spc="-15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-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l.index(</a:t>
            </a:r>
            <a:r>
              <a:rPr sz="900" b="1" dirty="0">
                <a:solidFill>
                  <a:srgbClr val="D35300"/>
                </a:solidFill>
                <a:latin typeface="Consolas"/>
                <a:cs typeface="Consolas"/>
              </a:rPr>
              <a:t>i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))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*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IterationPriority[i][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num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(movement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==</a:t>
            </a:r>
            <a:r>
              <a:rPr sz="9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numbers):</a:t>
            </a:r>
            <a:endParaRPr sz="900">
              <a:latin typeface="Consolas"/>
              <a:cs typeface="Consolas"/>
            </a:endParaRPr>
          </a:p>
          <a:p>
            <a:pPr marL="263525" marR="318770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IterationPriority[names[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8</a:t>
            </a:r>
            <a:r>
              <a:rPr sz="900" b="1" spc="-25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*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IterationPriority[names[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priorities[names[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+=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8</a:t>
            </a:r>
            <a:r>
              <a:rPr sz="900" b="1" spc="-5" dirty="0">
                <a:solidFill>
                  <a:srgbClr val="8A7B52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*</a:t>
            </a:r>
            <a:r>
              <a:rPr sz="900" b="1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priorities[names[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2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03" y="6020726"/>
            <a:ext cx="5304790" cy="9493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Convert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dictionary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items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to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a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list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of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tuples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[(key,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value[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value[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key,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value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IterationPriority.items()]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#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using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tabulate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with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headers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print(tabulate(data,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headers=["Class",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"Frequency",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"Priority"],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tablefmt="pretty"))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375" y="7405894"/>
            <a:ext cx="5304790" cy="21805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print("\n")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print("--------------------------------------------")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print("The</a:t>
            </a:r>
            <a:r>
              <a:rPr sz="9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final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order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of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is: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print("--------------------------------------------")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[(key,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value[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value[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9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key,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value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in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priorities.items()]</a:t>
            </a:r>
            <a:endParaRPr sz="900">
              <a:latin typeface="Consolas"/>
              <a:cs typeface="Consolas"/>
            </a:endParaRPr>
          </a:p>
          <a:p>
            <a:pPr marL="12700" marR="5080">
              <a:lnSpc>
                <a:spcPct val="2244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print(tabulate(data,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headers=["Class",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"Frequency",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"Priority"],</a:t>
            </a:r>
            <a:r>
              <a:rPr sz="9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tablefmt="pretty"))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print("\n")</a:t>
            </a:r>
            <a:endParaRPr sz="900">
              <a:latin typeface="Consolas"/>
              <a:cs typeface="Consolas"/>
            </a:endParaRPr>
          </a:p>
          <a:p>
            <a:pPr marL="12700" marR="1638935">
              <a:lnSpc>
                <a:spcPct val="112200"/>
              </a:lnSpc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max_key = max(priorities, key=lambda k: priorities[k][</a:t>
            </a:r>
            <a:r>
              <a:rPr sz="900" b="1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]) </a:t>
            </a:r>
            <a:r>
              <a:rPr sz="900" b="1" spc="-48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print("The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class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with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highest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priority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is:</a:t>
            </a:r>
            <a:r>
              <a:rPr sz="9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",</a:t>
            </a:r>
            <a:r>
              <a:rPr sz="9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max_key) </a:t>
            </a:r>
            <a:r>
              <a:rPr sz="900" b="1" spc="-484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print("\n")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424E53"/>
                </a:solidFill>
                <a:latin typeface="Consolas"/>
                <a:cs typeface="Consolas"/>
              </a:rPr>
              <a:t>print("\n")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858346"/>
            <a:ext cx="5521325" cy="771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10209" indent="-228600">
              <a:lnSpc>
                <a:spcPct val="136200"/>
              </a:lnSpc>
              <a:spcBef>
                <a:spcPts val="100"/>
              </a:spcBef>
              <a:buFont typeface="Microsoft Sans Serif"/>
              <a:buAutoNum type="arabicPeriod"/>
              <a:tabLst>
                <a:tab pos="241300" algn="l"/>
              </a:tabLst>
            </a:pPr>
            <a:r>
              <a:rPr sz="1100" b="1" spc="5" dirty="0">
                <a:latin typeface="Arial"/>
                <a:cs typeface="Arial"/>
              </a:rPr>
              <a:t>Setup</a:t>
            </a:r>
            <a:r>
              <a:rPr sz="1100" spc="5" dirty="0">
                <a:latin typeface="Microsoft Sans Serif"/>
                <a:cs typeface="Microsoft Sans Serif"/>
              </a:rPr>
              <a:t>: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30" dirty="0">
                <a:latin typeface="Microsoft Sans Serif"/>
                <a:cs typeface="Microsoft Sans Serif"/>
              </a:rPr>
              <a:t>script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begins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by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setting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up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some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initial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variables.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speciﬁes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number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movements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and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folders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process.</a:t>
            </a:r>
            <a:endParaRPr sz="1100">
              <a:latin typeface="Microsoft Sans Serif"/>
              <a:cs typeface="Microsoft Sans Serif"/>
            </a:endParaRPr>
          </a:p>
          <a:p>
            <a:pPr marL="241300" marR="28575" indent="-228600">
              <a:lnSpc>
                <a:spcPct val="136200"/>
              </a:lnSpc>
              <a:spcBef>
                <a:spcPts val="600"/>
              </a:spcBef>
              <a:buFont typeface="Microsoft Sans Serif"/>
              <a:buAutoNum type="arabicPeriod"/>
              <a:tabLst>
                <a:tab pos="241300" algn="l"/>
              </a:tabLst>
            </a:pPr>
            <a:r>
              <a:rPr sz="1100" b="1" spc="55" dirty="0">
                <a:latin typeface="Arial"/>
                <a:cs typeface="Arial"/>
              </a:rPr>
              <a:t>Data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30" dirty="0">
                <a:latin typeface="Arial"/>
                <a:cs typeface="Arial"/>
              </a:rPr>
              <a:t>Structure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35" dirty="0">
                <a:latin typeface="Arial"/>
                <a:cs typeface="Arial"/>
              </a:rPr>
              <a:t>Initialization</a:t>
            </a:r>
            <a:r>
              <a:rPr sz="1100" spc="35" dirty="0">
                <a:latin typeface="Microsoft Sans Serif"/>
                <a:cs typeface="Microsoft Sans Serif"/>
              </a:rPr>
              <a:t>: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sets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up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dictionaries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store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ﬂag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names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[ﬂag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particular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class]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and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priorities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for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each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  <a:p>
            <a:pPr marL="241300" marR="60325" indent="-228600">
              <a:lnSpc>
                <a:spcPct val="136200"/>
              </a:lnSpc>
              <a:spcBef>
                <a:spcPts val="600"/>
              </a:spcBef>
              <a:buFont typeface="Microsoft Sans Serif"/>
              <a:buAutoNum type="arabicPeriod"/>
              <a:tabLst>
                <a:tab pos="241300" algn="l"/>
              </a:tabLst>
            </a:pPr>
            <a:r>
              <a:rPr sz="1100" b="1" spc="-15" dirty="0">
                <a:latin typeface="Arial"/>
                <a:cs typeface="Arial"/>
              </a:rPr>
              <a:t>Processing </a:t>
            </a:r>
            <a:r>
              <a:rPr sz="1100" b="1" spc="-20" dirty="0">
                <a:latin typeface="Arial"/>
                <a:cs typeface="Arial"/>
              </a:rPr>
              <a:t>Loop: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30" dirty="0">
                <a:latin typeface="Microsoft Sans Serif"/>
                <a:cs typeface="Microsoft Sans Serif"/>
              </a:rPr>
              <a:t>script </a:t>
            </a:r>
            <a:r>
              <a:rPr sz="1100" dirty="0">
                <a:latin typeface="Microsoft Sans Serif"/>
                <a:cs typeface="Microsoft Sans Serif"/>
              </a:rPr>
              <a:t>goes </a:t>
            </a:r>
            <a:r>
              <a:rPr sz="1100" spc="50" dirty="0">
                <a:latin typeface="Microsoft Sans Serif"/>
                <a:cs typeface="Microsoft Sans Serif"/>
              </a:rPr>
              <a:t>through </a:t>
            </a:r>
            <a:r>
              <a:rPr sz="1100" spc="5" dirty="0">
                <a:latin typeface="Microsoft Sans Serif"/>
                <a:cs typeface="Microsoft Sans Serif"/>
              </a:rPr>
              <a:t>each </a:t>
            </a:r>
            <a:r>
              <a:rPr sz="1100" spc="40" dirty="0">
                <a:latin typeface="Microsoft Sans Serif"/>
                <a:cs typeface="Microsoft Sans Serif"/>
              </a:rPr>
              <a:t>folder </a:t>
            </a:r>
            <a:r>
              <a:rPr sz="1100" spc="25" dirty="0">
                <a:latin typeface="Microsoft Sans Serif"/>
                <a:cs typeface="Microsoft Sans Serif"/>
              </a:rPr>
              <a:t>(representing </a:t>
            </a:r>
            <a:r>
              <a:rPr sz="1100" spc="-5" dirty="0">
                <a:latin typeface="Microsoft Sans Serif"/>
                <a:cs typeface="Microsoft Sans Serif"/>
              </a:rPr>
              <a:t>a </a:t>
            </a:r>
            <a:r>
              <a:rPr sz="1100" spc="30" dirty="0">
                <a:latin typeface="Microsoft Sans Serif"/>
                <a:cs typeface="Microsoft Sans Serif"/>
              </a:rPr>
              <a:t>test </a:t>
            </a:r>
            <a:r>
              <a:rPr sz="1100" spc="-25" dirty="0">
                <a:latin typeface="Microsoft Sans Serif"/>
                <a:cs typeface="Microsoft Sans Serif"/>
              </a:rPr>
              <a:t>case).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For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each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test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case:</a:t>
            </a:r>
            <a:endParaRPr sz="11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75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determines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subfolder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based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test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case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number.</a:t>
            </a:r>
            <a:endParaRPr sz="11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20" dirty="0">
                <a:latin typeface="Microsoft Sans Serif"/>
                <a:cs typeface="Microsoft Sans Serif"/>
              </a:rPr>
              <a:t>Constructs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ﬁle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paths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to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load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data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70" dirty="0">
                <a:latin typeface="Microsoft Sans Serif"/>
                <a:cs typeface="Microsoft Sans Serif"/>
              </a:rPr>
              <a:t>from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text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ﬁles.</a:t>
            </a:r>
            <a:endParaRPr sz="11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75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Loads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data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such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amplitude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spectrum,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kurtosis,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peak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frequency.</a:t>
            </a:r>
            <a:endParaRPr sz="1100">
              <a:latin typeface="Microsoft Sans Serif"/>
              <a:cs typeface="Microsoft Sans Serif"/>
            </a:endParaRPr>
          </a:p>
          <a:p>
            <a:pPr marL="698500" marR="313690" lvl="1" indent="-228600">
              <a:lnSpc>
                <a:spcPct val="136200"/>
              </a:lnSpc>
              <a:spcBef>
                <a:spcPts val="600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Evaluates </a:t>
            </a:r>
            <a:r>
              <a:rPr sz="1100" spc="30" dirty="0">
                <a:latin typeface="Microsoft Sans Serif"/>
                <a:cs typeface="Microsoft Sans Serif"/>
              </a:rPr>
              <a:t>conditions </a:t>
            </a:r>
            <a:r>
              <a:rPr sz="1100" spc="-10" dirty="0">
                <a:latin typeface="Microsoft Sans Serif"/>
                <a:cs typeface="Microsoft Sans Serif"/>
              </a:rPr>
              <a:t>(ﬂags) </a:t>
            </a:r>
            <a:r>
              <a:rPr sz="1100" spc="15" dirty="0">
                <a:latin typeface="Microsoft Sans Serif"/>
                <a:cs typeface="Microsoft Sans Serif"/>
              </a:rPr>
              <a:t>based </a:t>
            </a:r>
            <a:r>
              <a:rPr sz="1100" spc="50" dirty="0">
                <a:latin typeface="Microsoft Sans Serif"/>
                <a:cs typeface="Microsoft Sans Serif"/>
              </a:rPr>
              <a:t>on </a:t>
            </a:r>
            <a:r>
              <a:rPr sz="1100" spc="45" dirty="0">
                <a:latin typeface="Microsoft Sans Serif"/>
                <a:cs typeface="Microsoft Sans Serif"/>
              </a:rPr>
              <a:t>the </a:t>
            </a:r>
            <a:r>
              <a:rPr sz="1100" spc="25" dirty="0">
                <a:latin typeface="Microsoft Sans Serif"/>
                <a:cs typeface="Microsoft Sans Serif"/>
              </a:rPr>
              <a:t>loaded </a:t>
            </a:r>
            <a:r>
              <a:rPr sz="1100" spc="30" dirty="0">
                <a:latin typeface="Microsoft Sans Serif"/>
                <a:cs typeface="Microsoft Sans Serif"/>
              </a:rPr>
              <a:t>data </a:t>
            </a:r>
            <a:r>
              <a:rPr sz="1100" spc="35" dirty="0">
                <a:latin typeface="Microsoft Sans Serif"/>
                <a:cs typeface="Microsoft Sans Serif"/>
              </a:rPr>
              <a:t>and </a:t>
            </a:r>
            <a:r>
              <a:rPr sz="1100" spc="30" dirty="0">
                <a:latin typeface="Microsoft Sans Serif"/>
                <a:cs typeface="Microsoft Sans Serif"/>
              </a:rPr>
              <a:t>increments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corresponding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ﬂags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accordingly.</a:t>
            </a:r>
            <a:endParaRPr sz="11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41300" algn="l"/>
              </a:tabLst>
            </a:pPr>
            <a:r>
              <a:rPr sz="1100" b="1" spc="30" dirty="0">
                <a:latin typeface="Arial"/>
                <a:cs typeface="Arial"/>
              </a:rPr>
              <a:t>Priority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Assignment:</a:t>
            </a:r>
            <a:endParaRPr sz="11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75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deﬁnes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priority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order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for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ﬂags.</a:t>
            </a:r>
            <a:endParaRPr sz="11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Sorts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ﬂags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based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on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their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priority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order.</a:t>
            </a:r>
            <a:endParaRPr sz="11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75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20" dirty="0">
                <a:latin typeface="Microsoft Sans Serif"/>
                <a:cs typeface="Microsoft Sans Serif"/>
              </a:rPr>
              <a:t>Prints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predicted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order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priorities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for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current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test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case.</a:t>
            </a:r>
            <a:endParaRPr sz="1100">
              <a:latin typeface="Microsoft Sans Serif"/>
              <a:cs typeface="Microsoft Sans Serif"/>
            </a:endParaRPr>
          </a:p>
          <a:p>
            <a:pPr marL="698500" marR="277495" lvl="1" indent="-228600">
              <a:lnSpc>
                <a:spcPct val="136200"/>
              </a:lnSpc>
              <a:spcBef>
                <a:spcPts val="600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Assigns </a:t>
            </a:r>
            <a:r>
              <a:rPr sz="1100" spc="35" dirty="0">
                <a:latin typeface="Microsoft Sans Serif"/>
                <a:cs typeface="Microsoft Sans Serif"/>
              </a:rPr>
              <a:t>points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each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class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based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their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positions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in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priority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list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and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certain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conditions.</a:t>
            </a:r>
            <a:endParaRPr sz="11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dirty="0">
                <a:latin typeface="Microsoft Sans Serif"/>
                <a:cs typeface="Microsoft Sans Serif"/>
              </a:rPr>
              <a:t>Calculates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priorities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for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each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class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based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assigned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points.</a:t>
            </a:r>
            <a:endParaRPr sz="11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241300" algn="l"/>
              </a:tabLst>
            </a:pPr>
            <a:r>
              <a:rPr sz="1100" b="1" spc="25" dirty="0">
                <a:latin typeface="Arial"/>
                <a:cs typeface="Arial"/>
              </a:rPr>
              <a:t>Printing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Results:</a:t>
            </a:r>
            <a:endParaRPr sz="1100">
              <a:latin typeface="Arial"/>
              <a:cs typeface="Arial"/>
            </a:endParaRPr>
          </a:p>
          <a:p>
            <a:pPr marL="698500" marR="5080" lvl="1" indent="-228600">
              <a:lnSpc>
                <a:spcPct val="136200"/>
              </a:lnSpc>
              <a:spcBef>
                <a:spcPts val="600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35" dirty="0">
                <a:latin typeface="Microsoft Sans Serif"/>
                <a:cs typeface="Microsoft Sans Serif"/>
              </a:rPr>
              <a:t>After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processing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all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test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cases,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prints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ﬁnal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order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priorities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for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each 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ct val="136200"/>
              </a:lnSpc>
              <a:spcBef>
                <a:spcPts val="600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identiﬁes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class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with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highest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priority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across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all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test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cases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and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prints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it.</a:t>
            </a:r>
            <a:endParaRPr sz="11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41300" algn="l"/>
              </a:tabLst>
            </a:pPr>
            <a:r>
              <a:rPr sz="1100" b="1" spc="20" dirty="0">
                <a:latin typeface="Arial"/>
                <a:cs typeface="Arial"/>
              </a:rPr>
              <a:t>Summary:</a:t>
            </a:r>
            <a:endParaRPr sz="1100">
              <a:latin typeface="Arial"/>
              <a:cs typeface="Arial"/>
            </a:endParaRPr>
          </a:p>
          <a:p>
            <a:pPr marL="698500" marR="22225" lvl="1" indent="-228600">
              <a:lnSpc>
                <a:spcPct val="136200"/>
              </a:lnSpc>
              <a:spcBef>
                <a:spcPts val="600"/>
              </a:spcBef>
              <a:buFont typeface="Tahoma"/>
              <a:buChar char="●"/>
              <a:tabLst>
                <a:tab pos="697865" algn="l"/>
                <a:tab pos="698500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Essentially, </a:t>
            </a:r>
            <a:r>
              <a:rPr sz="1100" spc="45" dirty="0">
                <a:latin typeface="Microsoft Sans Serif"/>
                <a:cs typeface="Microsoft Sans Serif"/>
              </a:rPr>
              <a:t>the </a:t>
            </a:r>
            <a:r>
              <a:rPr sz="1100" spc="30" dirty="0">
                <a:latin typeface="Microsoft Sans Serif"/>
                <a:cs typeface="Microsoft Sans Serif"/>
              </a:rPr>
              <a:t>script </a:t>
            </a:r>
            <a:r>
              <a:rPr sz="1100" dirty="0">
                <a:latin typeface="Microsoft Sans Serif"/>
                <a:cs typeface="Microsoft Sans Serif"/>
              </a:rPr>
              <a:t>analyzes </a:t>
            </a:r>
            <a:r>
              <a:rPr sz="1100" spc="30" dirty="0">
                <a:latin typeface="Microsoft Sans Serif"/>
                <a:cs typeface="Microsoft Sans Serif"/>
              </a:rPr>
              <a:t>data </a:t>
            </a:r>
            <a:r>
              <a:rPr sz="1100" spc="70" dirty="0">
                <a:latin typeface="Microsoft Sans Serif"/>
                <a:cs typeface="Microsoft Sans Serif"/>
              </a:rPr>
              <a:t>from </a:t>
            </a:r>
            <a:r>
              <a:rPr sz="1100" spc="55" dirty="0">
                <a:latin typeface="Microsoft Sans Serif"/>
                <a:cs typeface="Microsoft Sans Serif"/>
              </a:rPr>
              <a:t>diﬀerent </a:t>
            </a:r>
            <a:r>
              <a:rPr sz="1100" spc="10" dirty="0">
                <a:latin typeface="Microsoft Sans Serif"/>
                <a:cs typeface="Microsoft Sans Serif"/>
              </a:rPr>
              <a:t>tests, </a:t>
            </a:r>
            <a:r>
              <a:rPr sz="1100" spc="20" dirty="0">
                <a:latin typeface="Microsoft Sans Serif"/>
                <a:cs typeface="Microsoft Sans Serif"/>
              </a:rPr>
              <a:t>looks </a:t>
            </a:r>
            <a:r>
              <a:rPr sz="1100" spc="60" dirty="0">
                <a:latin typeface="Microsoft Sans Serif"/>
                <a:cs typeface="Microsoft Sans Serif"/>
              </a:rPr>
              <a:t>for </a:t>
            </a:r>
            <a:r>
              <a:rPr sz="1100" spc="10" dirty="0">
                <a:latin typeface="Microsoft Sans Serif"/>
                <a:cs typeface="Microsoft Sans Serif"/>
              </a:rPr>
              <a:t>speciﬁc 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patterns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or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conditions,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and</a:t>
            </a:r>
            <a:r>
              <a:rPr sz="1100" spc="-5" dirty="0">
                <a:latin typeface="Microsoft Sans Serif"/>
                <a:cs typeface="Microsoft Sans Serif"/>
              </a:rPr>
              <a:t> assigns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priorities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diﬀerent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classes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based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on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these </a:t>
            </a:r>
            <a:r>
              <a:rPr sz="1100" spc="30" dirty="0">
                <a:latin typeface="Microsoft Sans Serif"/>
                <a:cs typeface="Microsoft Sans Serif"/>
              </a:rPr>
              <a:t>patterns. </a:t>
            </a:r>
            <a:r>
              <a:rPr sz="1100" spc="40" dirty="0">
                <a:latin typeface="Microsoft Sans Serif"/>
                <a:cs typeface="Microsoft Sans Serif"/>
              </a:rPr>
              <a:t>It </a:t>
            </a:r>
            <a:r>
              <a:rPr sz="1100" spc="50" dirty="0">
                <a:latin typeface="Microsoft Sans Serif"/>
                <a:cs typeface="Microsoft Sans Serif"/>
              </a:rPr>
              <a:t>then </a:t>
            </a:r>
            <a:r>
              <a:rPr sz="1100" spc="25" dirty="0">
                <a:latin typeface="Microsoft Sans Serif"/>
                <a:cs typeface="Microsoft Sans Serif"/>
              </a:rPr>
              <a:t>provides </a:t>
            </a:r>
            <a:r>
              <a:rPr sz="1100" spc="20" dirty="0">
                <a:latin typeface="Microsoft Sans Serif"/>
                <a:cs typeface="Microsoft Sans Serif"/>
              </a:rPr>
              <a:t>insights </a:t>
            </a:r>
            <a:r>
              <a:rPr sz="1100" spc="50" dirty="0">
                <a:latin typeface="Microsoft Sans Serif"/>
                <a:cs typeface="Microsoft Sans Serif"/>
              </a:rPr>
              <a:t>into </a:t>
            </a:r>
            <a:r>
              <a:rPr sz="1100" spc="30" dirty="0">
                <a:latin typeface="Microsoft Sans Serif"/>
                <a:cs typeface="Microsoft Sans Serif"/>
              </a:rPr>
              <a:t>which </a:t>
            </a:r>
            <a:r>
              <a:rPr sz="1100" spc="-15" dirty="0">
                <a:latin typeface="Microsoft Sans Serif"/>
                <a:cs typeface="Microsoft Sans Serif"/>
              </a:rPr>
              <a:t>classes </a:t>
            </a:r>
            <a:r>
              <a:rPr sz="1100" spc="25" dirty="0">
                <a:latin typeface="Microsoft Sans Serif"/>
                <a:cs typeface="Microsoft Sans Serif"/>
              </a:rPr>
              <a:t>are </a:t>
            </a:r>
            <a:r>
              <a:rPr sz="1100" spc="45" dirty="0">
                <a:latin typeface="Microsoft Sans Serif"/>
                <a:cs typeface="Microsoft Sans Serif"/>
              </a:rPr>
              <a:t>most 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important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across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all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tests.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2786"/>
            <a:ext cx="5756910" cy="530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28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2000" b="1" spc="90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2000" b="1" spc="-24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2000" b="1" spc="-250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2000" b="1" spc="-19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2000" b="1" spc="-235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2000" b="1" spc="-250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82550">
              <a:lnSpc>
                <a:spcPct val="100000"/>
              </a:lnSpc>
              <a:spcBef>
                <a:spcPts val="925"/>
              </a:spcBef>
            </a:pP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Electromyography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0D0D0D"/>
                </a:solidFill>
                <a:latin typeface="Microsoft Sans Serif"/>
                <a:cs typeface="Microsoft Sans Serif"/>
              </a:rPr>
              <a:t>(EMG)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is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technique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for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measuring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recording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electrical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activity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muscles.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When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contracts,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it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generates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electrical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due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movement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ions </a:t>
            </a:r>
            <a:r>
              <a:rPr sz="1100" spc="-28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across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cell membrane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ﬁbers. </a:t>
            </a:r>
            <a:r>
              <a:rPr sz="1100" spc="-55" dirty="0">
                <a:solidFill>
                  <a:srgbClr val="0D0D0D"/>
                </a:solidFill>
                <a:latin typeface="Microsoft Sans Serif"/>
                <a:cs typeface="Microsoft Sans Serif"/>
              </a:rPr>
              <a:t>These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electrical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can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be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detected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by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placing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electrodes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on the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skin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over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interest. </a:t>
            </a:r>
            <a:r>
              <a:rPr sz="1100" spc="-95" dirty="0">
                <a:solidFill>
                  <a:srgbClr val="0D0D0D"/>
                </a:solidFill>
                <a:latin typeface="Microsoft Sans Serif"/>
                <a:cs typeface="Microsoft Sans Serif"/>
              </a:rPr>
              <a:t>EMG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can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provide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information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about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function,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such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0D0D0D"/>
                </a:solidFill>
                <a:latin typeface="Microsoft Sans Serif"/>
                <a:cs typeface="Microsoft Sans Serif"/>
              </a:rPr>
              <a:t>as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timing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strength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muscle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contractions,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0D0D0D"/>
                </a:solidFill>
                <a:latin typeface="Microsoft Sans Serif"/>
                <a:cs typeface="Microsoft Sans Serif"/>
              </a:rPr>
              <a:t>as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well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0D0D0D"/>
                </a:solidFill>
                <a:latin typeface="Microsoft Sans Serif"/>
                <a:cs typeface="Microsoft Sans Serif"/>
              </a:rPr>
              <a:t>as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presence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disorders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or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neuromuscular </a:t>
            </a:r>
            <a:r>
              <a:rPr sz="1100" spc="-50" dirty="0">
                <a:solidFill>
                  <a:srgbClr val="0D0D0D"/>
                </a:solidFill>
                <a:latin typeface="Microsoft Sans Serif"/>
                <a:cs typeface="Microsoft Sans Serif"/>
              </a:rPr>
              <a:t>diseases.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2000" b="1" spc="-9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2000" b="1" spc="19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2000" b="1" spc="-240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2000" b="1" spc="-28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2000" b="1" spc="90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2000" b="1" spc="-24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2000" b="1" spc="-250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2000" b="1" spc="-19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2000" b="1" spc="-235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2000" b="1" spc="-250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2000" b="1" spc="-22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sz="2000" b="1" spc="-40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2000" b="1" spc="-240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2000" b="1" spc="-28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2000" b="1" spc="-35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2700" marR="179070">
              <a:lnSpc>
                <a:spcPct val="100000"/>
              </a:lnSpc>
              <a:spcBef>
                <a:spcPts val="925"/>
              </a:spcBef>
            </a:pPr>
            <a:r>
              <a:rPr sz="1100" spc="-95" dirty="0">
                <a:solidFill>
                  <a:srgbClr val="0D0D0D"/>
                </a:solidFill>
                <a:latin typeface="Microsoft Sans Serif"/>
                <a:cs typeface="Microsoft Sans Serif"/>
              </a:rPr>
              <a:t>EMG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acquired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by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placing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on the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skin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over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interest.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There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 are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45" dirty="0">
                <a:solidFill>
                  <a:srgbClr val="0D0D0D"/>
                </a:solidFill>
                <a:latin typeface="Microsoft Sans Serif"/>
                <a:cs typeface="Microsoft Sans Serif"/>
              </a:rPr>
              <a:t>two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types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95" dirty="0">
                <a:solidFill>
                  <a:srgbClr val="0D0D0D"/>
                </a:solidFill>
                <a:latin typeface="Microsoft Sans Serif"/>
                <a:cs typeface="Microsoft Sans Serif"/>
              </a:rPr>
              <a:t>EMG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electrodes: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surface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and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indwelling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(needle)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electrodes.</a:t>
            </a:r>
            <a:endParaRPr sz="1100">
              <a:latin typeface="Microsoft Sans Serif"/>
              <a:cs typeface="Microsoft Sans Serif"/>
            </a:endParaRPr>
          </a:p>
          <a:p>
            <a:pPr marL="12700" marR="30480">
              <a:lnSpc>
                <a:spcPct val="100000"/>
              </a:lnSpc>
              <a:spcBef>
                <a:spcPts val="790"/>
              </a:spcBef>
            </a:pP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Surface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non-invasive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can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be placed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on the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skin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over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interest.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They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detect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electrical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activity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ﬁbers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beneath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skin. Surface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typically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used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for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surface </a:t>
            </a:r>
            <a:r>
              <a:rPr sz="1100" spc="-95" dirty="0">
                <a:solidFill>
                  <a:srgbClr val="0D0D0D"/>
                </a:solidFill>
                <a:latin typeface="Microsoft Sans Serif"/>
                <a:cs typeface="Microsoft Sans Serif"/>
              </a:rPr>
              <a:t>EMG</a:t>
            </a:r>
            <a:r>
              <a:rPr sz="1100" spc="-9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(s-EMG),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which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measures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activity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superﬁcial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muscles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that </a:t>
            </a:r>
            <a:r>
              <a:rPr sz="1100" spc="-28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close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skin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surface.</a:t>
            </a:r>
            <a:endParaRPr sz="1100">
              <a:latin typeface="Microsoft Sans Serif"/>
              <a:cs typeface="Microsoft Sans Serif"/>
            </a:endParaRPr>
          </a:p>
          <a:p>
            <a:pPr marL="12700" marR="165100">
              <a:lnSpc>
                <a:spcPct val="100000"/>
              </a:lnSpc>
              <a:spcBef>
                <a:spcPts val="785"/>
              </a:spcBef>
            </a:pP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Indwelling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(needle)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invasive and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inserted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directly into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tissue.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They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can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provide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more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precise measurements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electrical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activity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individual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ﬁbers.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Indwelling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typically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used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for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needle </a:t>
            </a:r>
            <a:r>
              <a:rPr sz="1100" spc="-95" dirty="0">
                <a:solidFill>
                  <a:srgbClr val="0D0D0D"/>
                </a:solidFill>
                <a:latin typeface="Microsoft Sans Serif"/>
                <a:cs typeface="Microsoft Sans Serif"/>
              </a:rPr>
              <a:t>EMG</a:t>
            </a:r>
            <a:r>
              <a:rPr sz="1100" spc="-9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(n-EMG),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which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measures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28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activity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deep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muscles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that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not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accessible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0D0D0D"/>
                </a:solidFill>
                <a:latin typeface="Microsoft Sans Serif"/>
                <a:cs typeface="Microsoft Sans Serif"/>
              </a:rPr>
              <a:t>with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surface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electrodes.</a:t>
            </a:r>
            <a:endParaRPr sz="1100">
              <a:latin typeface="Microsoft Sans Serif"/>
              <a:cs typeface="Microsoft Sans Serif"/>
            </a:endParaRPr>
          </a:p>
          <a:p>
            <a:pPr marL="12700" marR="218440">
              <a:lnSpc>
                <a:spcPct val="100000"/>
              </a:lnSpc>
              <a:spcBef>
                <a:spcPts val="780"/>
              </a:spcBef>
            </a:pP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Once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electrodes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in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place,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electrical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generated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by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contractions </a:t>
            </a:r>
            <a:r>
              <a:rPr sz="1100" spc="-28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are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ampliﬁed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recorded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using </a:t>
            </a: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an </a:t>
            </a:r>
            <a:r>
              <a:rPr sz="1100" spc="-95" dirty="0">
                <a:solidFill>
                  <a:srgbClr val="0D0D0D"/>
                </a:solidFill>
                <a:latin typeface="Microsoft Sans Serif"/>
                <a:cs typeface="Microsoft Sans Serif"/>
              </a:rPr>
              <a:t>EMG</a:t>
            </a:r>
            <a:r>
              <a:rPr sz="1100" spc="-9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machine. </a:t>
            </a:r>
            <a:r>
              <a:rPr sz="1100" spc="-55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recorded </a:t>
            </a:r>
            <a:r>
              <a:rPr sz="1100" spc="-95" dirty="0">
                <a:solidFill>
                  <a:srgbClr val="0D0D0D"/>
                </a:solidFill>
                <a:latin typeface="Microsoft Sans Serif"/>
                <a:cs typeface="Microsoft Sans Serif"/>
              </a:rPr>
              <a:t>EMG</a:t>
            </a:r>
            <a:r>
              <a:rPr sz="1100" spc="-9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can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then be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analyzed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provide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information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about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function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and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health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muscles.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-60" dirty="0">
                <a:solidFill>
                  <a:srgbClr val="0D0D0D"/>
                </a:solidFill>
                <a:latin typeface="Microsoft Sans Serif"/>
                <a:cs typeface="Microsoft Sans Serif"/>
              </a:rPr>
              <a:t>For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our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datasets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b="1" spc="-45" dirty="0">
                <a:solidFill>
                  <a:srgbClr val="0D0D0D"/>
                </a:solidFill>
                <a:latin typeface="Arial"/>
                <a:cs typeface="Arial"/>
              </a:rPr>
              <a:t>MYO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0D0D0D"/>
                </a:solidFill>
                <a:latin typeface="Arial"/>
                <a:cs typeface="Arial"/>
              </a:rPr>
              <a:t>thalmic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0D0D0D"/>
                </a:solidFill>
                <a:latin typeface="Arial"/>
                <a:cs typeface="Arial"/>
              </a:rPr>
              <a:t>bracelet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0D0D0D"/>
                </a:solidFill>
                <a:latin typeface="Microsoft Sans Serif"/>
                <a:cs typeface="Microsoft Sans Serif"/>
              </a:rPr>
              <a:t>has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been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used.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9103965"/>
            <a:ext cx="5580380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acquisition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</a:t>
            </a:r>
            <a:r>
              <a:rPr sz="1100" spc="-10" dirty="0">
                <a:latin typeface="Calibri"/>
                <a:cs typeface="Calibri"/>
              </a:rPr>
              <a:t>electromyography </a:t>
            </a:r>
            <a:r>
              <a:rPr sz="1100" spc="-5" dirty="0">
                <a:latin typeface="Calibri"/>
                <a:cs typeface="Calibri"/>
              </a:rPr>
              <a:t>(EMG) signals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MYO</a:t>
            </a:r>
            <a:r>
              <a:rPr sz="1100" spc="-5" dirty="0">
                <a:latin typeface="Calibri"/>
                <a:cs typeface="Calibri"/>
              </a:rPr>
              <a:t> armband</a:t>
            </a:r>
            <a:r>
              <a:rPr sz="1100" spc="-10" dirty="0">
                <a:latin typeface="Calibri"/>
                <a:cs typeface="Calibri"/>
              </a:rPr>
              <a:t> involves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several steps: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Sensor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Placement</a:t>
            </a:r>
            <a:r>
              <a:rPr sz="1100" spc="-1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130188"/>
            <a:ext cx="4562475" cy="25717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060" y="9384382"/>
            <a:ext cx="1403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(OUTPUT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CODE)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028700"/>
            <a:ext cx="5219700" cy="82486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281385"/>
            <a:ext cx="32283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Principal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Component Analysis </a:t>
            </a:r>
            <a:r>
              <a:rPr sz="1700" b="1" spc="-5" dirty="0">
                <a:latin typeface="Calibri"/>
                <a:cs typeface="Calibri"/>
              </a:rPr>
              <a:t>(PCA)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937677"/>
            <a:ext cx="5708015" cy="262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100" spc="-30" dirty="0">
                <a:latin typeface="Calibri"/>
                <a:cs typeface="Calibri"/>
              </a:rPr>
              <a:t>Now,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classify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signals,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without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 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Machine Learning/Deep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Learning,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make</a:t>
            </a:r>
            <a:r>
              <a:rPr sz="1100" spc="-5" dirty="0">
                <a:latin typeface="Calibri"/>
                <a:cs typeface="Calibri"/>
              </a:rPr>
              <a:t> use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Principal </a:t>
            </a:r>
            <a:r>
              <a:rPr sz="1100" spc="-10" dirty="0">
                <a:latin typeface="Calibri"/>
                <a:cs typeface="Calibri"/>
              </a:rPr>
              <a:t>Component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Analysis,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PCA.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Since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have</a:t>
            </a:r>
            <a:r>
              <a:rPr sz="1100" dirty="0">
                <a:latin typeface="Calibri"/>
                <a:cs typeface="Calibri"/>
              </a:rPr>
              <a:t> 8 </a:t>
            </a:r>
            <a:r>
              <a:rPr sz="1100" spc="-5" dirty="0">
                <a:latin typeface="Calibri"/>
                <a:cs typeface="Calibri"/>
              </a:rPr>
              <a:t>channels,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becomes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difficult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visualise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analyse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Thus,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use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PCA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reduce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dimensions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comes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 the </a:t>
            </a:r>
            <a:r>
              <a:rPr sz="1100" spc="-10" dirty="0">
                <a:latin typeface="Calibri"/>
                <a:cs typeface="Calibri"/>
              </a:rPr>
              <a:t>first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few</a:t>
            </a:r>
            <a:r>
              <a:rPr sz="1100" spc="-5" dirty="0">
                <a:latin typeface="Calibri"/>
                <a:cs typeface="Calibri"/>
              </a:rPr>
              <a:t> channels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 </a:t>
            </a:r>
            <a:r>
              <a:rPr sz="1100" spc="-10" dirty="0">
                <a:latin typeface="Calibri"/>
                <a:cs typeface="Calibri"/>
              </a:rPr>
              <a:t>analyse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easily.</a:t>
            </a:r>
            <a:r>
              <a:rPr sz="1100" spc="-5" dirty="0">
                <a:latin typeface="Calibri"/>
                <a:cs typeface="Calibri"/>
              </a:rPr>
              <a:t> Principal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components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linear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combinations</a:t>
            </a:r>
            <a:r>
              <a:rPr sz="1100" spc="-5" dirty="0">
                <a:latin typeface="Calibri"/>
                <a:cs typeface="Calibri"/>
              </a:rPr>
              <a:t> 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initial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variables.</a:t>
            </a:r>
            <a:r>
              <a:rPr sz="1100" spc="-5" dirty="0">
                <a:latin typeface="Calibri"/>
                <a:cs typeface="Calibri"/>
              </a:rPr>
              <a:t> PCA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would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reorganise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such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first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few</a:t>
            </a:r>
            <a:r>
              <a:rPr sz="1100" spc="-5" dirty="0">
                <a:latin typeface="Calibri"/>
                <a:cs typeface="Calibri"/>
              </a:rPr>
              <a:t> channels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most</a:t>
            </a:r>
            <a:r>
              <a:rPr sz="1100" spc="-5" dirty="0">
                <a:latin typeface="Calibri"/>
                <a:cs typeface="Calibri"/>
              </a:rPr>
              <a:t> 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-5" dirty="0">
                <a:latin typeface="Calibri"/>
                <a:cs typeface="Calibri"/>
              </a:rPr>
              <a:t> (or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can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those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channels </a:t>
            </a:r>
            <a:r>
              <a:rPr sz="1100" spc="-10" dirty="0">
                <a:latin typeface="Calibri"/>
                <a:cs typeface="Calibri"/>
              </a:rPr>
              <a:t>have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variance).</a:t>
            </a:r>
            <a:endParaRPr sz="1100">
              <a:latin typeface="Calibri"/>
              <a:cs typeface="Calibri"/>
            </a:endParaRPr>
          </a:p>
          <a:p>
            <a:pPr marL="12700" marR="107314">
              <a:lnSpc>
                <a:spcPct val="1098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relationship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between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variance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here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larger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variance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carried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dirty="0">
                <a:latin typeface="Calibri"/>
                <a:cs typeface="Calibri"/>
              </a:rPr>
              <a:t> a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line (along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dimension), the </a:t>
            </a:r>
            <a:r>
              <a:rPr sz="1100" spc="-10" dirty="0">
                <a:latin typeface="Calibri"/>
                <a:cs typeface="Calibri"/>
              </a:rPr>
              <a:t>larger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dispersion</a:t>
            </a:r>
            <a:r>
              <a:rPr sz="1100" spc="-5" dirty="0">
                <a:latin typeface="Calibri"/>
                <a:cs typeface="Calibri"/>
              </a:rPr>
              <a:t> 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data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points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along it, 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larger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dispersion</a:t>
            </a:r>
            <a:r>
              <a:rPr sz="1100" spc="-5" dirty="0">
                <a:latin typeface="Calibri"/>
                <a:cs typeface="Calibri"/>
              </a:rPr>
              <a:t> along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line, the </a:t>
            </a:r>
            <a:r>
              <a:rPr sz="1100" spc="-10" dirty="0">
                <a:latin typeface="Calibri"/>
                <a:cs typeface="Calibri"/>
              </a:rPr>
              <a:t>more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-5" dirty="0">
                <a:latin typeface="Calibri"/>
                <a:cs typeface="Calibri"/>
              </a:rPr>
              <a:t> it has.</a:t>
            </a:r>
            <a:endParaRPr sz="1100">
              <a:latin typeface="Calibri"/>
              <a:cs typeface="Calibri"/>
            </a:endParaRPr>
          </a:p>
          <a:p>
            <a:pPr marL="12700" marR="45085">
              <a:lnSpc>
                <a:spcPct val="109800"/>
              </a:lnSpc>
              <a:spcBef>
                <a:spcPts val="795"/>
              </a:spcBef>
            </a:pPr>
            <a:r>
              <a:rPr sz="1100" spc="-10" dirty="0">
                <a:latin typeface="Calibri"/>
                <a:cs typeface="Calibri"/>
              </a:rPr>
              <a:t>After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performing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PCA,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found</a:t>
            </a:r>
            <a:r>
              <a:rPr sz="1100" spc="-5" dirty="0">
                <a:latin typeface="Calibri"/>
                <a:cs typeface="Calibri"/>
              </a:rPr>
              <a:t> out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-5" dirty="0">
                <a:latin typeface="Calibri"/>
                <a:cs typeface="Calibri"/>
              </a:rPr>
              <a:t> lies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first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 </a:t>
            </a:r>
            <a:r>
              <a:rPr sz="1100" spc="-5" dirty="0">
                <a:latin typeface="Calibri"/>
                <a:cs typeface="Calibri"/>
              </a:rPr>
              <a:t>channels.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Therefore,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consider only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first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5" dirty="0">
                <a:latin typeface="Calibri"/>
                <a:cs typeface="Calibri"/>
              </a:rPr>
              <a:t> channels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our </a:t>
            </a:r>
            <a:r>
              <a:rPr sz="1100" spc="-10" dirty="0">
                <a:latin typeface="Calibri"/>
                <a:cs typeface="Calibri"/>
              </a:rPr>
              <a:t>analysis.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the </a:t>
            </a:r>
            <a:r>
              <a:rPr sz="1100" spc="-10" dirty="0">
                <a:latin typeface="Calibri"/>
                <a:cs typeface="Calibri"/>
              </a:rPr>
              <a:t>variance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after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performing</a:t>
            </a:r>
            <a:r>
              <a:rPr sz="1100" spc="-5" dirty="0">
                <a:latin typeface="Calibri"/>
                <a:cs typeface="Calibri"/>
              </a:rPr>
              <a:t> PCA </a:t>
            </a:r>
            <a:r>
              <a:rPr sz="1100" spc="-10" dirty="0">
                <a:latin typeface="Calibri"/>
                <a:cs typeface="Calibri"/>
              </a:rPr>
              <a:t>was</a:t>
            </a:r>
            <a:r>
              <a:rPr sz="1100" spc="-5" dirty="0">
                <a:latin typeface="Calibri"/>
                <a:cs typeface="Calibri"/>
              </a:rPr>
              <a:t> 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5" dirty="0">
                <a:latin typeface="Calibri"/>
                <a:cs typeface="Calibri"/>
              </a:rPr>
              <a:t> new channels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created.</a:t>
            </a:r>
            <a:r>
              <a:rPr sz="1100" spc="-5" dirty="0">
                <a:latin typeface="Calibri"/>
                <a:cs typeface="Calibri"/>
              </a:rPr>
              <a:t> It is nearly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80-95% on the </a:t>
            </a:r>
            <a:r>
              <a:rPr sz="1100" spc="-10" dirty="0">
                <a:latin typeface="Calibri"/>
                <a:cs typeface="Calibri"/>
              </a:rPr>
              <a:t>first</a:t>
            </a:r>
            <a:r>
              <a:rPr sz="1100" dirty="0">
                <a:latin typeface="Calibri"/>
                <a:cs typeface="Calibri"/>
              </a:rPr>
              <a:t> 4</a:t>
            </a:r>
            <a:r>
              <a:rPr sz="1100" spc="-5" dirty="0">
                <a:latin typeface="Calibri"/>
                <a:cs typeface="Calibri"/>
              </a:rPr>
              <a:t> channels. Thus,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reduction</a:t>
            </a:r>
            <a:r>
              <a:rPr sz="1100" spc="-5" dirty="0">
                <a:latin typeface="Calibri"/>
                <a:cs typeface="Calibri"/>
              </a:rPr>
              <a:t> of dimensions can lead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easier </a:t>
            </a:r>
            <a:r>
              <a:rPr sz="1100" spc="-10" dirty="0">
                <a:latin typeface="Calibri"/>
                <a:cs typeface="Calibri"/>
              </a:rPr>
              <a:t>analysis</a:t>
            </a:r>
            <a:r>
              <a:rPr sz="1100" spc="-5" dirty="0">
                <a:latin typeface="Calibri"/>
                <a:cs typeface="Calibri"/>
              </a:rPr>
              <a:t> of the </a:t>
            </a:r>
            <a:r>
              <a:rPr sz="1100" spc="-10" dirty="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5308600"/>
            <a:ext cx="573405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57350" y="2197844"/>
          <a:ext cx="38100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49.65230749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19.52878509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11.6451382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6.72540867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6.12963001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2.68861993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2.16626442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899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1.46384619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896491"/>
            <a:ext cx="2118995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Gesture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0: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latin typeface="Calibri"/>
                <a:cs typeface="Calibri"/>
              </a:rPr>
              <a:t>85%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data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first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channels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594" y="4305389"/>
            <a:ext cx="4482859" cy="24627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28800" y="1854944"/>
          <a:ext cx="38100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54.73247233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16.49652786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7.85355353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5.73604404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4.75363977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4.05314531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3.33020264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899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3.04441452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896491"/>
            <a:ext cx="2118995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Gesture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1: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latin typeface="Calibri"/>
                <a:cs typeface="Calibri"/>
              </a:rPr>
              <a:t>82%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data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first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channels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416" y="3981244"/>
            <a:ext cx="4666862" cy="26653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09750" y="1854944"/>
          <a:ext cx="38100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35.79645797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20.29541733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16.74650055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14.55827207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6.13036481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3.61872157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1.85970759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899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0.9945581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896491"/>
            <a:ext cx="2118995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Gesture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2: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latin typeface="Calibri"/>
                <a:cs typeface="Calibri"/>
              </a:rPr>
              <a:t>85%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data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first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channels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454" y="3985199"/>
            <a:ext cx="4839012" cy="2661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38350" y="2089174"/>
          <a:ext cx="38100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82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7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48.12966371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22.55855958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15.75550142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6.89813765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2.90265947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2.06777538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1.41936478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22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0.268338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970458"/>
            <a:ext cx="211899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Gesture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3: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latin typeface="Calibri"/>
                <a:cs typeface="Calibri"/>
              </a:rPr>
              <a:t>91%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data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first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channels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454" y="4219430"/>
            <a:ext cx="4870318" cy="2661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81200" y="2425005"/>
          <a:ext cx="38100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2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6200">
                        <a:lnSpc>
                          <a:spcPts val="123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7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83.4175411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7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6.8535264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7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5.1674458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7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1.9608720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1.6734037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0.5298696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3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0.3206698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146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75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0.0766717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306289"/>
            <a:ext cx="211899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Gesture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4: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latin typeface="Calibri"/>
                <a:cs typeface="Calibri"/>
              </a:rPr>
              <a:t>95%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data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first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channels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454" y="4555260"/>
            <a:ext cx="4839012" cy="2661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62150" y="2444055"/>
          <a:ext cx="38100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853">
                <a:tc>
                  <a:txBody>
                    <a:bodyPr/>
                    <a:lstStyle/>
                    <a:p>
                      <a:pPr marL="76200">
                        <a:lnSpc>
                          <a:spcPts val="1305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Bef>
                          <a:spcPts val="17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63.1259174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21.2104104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8.4111868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4.4137873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1.4214121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0.8580062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62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0.4240615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796">
                <a:tc>
                  <a:txBody>
                    <a:bodyPr/>
                    <a:lstStyle/>
                    <a:p>
                      <a:pPr marL="7620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0.1352182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306289"/>
            <a:ext cx="211899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Gesture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5: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latin typeface="Calibri"/>
                <a:cs typeface="Calibri"/>
              </a:rPr>
              <a:t>96%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data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first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channels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454" y="4574310"/>
            <a:ext cx="4839012" cy="2661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90725" y="3281883"/>
          <a:ext cx="381000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05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6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45.3106641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21.4491720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18.6901783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5.4762636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4.4453960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2.3999182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1.9437568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Channel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0.2846511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903958"/>
            <a:ext cx="211899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Gesture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200" dirty="0">
                <a:latin typeface="Calibri"/>
                <a:cs typeface="Calibri"/>
              </a:rPr>
              <a:t>89%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data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first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channels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454" y="5412138"/>
            <a:ext cx="4839012" cy="2661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93019"/>
            <a:ext cx="5749290" cy="75679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import</a:t>
            </a:r>
            <a:r>
              <a:rPr sz="10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numpy</a:t>
            </a:r>
            <a:r>
              <a:rPr sz="10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as</a:t>
            </a:r>
            <a:r>
              <a:rPr sz="10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</a:t>
            </a:r>
            <a:endParaRPr sz="1000">
              <a:latin typeface="Consolas"/>
              <a:cs typeface="Consolas"/>
            </a:endParaRPr>
          </a:p>
          <a:p>
            <a:pPr marL="12700" marR="3564254">
              <a:lnSpc>
                <a:spcPct val="105300"/>
              </a:lnSpc>
            </a:pP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import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matplotlib.pyplot </a:t>
            </a: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as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plt </a:t>
            </a:r>
            <a:r>
              <a:rPr sz="1000" b="1" spc="-5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import</a:t>
            </a:r>
            <a:r>
              <a:rPr sz="1000" b="1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pandas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as</a:t>
            </a:r>
            <a:r>
              <a:rPr sz="10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pd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def</a:t>
            </a:r>
            <a:r>
              <a:rPr sz="1000" b="1" spc="-6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870000"/>
                </a:solidFill>
                <a:latin typeface="Consolas"/>
                <a:cs typeface="Consolas"/>
              </a:rPr>
              <a:t>pca</a:t>
            </a:r>
            <a:r>
              <a:rPr sz="1000" b="1" spc="-5" dirty="0">
                <a:solidFill>
                  <a:srgbClr val="728E00"/>
                </a:solidFill>
                <a:latin typeface="Consolas"/>
                <a:cs typeface="Consolas"/>
              </a:rPr>
              <a:t>(X):</a:t>
            </a:r>
            <a:endParaRPr sz="10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65"/>
              </a:spcBef>
            </a:pPr>
            <a:r>
              <a:rPr sz="1000" b="1" dirty="0">
                <a:latin typeface="Consolas"/>
                <a:cs typeface="Consolas"/>
              </a:rPr>
              <a:t>#</a:t>
            </a:r>
            <a:r>
              <a:rPr sz="1000" b="1" spc="-2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mean</a:t>
            </a:r>
            <a:r>
              <a:rPr sz="1000" b="1" spc="-2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center</a:t>
            </a:r>
            <a:r>
              <a:rPr sz="1000" b="1" spc="-2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the</a:t>
            </a:r>
            <a:r>
              <a:rPr sz="1000" b="1" spc="-2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data</a:t>
            </a:r>
            <a:endParaRPr sz="10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65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X_meaned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X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-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np.mean(X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axis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Consolas"/>
                <a:cs typeface="Consolas"/>
              </a:rPr>
              <a:t>#</a:t>
            </a:r>
            <a:r>
              <a:rPr sz="1000" b="1" spc="-2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calculate</a:t>
            </a:r>
            <a:r>
              <a:rPr sz="1000" b="1" spc="-2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the</a:t>
            </a:r>
            <a:r>
              <a:rPr sz="1000" b="1" spc="-2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covariance</a:t>
            </a:r>
            <a:r>
              <a:rPr sz="1000" b="1" spc="-2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matrix</a:t>
            </a:r>
            <a:endParaRPr sz="10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cov_mat</a:t>
            </a:r>
            <a:r>
              <a:rPr sz="10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np.cov(X_meaned</a:t>
            </a:r>
            <a:r>
              <a:rPr sz="10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rowvar</a:t>
            </a:r>
            <a:r>
              <a:rPr sz="10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False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onsolas"/>
              <a:cs typeface="Consolas"/>
            </a:endParaRPr>
          </a:p>
          <a:p>
            <a:pPr marL="81915" marR="1261110">
              <a:lnSpc>
                <a:spcPct val="105300"/>
              </a:lnSpc>
            </a:pPr>
            <a:r>
              <a:rPr sz="1000" b="1" dirty="0">
                <a:latin typeface="Consolas"/>
                <a:cs typeface="Consolas"/>
              </a:rPr>
              <a:t># </a:t>
            </a:r>
            <a:r>
              <a:rPr sz="1000" b="1" spc="-5" dirty="0">
                <a:latin typeface="Consolas"/>
                <a:cs typeface="Consolas"/>
              </a:rPr>
              <a:t>calculate eigenvectors </a:t>
            </a:r>
            <a:r>
              <a:rPr sz="1000" b="1" dirty="0">
                <a:latin typeface="Consolas"/>
                <a:cs typeface="Consolas"/>
              </a:rPr>
              <a:t>&amp; </a:t>
            </a:r>
            <a:r>
              <a:rPr sz="1000" b="1" spc="-5" dirty="0">
                <a:latin typeface="Consolas"/>
                <a:cs typeface="Consolas"/>
              </a:rPr>
              <a:t>eigenvalues of the covariance matrix </a:t>
            </a:r>
            <a:r>
              <a:rPr sz="1000" b="1" spc="-535" dirty="0"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eigen_values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eigen_vectors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np.linalg.eigh(cov_mat)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onsolas"/>
              <a:cs typeface="Consolas"/>
            </a:endParaRPr>
          </a:p>
          <a:p>
            <a:pPr marL="81915" marR="2098675">
              <a:lnSpc>
                <a:spcPct val="105300"/>
              </a:lnSpc>
            </a:pPr>
            <a:r>
              <a:rPr sz="1000" b="1" dirty="0">
                <a:latin typeface="Consolas"/>
                <a:cs typeface="Consolas"/>
              </a:rPr>
              <a:t># </a:t>
            </a:r>
            <a:r>
              <a:rPr sz="1000" b="1" spc="-5" dirty="0">
                <a:latin typeface="Consolas"/>
                <a:cs typeface="Consolas"/>
              </a:rPr>
              <a:t>sort the eigenvalues in decreasing order </a:t>
            </a:r>
            <a:r>
              <a:rPr sz="1000" b="1" dirty="0"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sorted_index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np.argsort(eigen_values)[::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-1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]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sorted_eigenvalue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eigen_values[sorted_index]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sorted_eigenvectors</a:t>
            </a:r>
            <a:r>
              <a:rPr sz="1000" b="1" spc="-4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eigen_vectors[:,sorted_index]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Consolas"/>
                <a:cs typeface="Consolas"/>
              </a:rPr>
              <a:t>#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select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the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first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dirty="0">
                <a:latin typeface="Consolas"/>
                <a:cs typeface="Consolas"/>
              </a:rPr>
              <a:t>n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eigenvectors,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dirty="0">
                <a:latin typeface="Consolas"/>
                <a:cs typeface="Consolas"/>
              </a:rPr>
              <a:t>n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is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desired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dimension</a:t>
            </a:r>
            <a:endParaRPr sz="1000">
              <a:latin typeface="Consolas"/>
              <a:cs typeface="Consolas"/>
            </a:endParaRPr>
          </a:p>
          <a:p>
            <a:pPr marL="81915" marR="1191260">
              <a:lnSpc>
                <a:spcPct val="105300"/>
              </a:lnSpc>
            </a:pPr>
            <a:r>
              <a:rPr sz="1000" b="1" dirty="0">
                <a:latin typeface="Consolas"/>
                <a:cs typeface="Consolas"/>
              </a:rPr>
              <a:t># </a:t>
            </a:r>
            <a:r>
              <a:rPr sz="1000" b="1" spc="-5" dirty="0">
                <a:latin typeface="Consolas"/>
                <a:cs typeface="Consolas"/>
              </a:rPr>
              <a:t>of our reduced subspace (i.e., number of principal components) </a:t>
            </a:r>
            <a:r>
              <a:rPr sz="1000" b="1" spc="-535" dirty="0"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eigenvector_subset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sorted_eigenvectors[:,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4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</a:pPr>
            <a:r>
              <a:rPr sz="1000" b="1" dirty="0">
                <a:latin typeface="Consolas"/>
                <a:cs typeface="Consolas"/>
              </a:rPr>
              <a:t>#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transform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the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data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onto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the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new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subspace</a:t>
            </a:r>
            <a:endParaRPr sz="10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65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X_reduced</a:t>
            </a:r>
            <a:r>
              <a:rPr sz="10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np.dot(eigenvector_subset.transpose(),X_meaned.transpose()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).transpose()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</a:pP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return</a:t>
            </a:r>
            <a:r>
              <a:rPr sz="10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X_reduced,</a:t>
            </a:r>
            <a:r>
              <a:rPr sz="10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sorted_eigenvalue,</a:t>
            </a:r>
            <a:r>
              <a:rPr sz="10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np.mean(X,axis=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onsolas"/>
              <a:cs typeface="Consolas"/>
            </a:endParaRPr>
          </a:p>
          <a:p>
            <a:pPr marL="12700" marR="5080">
              <a:lnSpc>
                <a:spcPct val="105300"/>
              </a:lnSpc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excel_file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1000" b="1" spc="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"C:\\Users\\rog\\OneDrive\\Desktop\\iiitb\\Sem4\\OutputExcel\\1\\DataFor1\\6.xlsx" </a:t>
            </a:r>
            <a:r>
              <a:rPr sz="1000" b="1" spc="-535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df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 pd.read_excel(excel_file)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selected_columns</a:t>
            </a:r>
            <a:r>
              <a:rPr sz="10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df.iloc[:,</a:t>
            </a:r>
            <a:r>
              <a:rPr sz="10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9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 marL="12700" marR="1819275" algn="just">
              <a:lnSpc>
                <a:spcPct val="105300"/>
              </a:lnSpc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text_file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"output.txt"</a:t>
            </a:r>
            <a:r>
              <a:rPr sz="1000" b="1" dirty="0">
                <a:solidFill>
                  <a:srgbClr val="005C5E"/>
                </a:solidFill>
                <a:latin typeface="Consolas"/>
                <a:cs typeface="Consolas"/>
              </a:rPr>
              <a:t> # 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Name of the output text file </a:t>
            </a:r>
            <a:r>
              <a:rPr sz="1000" b="1" spc="-535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selected_columns.to_csv(text_file, sep=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' '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, index=</a:t>
            </a: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False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 </a:t>
            </a:r>
            <a:r>
              <a:rPr sz="1000" b="1" spc="-5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np.loadtxt(text_file,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skiprows=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data2=[]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10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i</a:t>
            </a:r>
            <a:r>
              <a:rPr sz="10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10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range(len(data)):</a:t>
            </a:r>
            <a:endParaRPr sz="1000">
              <a:latin typeface="Consolas"/>
              <a:cs typeface="Consolas"/>
            </a:endParaRPr>
          </a:p>
          <a:p>
            <a:pPr marL="81915" marR="4681220">
              <a:lnSpc>
                <a:spcPct val="105300"/>
              </a:lnSpc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j=len(data[i]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) 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data1=[]</a:t>
            </a:r>
            <a:endParaRPr sz="1000">
              <a:latin typeface="Consolas"/>
              <a:cs typeface="Consolas"/>
            </a:endParaRPr>
          </a:p>
          <a:p>
            <a:pPr marL="12700" marR="3075940" indent="69215">
              <a:lnSpc>
                <a:spcPct val="105300"/>
              </a:lnSpc>
            </a:pP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for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k </a:t>
            </a:r>
            <a:r>
              <a:rPr sz="1000" b="1" spc="-5" dirty="0">
                <a:solidFill>
                  <a:srgbClr val="00979D"/>
                </a:solidFill>
                <a:latin typeface="Consolas"/>
                <a:cs typeface="Consolas"/>
              </a:rPr>
              <a:t>in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range(j):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data1.append(data[i][k])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data2.append(data1)</a:t>
            </a:r>
            <a:r>
              <a:rPr sz="1000" b="1" spc="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#get</a:t>
            </a:r>
            <a:r>
              <a:rPr sz="1000" b="1" spc="4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all</a:t>
            </a:r>
            <a:r>
              <a:rPr sz="1000" b="1" spc="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the</a:t>
            </a:r>
            <a:r>
              <a:rPr sz="1000" b="1" spc="4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data </a:t>
            </a:r>
            <a:r>
              <a:rPr sz="1000" b="1" spc="-5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latin typeface="Consolas"/>
                <a:cs typeface="Consolas"/>
              </a:rPr>
              <a:t>#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Perform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PCA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X_reduced,</a:t>
            </a:r>
            <a:r>
              <a:rPr sz="10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eigenvalues,</a:t>
            </a:r>
            <a:r>
              <a:rPr sz="10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mean</a:t>
            </a:r>
            <a:r>
              <a:rPr sz="10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10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pca(data2)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dirty="0">
                <a:latin typeface="Consolas"/>
                <a:cs typeface="Consolas"/>
              </a:rPr>
              <a:t>#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Print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the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variance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explained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by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each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principal</a:t>
            </a:r>
            <a:r>
              <a:rPr sz="1000" b="1" spc="-1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component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2785"/>
            <a:ext cx="5756910" cy="894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69850" algn="just">
              <a:lnSpc>
                <a:spcPct val="109800"/>
              </a:lnSpc>
              <a:spcBef>
                <a:spcPts val="865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5" dirty="0">
                <a:latin typeface="Calibri"/>
                <a:cs typeface="Calibri"/>
              </a:rPr>
              <a:t>MYO </a:t>
            </a:r>
            <a:r>
              <a:rPr sz="1100" spc="-5" dirty="0">
                <a:latin typeface="Calibri"/>
                <a:cs typeface="Calibri"/>
              </a:rPr>
              <a:t>armband is equipped with </a:t>
            </a:r>
            <a:r>
              <a:rPr sz="1100" spc="-10" dirty="0">
                <a:latin typeface="Calibri"/>
                <a:cs typeface="Calibri"/>
              </a:rPr>
              <a:t>eight sensors that are evenly </a:t>
            </a:r>
            <a:r>
              <a:rPr sz="1100" spc="-5" dirty="0">
                <a:latin typeface="Calibri"/>
                <a:cs typeface="Calibri"/>
              </a:rPr>
              <a:t>spaced </a:t>
            </a:r>
            <a:r>
              <a:rPr sz="1100" spc="-10" dirty="0">
                <a:latin typeface="Calibri"/>
                <a:cs typeface="Calibri"/>
              </a:rPr>
              <a:t>around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forearm. </a:t>
            </a:r>
            <a:r>
              <a:rPr sz="1100" spc="-5" dirty="0">
                <a:latin typeface="Calibri"/>
                <a:cs typeface="Calibri"/>
              </a:rPr>
              <a:t>These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sensors are </a:t>
            </a:r>
            <a:r>
              <a:rPr sz="1100" spc="-5" dirty="0">
                <a:latin typeface="Calibri"/>
                <a:cs typeface="Calibri"/>
              </a:rPr>
              <a:t>placed </a:t>
            </a:r>
            <a:r>
              <a:rPr sz="1100" spc="-10" dirty="0">
                <a:latin typeface="Calibri"/>
                <a:cs typeface="Calibri"/>
              </a:rPr>
              <a:t>directly </a:t>
            </a:r>
            <a:r>
              <a:rPr sz="1100" spc="-5" dirty="0">
                <a:latin typeface="Calibri"/>
                <a:cs typeface="Calibri"/>
              </a:rPr>
              <a:t>on the skin </a:t>
            </a:r>
            <a:r>
              <a:rPr sz="1100" spc="-10" dirty="0">
                <a:latin typeface="Calibri"/>
                <a:cs typeface="Calibri"/>
              </a:rPr>
              <a:t>surface </a:t>
            </a:r>
            <a:r>
              <a:rPr sz="1100" spc="-5" dirty="0">
                <a:latin typeface="Calibri"/>
                <a:cs typeface="Calibri"/>
              </a:rPr>
              <a:t>of the </a:t>
            </a:r>
            <a:r>
              <a:rPr sz="1100" spc="-10" dirty="0">
                <a:latin typeface="Calibri"/>
                <a:cs typeface="Calibri"/>
              </a:rPr>
              <a:t>forearm, </a:t>
            </a:r>
            <a:r>
              <a:rPr sz="1100" spc="-5" dirty="0">
                <a:latin typeface="Calibri"/>
                <a:cs typeface="Calibri"/>
              </a:rPr>
              <a:t>allowing them </a:t>
            </a:r>
            <a:r>
              <a:rPr sz="1100" spc="-10" dirty="0">
                <a:latin typeface="Calibri"/>
                <a:cs typeface="Calibri"/>
              </a:rPr>
              <a:t>to detect </a:t>
            </a:r>
            <a:r>
              <a:rPr sz="1100" spc="-5" dirty="0">
                <a:latin typeface="Calibri"/>
                <a:cs typeface="Calibri"/>
              </a:rPr>
              <a:t>the electrical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activity</a:t>
            </a:r>
            <a:r>
              <a:rPr sz="1100" spc="-10" dirty="0">
                <a:latin typeface="Calibri"/>
                <a:cs typeface="Calibri"/>
              </a:rPr>
              <a:t> generated</a:t>
            </a:r>
            <a:r>
              <a:rPr sz="1100" spc="-5" dirty="0">
                <a:latin typeface="Calibri"/>
                <a:cs typeface="Calibri"/>
              </a:rPr>
              <a:t> by the muscles in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area.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10" dirty="0">
                <a:latin typeface="Calibri"/>
                <a:cs typeface="Calibri"/>
              </a:rPr>
              <a:t>Detection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Electrical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Activity</a:t>
            </a:r>
            <a:r>
              <a:rPr sz="1100" spc="-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12065">
              <a:lnSpc>
                <a:spcPct val="1098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When muscles in the </a:t>
            </a:r>
            <a:r>
              <a:rPr sz="1100" spc="-10" dirty="0">
                <a:latin typeface="Calibri"/>
                <a:cs typeface="Calibri"/>
              </a:rPr>
              <a:t>forearm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contract</a:t>
            </a:r>
            <a:r>
              <a:rPr sz="1100" spc="-5" dirty="0">
                <a:latin typeface="Calibri"/>
                <a:cs typeface="Calibri"/>
              </a:rPr>
              <a:t> or </a:t>
            </a:r>
            <a:r>
              <a:rPr sz="1100" spc="-10" dirty="0">
                <a:latin typeface="Calibri"/>
                <a:cs typeface="Calibri"/>
              </a:rPr>
              <a:t>produce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movement,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they </a:t>
            </a:r>
            <a:r>
              <a:rPr sz="1100" spc="-10" dirty="0">
                <a:latin typeface="Calibri"/>
                <a:cs typeface="Calibri"/>
              </a:rPr>
              <a:t>generate</a:t>
            </a:r>
            <a:r>
              <a:rPr sz="1100" spc="-5" dirty="0">
                <a:latin typeface="Calibri"/>
                <a:cs typeface="Calibri"/>
              </a:rPr>
              <a:t> electrical signals due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0" dirty="0">
                <a:latin typeface="Calibri"/>
                <a:cs typeface="Calibri"/>
              </a:rPr>
              <a:t>movement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ions </a:t>
            </a:r>
            <a:r>
              <a:rPr sz="1100" spc="-10" dirty="0">
                <a:latin typeface="Calibri"/>
                <a:cs typeface="Calibri"/>
              </a:rPr>
              <a:t>across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their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cell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membranes.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sensors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5" dirty="0">
                <a:latin typeface="Calibri"/>
                <a:cs typeface="Calibri"/>
              </a:rPr>
              <a:t>MYO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armband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designed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</a:t>
            </a:r>
            <a:r>
              <a:rPr sz="1100" spc="-5" dirty="0">
                <a:latin typeface="Calibri"/>
                <a:cs typeface="Calibri"/>
              </a:rPr>
              <a:t> these electrical signals as they </a:t>
            </a:r>
            <a:r>
              <a:rPr sz="1100" spc="-15" dirty="0">
                <a:latin typeface="Calibri"/>
                <a:cs typeface="Calibri"/>
              </a:rPr>
              <a:t>propagate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through</a:t>
            </a:r>
            <a:r>
              <a:rPr sz="1100" spc="-5" dirty="0">
                <a:latin typeface="Calibri"/>
                <a:cs typeface="Calibri"/>
              </a:rPr>
              <a:t> the muscle tissue.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10" dirty="0">
                <a:latin typeface="Calibri"/>
                <a:cs typeface="Calibri"/>
              </a:rPr>
              <a:t>Electrode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Sensitivity</a:t>
            </a:r>
            <a:r>
              <a:rPr sz="1100" spc="-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240665" algn="just">
              <a:lnSpc>
                <a:spcPct val="1098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electrodes </a:t>
            </a:r>
            <a:r>
              <a:rPr sz="1100" spc="-5" dirty="0">
                <a:latin typeface="Calibri"/>
                <a:cs typeface="Calibri"/>
              </a:rPr>
              <a:t>within the </a:t>
            </a:r>
            <a:r>
              <a:rPr sz="1100" spc="-15" dirty="0">
                <a:latin typeface="Calibri"/>
                <a:cs typeface="Calibri"/>
              </a:rPr>
              <a:t>MYO </a:t>
            </a:r>
            <a:r>
              <a:rPr sz="1100" spc="-5" dirty="0">
                <a:latin typeface="Calibri"/>
                <a:cs typeface="Calibri"/>
              </a:rPr>
              <a:t>armband </a:t>
            </a:r>
            <a:r>
              <a:rPr sz="1100" spc="-10" dirty="0">
                <a:latin typeface="Calibri"/>
                <a:cs typeface="Calibri"/>
              </a:rPr>
              <a:t>are sensitive to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minute </a:t>
            </a:r>
            <a:r>
              <a:rPr sz="1100" spc="-5" dirty="0">
                <a:latin typeface="Calibri"/>
                <a:cs typeface="Calibri"/>
              </a:rPr>
              <a:t>electrical changes </a:t>
            </a:r>
            <a:r>
              <a:rPr sz="1100" spc="-1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occur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during muscle </a:t>
            </a:r>
            <a:r>
              <a:rPr sz="1100" spc="-10" dirty="0">
                <a:latin typeface="Calibri"/>
                <a:cs typeface="Calibri"/>
              </a:rPr>
              <a:t>contraction. </a:t>
            </a:r>
            <a:r>
              <a:rPr sz="1100" spc="-5" dirty="0">
                <a:latin typeface="Calibri"/>
                <a:cs typeface="Calibri"/>
              </a:rPr>
              <a:t>They </a:t>
            </a:r>
            <a:r>
              <a:rPr sz="1100" spc="-1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designed </a:t>
            </a:r>
            <a:r>
              <a:rPr sz="1100" spc="-10" dirty="0">
                <a:latin typeface="Calibri"/>
                <a:cs typeface="Calibri"/>
              </a:rPr>
              <a:t>to accurately capture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measure </a:t>
            </a:r>
            <a:r>
              <a:rPr sz="1100" spc="-5" dirty="0">
                <a:latin typeface="Calibri"/>
                <a:cs typeface="Calibri"/>
              </a:rPr>
              <a:t>these electrical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signals, </a:t>
            </a:r>
            <a:r>
              <a:rPr sz="1100" spc="-10" dirty="0">
                <a:latin typeface="Calibri"/>
                <a:cs typeface="Calibri"/>
              </a:rPr>
              <a:t>even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amidst</a:t>
            </a:r>
            <a:r>
              <a:rPr sz="1100" spc="-5" dirty="0">
                <a:latin typeface="Calibri"/>
                <a:cs typeface="Calibri"/>
              </a:rPr>
              <a:t> other electrical noise </a:t>
            </a:r>
            <a:r>
              <a:rPr sz="1100" spc="-10" dirty="0">
                <a:latin typeface="Calibri"/>
                <a:cs typeface="Calibri"/>
              </a:rPr>
              <a:t>present</a:t>
            </a:r>
            <a:r>
              <a:rPr sz="1100" spc="-5" dirty="0">
                <a:latin typeface="Calibri"/>
                <a:cs typeface="Calibri"/>
              </a:rPr>
              <a:t> in the </a:t>
            </a:r>
            <a:r>
              <a:rPr sz="1100" spc="-10" dirty="0">
                <a:latin typeface="Calibri"/>
                <a:cs typeface="Calibri"/>
              </a:rPr>
              <a:t>environment.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Signal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Amplification</a:t>
            </a:r>
            <a:r>
              <a:rPr sz="1100" spc="-1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121920">
              <a:lnSpc>
                <a:spcPct val="1098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The electrical signals </a:t>
            </a:r>
            <a:r>
              <a:rPr sz="1100" spc="-10" dirty="0">
                <a:latin typeface="Calibri"/>
                <a:cs typeface="Calibri"/>
              </a:rPr>
              <a:t>detected</a:t>
            </a:r>
            <a:r>
              <a:rPr sz="1100" spc="-5" dirty="0">
                <a:latin typeface="Calibri"/>
                <a:cs typeface="Calibri"/>
              </a:rPr>
              <a:t> by the </a:t>
            </a:r>
            <a:r>
              <a:rPr sz="1100" spc="-10" dirty="0">
                <a:latin typeface="Calibri"/>
                <a:cs typeface="Calibri"/>
              </a:rPr>
              <a:t>sensors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typically very </a:t>
            </a:r>
            <a:r>
              <a:rPr sz="1100" spc="-10" dirty="0">
                <a:latin typeface="Calibri"/>
                <a:cs typeface="Calibri"/>
              </a:rPr>
              <a:t>weak</a:t>
            </a:r>
            <a:r>
              <a:rPr sz="1100" spc="-5" dirty="0">
                <a:latin typeface="Calibri"/>
                <a:cs typeface="Calibri"/>
              </a:rPr>
              <a:t> and need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 amplified </a:t>
            </a:r>
            <a:r>
              <a:rPr sz="1100" spc="-10" dirty="0">
                <a:latin typeface="Calibri"/>
                <a:cs typeface="Calibri"/>
              </a:rPr>
              <a:t>for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reliable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measurement.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MYO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armband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likely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built-in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amplification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circuitry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boost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strength </a:t>
            </a:r>
            <a:r>
              <a:rPr sz="1100" spc="-5" dirty="0">
                <a:latin typeface="Calibri"/>
                <a:cs typeface="Calibri"/>
              </a:rPr>
              <a:t>of the EMG signals while minimizing noise </a:t>
            </a:r>
            <a:r>
              <a:rPr sz="1100" spc="-10" dirty="0">
                <a:latin typeface="Calibri"/>
                <a:cs typeface="Calibri"/>
              </a:rPr>
              <a:t>interference.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b="1" spc="-10" dirty="0">
                <a:latin typeface="Calibri"/>
                <a:cs typeface="Calibri"/>
              </a:rPr>
              <a:t>Analog-to-Digital Conversion</a:t>
            </a:r>
            <a:r>
              <a:rPr sz="1100" b="1" spc="-5" dirty="0">
                <a:latin typeface="Calibri"/>
                <a:cs typeface="Calibri"/>
              </a:rPr>
              <a:t> (ADC):</a:t>
            </a:r>
            <a:endParaRPr sz="1100">
              <a:latin typeface="Calibri"/>
              <a:cs typeface="Calibri"/>
            </a:endParaRPr>
          </a:p>
          <a:p>
            <a:pPr marL="12700" marR="308610">
              <a:lnSpc>
                <a:spcPct val="1098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Once the EMG signals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amplified, they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converted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-5" dirty="0">
                <a:latin typeface="Calibri"/>
                <a:cs typeface="Calibri"/>
              </a:rPr>
              <a:t> analog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digital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format</a:t>
            </a:r>
            <a:r>
              <a:rPr sz="1100" spc="-5" dirty="0">
                <a:latin typeface="Calibri"/>
                <a:cs typeface="Calibri"/>
              </a:rPr>
              <a:t> using an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analog-to-digital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converter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(ADC).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conversion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involves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sampling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analog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signal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regular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intervals</a:t>
            </a:r>
            <a:r>
              <a:rPr sz="1100" spc="-5" dirty="0">
                <a:latin typeface="Calibri"/>
                <a:cs typeface="Calibri"/>
              </a:rPr>
              <a:t> and assigning </a:t>
            </a:r>
            <a:r>
              <a:rPr sz="1100" spc="-10" dirty="0">
                <a:latin typeface="Calibri"/>
                <a:cs typeface="Calibri"/>
              </a:rPr>
              <a:t>digital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each sample.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10" dirty="0">
                <a:latin typeface="Calibri"/>
                <a:cs typeface="Calibri"/>
              </a:rPr>
              <a:t>Data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5" dirty="0">
                <a:latin typeface="Calibri"/>
                <a:cs typeface="Calibri"/>
              </a:rPr>
              <a:t>Transmission:</a:t>
            </a:r>
            <a:endParaRPr sz="1100">
              <a:latin typeface="Calibri"/>
              <a:cs typeface="Calibri"/>
            </a:endParaRPr>
          </a:p>
          <a:p>
            <a:pPr marL="12700" marR="128905" algn="just">
              <a:lnSpc>
                <a:spcPct val="1098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digitized </a:t>
            </a:r>
            <a:r>
              <a:rPr sz="1100" spc="-5" dirty="0">
                <a:latin typeface="Calibri"/>
                <a:cs typeface="Calibri"/>
              </a:rPr>
              <a:t>EMG signals </a:t>
            </a:r>
            <a:r>
              <a:rPr sz="1100" spc="-1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then </a:t>
            </a:r>
            <a:r>
              <a:rPr sz="1100" spc="-10" dirty="0">
                <a:latin typeface="Calibri"/>
                <a:cs typeface="Calibri"/>
              </a:rPr>
              <a:t>transmitted wirelessly from </a:t>
            </a:r>
            <a:r>
              <a:rPr sz="1100" spc="-5" dirty="0">
                <a:latin typeface="Calibri"/>
                <a:cs typeface="Calibri"/>
              </a:rPr>
              <a:t>the armband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connected </a:t>
            </a:r>
            <a:r>
              <a:rPr sz="1100" spc="-5" dirty="0">
                <a:latin typeface="Calibri"/>
                <a:cs typeface="Calibri"/>
              </a:rPr>
              <a:t>device,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such as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computer </a:t>
            </a:r>
            <a:r>
              <a:rPr sz="1100" spc="-5" dirty="0">
                <a:latin typeface="Calibri"/>
                <a:cs typeface="Calibri"/>
              </a:rPr>
              <a:t>or smartphone. This </a:t>
            </a:r>
            <a:r>
              <a:rPr sz="1100" spc="-10" dirty="0">
                <a:latin typeface="Calibri"/>
                <a:cs typeface="Calibri"/>
              </a:rPr>
              <a:t>allows for real-time monitoring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analysis </a:t>
            </a:r>
            <a:r>
              <a:rPr sz="1100" spc="-5" dirty="0">
                <a:latin typeface="Calibri"/>
                <a:cs typeface="Calibri"/>
              </a:rPr>
              <a:t>of the muscle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activity</a:t>
            </a:r>
            <a:r>
              <a:rPr sz="1100" spc="-10" dirty="0">
                <a:latin typeface="Calibri"/>
                <a:cs typeface="Calibri"/>
              </a:rPr>
              <a:t> detected</a:t>
            </a:r>
            <a:r>
              <a:rPr sz="1100" spc="-5" dirty="0">
                <a:latin typeface="Calibri"/>
                <a:cs typeface="Calibri"/>
              </a:rPr>
              <a:t> by the </a:t>
            </a:r>
            <a:r>
              <a:rPr sz="1100" spc="-10" dirty="0">
                <a:latin typeface="Calibri"/>
                <a:cs typeface="Calibri"/>
              </a:rPr>
              <a:t>sensors.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Signal</a:t>
            </a:r>
            <a:r>
              <a:rPr sz="1100" b="1" spc="-10" dirty="0">
                <a:latin typeface="Calibri"/>
                <a:cs typeface="Calibri"/>
              </a:rPr>
              <a:t> Processing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Interpretation:</a:t>
            </a:r>
            <a:endParaRPr sz="1100">
              <a:latin typeface="Calibri"/>
              <a:cs typeface="Calibri"/>
            </a:endParaRPr>
          </a:p>
          <a:p>
            <a:pPr marL="12700" marR="180340">
              <a:lnSpc>
                <a:spcPct val="1098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Upon </a:t>
            </a:r>
            <a:r>
              <a:rPr sz="1100" spc="-10" dirty="0">
                <a:latin typeface="Calibri"/>
                <a:cs typeface="Calibri"/>
              </a:rPr>
              <a:t>receiving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EMG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signals, </a:t>
            </a:r>
            <a:r>
              <a:rPr sz="1100" spc="-10" dirty="0">
                <a:latin typeface="Calibri"/>
                <a:cs typeface="Calibri"/>
              </a:rPr>
              <a:t>software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algorithms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within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connected</a:t>
            </a:r>
            <a:r>
              <a:rPr sz="1100" spc="-5" dirty="0">
                <a:latin typeface="Calibri"/>
                <a:cs typeface="Calibri"/>
              </a:rPr>
              <a:t> device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</a:t>
            </a:r>
            <a:r>
              <a:rPr sz="1100" spc="-5" dirty="0">
                <a:latin typeface="Calibri"/>
                <a:cs typeface="Calibri"/>
              </a:rPr>
              <a:t> and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interpret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0" dirty="0">
                <a:latin typeface="Calibri"/>
                <a:cs typeface="Calibri"/>
              </a:rPr>
              <a:t>data.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These algorithms </a:t>
            </a:r>
            <a:r>
              <a:rPr sz="1100" spc="-10" dirty="0">
                <a:latin typeface="Calibri"/>
                <a:cs typeface="Calibri"/>
              </a:rPr>
              <a:t>may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 </a:t>
            </a:r>
            <a:r>
              <a:rPr sz="1100" spc="-10" dirty="0">
                <a:latin typeface="Calibri"/>
                <a:cs typeface="Calibri"/>
              </a:rPr>
              <a:t>techniques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filtering</a:t>
            </a:r>
            <a:r>
              <a:rPr sz="1100" spc="-5" dirty="0">
                <a:latin typeface="Calibri"/>
                <a:cs typeface="Calibri"/>
              </a:rPr>
              <a:t> out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noise, identifying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specific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muscle activity </a:t>
            </a:r>
            <a:r>
              <a:rPr sz="1100" spc="-10" dirty="0">
                <a:latin typeface="Calibri"/>
                <a:cs typeface="Calibri"/>
              </a:rPr>
              <a:t>patterns,</a:t>
            </a:r>
            <a:r>
              <a:rPr sz="1100" spc="-5" dirty="0">
                <a:latin typeface="Calibri"/>
                <a:cs typeface="Calibri"/>
              </a:rPr>
              <a:t> and </a:t>
            </a:r>
            <a:r>
              <a:rPr sz="1100" spc="-10" dirty="0">
                <a:latin typeface="Calibri"/>
                <a:cs typeface="Calibri"/>
              </a:rPr>
              <a:t>translating</a:t>
            </a:r>
            <a:r>
              <a:rPr sz="1100" spc="-5" dirty="0">
                <a:latin typeface="Calibri"/>
                <a:cs typeface="Calibri"/>
              </a:rPr>
              <a:t> the signals </a:t>
            </a:r>
            <a:r>
              <a:rPr sz="1100" spc="-10" dirty="0">
                <a:latin typeface="Calibri"/>
                <a:cs typeface="Calibri"/>
              </a:rPr>
              <a:t>into</a:t>
            </a:r>
            <a:r>
              <a:rPr sz="1100" spc="-5" dirty="0">
                <a:latin typeface="Calibri"/>
                <a:cs typeface="Calibri"/>
              </a:rPr>
              <a:t> meaningful commands or actions.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spc="-5" dirty="0">
                <a:latin typeface="Calibri"/>
                <a:cs typeface="Calibri"/>
              </a:rPr>
              <a:t>User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Interaction:</a:t>
            </a:r>
            <a:endParaRPr sz="1100">
              <a:latin typeface="Calibri"/>
              <a:cs typeface="Calibri"/>
            </a:endParaRPr>
          </a:p>
          <a:p>
            <a:pPr marL="12700" marR="133350">
              <a:lnSpc>
                <a:spcPct val="109800"/>
              </a:lnSpc>
              <a:spcBef>
                <a:spcPts val="800"/>
              </a:spcBef>
            </a:pPr>
            <a:r>
              <a:rPr sz="1100" spc="-15" dirty="0">
                <a:latin typeface="Calibri"/>
                <a:cs typeface="Calibri"/>
              </a:rPr>
              <a:t>Finally,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interpreted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EMG signals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 used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control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various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applications</a:t>
            </a:r>
            <a:r>
              <a:rPr sz="1100" spc="-5" dirty="0">
                <a:latin typeface="Calibri"/>
                <a:cs typeface="Calibri"/>
              </a:rPr>
              <a:t> 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devices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based on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user's muscle </a:t>
            </a:r>
            <a:r>
              <a:rPr sz="1100" spc="-10" dirty="0">
                <a:latin typeface="Calibri"/>
                <a:cs typeface="Calibri"/>
              </a:rPr>
              <a:t>movements.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example,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signals </a:t>
            </a:r>
            <a:r>
              <a:rPr sz="1100" spc="-10" dirty="0">
                <a:latin typeface="Calibri"/>
                <a:cs typeface="Calibri"/>
              </a:rPr>
              <a:t>may</a:t>
            </a:r>
            <a:r>
              <a:rPr sz="1100" spc="-5" dirty="0">
                <a:latin typeface="Calibri"/>
                <a:cs typeface="Calibri"/>
              </a:rPr>
              <a:t> be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control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computer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cursor, </a:t>
            </a:r>
            <a:r>
              <a:rPr sz="1100" spc="-15" dirty="0">
                <a:latin typeface="Calibri"/>
                <a:cs typeface="Calibri"/>
              </a:rPr>
              <a:t> navigate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through</a:t>
            </a:r>
            <a:r>
              <a:rPr sz="1100" spc="-5" dirty="0">
                <a:latin typeface="Calibri"/>
                <a:cs typeface="Calibri"/>
              </a:rPr>
              <a:t> menus, or </a:t>
            </a:r>
            <a:r>
              <a:rPr sz="1100" spc="-10" dirty="0">
                <a:latin typeface="Calibri"/>
                <a:cs typeface="Calibri"/>
              </a:rPr>
              <a:t>interact</a:t>
            </a:r>
            <a:r>
              <a:rPr sz="1100" spc="-5" dirty="0">
                <a:latin typeface="Calibri"/>
                <a:cs typeface="Calibri"/>
              </a:rPr>
              <a:t> with virtual </a:t>
            </a:r>
            <a:r>
              <a:rPr sz="1100" spc="-10" dirty="0">
                <a:latin typeface="Calibri"/>
                <a:cs typeface="Calibri"/>
              </a:rPr>
              <a:t>reality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environments.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Gestures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  <a:p>
            <a:pPr marL="114935" indent="-102870">
              <a:lnSpc>
                <a:spcPct val="100000"/>
              </a:lnSpc>
              <a:spcBef>
                <a:spcPts val="945"/>
              </a:spcBef>
              <a:buAutoNum type="arabicPlain"/>
              <a:tabLst>
                <a:tab pos="115570" algn="l"/>
              </a:tabLst>
            </a:pP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Hand </a:t>
            </a:r>
            <a:r>
              <a:rPr sz="1100" b="1" spc="-10" dirty="0">
                <a:latin typeface="Calibri"/>
                <a:cs typeface="Calibri"/>
              </a:rPr>
              <a:t>at rest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hand is in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relaxed, stationary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 position.</a:t>
            </a:r>
            <a:endParaRPr sz="1100">
              <a:latin typeface="Calibri"/>
              <a:cs typeface="Calibri"/>
            </a:endParaRPr>
          </a:p>
          <a:p>
            <a:pPr marL="114935" indent="-102870">
              <a:lnSpc>
                <a:spcPct val="100000"/>
              </a:lnSpc>
              <a:spcBef>
                <a:spcPts val="925"/>
              </a:spcBef>
              <a:buAutoNum type="arabicPlain"/>
              <a:tabLst>
                <a:tab pos="115570" algn="l"/>
              </a:tabLst>
            </a:pP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5" dirty="0">
                <a:latin typeface="Calibri"/>
                <a:cs typeface="Calibri"/>
              </a:rPr>
              <a:t> Hand clenched in</a:t>
            </a:r>
            <a:r>
              <a:rPr sz="1100" b="1" dirty="0">
                <a:latin typeface="Calibri"/>
                <a:cs typeface="Calibri"/>
              </a:rPr>
              <a:t> a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fist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hand is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tightly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 closed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with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fingers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 curled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into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 the palm.</a:t>
            </a:r>
            <a:endParaRPr sz="1100">
              <a:latin typeface="Calibri"/>
              <a:cs typeface="Calibri"/>
            </a:endParaRPr>
          </a:p>
          <a:p>
            <a:pPr marL="12700" marR="323850">
              <a:lnSpc>
                <a:spcPct val="109800"/>
              </a:lnSpc>
              <a:spcBef>
                <a:spcPts val="800"/>
              </a:spcBef>
              <a:buAutoNum type="arabicPlain"/>
              <a:tabLst>
                <a:tab pos="115570" algn="l"/>
              </a:tabLst>
            </a:pPr>
            <a:r>
              <a:rPr sz="1100" b="1" dirty="0">
                <a:latin typeface="Calibri"/>
                <a:cs typeface="Calibri"/>
              </a:rPr>
              <a:t>- </a:t>
            </a:r>
            <a:r>
              <a:rPr sz="1100" b="1" spc="-15" dirty="0">
                <a:latin typeface="Calibri"/>
                <a:cs typeface="Calibri"/>
              </a:rPr>
              <a:t>Wrist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flexion</a:t>
            </a:r>
            <a:r>
              <a:rPr sz="1100" b="1" dirty="0">
                <a:latin typeface="Calibri"/>
                <a:cs typeface="Calibri"/>
              </a:rPr>
              <a:t> -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hand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bent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downward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wrist,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pointing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fingers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towards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Calibri"/>
                <a:cs typeface="Calibri"/>
              </a:rPr>
              <a:t>body.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1390" y="432767"/>
            <a:ext cx="1670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82637"/>
            <a:ext cx="379476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variance_ratio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eigenvalues *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100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/ np.sum(eigenvalues) </a:t>
            </a:r>
            <a:r>
              <a:rPr sz="1000" b="1" spc="-5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print(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'Variance ratio: '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, variance_ratio) </a:t>
            </a:r>
            <a:r>
              <a:rPr sz="1000" b="1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np.savetxt(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'afterPCA.txt'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10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X_reduced)</a:t>
            </a:r>
            <a:endParaRPr sz="1000">
              <a:latin typeface="Consolas"/>
              <a:cs typeface="Consolas"/>
            </a:endParaRPr>
          </a:p>
          <a:p>
            <a:pPr marL="12700" marR="633095">
              <a:lnSpc>
                <a:spcPct val="105300"/>
              </a:lnSpc>
            </a:pPr>
            <a:r>
              <a:rPr sz="1000" b="1" dirty="0">
                <a:latin typeface="Consolas"/>
                <a:cs typeface="Consolas"/>
              </a:rPr>
              <a:t># </a:t>
            </a:r>
            <a:r>
              <a:rPr sz="1000" b="1" spc="-5" dirty="0">
                <a:latin typeface="Consolas"/>
                <a:cs typeface="Consolas"/>
              </a:rPr>
              <a:t>Plot the data in the reduced subspace </a:t>
            </a:r>
            <a:r>
              <a:rPr sz="1000" b="1" dirty="0"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plt.scatter(X_reduced[:, 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], X_reduced[:, </a:t>
            </a:r>
            <a:r>
              <a:rPr sz="1000" b="1" spc="-5" dirty="0">
                <a:solidFill>
                  <a:srgbClr val="8A7B52"/>
                </a:solidFill>
                <a:latin typeface="Consolas"/>
                <a:cs typeface="Consolas"/>
              </a:rPr>
              <a:t>1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]) </a:t>
            </a:r>
            <a:r>
              <a:rPr sz="1000" b="1" spc="-5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plt.xlabel(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'PC1'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plt.ylabel(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'PC2'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 marL="12700" marR="1261110">
              <a:lnSpc>
                <a:spcPts val="1320"/>
              </a:lnSpc>
              <a:spcBef>
                <a:spcPts val="10"/>
              </a:spcBef>
            </a:pP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plt.title(</a:t>
            </a:r>
            <a:r>
              <a:rPr sz="1000" b="1" spc="-5" dirty="0">
                <a:solidFill>
                  <a:srgbClr val="005C5E"/>
                </a:solidFill>
                <a:latin typeface="Consolas"/>
                <a:cs typeface="Consolas"/>
              </a:rPr>
              <a:t>'Plot after applying PCA'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) </a:t>
            </a:r>
            <a:r>
              <a:rPr sz="1000" b="1" spc="-53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424E53"/>
                </a:solidFill>
                <a:latin typeface="Consolas"/>
                <a:cs typeface="Consolas"/>
              </a:rPr>
              <a:t>plt.show(</a:t>
            </a:r>
            <a:r>
              <a:rPr sz="1000" b="1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718742"/>
            <a:ext cx="5674995" cy="540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Data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Preprocessing:</a:t>
            </a:r>
            <a:endParaRPr sz="15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9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The script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first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reads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Excel</a:t>
            </a:r>
            <a:r>
              <a:rPr sz="1000" spc="-5" dirty="0">
                <a:latin typeface="Calibri"/>
                <a:cs typeface="Calibri"/>
              </a:rPr>
              <a:t> file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containing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dataset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using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Pandas.</a:t>
            </a:r>
            <a:endParaRPr sz="1000">
              <a:latin typeface="Calibri"/>
              <a:cs typeface="Calibri"/>
            </a:endParaRPr>
          </a:p>
          <a:p>
            <a:pPr marL="469900" marR="157480" indent="-228600">
              <a:lnSpc>
                <a:spcPct val="1098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It selects specific columns </a:t>
            </a:r>
            <a:r>
              <a:rPr sz="1000" spc="-10" dirty="0">
                <a:latin typeface="Calibri"/>
                <a:cs typeface="Calibri"/>
              </a:rPr>
              <a:t>from</a:t>
            </a:r>
            <a:r>
              <a:rPr sz="1000" spc="-5" dirty="0">
                <a:latin typeface="Calibri"/>
                <a:cs typeface="Calibri"/>
              </a:rPr>
              <a:t> the </a:t>
            </a:r>
            <a:r>
              <a:rPr sz="1000" spc="-10" dirty="0">
                <a:latin typeface="Calibri"/>
                <a:cs typeface="Calibri"/>
              </a:rPr>
              <a:t>dataset</a:t>
            </a:r>
            <a:r>
              <a:rPr sz="1000" spc="-5" dirty="0">
                <a:latin typeface="Calibri"/>
                <a:cs typeface="Calibri"/>
              </a:rPr>
              <a:t> (columns 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to 8) and </a:t>
            </a:r>
            <a:r>
              <a:rPr sz="1000" spc="-10" dirty="0">
                <a:latin typeface="Calibri"/>
                <a:cs typeface="Calibri"/>
              </a:rPr>
              <a:t>saves</a:t>
            </a:r>
            <a:r>
              <a:rPr sz="1000" spc="-5" dirty="0">
                <a:latin typeface="Calibri"/>
                <a:cs typeface="Calibri"/>
              </a:rPr>
              <a:t> them </a:t>
            </a:r>
            <a:r>
              <a:rPr sz="1000" spc="-10" dirty="0">
                <a:latin typeface="Calibri"/>
                <a:cs typeface="Calibri"/>
              </a:rPr>
              <a:t>into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text</a:t>
            </a:r>
            <a:r>
              <a:rPr sz="1000" spc="-5" dirty="0">
                <a:latin typeface="Calibri"/>
                <a:cs typeface="Calibri"/>
              </a:rPr>
              <a:t> file named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"output.txt"</a:t>
            </a:r>
            <a:r>
              <a:rPr sz="1000" spc="-5" dirty="0">
                <a:latin typeface="Calibri"/>
                <a:cs typeface="Calibri"/>
              </a:rPr>
              <a:t> with </a:t>
            </a:r>
            <a:r>
              <a:rPr sz="1000" spc="-10" dirty="0">
                <a:latin typeface="Calibri"/>
                <a:cs typeface="Calibri"/>
              </a:rPr>
              <a:t>space-separated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values.</a:t>
            </a:r>
            <a:endParaRPr sz="10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14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Then, it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loads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data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from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text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file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into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5" dirty="0">
                <a:latin typeface="Calibri"/>
                <a:cs typeface="Calibri"/>
              </a:rPr>
              <a:t>NumPy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array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for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further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processing.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Calibri"/>
                <a:cs typeface="Calibri"/>
              </a:rPr>
              <a:t>Principal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Component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Analysis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(PCA):</a:t>
            </a:r>
            <a:endParaRPr sz="15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9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PCA is </a:t>
            </a:r>
            <a:r>
              <a:rPr sz="1000" spc="-10" dirty="0">
                <a:latin typeface="Calibri"/>
                <a:cs typeface="Calibri"/>
              </a:rPr>
              <a:t>performed</a:t>
            </a:r>
            <a:r>
              <a:rPr sz="1000" spc="-5" dirty="0">
                <a:latin typeface="Calibri"/>
                <a:cs typeface="Calibri"/>
              </a:rPr>
              <a:t> on the </a:t>
            </a:r>
            <a:r>
              <a:rPr sz="1000" spc="-10" dirty="0">
                <a:latin typeface="Calibri"/>
                <a:cs typeface="Calibri"/>
              </a:rPr>
              <a:t>dataset</a:t>
            </a:r>
            <a:r>
              <a:rPr sz="1000" spc="-5" dirty="0">
                <a:latin typeface="Calibri"/>
                <a:cs typeface="Calibri"/>
              </a:rPr>
              <a:t> using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custom</a:t>
            </a:r>
            <a:r>
              <a:rPr sz="1000" spc="-5" dirty="0">
                <a:latin typeface="Calibri"/>
                <a:cs typeface="Calibri"/>
              </a:rPr>
              <a:t> function named pca(X).</a:t>
            </a:r>
            <a:endParaRPr sz="10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14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Inside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pca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function:</a:t>
            </a:r>
            <a:endParaRPr sz="10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120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data</a:t>
            </a:r>
            <a:r>
              <a:rPr sz="1000" spc="-5" dirty="0">
                <a:latin typeface="Calibri"/>
                <a:cs typeface="Calibri"/>
              </a:rPr>
              <a:t> is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mean-centered</a:t>
            </a:r>
            <a:r>
              <a:rPr sz="1000" spc="-5" dirty="0">
                <a:latin typeface="Calibri"/>
                <a:cs typeface="Calibri"/>
              </a:rPr>
              <a:t> by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subtracting</a:t>
            </a:r>
            <a:r>
              <a:rPr sz="1000" spc="-5" dirty="0">
                <a:latin typeface="Calibri"/>
                <a:cs typeface="Calibri"/>
              </a:rPr>
              <a:t> 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mean of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each </a:t>
            </a:r>
            <a:r>
              <a:rPr sz="1000" spc="-10" dirty="0">
                <a:latin typeface="Calibri"/>
                <a:cs typeface="Calibri"/>
              </a:rPr>
              <a:t>feature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column.</a:t>
            </a:r>
            <a:endParaRPr sz="10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114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covariance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matrix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mean-centered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data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calculated.</a:t>
            </a:r>
            <a:endParaRPr sz="10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120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000" spc="-10" dirty="0">
                <a:latin typeface="Calibri"/>
                <a:cs typeface="Calibri"/>
              </a:rPr>
              <a:t>Eigenvalues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eigenvectors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covariance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matrix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are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computed.</a:t>
            </a:r>
            <a:endParaRPr sz="1000">
              <a:latin typeface="Calibri"/>
              <a:cs typeface="Calibri"/>
            </a:endParaRPr>
          </a:p>
          <a:p>
            <a:pPr marL="927100" marR="439420" lvl="1" indent="-228600">
              <a:lnSpc>
                <a:spcPct val="109800"/>
              </a:lnSpc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000" spc="-10" dirty="0">
                <a:latin typeface="Calibri"/>
                <a:cs typeface="Calibri"/>
              </a:rPr>
              <a:t>Eigenvalues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are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sorted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descending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order,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corresponding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eigenvectors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are 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reordered </a:t>
            </a:r>
            <a:r>
              <a:rPr sz="1000" spc="-15" dirty="0">
                <a:latin typeface="Calibri"/>
                <a:cs typeface="Calibri"/>
              </a:rPr>
              <a:t>accordingly.</a:t>
            </a:r>
            <a:endParaRPr sz="1000">
              <a:latin typeface="Calibri"/>
              <a:cs typeface="Calibri"/>
            </a:endParaRPr>
          </a:p>
          <a:p>
            <a:pPr marL="927100" marR="240665" lvl="1" indent="-228600">
              <a:lnSpc>
                <a:spcPct val="109800"/>
              </a:lnSpc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000" spc="-5" dirty="0">
                <a:latin typeface="Calibri"/>
                <a:cs typeface="Calibri"/>
              </a:rPr>
              <a:t>The top</a:t>
            </a:r>
            <a:r>
              <a:rPr sz="1000" dirty="0">
                <a:latin typeface="Calibri"/>
                <a:cs typeface="Calibri"/>
              </a:rPr>
              <a:t> 4 </a:t>
            </a:r>
            <a:r>
              <a:rPr sz="1000" spc="-10" dirty="0">
                <a:latin typeface="Calibri"/>
                <a:cs typeface="Calibri"/>
              </a:rPr>
              <a:t>eigenvectors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(principal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components)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are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selected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transform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data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into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reduced </a:t>
            </a:r>
            <a:r>
              <a:rPr sz="1000" spc="-5" dirty="0">
                <a:latin typeface="Calibri"/>
                <a:cs typeface="Calibri"/>
              </a:rPr>
              <a:t>subspace.</a:t>
            </a:r>
            <a:endParaRPr sz="10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114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data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 </a:t>
            </a:r>
            <a:r>
              <a:rPr sz="1000" spc="-10" dirty="0">
                <a:latin typeface="Calibri"/>
                <a:cs typeface="Calibri"/>
              </a:rPr>
              <a:t>transformed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onto</a:t>
            </a:r>
            <a:r>
              <a:rPr sz="1000" spc="-5" dirty="0">
                <a:latin typeface="Calibri"/>
                <a:cs typeface="Calibri"/>
              </a:rPr>
              <a:t> 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new subspace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using matrix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multiplication.</a:t>
            </a:r>
            <a:endParaRPr sz="1000">
              <a:latin typeface="Calibri"/>
              <a:cs typeface="Calibri"/>
            </a:endParaRPr>
          </a:p>
          <a:p>
            <a:pPr marL="469900" marR="222250" indent="-228600">
              <a:lnSpc>
                <a:spcPct val="1098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function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returns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transformed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data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(X_reduced),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sorted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eigenvalues,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mean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original</a:t>
            </a:r>
            <a:r>
              <a:rPr sz="1000" spc="-10" dirty="0">
                <a:latin typeface="Calibri"/>
                <a:cs typeface="Calibri"/>
              </a:rPr>
              <a:t> dataset.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●"/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5" dirty="0">
                <a:latin typeface="Calibri"/>
                <a:cs typeface="Calibri"/>
              </a:rPr>
              <a:t>Variance</a:t>
            </a:r>
            <a:r>
              <a:rPr sz="1500" b="1" spc="-5" dirty="0">
                <a:latin typeface="Calibri"/>
                <a:cs typeface="Calibri"/>
              </a:rPr>
              <a:t> Ratio Calculation:</a:t>
            </a:r>
            <a:endParaRPr sz="1500">
              <a:latin typeface="Calibri"/>
              <a:cs typeface="Calibri"/>
            </a:endParaRPr>
          </a:p>
          <a:p>
            <a:pPr marL="469900" marR="5080" indent="-228600">
              <a:lnSpc>
                <a:spcPct val="109800"/>
              </a:lnSpc>
              <a:spcBef>
                <a:spcPts val="869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script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calculates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variance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explained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each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principal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component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10" dirty="0">
                <a:latin typeface="Calibri"/>
                <a:cs typeface="Calibri"/>
              </a:rPr>
              <a:t>percentage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total 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variance.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●"/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Visualization:</a:t>
            </a:r>
            <a:endParaRPr sz="15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9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reduced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data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(X_reduced)</a:t>
            </a:r>
            <a:r>
              <a:rPr sz="1000" spc="-5" dirty="0">
                <a:latin typeface="Calibri"/>
                <a:cs typeface="Calibri"/>
              </a:rPr>
              <a:t> is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plotted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Calibri"/>
                <a:cs typeface="Calibri"/>
              </a:rPr>
              <a:t> a</a:t>
            </a:r>
            <a:r>
              <a:rPr sz="1000" spc="-5" dirty="0">
                <a:latin typeface="Calibri"/>
                <a:cs typeface="Calibri"/>
              </a:rPr>
              <a:t> 2D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scatter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plot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using Matplotlib.</a:t>
            </a:r>
            <a:endParaRPr sz="1000">
              <a:latin typeface="Calibri"/>
              <a:cs typeface="Calibri"/>
            </a:endParaRPr>
          </a:p>
          <a:p>
            <a:pPr marL="469900" marR="340995" indent="-228600">
              <a:lnSpc>
                <a:spcPct val="1098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x-axis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represents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first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principal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component</a:t>
            </a:r>
            <a:r>
              <a:rPr sz="1000" spc="-5" dirty="0">
                <a:latin typeface="Calibri"/>
                <a:cs typeface="Calibri"/>
              </a:rPr>
              <a:t> (PC1),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10" dirty="0">
                <a:latin typeface="Calibri"/>
                <a:cs typeface="Calibri"/>
              </a:rPr>
              <a:t>y-axis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represents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second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principal</a:t>
            </a:r>
            <a:r>
              <a:rPr sz="1000" spc="-10" dirty="0">
                <a:latin typeface="Calibri"/>
                <a:cs typeface="Calibri"/>
              </a:rPr>
              <a:t> component</a:t>
            </a:r>
            <a:r>
              <a:rPr sz="1000" spc="-5" dirty="0">
                <a:latin typeface="Calibri"/>
                <a:cs typeface="Calibri"/>
              </a:rPr>
              <a:t> (PC2).</a:t>
            </a:r>
            <a:endParaRPr sz="10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plot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provides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10" dirty="0">
                <a:latin typeface="Calibri"/>
                <a:cs typeface="Calibri"/>
              </a:rPr>
              <a:t>visualization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data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distribution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reduced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subspace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after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applying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PCA.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2785"/>
            <a:ext cx="5756910" cy="1710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61290">
              <a:lnSpc>
                <a:spcPct val="109800"/>
              </a:lnSpc>
              <a:spcBef>
                <a:spcPts val="865"/>
              </a:spcBef>
              <a:buAutoNum type="arabicPlain" startAt="3"/>
              <a:tabLst>
                <a:tab pos="115570" algn="l"/>
              </a:tabLst>
            </a:pPr>
            <a:r>
              <a:rPr sz="1100" b="1" dirty="0">
                <a:latin typeface="Calibri"/>
                <a:cs typeface="Calibri"/>
              </a:rPr>
              <a:t>– </a:t>
            </a:r>
            <a:r>
              <a:rPr sz="1100" b="1" spc="-15" dirty="0">
                <a:latin typeface="Calibri"/>
                <a:cs typeface="Calibri"/>
              </a:rPr>
              <a:t>Wrist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extension</a:t>
            </a:r>
            <a:r>
              <a:rPr sz="1100" b="1" dirty="0">
                <a:latin typeface="Calibri"/>
                <a:cs typeface="Calibri"/>
              </a:rPr>
              <a:t> -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hand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bent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upward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wrist,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pointing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fingers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Calibri"/>
                <a:cs typeface="Calibri"/>
              </a:rPr>
              <a:t>away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Calibri"/>
                <a:cs typeface="Calibri"/>
              </a:rPr>
              <a:t>body.</a:t>
            </a:r>
            <a:endParaRPr sz="1100">
              <a:latin typeface="Calibri"/>
              <a:cs typeface="Calibri"/>
            </a:endParaRPr>
          </a:p>
          <a:p>
            <a:pPr marL="114935" indent="-102870">
              <a:lnSpc>
                <a:spcPct val="100000"/>
              </a:lnSpc>
              <a:spcBef>
                <a:spcPts val="930"/>
              </a:spcBef>
              <a:buAutoNum type="arabicPlain" startAt="3"/>
              <a:tabLst>
                <a:tab pos="115570" algn="l"/>
              </a:tabLst>
            </a:pP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5" dirty="0">
                <a:latin typeface="Calibri"/>
                <a:cs typeface="Calibri"/>
              </a:rPr>
              <a:t> Radial </a:t>
            </a:r>
            <a:r>
              <a:rPr sz="1100" b="1" spc="-10" dirty="0">
                <a:latin typeface="Calibri"/>
                <a:cs typeface="Calibri"/>
              </a:rPr>
              <a:t>deviations</a:t>
            </a:r>
            <a:r>
              <a:rPr sz="1100" b="1" dirty="0">
                <a:latin typeface="Calibri"/>
                <a:cs typeface="Calibri"/>
              </a:rPr>
              <a:t> -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 hand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tilted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towards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 the thumb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side of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forearm.</a:t>
            </a:r>
            <a:endParaRPr sz="1100">
              <a:latin typeface="Calibri"/>
              <a:cs typeface="Calibri"/>
            </a:endParaRPr>
          </a:p>
          <a:p>
            <a:pPr marL="114935" indent="-102870">
              <a:lnSpc>
                <a:spcPct val="100000"/>
              </a:lnSpc>
              <a:spcBef>
                <a:spcPts val="930"/>
              </a:spcBef>
              <a:buAutoNum type="arabicPlain" startAt="3"/>
              <a:tabLst>
                <a:tab pos="115570" algn="l"/>
              </a:tabLst>
            </a:pP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5" dirty="0">
                <a:latin typeface="Calibri"/>
                <a:cs typeface="Calibri"/>
              </a:rPr>
              <a:t> Ulnar </a:t>
            </a:r>
            <a:r>
              <a:rPr sz="1100" b="1" spc="-10" dirty="0">
                <a:latin typeface="Calibri"/>
                <a:cs typeface="Calibri"/>
              </a:rPr>
              <a:t>deviations</a:t>
            </a:r>
            <a:r>
              <a:rPr sz="1100" b="1" dirty="0">
                <a:latin typeface="Calibri"/>
                <a:cs typeface="Calibri"/>
              </a:rPr>
              <a:t> -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 hand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tilted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towards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 the pinky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side of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forearm.</a:t>
            </a:r>
            <a:endParaRPr sz="1100">
              <a:latin typeface="Calibri"/>
              <a:cs typeface="Calibri"/>
            </a:endParaRPr>
          </a:p>
          <a:p>
            <a:pPr marL="114935" indent="-102870">
              <a:lnSpc>
                <a:spcPct val="100000"/>
              </a:lnSpc>
              <a:spcBef>
                <a:spcPts val="900"/>
              </a:spcBef>
              <a:buAutoNum type="arabicPlain" startAt="3"/>
              <a:tabLst>
                <a:tab pos="115570" algn="l"/>
              </a:tabLst>
            </a:pP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Extended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palm </a:t>
            </a:r>
            <a:r>
              <a:rPr sz="1100" b="1" dirty="0">
                <a:latin typeface="Calibri"/>
                <a:cs typeface="Calibri"/>
              </a:rPr>
              <a:t>-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The hand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is open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flattened,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fingers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Calibri"/>
                <a:cs typeface="Calibri"/>
              </a:rPr>
              <a:t>spread</a:t>
            </a:r>
            <a:r>
              <a:rPr sz="1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Calibri"/>
                <a:cs typeface="Calibri"/>
              </a:rPr>
              <a:t>apart</a:t>
            </a:r>
            <a:r>
              <a:rPr sz="1200" b="1" spc="-5" dirty="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981011"/>
            <a:ext cx="573532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experimental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purposes,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recruited</a:t>
            </a:r>
            <a:r>
              <a:rPr sz="1100" spc="-5" dirty="0">
                <a:latin typeface="Calibri"/>
                <a:cs typeface="Calibri"/>
              </a:rPr>
              <a:t> 37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healthy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volunteers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either </a:t>
            </a:r>
            <a:r>
              <a:rPr sz="1100" spc="-10" dirty="0">
                <a:latin typeface="Calibri"/>
                <a:cs typeface="Calibri"/>
              </a:rPr>
              <a:t>sex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(24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women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13 men)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-5" dirty="0">
                <a:latin typeface="Calibri"/>
                <a:cs typeface="Calibri"/>
              </a:rPr>
              <a:t> 18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41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years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old,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 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different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fitness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training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(12 </a:t>
            </a:r>
            <a:r>
              <a:rPr sz="1100" spc="-10" dirty="0">
                <a:latin typeface="Calibri"/>
                <a:cs typeface="Calibri"/>
              </a:rPr>
              <a:t>trained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25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trained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subjects).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context</a:t>
            </a:r>
            <a:r>
              <a:rPr sz="1100" spc="-5" dirty="0">
                <a:latin typeface="Calibri"/>
                <a:cs typeface="Calibri"/>
              </a:rPr>
              <a:t> of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work</a:t>
            </a:r>
            <a:r>
              <a:rPr sz="1100" spc="-5" dirty="0">
                <a:latin typeface="Calibri"/>
                <a:cs typeface="Calibri"/>
              </a:rPr>
              <a:t> by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“trained”,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mean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persons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who </a:t>
            </a:r>
            <a:r>
              <a:rPr sz="1100" spc="-10" dirty="0">
                <a:latin typeface="Calibri"/>
                <a:cs typeface="Calibri"/>
              </a:rPr>
              <a:t>regularly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practice</a:t>
            </a:r>
            <a:r>
              <a:rPr sz="1100" spc="-5" dirty="0">
                <a:latin typeface="Calibri"/>
                <a:cs typeface="Calibri"/>
              </a:rPr>
              <a:t> sport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other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activities </a:t>
            </a:r>
            <a:r>
              <a:rPr sz="1100" spc="-10" dirty="0">
                <a:latin typeface="Calibri"/>
                <a:cs typeface="Calibri"/>
              </a:rPr>
              <a:t>related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manual small motility </a:t>
            </a:r>
            <a:r>
              <a:rPr sz="1100" spc="-10" dirty="0">
                <a:latin typeface="Calibri"/>
                <a:cs typeface="Calibri"/>
              </a:rPr>
              <a:t>(playing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guitar,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embroidery,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etc.).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13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4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100" b="1" spc="-6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190" dirty="0">
                <a:solidFill>
                  <a:srgbClr val="0D0D0D"/>
                </a:solidFill>
                <a:latin typeface="Arial"/>
                <a:cs typeface="Arial"/>
              </a:rPr>
              <a:t>F</a:t>
            </a:r>
            <a:r>
              <a:rPr sz="1100" b="1" spc="-75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100" b="1" spc="-2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100" b="1" spc="-65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476887"/>
            <a:ext cx="570865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1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100" b="1" spc="-25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145" dirty="0">
                <a:solidFill>
                  <a:srgbClr val="0D0D0D"/>
                </a:solidFill>
                <a:latin typeface="Arial"/>
                <a:cs typeface="Arial"/>
              </a:rPr>
              <a:t>ss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100" b="1" spc="-35" dirty="0">
                <a:solidFill>
                  <a:srgbClr val="0D0D0D"/>
                </a:solidFill>
                <a:latin typeface="Arial"/>
                <a:cs typeface="Arial"/>
              </a:rPr>
              <a:t>f</a:t>
            </a:r>
            <a:r>
              <a:rPr sz="1100" b="1" spc="-5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100" b="1" spc="-8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100" b="1" spc="-12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13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4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100" b="1" spc="-6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5"/>
              </a:spcBef>
            </a:pP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This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code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snippet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organizes </a:t>
            </a:r>
            <a:r>
              <a:rPr sz="1100" spc="20" dirty="0">
                <a:solidFill>
                  <a:srgbClr val="0D0D0D"/>
                </a:solidFill>
                <a:latin typeface="Microsoft Sans Serif"/>
                <a:cs typeface="Microsoft Sans Serif"/>
              </a:rPr>
              <a:t>raw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data ﬁles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into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distinct </a:t>
            </a:r>
            <a:r>
              <a:rPr sz="1100" spc="-50" dirty="0">
                <a:solidFill>
                  <a:srgbClr val="0D0D0D"/>
                </a:solidFill>
                <a:latin typeface="Microsoft Sans Serif"/>
                <a:cs typeface="Microsoft Sans Serif"/>
              </a:rPr>
              <a:t>classes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based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on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their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content.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It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reads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through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each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ﬁle, identiﬁes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class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data,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sorts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it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into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separate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output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ﬁles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corresponding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each </a:t>
            </a: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class.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Additionally,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it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handles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ﬁles </a:t>
            </a:r>
            <a:r>
              <a:rPr sz="1100" spc="25" dirty="0">
                <a:solidFill>
                  <a:srgbClr val="0D0D0D"/>
                </a:solidFill>
                <a:latin typeface="Microsoft Sans Serif"/>
                <a:cs typeface="Microsoft Sans Serif"/>
              </a:rPr>
              <a:t>with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speciﬁc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preﬁxes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by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placing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them </a:t>
            </a:r>
            <a:r>
              <a:rPr sz="1100" spc="-28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into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distinct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subdirectories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within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destination folder.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Finally,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it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conﬁrms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successful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sorting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of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data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upon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completion.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u="heavy" spc="-12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C</a:t>
            </a:r>
            <a:r>
              <a:rPr sz="1100" b="1" u="heavy" spc="-7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o</a:t>
            </a:r>
            <a:r>
              <a:rPr sz="1100" b="1" u="heavy" spc="-5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d</a:t>
            </a:r>
            <a:r>
              <a:rPr sz="1100" b="1" u="heavy" spc="-6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e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u="heavy" spc="-6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9269474"/>
            <a:ext cx="1931035" cy="37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import</a:t>
            </a:r>
            <a:r>
              <a:rPr sz="700" spc="-6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Consolas"/>
                <a:cs typeface="Consolas"/>
              </a:rPr>
              <a:t>#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Create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directory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if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it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does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not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exist</a:t>
            </a:r>
            <a:endParaRPr sz="7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065" y="2399070"/>
            <a:ext cx="4908906" cy="24022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425251"/>
            <a:ext cx="57340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2145" y="432789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947664"/>
            <a:ext cx="5106035" cy="76866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def</a:t>
            </a:r>
            <a:r>
              <a:rPr sz="700" spc="-6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b="1" spc="-5" dirty="0">
                <a:solidFill>
                  <a:srgbClr val="870000"/>
                </a:solidFill>
                <a:latin typeface="Consolas"/>
                <a:cs typeface="Consolas"/>
              </a:rPr>
              <a:t>create_directory</a:t>
            </a:r>
            <a:r>
              <a:rPr sz="700" spc="-5" dirty="0">
                <a:solidFill>
                  <a:srgbClr val="728E00"/>
                </a:solidFill>
                <a:latin typeface="Consolas"/>
                <a:cs typeface="Consolas"/>
              </a:rPr>
              <a:t>(directory):</a:t>
            </a:r>
            <a:endParaRPr sz="700">
              <a:latin typeface="Consolas"/>
              <a:cs typeface="Consolas"/>
            </a:endParaRPr>
          </a:p>
          <a:p>
            <a:pPr marL="354330" marR="3326765" indent="-195580">
              <a:lnSpc>
                <a:spcPct val="112200"/>
              </a:lnSpc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if not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os.path.exists(directory): </a:t>
            </a:r>
            <a:r>
              <a:rPr sz="700" spc="-37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os.makedirs(directory)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Consolas"/>
                <a:cs typeface="Consolas"/>
              </a:rPr>
              <a:t>#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Process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files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and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sort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them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into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different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classes</a:t>
            </a:r>
            <a:endParaRPr sz="700">
              <a:latin typeface="Consolas"/>
              <a:cs typeface="Consolas"/>
            </a:endParaRPr>
          </a:p>
          <a:p>
            <a:pPr marL="158750" marR="2153920" indent="-146685">
              <a:lnSpc>
                <a:spcPct val="112200"/>
              </a:lnSpc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def </a:t>
            </a:r>
            <a:r>
              <a:rPr sz="700" b="1" spc="-5" dirty="0">
                <a:solidFill>
                  <a:srgbClr val="870000"/>
                </a:solidFill>
                <a:latin typeface="Consolas"/>
                <a:cs typeface="Consolas"/>
              </a:rPr>
              <a:t>process_files</a:t>
            </a:r>
            <a:r>
              <a:rPr sz="700" spc="-5" dirty="0">
                <a:solidFill>
                  <a:srgbClr val="728E00"/>
                </a:solidFill>
                <a:latin typeface="Consolas"/>
                <a:cs typeface="Consolas"/>
              </a:rPr>
              <a:t>(folder_path, folder_path_destination </a:t>
            </a:r>
            <a:r>
              <a:rPr sz="700" dirty="0">
                <a:solidFill>
                  <a:srgbClr val="728E00"/>
                </a:solidFill>
                <a:latin typeface="Consolas"/>
                <a:cs typeface="Consolas"/>
              </a:rPr>
              <a:t>, </a:t>
            </a:r>
            <a:r>
              <a:rPr sz="700" spc="-5" dirty="0">
                <a:solidFill>
                  <a:srgbClr val="728E00"/>
                </a:solidFill>
                <a:latin typeface="Consolas"/>
                <a:cs typeface="Consolas"/>
              </a:rPr>
              <a:t>n): </a:t>
            </a:r>
            <a:r>
              <a:rPr sz="700" spc="-370" dirty="0">
                <a:solidFill>
                  <a:srgbClr val="728E00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outputMap</a:t>
            </a:r>
            <a:r>
              <a:rPr sz="700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{</a:t>
            </a:r>
            <a:endParaRPr sz="70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  <a:spcBef>
                <a:spcPts val="105"/>
              </a:spcBef>
            </a:pP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"0"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"0.txt"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70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"1"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"1.txt"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70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  <a:spcBef>
                <a:spcPts val="105"/>
              </a:spcBef>
            </a:pP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"2"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"2.txt"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70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"3"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"3.txt"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70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  <a:spcBef>
                <a:spcPts val="105"/>
              </a:spcBef>
            </a:pP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"4"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"4.txt"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70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"5"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"5.txt"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70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  <a:spcBef>
                <a:spcPts val="105"/>
              </a:spcBef>
            </a:pP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"6"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"6.txt"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70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  <a:spcBef>
                <a:spcPts val="105"/>
              </a:spcBef>
            </a:pP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"7"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: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"7.txt"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endParaRPr sz="7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}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158750" marR="3228975">
              <a:lnSpc>
                <a:spcPct val="112200"/>
              </a:lnSpc>
            </a:pPr>
            <a:r>
              <a:rPr sz="700" dirty="0">
                <a:latin typeface="Consolas"/>
                <a:cs typeface="Consolas"/>
              </a:rPr>
              <a:t>#</a:t>
            </a:r>
            <a:r>
              <a:rPr sz="700" spc="2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Check</a:t>
            </a:r>
            <a:r>
              <a:rPr sz="700" spc="2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if</a:t>
            </a:r>
            <a:r>
              <a:rPr sz="700" spc="2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the</a:t>
            </a:r>
            <a:r>
              <a:rPr sz="700" spc="2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folder</a:t>
            </a:r>
            <a:r>
              <a:rPr sz="700" spc="2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path</a:t>
            </a:r>
            <a:r>
              <a:rPr sz="700" spc="2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exists 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700" spc="-4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not</a:t>
            </a:r>
            <a:r>
              <a:rPr sz="700" spc="-4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os.path.exists(folder_path):</a:t>
            </a:r>
            <a:endParaRPr sz="700">
              <a:latin typeface="Consolas"/>
              <a:cs typeface="Consolas"/>
            </a:endParaRPr>
          </a:p>
          <a:p>
            <a:pPr marL="354330" marR="2984500">
              <a:lnSpc>
                <a:spcPct val="112200"/>
              </a:lnSpc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print(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"Folder path does not exist."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 </a:t>
            </a:r>
            <a:r>
              <a:rPr sz="700" spc="-37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return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158750" marR="2398395">
              <a:lnSpc>
                <a:spcPct val="112200"/>
              </a:lnSpc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Create the destination folder if it does not exist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create_directory(folder_path_destination)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onsolas"/>
              <a:cs typeface="Consolas"/>
            </a:endParaRPr>
          </a:p>
          <a:p>
            <a:pPr marL="158750" marR="2642870">
              <a:lnSpc>
                <a:spcPct val="112200"/>
              </a:lnSpc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Walk through the folder and process the files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700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root,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dirs,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files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700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os.walk(folder_path):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354330">
              <a:lnSpc>
                <a:spcPct val="100000"/>
              </a:lnSpc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700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folder</a:t>
            </a:r>
            <a:r>
              <a:rPr sz="700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700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dirs: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549910" marR="2251710">
              <a:lnSpc>
                <a:spcPct val="112200"/>
              </a:lnSpc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Check if the number of folders to sample is </a:t>
            </a:r>
            <a:r>
              <a:rPr sz="700" dirty="0">
                <a:latin typeface="Consolas"/>
                <a:cs typeface="Consolas"/>
              </a:rPr>
              <a:t>0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(n==</a:t>
            </a:r>
            <a:r>
              <a:rPr sz="700" spc="-5" dirty="0">
                <a:solidFill>
                  <a:srgbClr val="8A7B52"/>
                </a:solidFill>
                <a:latin typeface="Consolas"/>
                <a:cs typeface="Consolas"/>
              </a:rPr>
              <a:t>0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):</a:t>
            </a:r>
            <a:endParaRPr sz="700">
              <a:latin typeface="Consolas"/>
              <a:cs typeface="Consolas"/>
            </a:endParaRPr>
          </a:p>
          <a:p>
            <a:pPr marL="744855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break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49910">
              <a:lnSpc>
                <a:spcPct val="100000"/>
              </a:lnSpc>
            </a:pP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n</a:t>
            </a:r>
            <a:r>
              <a:rPr sz="700" spc="-4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n</a:t>
            </a:r>
            <a:r>
              <a:rPr sz="700" spc="-5" dirty="0">
                <a:solidFill>
                  <a:srgbClr val="8A7B52"/>
                </a:solidFill>
                <a:latin typeface="Consolas"/>
                <a:cs typeface="Consolas"/>
              </a:rPr>
              <a:t>-1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549910" marR="2545080">
              <a:lnSpc>
                <a:spcPct val="112200"/>
              </a:lnSpc>
              <a:spcBef>
                <a:spcPts val="5"/>
              </a:spcBef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Get the folder name and the folder path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folder_name</a:t>
            </a:r>
            <a:r>
              <a:rPr sz="700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os.path.join(root,</a:t>
            </a:r>
            <a:r>
              <a:rPr sz="700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folder)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549910" marR="2593975">
              <a:lnSpc>
                <a:spcPct val="112200"/>
              </a:lnSpc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Check if the folder name is .DS_Store 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700" spc="-3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filename</a:t>
            </a:r>
            <a:r>
              <a:rPr sz="700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700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os.listdir(folder_name):</a:t>
            </a:r>
            <a:endParaRPr sz="700">
              <a:latin typeface="Consolas"/>
              <a:cs typeface="Consolas"/>
            </a:endParaRPr>
          </a:p>
          <a:p>
            <a:pPr marL="940435" marR="3033395" indent="-195580">
              <a:lnSpc>
                <a:spcPct val="112200"/>
              </a:lnSpc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if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filename ==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".DS_Store"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: </a:t>
            </a:r>
            <a:r>
              <a:rPr sz="700" spc="-37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continue</a:t>
            </a:r>
            <a:endParaRPr sz="700">
              <a:latin typeface="Consolas"/>
              <a:cs typeface="Consolas"/>
            </a:endParaRPr>
          </a:p>
          <a:p>
            <a:pPr marL="744855" marR="1470025">
              <a:lnSpc>
                <a:spcPct val="224400"/>
              </a:lnSpc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print(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"Processing file:"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, filename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+ </a:t>
            </a:r>
            <a:r>
              <a:rPr sz="700" dirty="0">
                <a:solidFill>
                  <a:srgbClr val="005C5E"/>
                </a:solidFill>
                <a:latin typeface="Consolas"/>
                <a:cs typeface="Consolas"/>
              </a:rPr>
              <a:t>"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in folder:"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, folder) </a:t>
            </a:r>
            <a:r>
              <a:rPr sz="700" spc="-37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#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Open the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file and read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the lines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in it</a:t>
            </a:r>
            <a:endParaRPr sz="700">
              <a:latin typeface="Consolas"/>
              <a:cs typeface="Consolas"/>
            </a:endParaRPr>
          </a:p>
          <a:p>
            <a:pPr marL="744855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with</a:t>
            </a:r>
            <a:r>
              <a:rPr sz="700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open(os.path.join(folder_name,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filename),</a:t>
            </a:r>
            <a:r>
              <a:rPr sz="700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'r'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as</a:t>
            </a:r>
            <a:r>
              <a:rPr sz="700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file: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940435" marR="1421130">
              <a:lnSpc>
                <a:spcPct val="112200"/>
              </a:lnSpc>
              <a:spcBef>
                <a:spcPts val="5"/>
              </a:spcBef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Iterate through the lines in the file and process them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700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line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700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file:</a:t>
            </a:r>
            <a:endParaRPr sz="700">
              <a:latin typeface="Consolas"/>
              <a:cs typeface="Consolas"/>
            </a:endParaRPr>
          </a:p>
          <a:p>
            <a:pPr marL="1136015" marR="2935605">
              <a:lnSpc>
                <a:spcPct val="112200"/>
              </a:lnSpc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line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line.strip()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class_name</a:t>
            </a:r>
            <a:r>
              <a:rPr sz="700" spc="-4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4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line[</a:t>
            </a:r>
            <a:r>
              <a:rPr sz="700" spc="-5" dirty="0">
                <a:solidFill>
                  <a:srgbClr val="8A7B52"/>
                </a:solidFill>
                <a:latin typeface="Consolas"/>
                <a:cs typeface="Consolas"/>
              </a:rPr>
              <a:t>-1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] </a:t>
            </a:r>
            <a:r>
              <a:rPr sz="700" spc="-37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output_file</a:t>
            </a:r>
            <a:r>
              <a:rPr sz="700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""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1136015" marR="542290">
              <a:lnSpc>
                <a:spcPct val="112200"/>
              </a:lnSpc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Check if the class name is in the output map and get the output file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700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class_name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700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outputMap:</a:t>
            </a:r>
            <a:endParaRPr sz="700">
              <a:latin typeface="Consolas"/>
              <a:cs typeface="Consolas"/>
            </a:endParaRPr>
          </a:p>
          <a:p>
            <a:pPr marL="1331595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output_file</a:t>
            </a:r>
            <a:r>
              <a:rPr sz="700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outputMap[class_name]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1331595" marR="5080">
              <a:lnSpc>
                <a:spcPct val="112200"/>
              </a:lnSpc>
              <a:spcBef>
                <a:spcPts val="5"/>
              </a:spcBef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Check if the output file is not empty and write the line to the output file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create_directory(os.path.join(folder_path_destination,folder,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"DataFor1"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))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create_directory(os.path.join(folder_path_destination,folder,</a:t>
            </a:r>
            <a:r>
              <a:rPr sz="700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"DataFor2"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))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03" y="8981051"/>
            <a:ext cx="539940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output_location</a:t>
            </a:r>
            <a:r>
              <a:rPr sz="700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4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""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842644" marR="2496185">
              <a:lnSpc>
                <a:spcPct val="112200"/>
              </a:lnSpc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Check if the filename starts with </a:t>
            </a:r>
            <a:r>
              <a:rPr sz="700" dirty="0">
                <a:latin typeface="Consolas"/>
                <a:cs typeface="Consolas"/>
              </a:rPr>
              <a:t>1 </a:t>
            </a:r>
            <a:r>
              <a:rPr sz="700" spc="-5" dirty="0">
                <a:latin typeface="Consolas"/>
                <a:cs typeface="Consolas"/>
              </a:rPr>
              <a:t>or </a:t>
            </a:r>
            <a:r>
              <a:rPr sz="700" dirty="0">
                <a:latin typeface="Consolas"/>
                <a:cs typeface="Consolas"/>
              </a:rPr>
              <a:t>2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700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filename.startswith(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"1"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):</a:t>
            </a:r>
            <a:endParaRPr sz="700">
              <a:latin typeface="Consolas"/>
              <a:cs typeface="Consolas"/>
            </a:endParaRPr>
          </a:p>
          <a:p>
            <a:pPr marL="1038225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output_location</a:t>
            </a:r>
            <a:r>
              <a:rPr sz="700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os.path.join(folder_path_destination,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folder</a:t>
            </a:r>
            <a:r>
              <a:rPr sz="700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"DataFor1"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output_file)</a:t>
            </a:r>
            <a:endParaRPr sz="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2145" y="432792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6650" y="4730031"/>
            <a:ext cx="29032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u="heavy" spc="-1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C</a:t>
            </a:r>
            <a:r>
              <a:rPr sz="1300" b="1" u="heavy" spc="-5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O</a:t>
            </a:r>
            <a:r>
              <a:rPr sz="1300" b="1" u="heavy" spc="-2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D</a:t>
            </a:r>
            <a:r>
              <a:rPr sz="1300" b="1" u="heavy" spc="-18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E</a:t>
            </a:r>
            <a:r>
              <a:rPr sz="1300" b="1" u="heavy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spc="-17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F</a:t>
            </a:r>
            <a:r>
              <a:rPr sz="1300" b="1" u="heavy" spc="-5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O</a:t>
            </a:r>
            <a:r>
              <a:rPr sz="1300" b="1" u="heavy" spc="-15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R</a:t>
            </a:r>
            <a:r>
              <a:rPr sz="1300" b="1" u="heavy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spc="-1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C</a:t>
            </a:r>
            <a:r>
              <a:rPr sz="1300" b="1" u="heavy" spc="-5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O</a:t>
            </a:r>
            <a:r>
              <a:rPr sz="1300" b="1" u="heavy" spc="-1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N</a:t>
            </a:r>
            <a:r>
              <a:rPr sz="1300" b="1" u="heavy" spc="-5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V</a:t>
            </a:r>
            <a:r>
              <a:rPr sz="1300" b="1" u="heavy" spc="-18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ER</a:t>
            </a:r>
            <a:r>
              <a:rPr sz="1300" b="1" u="heavy" spc="-10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T</a:t>
            </a:r>
            <a:r>
              <a:rPr sz="1300" b="1" u="heavy" spc="1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I</a:t>
            </a:r>
            <a:r>
              <a:rPr sz="1300" b="1" u="heavy" spc="-1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N</a:t>
            </a:r>
            <a:r>
              <a:rPr sz="1300" b="1" u="heavy" spc="-16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G</a:t>
            </a:r>
            <a:r>
              <a:rPr sz="1300" b="1" u="heavy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spc="-10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.T</a:t>
            </a:r>
            <a:r>
              <a:rPr sz="1300" b="1" u="heavy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X</a:t>
            </a:r>
            <a:r>
              <a:rPr sz="1300" b="1" u="heavy" spc="-9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T</a:t>
            </a:r>
            <a:r>
              <a:rPr sz="1300" b="1" u="heavy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spc="-12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T</a:t>
            </a:r>
            <a:r>
              <a:rPr sz="1300" b="1" u="heavy" spc="-5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O</a:t>
            </a:r>
            <a:r>
              <a:rPr sz="1300" b="1" u="heavy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spc="-3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.</a:t>
            </a:r>
            <a:r>
              <a:rPr sz="1300" b="1" u="heavy" spc="-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X</a:t>
            </a:r>
            <a:r>
              <a:rPr sz="1300" b="1" u="heavy" spc="-15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L</a:t>
            </a:r>
            <a:r>
              <a:rPr sz="1300" b="1" u="heavy" spc="-17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S</a:t>
            </a:r>
            <a:r>
              <a:rPr sz="1300" b="1" u="heavy" spc="-4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951" y="947664"/>
            <a:ext cx="5741035" cy="11029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84910">
              <a:lnSpc>
                <a:spcPct val="100000"/>
              </a:lnSpc>
              <a:spcBef>
                <a:spcPts val="200"/>
              </a:spcBef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elif</a:t>
            </a:r>
            <a:r>
              <a:rPr sz="700" spc="-6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filename.startswith(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"2"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):</a:t>
            </a:r>
            <a:endParaRPr sz="700">
              <a:latin typeface="Consolas"/>
              <a:cs typeface="Consolas"/>
            </a:endParaRPr>
          </a:p>
          <a:p>
            <a:pPr marL="1380490">
              <a:lnSpc>
                <a:spcPct val="100000"/>
              </a:lnSpc>
              <a:spcBef>
                <a:spcPts val="105"/>
              </a:spcBef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output_location</a:t>
            </a:r>
            <a:r>
              <a:rPr sz="700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os.path.join(folder_path_destination,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folder</a:t>
            </a:r>
            <a:r>
              <a:rPr sz="700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"DataFor2"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output_file)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1184910" marR="2837815">
              <a:lnSpc>
                <a:spcPct val="112200"/>
              </a:lnSpc>
            </a:pPr>
            <a:r>
              <a:rPr sz="700" dirty="0">
                <a:latin typeface="Consolas"/>
                <a:cs typeface="Consolas"/>
              </a:rPr>
              <a:t># </a:t>
            </a:r>
            <a:r>
              <a:rPr sz="700" spc="-5" dirty="0">
                <a:latin typeface="Consolas"/>
                <a:cs typeface="Consolas"/>
              </a:rPr>
              <a:t>Write the line to the output file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700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output_location:</a:t>
            </a:r>
            <a:endParaRPr sz="700">
              <a:latin typeface="Consolas"/>
              <a:cs typeface="Consolas"/>
            </a:endParaRPr>
          </a:p>
          <a:p>
            <a:pPr marL="1575435" marR="2545080" indent="-195580">
              <a:lnSpc>
                <a:spcPct val="112200"/>
              </a:lnSpc>
            </a:pP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with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open(output_location,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'a'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as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f: </a:t>
            </a:r>
            <a:r>
              <a:rPr sz="700" spc="-37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f.write(line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+</a:t>
            </a:r>
            <a:r>
              <a:rPr sz="700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"\n"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print(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"Data</a:t>
            </a:r>
            <a:r>
              <a:rPr sz="700" spc="-4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sorted</a:t>
            </a:r>
            <a:r>
              <a:rPr sz="700" spc="-35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successfully."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2384134"/>
            <a:ext cx="5692140" cy="11029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700" dirty="0">
                <a:latin typeface="Consolas"/>
                <a:cs typeface="Consolas"/>
              </a:rPr>
              <a:t>#</a:t>
            </a:r>
            <a:r>
              <a:rPr sz="700" spc="-20" dirty="0"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TODO:</a:t>
            </a:r>
            <a:r>
              <a:rPr sz="700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Change</a:t>
            </a:r>
            <a:r>
              <a:rPr sz="700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the</a:t>
            </a:r>
            <a:r>
              <a:rPr sz="700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folder</a:t>
            </a:r>
            <a:r>
              <a:rPr sz="700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979D"/>
                </a:solidFill>
                <a:latin typeface="Consolas"/>
                <a:cs typeface="Consolas"/>
              </a:rPr>
              <a:t>path</a:t>
            </a:r>
            <a:endParaRPr sz="700">
              <a:latin typeface="Consolas"/>
              <a:cs typeface="Consolas"/>
            </a:endParaRPr>
          </a:p>
          <a:p>
            <a:pPr marL="12700" marR="5080">
              <a:lnSpc>
                <a:spcPct val="112200"/>
              </a:lnSpc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folder_path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"/Users/ajiteshkumarsingh/Documents/Semester 4/Signal Processing/Project/EMG_data_for_gestures-master" </a:t>
            </a:r>
            <a:r>
              <a:rPr sz="70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folder_path_destination</a:t>
            </a:r>
            <a:r>
              <a:rPr sz="700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"/Users/ajiteshkumarsingh/Documents/Semester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4/Signal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Processing/Project/Output"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Consolas"/>
                <a:cs typeface="Consolas"/>
              </a:rPr>
              <a:t>#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Get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the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number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of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folders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to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sample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n</a:t>
            </a:r>
            <a:r>
              <a:rPr sz="700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700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int(input(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"Enter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the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number of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folders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you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want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sample of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005C5E"/>
                </a:solidFill>
                <a:latin typeface="Consolas"/>
                <a:cs typeface="Consolas"/>
              </a:rPr>
              <a:t>:</a:t>
            </a:r>
            <a:r>
              <a:rPr sz="700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005C5E"/>
                </a:solidFill>
                <a:latin typeface="Consolas"/>
                <a:cs typeface="Consolas"/>
              </a:rPr>
              <a:t>"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))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Consolas"/>
                <a:cs typeface="Consolas"/>
              </a:rPr>
              <a:t>#</a:t>
            </a:r>
            <a:r>
              <a:rPr sz="700" spc="-3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Process</a:t>
            </a:r>
            <a:r>
              <a:rPr sz="700" spc="-3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the</a:t>
            </a:r>
            <a:r>
              <a:rPr sz="700" spc="-30" dirty="0">
                <a:latin typeface="Consolas"/>
                <a:cs typeface="Consolas"/>
              </a:rPr>
              <a:t> </a:t>
            </a:r>
            <a:r>
              <a:rPr sz="700" spc="-5" dirty="0">
                <a:latin typeface="Consolas"/>
                <a:cs typeface="Consolas"/>
              </a:rPr>
              <a:t>files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process_files(folder_path,</a:t>
            </a:r>
            <a:r>
              <a:rPr sz="700" spc="-6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700" spc="-5" dirty="0">
                <a:solidFill>
                  <a:srgbClr val="424E53"/>
                </a:solidFill>
                <a:latin typeface="Consolas"/>
                <a:cs typeface="Consolas"/>
              </a:rPr>
              <a:t>folder_path_destination,n)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125" y="5634427"/>
            <a:ext cx="4713605" cy="399287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import</a:t>
            </a:r>
            <a:r>
              <a:rPr sz="800" b="1" spc="-9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</a:t>
            </a:r>
            <a:endParaRPr sz="800">
              <a:latin typeface="Consolas"/>
              <a:cs typeface="Consolas"/>
            </a:endParaRPr>
          </a:p>
          <a:p>
            <a:pPr marL="12700" marR="3632200">
              <a:lnSpc>
                <a:spcPct val="112200"/>
              </a:lnSpc>
            </a:pP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import</a:t>
            </a:r>
            <a:r>
              <a:rPr sz="800" b="1" spc="-3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pandas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as</a:t>
            </a:r>
            <a:r>
              <a:rPr sz="8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pd </a:t>
            </a:r>
            <a:r>
              <a:rPr sz="800" b="1" spc="-4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import</a:t>
            </a:r>
            <a:r>
              <a:rPr sz="800" b="1" spc="-1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re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12700" marR="2069464">
              <a:lnSpc>
                <a:spcPct val="112200"/>
              </a:lnSpc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Function to convert text files to Excel files </a:t>
            </a:r>
            <a:r>
              <a:rPr sz="800" b="1" spc="-425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def</a:t>
            </a:r>
            <a:r>
              <a:rPr sz="8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870000"/>
                </a:solidFill>
                <a:latin typeface="Consolas"/>
                <a:cs typeface="Consolas"/>
              </a:rPr>
              <a:t>txt_to_excel</a:t>
            </a:r>
            <a:r>
              <a:rPr sz="800" b="1" spc="-5" dirty="0">
                <a:solidFill>
                  <a:srgbClr val="728E00"/>
                </a:solidFill>
                <a:latin typeface="Consolas"/>
                <a:cs typeface="Consolas"/>
              </a:rPr>
              <a:t>(input_folder,</a:t>
            </a:r>
            <a:r>
              <a:rPr sz="800" b="1" spc="-30" dirty="0">
                <a:solidFill>
                  <a:srgbClr val="728E00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728E00"/>
                </a:solidFill>
                <a:latin typeface="Consolas"/>
                <a:cs typeface="Consolas"/>
              </a:rPr>
              <a:t>output_folder):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onsolas"/>
              <a:cs typeface="Consolas"/>
            </a:endParaRPr>
          </a:p>
          <a:p>
            <a:pPr marL="179705" marR="1623060">
              <a:lnSpc>
                <a:spcPct val="112200"/>
              </a:lnSpc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Iterate through each folder in the input directory </a:t>
            </a:r>
            <a:r>
              <a:rPr sz="800" b="1" spc="-425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8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folder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8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os.listdir(input_folder):</a:t>
            </a:r>
            <a:endParaRPr sz="8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  <a:spcBef>
                <a:spcPts val="120"/>
              </a:spcBef>
            </a:pP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folder_path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os.path.join(input_folder,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folder)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</a:pP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800" b="1" spc="-6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os.path.isdir(folder_path):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nsolas"/>
              <a:cs typeface="Consolas"/>
            </a:endParaRPr>
          </a:p>
          <a:p>
            <a:pPr marL="626110">
              <a:lnSpc>
                <a:spcPct val="100000"/>
              </a:lnSpc>
            </a:pPr>
            <a:r>
              <a:rPr sz="800" b="1" dirty="0">
                <a:latin typeface="Consolas"/>
                <a:cs typeface="Consolas"/>
              </a:rPr>
              <a:t>#</a:t>
            </a:r>
            <a:r>
              <a:rPr sz="800" b="1" spc="-25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Create</a:t>
            </a:r>
            <a:r>
              <a:rPr sz="800" b="1" spc="-2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corresponding</a:t>
            </a:r>
            <a:r>
              <a:rPr sz="800" b="1" spc="-25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output</a:t>
            </a:r>
            <a:r>
              <a:rPr sz="800" b="1" spc="-2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folder</a:t>
            </a:r>
            <a:endParaRPr sz="800">
              <a:latin typeface="Consolas"/>
              <a:cs typeface="Consolas"/>
            </a:endParaRPr>
          </a:p>
          <a:p>
            <a:pPr marL="626110" marR="1064895">
              <a:lnSpc>
                <a:spcPct val="112200"/>
              </a:lnSpc>
            </a:pP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output_subfolder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os.path.join(output_folder, folder) </a:t>
            </a:r>
            <a:r>
              <a:rPr sz="800" b="1" spc="-4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os.makedirs(output_subfolder,</a:t>
            </a:r>
            <a:r>
              <a:rPr sz="8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exist_ok=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True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nsolas"/>
              <a:cs typeface="Consolas"/>
            </a:endParaRPr>
          </a:p>
          <a:p>
            <a:pPr marL="626110" marR="1623060">
              <a:lnSpc>
                <a:spcPct val="112200"/>
              </a:lnSpc>
              <a:spcBef>
                <a:spcPts val="5"/>
              </a:spcBef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Navigate to DataFor1 and DataFor2 folders </a:t>
            </a:r>
            <a:r>
              <a:rPr sz="800" b="1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800" b="1" spc="-2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data_folder</a:t>
            </a:r>
            <a:r>
              <a:rPr sz="8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800" b="1" spc="-2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[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'DataFor1'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,</a:t>
            </a:r>
            <a:r>
              <a:rPr sz="8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'DataFor2'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]:</a:t>
            </a:r>
            <a:endParaRPr sz="8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  <a:spcBef>
                <a:spcPts val="114"/>
              </a:spcBef>
            </a:pP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data_path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os.path.join(folder_path,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data_folder)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</a:pP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800" b="1" spc="-6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os.path.isdir(data_path):</a:t>
            </a:r>
            <a:endParaRPr sz="800">
              <a:latin typeface="Consolas"/>
              <a:cs typeface="Consolas"/>
            </a:endParaRPr>
          </a:p>
          <a:p>
            <a:pPr marL="1072515" marR="60325">
              <a:lnSpc>
                <a:spcPct val="112200"/>
              </a:lnSpc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Create output folder for DataFor1 and DataFor2 </a:t>
            </a:r>
            <a:r>
              <a:rPr sz="800" b="1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output_data_folder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os.path.join(output_subfolder, data_folder) </a:t>
            </a:r>
            <a:r>
              <a:rPr sz="800" b="1" spc="-4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os.makedirs(output_data_folder,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exist_ok=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True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onsolas"/>
              <a:cs typeface="Consolas"/>
            </a:endParaRPr>
          </a:p>
          <a:p>
            <a:pPr marL="1072515">
              <a:lnSpc>
                <a:spcPct val="100000"/>
              </a:lnSpc>
            </a:pPr>
            <a:r>
              <a:rPr sz="800" b="1" dirty="0">
                <a:latin typeface="Consolas"/>
                <a:cs typeface="Consolas"/>
              </a:rPr>
              <a:t>#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Iterate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through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each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text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file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in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DataFor1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and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DataFor2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folders</a:t>
            </a:r>
            <a:endParaRPr sz="8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3924300"/>
            <a:ext cx="16573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2145" y="432792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781754"/>
            <a:ext cx="5711825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45" dirty="0">
                <a:solidFill>
                  <a:srgbClr val="0D0D0D"/>
                </a:solidFill>
                <a:latin typeface="Arial"/>
                <a:cs typeface="Arial"/>
              </a:rPr>
              <a:t>F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100" b="1" spc="-25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1100" b="1" spc="-1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100" b="1" spc="-6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100" b="1" spc="-2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100" b="1" spc="-8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100" b="1" spc="-12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8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100" b="1" spc="-45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15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100" b="1" spc="-1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100" b="1" spc="-1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100" b="1" spc="-8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25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1100" b="1" spc="-8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100" b="1" spc="-85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1100" b="1" spc="-25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1100" b="1" spc="-7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100" b="1" spc="-1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100" b="1" spc="-75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100" b="1" spc="-8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100" b="1" spc="-140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5"/>
              </a:spcBef>
            </a:pPr>
            <a:r>
              <a:rPr sz="1100" spc="-60" dirty="0">
                <a:solidFill>
                  <a:srgbClr val="0D0D0D"/>
                </a:solidFill>
                <a:latin typeface="Microsoft Sans Serif"/>
                <a:cs typeface="Microsoft Sans Serif"/>
              </a:rPr>
              <a:t>For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each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Excel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ﬁle,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it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reads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5" dirty="0">
                <a:solidFill>
                  <a:srgbClr val="0D0D0D"/>
                </a:solidFill>
                <a:latin typeface="Microsoft Sans Serif"/>
                <a:cs typeface="Microsoft Sans Serif"/>
              </a:rPr>
              <a:t>SEMG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into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table,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ﬁlters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the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signals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using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0D0D0D"/>
                </a:solidFill>
                <a:latin typeface="Microsoft Sans Serif"/>
                <a:cs typeface="Microsoft Sans Serif"/>
              </a:rPr>
              <a:t>a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Butterworth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0D0D0D"/>
                </a:solidFill>
                <a:latin typeface="Microsoft Sans Serif"/>
                <a:cs typeface="Microsoft Sans Serif"/>
              </a:rPr>
              <a:t>band-stop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0D0D0D"/>
                </a:solidFill>
                <a:latin typeface="Microsoft Sans Serif"/>
                <a:cs typeface="Microsoft Sans Serif"/>
              </a:rPr>
              <a:t>ﬁlter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to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remove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noise,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calculates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various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statistical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0D0D0D"/>
                </a:solidFill>
                <a:latin typeface="Microsoft Sans Serif"/>
                <a:cs typeface="Microsoft Sans Serif"/>
              </a:rPr>
              <a:t>measures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such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0D0D0D"/>
                </a:solidFill>
                <a:latin typeface="Microsoft Sans Serif"/>
                <a:cs typeface="Microsoft Sans Serif"/>
              </a:rPr>
              <a:t>as</a:t>
            </a:r>
            <a:r>
              <a:rPr sz="11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D0D0D"/>
                </a:solidFill>
                <a:latin typeface="Microsoft Sans Serif"/>
                <a:cs typeface="Microsoft Sans Serif"/>
              </a:rPr>
              <a:t>maximum 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amplitude,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peak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frequency,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mean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D0D0D"/>
                </a:solidFill>
                <a:latin typeface="Microsoft Sans Serif"/>
                <a:cs typeface="Microsoft Sans Serif"/>
              </a:rPr>
              <a:t>amplitude,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0D0D0D"/>
                </a:solidFill>
                <a:latin typeface="Microsoft Sans Serif"/>
                <a:cs typeface="Microsoft Sans Serif"/>
              </a:rPr>
              <a:t>mean,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0D0D0D"/>
                </a:solidFill>
                <a:latin typeface="Microsoft Sans Serif"/>
                <a:cs typeface="Microsoft Sans Serif"/>
              </a:rPr>
              <a:t>skewness,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and </a:t>
            </a:r>
            <a:r>
              <a:rPr sz="1100" spc="-20" dirty="0">
                <a:solidFill>
                  <a:srgbClr val="0D0D0D"/>
                </a:solidFill>
                <a:latin typeface="Microsoft Sans Serif"/>
                <a:cs typeface="Microsoft Sans Serif"/>
              </a:rPr>
              <a:t>kurtosis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-105" dirty="0">
                <a:solidFill>
                  <a:srgbClr val="0D0D0D"/>
                </a:solidFill>
                <a:latin typeface="Microsoft Sans Serif"/>
                <a:cs typeface="Microsoft Sans Serif"/>
              </a:rPr>
              <a:t>C</a:t>
            </a:r>
            <a:r>
              <a:rPr sz="1100" dirty="0">
                <a:solidFill>
                  <a:srgbClr val="0D0D0D"/>
                </a:solidFill>
                <a:latin typeface="Microsoft Sans Serif"/>
                <a:cs typeface="Microsoft Sans Serif"/>
              </a:rPr>
              <a:t>o</a:t>
            </a:r>
            <a:r>
              <a:rPr sz="11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d</a:t>
            </a:r>
            <a:r>
              <a:rPr sz="1100" spc="-45" dirty="0">
                <a:solidFill>
                  <a:srgbClr val="0D0D0D"/>
                </a:solidFill>
                <a:latin typeface="Microsoft Sans Serif"/>
                <a:cs typeface="Microsoft Sans Serif"/>
              </a:rPr>
              <a:t>e</a:t>
            </a:r>
            <a:r>
              <a:rPr sz="1100" spc="-2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100" spc="165" dirty="0">
                <a:solidFill>
                  <a:srgbClr val="0D0D0D"/>
                </a:solidFill>
                <a:latin typeface="Microsoft Sans Serif"/>
                <a:cs typeface="Microsoft Sans Serif"/>
              </a:rPr>
              <a:t>-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75" y="7338552"/>
            <a:ext cx="471360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9390">
              <a:lnSpc>
                <a:spcPct val="112200"/>
              </a:lnSpc>
              <a:spcBef>
                <a:spcPts val="100"/>
              </a:spcBef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Define output folder path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outputFolder</a:t>
            </a:r>
            <a:r>
              <a:rPr sz="800" spc="-4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4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'OutputResults_6-9'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nsolas"/>
              <a:cs typeface="Consolas"/>
            </a:endParaRPr>
          </a:p>
          <a:p>
            <a:pPr marL="12700" marR="234886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Create output folder if it doesn't exist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if</a:t>
            </a:r>
            <a:r>
              <a:rPr sz="800" spc="-15" dirty="0">
                <a:solidFill>
                  <a:srgbClr val="815BA3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~exist(outputFolder,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'dir'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  <a:p>
            <a:pPr marL="12700" marR="3408679" indent="167005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mkdir(outputFolder)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;  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end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12700" marR="123253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Iterate over folders from OutputExcel/25/ to OutputExcel/36/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for</a:t>
            </a:r>
            <a:r>
              <a:rPr sz="800" spc="-10" dirty="0">
                <a:solidFill>
                  <a:srgbClr val="815BA3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folderNum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13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: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24</a:t>
            </a:r>
            <a:endParaRPr sz="800">
              <a:latin typeface="Consolas"/>
              <a:cs typeface="Consolas"/>
            </a:endParaRPr>
          </a:p>
          <a:p>
            <a:pPr marL="179705" marR="134429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Define data folder path for the current iteration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dataFolder</a:t>
            </a:r>
            <a:r>
              <a:rPr sz="800" spc="-3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3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fullfile(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'OutputExcel'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3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num2str(folderNum));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179705" marR="1902460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Iterate over DataFor1 and DataFor2 subfolders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for</a:t>
            </a:r>
            <a:r>
              <a:rPr sz="800" spc="-20" dirty="0">
                <a:solidFill>
                  <a:srgbClr val="815BA3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dataSubfolder</a:t>
            </a:r>
            <a:r>
              <a:rPr sz="800" spc="-1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{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'DataFor1'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1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'DataFor2'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}</a:t>
            </a:r>
            <a:endParaRPr sz="8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  <a:spcBef>
                <a:spcPts val="114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subfolderName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dataSubfolder{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};</a:t>
            </a:r>
            <a:endParaRPr sz="8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subfolder</a:t>
            </a:r>
            <a:r>
              <a:rPr sz="800" spc="-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2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fullfile(outputFolder,</a:t>
            </a:r>
            <a:r>
              <a:rPr sz="800" spc="-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sprintf(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'DataFor%d_%s_Results'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2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folderNum,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125" y="944710"/>
            <a:ext cx="5494655" cy="31724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072515">
              <a:lnSpc>
                <a:spcPct val="100000"/>
              </a:lnSpc>
              <a:spcBef>
                <a:spcPts val="215"/>
              </a:spcBef>
            </a:pP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8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i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8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range(</a:t>
            </a:r>
            <a:r>
              <a:rPr sz="800" b="1" spc="-5" dirty="0">
                <a:solidFill>
                  <a:srgbClr val="8A7B52"/>
                </a:solidFill>
                <a:latin typeface="Consolas"/>
                <a:cs typeface="Consolas"/>
              </a:rPr>
              <a:t>7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):</a:t>
            </a:r>
            <a:endParaRPr sz="8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  <a:spcBef>
                <a:spcPts val="120"/>
              </a:spcBef>
            </a:pP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txt_file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os.path.join(data_path,</a:t>
            </a:r>
            <a:r>
              <a:rPr sz="800" b="1" spc="-3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f"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{i}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.txt"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</a:pP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if</a:t>
            </a:r>
            <a:r>
              <a:rPr sz="800" b="1" spc="-6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os.path.isfile(txt_file):</a:t>
            </a:r>
            <a:endParaRPr sz="800">
              <a:latin typeface="Consolas"/>
              <a:cs typeface="Consolas"/>
            </a:endParaRPr>
          </a:p>
          <a:p>
            <a:pPr marL="1518920" marR="283845">
              <a:lnSpc>
                <a:spcPct val="112200"/>
              </a:lnSpc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Read text file with variable whitespace as delimiter using regex </a:t>
            </a:r>
            <a:r>
              <a:rPr sz="800" b="1" spc="-425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with</a:t>
            </a:r>
            <a:r>
              <a:rPr sz="8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open(txt_file,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'r'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as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file:</a:t>
            </a:r>
            <a:endParaRPr sz="800">
              <a:latin typeface="Consolas"/>
              <a:cs typeface="Consolas"/>
            </a:endParaRPr>
          </a:p>
          <a:p>
            <a:pPr marL="1518920" marR="2404110" indent="222885">
              <a:lnSpc>
                <a:spcPct val="112200"/>
              </a:lnSpc>
            </a:pP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lines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file.readlines() </a:t>
            </a:r>
            <a:r>
              <a:rPr sz="800" b="1" spc="-4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[]</a:t>
            </a:r>
            <a:endParaRPr sz="800">
              <a:latin typeface="Consolas"/>
              <a:cs typeface="Consolas"/>
            </a:endParaRPr>
          </a:p>
          <a:p>
            <a:pPr marL="1518920">
              <a:lnSpc>
                <a:spcPct val="100000"/>
              </a:lnSpc>
              <a:spcBef>
                <a:spcPts val="114"/>
              </a:spcBef>
            </a:pP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8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line</a:t>
            </a:r>
            <a:r>
              <a:rPr sz="800" b="1" spc="-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in</a:t>
            </a:r>
            <a:r>
              <a:rPr sz="800" b="1" spc="-3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lines:</a:t>
            </a:r>
            <a:endParaRPr sz="800">
              <a:latin typeface="Consolas"/>
              <a:cs typeface="Consolas"/>
            </a:endParaRPr>
          </a:p>
          <a:p>
            <a:pPr marL="1742439">
              <a:lnSpc>
                <a:spcPct val="100000"/>
              </a:lnSpc>
              <a:spcBef>
                <a:spcPts val="120"/>
              </a:spcBef>
            </a:pPr>
            <a:r>
              <a:rPr sz="800" b="1" dirty="0">
                <a:latin typeface="Consolas"/>
                <a:cs typeface="Consolas"/>
              </a:rPr>
              <a:t>#</a:t>
            </a:r>
            <a:r>
              <a:rPr sz="800" b="1" spc="-15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Split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line</a:t>
            </a:r>
            <a:r>
              <a:rPr sz="800" b="1" spc="-15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using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regex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to</a:t>
            </a:r>
            <a:r>
              <a:rPr sz="800" b="1" spc="-15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handle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variable</a:t>
            </a:r>
            <a:r>
              <a:rPr sz="800" b="1" spc="-15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whitespace</a:t>
            </a:r>
            <a:endParaRPr sz="800">
              <a:latin typeface="Consolas"/>
              <a:cs typeface="Consolas"/>
            </a:endParaRPr>
          </a:p>
          <a:p>
            <a:pPr marL="12700" marR="5080" indent="1729739">
              <a:lnSpc>
                <a:spcPct val="112200"/>
              </a:lnSpc>
            </a:pP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row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[float(value)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if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re.match(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r'^-?\d+(?:\.\d+)?(?:e[-+]?\d+)?$'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, </a:t>
            </a:r>
            <a:r>
              <a:rPr sz="800" b="1" spc="-4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value)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else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value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for</a:t>
            </a:r>
            <a:r>
              <a:rPr sz="800" b="1" spc="-1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value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in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re.split(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r'\s+'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, line.strip())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if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value]</a:t>
            </a:r>
            <a:endParaRPr sz="800">
              <a:latin typeface="Consolas"/>
              <a:cs typeface="Consolas"/>
            </a:endParaRPr>
          </a:p>
          <a:p>
            <a:pPr marL="1742439" marR="2125345" indent="-55880">
              <a:lnSpc>
                <a:spcPct val="112200"/>
              </a:lnSpc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Convert to float if possible </a:t>
            </a:r>
            <a:r>
              <a:rPr sz="800" b="1" spc="-425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data.append(row)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nsolas"/>
              <a:cs typeface="Consolas"/>
            </a:endParaRPr>
          </a:p>
          <a:p>
            <a:pPr marL="1518920" marR="1957705">
              <a:lnSpc>
                <a:spcPct val="112200"/>
              </a:lnSpc>
              <a:spcBef>
                <a:spcPts val="5"/>
              </a:spcBef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Convert list of lists to DataFrame </a:t>
            </a:r>
            <a:r>
              <a:rPr sz="800" b="1" spc="-425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data</a:t>
            </a:r>
            <a:r>
              <a:rPr sz="8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pd.DataFrame(data)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nsolas"/>
              <a:cs typeface="Consolas"/>
            </a:endParaRPr>
          </a:p>
          <a:p>
            <a:pPr marL="1518920" marR="674370">
              <a:lnSpc>
                <a:spcPct val="112200"/>
              </a:lnSpc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Write data to Excel file in the respective output folder </a:t>
            </a:r>
            <a:r>
              <a:rPr sz="800" b="1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output_file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os.path.join(output_data_folder,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f"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{i}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.xlsx"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) </a:t>
            </a:r>
            <a:r>
              <a:rPr sz="800" b="1" spc="-42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data.to_excel(output_file, index=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False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, header=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False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)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print(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f"Converted</a:t>
            </a:r>
            <a:r>
              <a:rPr sz="800" b="1" spc="-15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{txt_file}</a:t>
            </a:r>
            <a:r>
              <a:rPr sz="800" b="1" spc="-1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to</a:t>
            </a:r>
            <a:r>
              <a:rPr sz="800" b="1" spc="-1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{output_file}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"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125" y="4501708"/>
            <a:ext cx="5662295" cy="9836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800" b="1" spc="-5" dirty="0">
                <a:latin typeface="Consolas"/>
                <a:cs typeface="Consolas"/>
              </a:rPr>
              <a:t>#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TODO:</a:t>
            </a:r>
            <a:r>
              <a:rPr sz="800" b="1" spc="-25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Change</a:t>
            </a:r>
            <a:r>
              <a:rPr sz="800" b="1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the</a:t>
            </a:r>
            <a:r>
              <a:rPr sz="800" b="1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folder</a:t>
            </a:r>
            <a:r>
              <a:rPr sz="800" b="1" spc="-20" dirty="0">
                <a:solidFill>
                  <a:srgbClr val="00979D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979D"/>
                </a:solidFill>
                <a:latin typeface="Consolas"/>
                <a:cs typeface="Consolas"/>
              </a:rPr>
              <a:t>path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input_folder</a:t>
            </a:r>
            <a:r>
              <a:rPr sz="800" b="1" spc="-2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=</a:t>
            </a:r>
            <a:r>
              <a:rPr sz="800" b="1" spc="-1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'/Users/ajiteshkumarsingh/Documents/Semester</a:t>
            </a:r>
            <a:r>
              <a:rPr sz="800" b="1" spc="-20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4/Signal</a:t>
            </a:r>
            <a:r>
              <a:rPr sz="800" b="1" spc="-15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Processing/Project/Output'</a:t>
            </a:r>
            <a:r>
              <a:rPr sz="800" b="1" spc="409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5C5E"/>
                </a:solidFill>
                <a:latin typeface="Consolas"/>
                <a:cs typeface="Consolas"/>
              </a:rPr>
              <a:t>#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5" dirty="0">
                <a:latin typeface="Consolas"/>
                <a:cs typeface="Consolas"/>
              </a:rPr>
              <a:t>Folder</a:t>
            </a:r>
            <a:r>
              <a:rPr sz="800" b="1" spc="-25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containing</a:t>
            </a:r>
            <a:r>
              <a:rPr sz="800" b="1" spc="-2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the</a:t>
            </a:r>
            <a:r>
              <a:rPr sz="800" b="1" spc="-2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36</a:t>
            </a:r>
            <a:r>
              <a:rPr sz="800" b="1" spc="-2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folders</a:t>
            </a:r>
            <a:endParaRPr sz="800">
              <a:latin typeface="Consolas"/>
              <a:cs typeface="Consolas"/>
            </a:endParaRPr>
          </a:p>
          <a:p>
            <a:pPr marL="12700" marR="5080">
              <a:lnSpc>
                <a:spcPct val="112200"/>
              </a:lnSpc>
            </a:pP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output_folder</a:t>
            </a:r>
            <a:r>
              <a:rPr sz="800" b="1" dirty="0">
                <a:solidFill>
                  <a:srgbClr val="424E53"/>
                </a:solidFill>
                <a:latin typeface="Consolas"/>
                <a:cs typeface="Consolas"/>
              </a:rPr>
              <a:t> =</a:t>
            </a:r>
            <a:r>
              <a:rPr sz="800" b="1" spc="5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'/Users/ajiteshkumarsingh/Documents/Semester</a:t>
            </a:r>
            <a:r>
              <a:rPr sz="800" b="1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4/Signal</a:t>
            </a:r>
            <a:r>
              <a:rPr sz="800" b="1" spc="5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005C5E"/>
                </a:solidFill>
                <a:latin typeface="Consolas"/>
                <a:cs typeface="Consolas"/>
              </a:rPr>
              <a:t>Processing/Project/OutputExcel' </a:t>
            </a:r>
            <a:r>
              <a:rPr sz="800" b="1" spc="-425" dirty="0">
                <a:solidFill>
                  <a:srgbClr val="005C5E"/>
                </a:solidFill>
                <a:latin typeface="Consolas"/>
                <a:cs typeface="Consolas"/>
              </a:rPr>
              <a:t> </a:t>
            </a:r>
            <a:r>
              <a:rPr sz="800" b="1" dirty="0">
                <a:latin typeface="Consolas"/>
                <a:cs typeface="Consolas"/>
              </a:rPr>
              <a:t>#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Folder to store the Excel</a:t>
            </a:r>
            <a:r>
              <a:rPr sz="800" b="1" spc="-10" dirty="0">
                <a:latin typeface="Consolas"/>
                <a:cs typeface="Consolas"/>
              </a:rPr>
              <a:t> </a:t>
            </a:r>
            <a:r>
              <a:rPr sz="800" b="1" spc="-5" dirty="0">
                <a:latin typeface="Consolas"/>
                <a:cs typeface="Consolas"/>
              </a:rPr>
              <a:t>files</a:t>
            </a:r>
            <a:endParaRPr sz="800">
              <a:latin typeface="Consolas"/>
              <a:cs typeface="Consolas"/>
            </a:endParaRPr>
          </a:p>
          <a:p>
            <a:pPr marL="12700" marR="3352800">
              <a:lnSpc>
                <a:spcPct val="112200"/>
              </a:lnSpc>
            </a:pPr>
            <a:r>
              <a:rPr sz="800" b="1" dirty="0">
                <a:latin typeface="Consolas"/>
                <a:cs typeface="Consolas"/>
              </a:rPr>
              <a:t># </a:t>
            </a:r>
            <a:r>
              <a:rPr sz="800" b="1" spc="-5" dirty="0">
                <a:latin typeface="Consolas"/>
                <a:cs typeface="Consolas"/>
              </a:rPr>
              <a:t>Convert text files to Excel files </a:t>
            </a:r>
            <a:r>
              <a:rPr sz="800" b="1" dirty="0"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txt_to_excel(input_folder,</a:t>
            </a:r>
            <a:r>
              <a:rPr sz="800" b="1" spc="-70" dirty="0">
                <a:solidFill>
                  <a:srgbClr val="424E53"/>
                </a:solidFill>
                <a:latin typeface="Consolas"/>
                <a:cs typeface="Consolas"/>
              </a:rPr>
              <a:t> </a:t>
            </a:r>
            <a:r>
              <a:rPr sz="800" b="1" spc="-5" dirty="0">
                <a:solidFill>
                  <a:srgbClr val="424E53"/>
                </a:solidFill>
                <a:latin typeface="Consolas"/>
                <a:cs typeface="Consolas"/>
              </a:rPr>
              <a:t>output_folder)</a:t>
            </a:r>
            <a:endParaRPr sz="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2145" y="432792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959594"/>
            <a:ext cx="4880610" cy="849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subfolderName));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nsolas"/>
              <a:cs typeface="Consolas"/>
            </a:endParaRPr>
          </a:p>
          <a:p>
            <a:pPr marL="403225" marR="100901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Create subfolder for each data subfolder if it doesn't exist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if</a:t>
            </a:r>
            <a:r>
              <a:rPr sz="800" spc="-10" dirty="0">
                <a:solidFill>
                  <a:srgbClr val="815BA3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~exist(subfolder,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'dir'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  <a:p>
            <a:pPr marL="626110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mkdir(subfolder);</a:t>
            </a:r>
            <a:endParaRPr sz="800">
              <a:latin typeface="Consolas"/>
              <a:cs typeface="Consolas"/>
            </a:endParaRPr>
          </a:p>
          <a:p>
            <a:pPr marL="403225">
              <a:lnSpc>
                <a:spcPct val="100000"/>
              </a:lnSpc>
              <a:spcBef>
                <a:spcPts val="114"/>
              </a:spcBef>
            </a:pP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end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403225" marR="134429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Iterate over Excel files in the current data subfolder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for</a:t>
            </a:r>
            <a:r>
              <a:rPr sz="800" spc="-10" dirty="0">
                <a:solidFill>
                  <a:srgbClr val="815BA3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fileIdx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0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: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6</a:t>
            </a:r>
            <a:endParaRPr sz="800">
              <a:latin typeface="Consolas"/>
              <a:cs typeface="Consolas"/>
            </a:endParaRPr>
          </a:p>
          <a:p>
            <a:pPr marL="626110" marR="5080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filename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fullfile(dataFolder, subfolderName, sprintf(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'%d.xlsx'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 fileIdx));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try</a:t>
            </a:r>
            <a:endParaRPr sz="800">
              <a:latin typeface="Consolas"/>
              <a:cs typeface="Consolas"/>
            </a:endParaRPr>
          </a:p>
          <a:p>
            <a:pPr marL="849630" marR="134429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Read SEMG signals from Excel file into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a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table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T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readtable(filename);</a:t>
            </a:r>
            <a:endParaRPr sz="800">
              <a:latin typeface="Consolas"/>
              <a:cs typeface="Consolas"/>
            </a:endParaRPr>
          </a:p>
          <a:p>
            <a:pPr marL="849630" marR="2069464">
              <a:lnSpc>
                <a:spcPct val="112200"/>
              </a:lnSpc>
            </a:pP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t =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T.(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time vector in seconds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signals</a:t>
            </a:r>
            <a:r>
              <a:rPr sz="800" spc="-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2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table2array(T(:,</a:t>
            </a:r>
            <a:r>
              <a:rPr sz="800" spc="-2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6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: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9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));</a:t>
            </a:r>
            <a:endParaRPr sz="8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assuming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the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SEMG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signals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are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in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columns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2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to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5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nsolas"/>
              <a:cs typeface="Consolas"/>
            </a:endParaRPr>
          </a:p>
          <a:p>
            <a:pPr marL="849630" marR="1288415" algn="just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Design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a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4th order Butterworth band-stop filter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fs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1000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;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 sampling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frequency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in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Hz</a:t>
            </a:r>
            <a:endParaRPr sz="800">
              <a:latin typeface="Consolas"/>
              <a:cs typeface="Consolas"/>
            </a:endParaRPr>
          </a:p>
          <a:p>
            <a:pPr marL="849630" marR="1846580" algn="just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f1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48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lower frequency cutoff in Hz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f2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52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upper frequency cutoff in Hz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Wn</a:t>
            </a:r>
            <a:r>
              <a:rPr sz="800" spc="-1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[f1/(fs/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f2/(fs/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)];</a:t>
            </a:r>
            <a:endParaRPr sz="800">
              <a:latin typeface="Consolas"/>
              <a:cs typeface="Consolas"/>
            </a:endParaRPr>
          </a:p>
          <a:p>
            <a:pPr marL="849630" algn="just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[b,a]</a:t>
            </a:r>
            <a:r>
              <a:rPr sz="800" spc="-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2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butter(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Wn,</a:t>
            </a:r>
            <a:r>
              <a:rPr sz="800" spc="-2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'stop'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</a:t>
            </a:r>
            <a:r>
              <a:rPr sz="800" spc="-2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Initialize</a:t>
            </a:r>
            <a:r>
              <a:rPr sz="800" spc="-2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arrays</a:t>
            </a:r>
            <a:r>
              <a:rPr sz="800" spc="-2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to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store</a:t>
            </a:r>
            <a:r>
              <a:rPr sz="800" spc="-2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results</a:t>
            </a:r>
            <a:endParaRPr sz="800">
              <a:latin typeface="Consolas"/>
              <a:cs typeface="Consolas"/>
            </a:endParaRPr>
          </a:p>
          <a:p>
            <a:pPr marL="849630" marR="506730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max_amp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zeros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maximum amplitude of amplitude spectrum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peak_freq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zeros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 frequency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with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maximum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PSD</a:t>
            </a:r>
            <a:endParaRPr sz="800">
              <a:latin typeface="Consolas"/>
              <a:cs typeface="Consolas"/>
            </a:endParaRPr>
          </a:p>
          <a:p>
            <a:pPr marL="849630" marR="953769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mean_amp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zeros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mean of the amplitude spectrum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mean_time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zeros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mean in time domain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skewness_time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zeros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skewness in time domain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kurtosis_time</a:t>
            </a:r>
            <a:r>
              <a:rPr sz="800" spc="-1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zeros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r>
              <a:rPr sz="800" spc="-1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kurtosis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in</a:t>
            </a:r>
            <a:r>
              <a:rPr sz="800" spc="-10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time</a:t>
            </a:r>
            <a:r>
              <a:rPr sz="800" spc="-1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domain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849630" marR="100901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Apply the filter to each signal and plot in subplots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figure;</a:t>
            </a:r>
            <a:endParaRPr sz="800">
              <a:latin typeface="Consolas"/>
              <a:cs typeface="Consolas"/>
            </a:endParaRPr>
          </a:p>
          <a:p>
            <a:pPr marL="849630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for</a:t>
            </a:r>
            <a:r>
              <a:rPr sz="800" spc="-30" dirty="0">
                <a:solidFill>
                  <a:srgbClr val="815BA3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30" dirty="0">
                <a:solidFill>
                  <a:srgbClr val="F99A15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3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: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endParaRPr sz="800">
              <a:latin typeface="Consolas"/>
              <a:cs typeface="Consolas"/>
            </a:endParaRPr>
          </a:p>
          <a:p>
            <a:pPr marL="1072515">
              <a:lnSpc>
                <a:spcPct val="100000"/>
              </a:lnSpc>
              <a:spcBef>
                <a:spcPts val="114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signal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signals(:,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 marL="1072515">
              <a:lnSpc>
                <a:spcPct val="100000"/>
              </a:lnSpc>
              <a:spcBef>
                <a:spcPts val="114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filtered_signal</a:t>
            </a:r>
            <a:r>
              <a:rPr sz="800" spc="-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2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filter(b,</a:t>
            </a:r>
            <a:r>
              <a:rPr sz="800" spc="-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a,</a:t>
            </a:r>
            <a:r>
              <a:rPr sz="800" spc="-2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signal);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1072515" marR="842010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Plot the filtered signal and its frequency spectrum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subplot(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i-1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)*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+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 marL="1072515" marR="2404110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plot(t, filtered_signal);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xlabel(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'Time (ms)'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ylabel(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'Amplitude</a:t>
            </a:r>
            <a:r>
              <a:rPr sz="800" spc="-7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(mV)'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 marL="107251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title(sprintf(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'Filtered</a:t>
            </a:r>
            <a:r>
              <a:rPr sz="800" spc="-30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Signal</a:t>
            </a:r>
            <a:r>
              <a:rPr sz="800" spc="-2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%d'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3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));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nsolas"/>
              <a:cs typeface="Consolas"/>
            </a:endParaRPr>
          </a:p>
          <a:p>
            <a:pPr marL="1072515" marR="1400175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nfft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^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nextpow2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length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(filtered_signal));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f</a:t>
            </a:r>
            <a:r>
              <a:rPr sz="800" spc="-1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linspace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0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fs/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nfft/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+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 marL="1072515" marR="283845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filtered_signal_fft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fft(filtered_signal, nfft);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filtered_signal_fft_mag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abs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(filtered_signal_fft(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:nfft/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+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));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1072515" marR="17208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Find maximum amplitude of amplitude spectrum and peak frequency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[max_amp(i), idx]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max(filtered_signal_fft_mag(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:</a:t>
            </a:r>
            <a:r>
              <a:rPr sz="800" spc="-5" dirty="0">
                <a:solidFill>
                  <a:srgbClr val="815BA3"/>
                </a:solidFill>
                <a:latin typeface="Consolas"/>
                <a:cs typeface="Consolas"/>
              </a:rPr>
              <a:t>end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));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peak_freq(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 f(idx+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 marL="107251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mean_amp(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4E414B"/>
                </a:solidFill>
                <a:latin typeface="Consolas"/>
                <a:cs typeface="Consolas"/>
              </a:rPr>
              <a:t>=</a:t>
            </a:r>
            <a:r>
              <a:rPr sz="800" spc="-4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mean(filtered_signal_fft_mag);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nsolas"/>
              <a:cs typeface="Consolas"/>
            </a:endParaRPr>
          </a:p>
          <a:p>
            <a:pPr marL="1072515" marR="1344295">
              <a:lnSpc>
                <a:spcPct val="112200"/>
              </a:lnSpc>
            </a:pPr>
            <a:r>
              <a:rPr sz="800" dirty="0">
                <a:solidFill>
                  <a:srgbClr val="776E70"/>
                </a:solidFill>
                <a:latin typeface="Consolas"/>
                <a:cs typeface="Consolas"/>
              </a:rPr>
              <a:t>% </a:t>
            </a:r>
            <a:r>
              <a:rPr sz="800" spc="-5" dirty="0">
                <a:solidFill>
                  <a:srgbClr val="776E70"/>
                </a:solidFill>
                <a:latin typeface="Consolas"/>
                <a:cs typeface="Consolas"/>
              </a:rPr>
              <a:t>Plot frequency spectrum of filtered signal </a:t>
            </a:r>
            <a:r>
              <a:rPr sz="800" spc="-425" dirty="0">
                <a:solidFill>
                  <a:srgbClr val="776E7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subplot(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4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*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2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 marL="1072515" marR="1957705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plot(f, filtered_signal_fft_mag);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xlim([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0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10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100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]);</a:t>
            </a:r>
            <a:endParaRPr sz="800">
              <a:latin typeface="Consolas"/>
              <a:cs typeface="Consolas"/>
            </a:endParaRPr>
          </a:p>
          <a:p>
            <a:pPr marL="1072515" marR="2404110">
              <a:lnSpc>
                <a:spcPct val="112200"/>
              </a:lnSpc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xlabel(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'Frequency (Hz)'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 </a:t>
            </a:r>
            <a:r>
              <a:rPr sz="800" spc="-42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ylabel(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'Magnitude'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);</a:t>
            </a:r>
            <a:endParaRPr sz="800">
              <a:latin typeface="Consolas"/>
              <a:cs typeface="Consolas"/>
            </a:endParaRPr>
          </a:p>
          <a:p>
            <a:pPr marL="107251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title(sprintf(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'Frequency</a:t>
            </a:r>
            <a:r>
              <a:rPr sz="800" spc="-1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Spectrum</a:t>
            </a:r>
            <a:r>
              <a:rPr sz="800" spc="-1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of</a:t>
            </a:r>
            <a:r>
              <a:rPr sz="800" spc="-1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Filtered</a:t>
            </a:r>
            <a:r>
              <a:rPr sz="800" spc="-1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Signal</a:t>
            </a:r>
            <a:r>
              <a:rPr sz="800" spc="-15" dirty="0">
                <a:solidFill>
                  <a:srgbClr val="48B585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48B585"/>
                </a:solidFill>
                <a:latin typeface="Consolas"/>
                <a:cs typeface="Consolas"/>
              </a:rPr>
              <a:t>%d'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,</a:t>
            </a:r>
            <a:r>
              <a:rPr sz="800" spc="-15" dirty="0">
                <a:solidFill>
                  <a:srgbClr val="4E414B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F99A15"/>
                </a:solidFill>
                <a:latin typeface="Consolas"/>
                <a:cs typeface="Consolas"/>
              </a:rPr>
              <a:t>i</a:t>
            </a:r>
            <a:r>
              <a:rPr sz="800" spc="-5" dirty="0">
                <a:solidFill>
                  <a:srgbClr val="4E414B"/>
                </a:solidFill>
                <a:latin typeface="Consolas"/>
                <a:cs typeface="Consolas"/>
              </a:rPr>
              <a:t>));</a:t>
            </a:r>
            <a:endParaRPr sz="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7680</Words>
  <Application>Microsoft Office PowerPoint</Application>
  <PresentationFormat>Custom</PresentationFormat>
  <Paragraphs>1231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Algerian</vt:lpstr>
      <vt:lpstr>Arial</vt:lpstr>
      <vt:lpstr>Calibri</vt:lpstr>
      <vt:lpstr>Century</vt:lpstr>
      <vt:lpstr>Consolas</vt:lpstr>
      <vt:lpstr>Microsoft Sans Serif</vt:lpstr>
      <vt:lpstr>Roboto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SIGNALS</dc:title>
  <cp:lastModifiedBy>Keshav Goyal</cp:lastModifiedBy>
  <cp:revision>1</cp:revision>
  <dcterms:created xsi:type="dcterms:W3CDTF">2024-05-01T04:05:15Z</dcterms:created>
  <dcterms:modified xsi:type="dcterms:W3CDTF">2024-05-01T04:13:46Z</dcterms:modified>
</cp:coreProperties>
</file>