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4"/>
  </p:notesMasterIdLst>
  <p:sldIdLst>
    <p:sldId id="256" r:id="rId2"/>
    <p:sldId id="259" r:id="rId3"/>
    <p:sldId id="260" r:id="rId4"/>
    <p:sldId id="347" r:id="rId5"/>
    <p:sldId id="349" r:id="rId6"/>
    <p:sldId id="350" r:id="rId7"/>
    <p:sldId id="351" r:id="rId8"/>
    <p:sldId id="352" r:id="rId9"/>
    <p:sldId id="353" r:id="rId10"/>
    <p:sldId id="354" r:id="rId11"/>
    <p:sldId id="356" r:id="rId12"/>
    <p:sldId id="355" r:id="rId13"/>
    <p:sldId id="357" r:id="rId14"/>
    <p:sldId id="358" r:id="rId15"/>
    <p:sldId id="359" r:id="rId16"/>
    <p:sldId id="360" r:id="rId17"/>
    <p:sldId id="361" r:id="rId18"/>
    <p:sldId id="362" r:id="rId19"/>
    <p:sldId id="363" r:id="rId20"/>
    <p:sldId id="364" r:id="rId21"/>
    <p:sldId id="365" r:id="rId22"/>
    <p:sldId id="261" r:id="rId23"/>
  </p:sldIdLst>
  <p:sldSz cx="9144000" cy="5143500" type="screen16x9"/>
  <p:notesSz cx="6858000" cy="9144000"/>
  <p:embeddedFontLst>
    <p:embeddedFont>
      <p:font typeface="Crimson Text" pitchFamily="2" charset="0"/>
      <p:regular r:id="rId25"/>
      <p:bold r:id="rId26"/>
      <p:italic r:id="rId27"/>
      <p:boldItalic r:id="rId28"/>
    </p:embeddedFont>
    <p:embeddedFont>
      <p:font typeface="Montserrat" pitchFamily="2" charset="77"/>
      <p:regular r:id="rId29"/>
      <p:bold r:id="rId30"/>
      <p:italic r:id="rId31"/>
      <p:boldItalic r:id="rId32"/>
    </p:embeddedFont>
    <p:embeddedFont>
      <p:font typeface="Vidaloka" panose="02000504000000020004"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7CA770-325E-4768-BCE4-493D925F2A5A}">
  <a:tblStyle styleId="{127CA770-325E-4768-BCE4-493D925F2A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74"/>
  </p:normalViewPr>
  <p:slideViewPr>
    <p:cSldViewPr snapToGrid="0">
      <p:cViewPr varScale="1">
        <p:scale>
          <a:sx n="165" d="100"/>
          <a:sy n="165"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63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920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715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69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462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3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116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24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804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10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021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770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76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41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42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98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22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62"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20905" y="617961"/>
            <a:ext cx="8902189"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500" dirty="0">
                <a:latin typeface="Arial" panose="020B0604020202020204" pitchFamily="34" charset="0"/>
                <a:cs typeface="Arial" panose="020B0604020202020204" pitchFamily="34" charset="0"/>
              </a:rPr>
              <a:t>SỬ DỤNG LARAVEL XÂY DỰNG WEBSITE BÁN HÀNG</a:t>
            </a:r>
            <a:endParaRPr sz="45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E3B8B66-779A-ADA7-3A97-6F199EBC89C6}"/>
              </a:ext>
            </a:extLst>
          </p:cNvPr>
          <p:cNvSpPr txBox="1"/>
          <p:nvPr/>
        </p:nvSpPr>
        <p:spPr>
          <a:xfrm>
            <a:off x="1588575" y="340962"/>
            <a:ext cx="5966847" cy="553998"/>
          </a:xfrm>
          <a:prstGeom prst="rect">
            <a:avLst/>
          </a:prstGeom>
          <a:noFill/>
        </p:spPr>
        <p:txBody>
          <a:bodyPr wrap="square" rtlCol="0">
            <a:spAutoFit/>
          </a:bodyPr>
          <a:lstStyle/>
          <a:p>
            <a:r>
              <a:rPr lang="en-VN" sz="3000" dirty="0"/>
              <a:t>BÁO CÁO ĐỒ ÁN TỐT NGHIỆP</a:t>
            </a:r>
          </a:p>
        </p:txBody>
      </p:sp>
      <p:sp>
        <p:nvSpPr>
          <p:cNvPr id="3" name="TextBox 2">
            <a:extLst>
              <a:ext uri="{FF2B5EF4-FFF2-40B4-BE49-F238E27FC236}">
                <a16:creationId xmlns:a16="http://schemas.microsoft.com/office/drawing/2014/main" id="{D60FBB91-0C4A-6242-122E-471A157EFDD1}"/>
              </a:ext>
            </a:extLst>
          </p:cNvPr>
          <p:cNvSpPr txBox="1"/>
          <p:nvPr/>
        </p:nvSpPr>
        <p:spPr>
          <a:xfrm>
            <a:off x="5269425" y="3263655"/>
            <a:ext cx="2812943" cy="738664"/>
          </a:xfrm>
          <a:prstGeom prst="rect">
            <a:avLst/>
          </a:prstGeom>
          <a:noFill/>
        </p:spPr>
        <p:txBody>
          <a:bodyPr wrap="square" rtlCol="0">
            <a:spAutoFit/>
          </a:bodyPr>
          <a:lstStyle/>
          <a:p>
            <a:r>
              <a:rPr lang="en-VN" dirty="0"/>
              <a:t>Sinh viên: Trần Trí Tài</a:t>
            </a:r>
          </a:p>
          <a:p>
            <a:r>
              <a:rPr lang="en-VN" dirty="0"/>
              <a:t>Mssv: 110120153</a:t>
            </a:r>
          </a:p>
          <a:p>
            <a:r>
              <a:rPr lang="en-VN" dirty="0"/>
              <a:t>DA20TTB</a:t>
            </a:r>
          </a:p>
        </p:txBody>
      </p:sp>
      <p:sp>
        <p:nvSpPr>
          <p:cNvPr id="4" name="TextBox 3">
            <a:extLst>
              <a:ext uri="{FF2B5EF4-FFF2-40B4-BE49-F238E27FC236}">
                <a16:creationId xmlns:a16="http://schemas.microsoft.com/office/drawing/2014/main" id="{0D0456C3-4B3A-A33B-58F5-757862CBA183}"/>
              </a:ext>
            </a:extLst>
          </p:cNvPr>
          <p:cNvSpPr txBox="1"/>
          <p:nvPr/>
        </p:nvSpPr>
        <p:spPr>
          <a:xfrm>
            <a:off x="728420" y="3263655"/>
            <a:ext cx="2650210" cy="523220"/>
          </a:xfrm>
          <a:prstGeom prst="rect">
            <a:avLst/>
          </a:prstGeom>
          <a:noFill/>
        </p:spPr>
        <p:txBody>
          <a:bodyPr wrap="square" rtlCol="0">
            <a:spAutoFit/>
          </a:bodyPr>
          <a:lstStyle/>
          <a:p>
            <a:r>
              <a:rPr lang="en-VN" dirty="0"/>
              <a:t>Giáo viên hướng dẫn:</a:t>
            </a:r>
          </a:p>
          <a:p>
            <a:r>
              <a:rPr lang="en-VN" dirty="0"/>
              <a:t>Ths Đoàn Phước Miền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2199301" y="300255"/>
            <a:ext cx="4745396"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CƠ SỞ LÝ THUYẾT</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4517755" cy="461665"/>
          </a:xfrm>
          <a:prstGeom prst="rect">
            <a:avLst/>
          </a:prstGeom>
          <a:noFill/>
        </p:spPr>
        <p:txBody>
          <a:bodyPr wrap="square" rtlCol="0">
            <a:spAutoFit/>
          </a:bodyPr>
          <a:lstStyle/>
          <a:p>
            <a:r>
              <a:rPr lang="en-VN" sz="2400" b="1" dirty="0"/>
              <a:t>3. Mô hình MVC</a:t>
            </a:r>
          </a:p>
        </p:txBody>
      </p:sp>
      <p:sp>
        <p:nvSpPr>
          <p:cNvPr id="5" name="TextBox 4">
            <a:extLst>
              <a:ext uri="{FF2B5EF4-FFF2-40B4-BE49-F238E27FC236}">
                <a16:creationId xmlns:a16="http://schemas.microsoft.com/office/drawing/2014/main" id="{24C68D76-13AC-BF8B-8AB1-FDA56C45F65A}"/>
              </a:ext>
            </a:extLst>
          </p:cNvPr>
          <p:cNvSpPr txBox="1"/>
          <p:nvPr/>
        </p:nvSpPr>
        <p:spPr>
          <a:xfrm>
            <a:off x="720670" y="1345067"/>
            <a:ext cx="7873140" cy="2523448"/>
          </a:xfrm>
          <a:prstGeom prst="rect">
            <a:avLst/>
          </a:prstGeom>
          <a:noFill/>
        </p:spPr>
        <p:txBody>
          <a:bodyPr wrap="square" rtlCol="0">
            <a:spAutoFit/>
          </a:bodyPr>
          <a:lstStyle/>
          <a:p>
            <a:r>
              <a:rPr lang="en-VN" sz="1900" b="1" dirty="0"/>
              <a:t>3.3 Model</a:t>
            </a:r>
          </a:p>
          <a:p>
            <a:pPr algn="just">
              <a:lnSpc>
                <a:spcPct val="150000"/>
              </a:lnSpc>
            </a:pPr>
            <a:r>
              <a:rPr lang="vi-VN" sz="1900" dirty="0">
                <a:solidFill>
                  <a:srgbClr val="444444"/>
                </a:solidFill>
                <a:latin typeface="+mn-lt"/>
              </a:rPr>
              <a:t>	</a:t>
            </a:r>
            <a:r>
              <a:rPr lang="vi-VN" sz="1900" dirty="0"/>
              <a:t>Model: Đây là bộ nhận dữ liệu từ controller và lưu trữ toàn bộ vào trong ứng dụng. Model là phần nối giữa view và controller. Model thể hiện dưới dạng file XML bình thường để hiển thị các thao tác với cơ sở dữ liệu như: xem, xử lý, truy cập, trích xuất dữ liệu,,… một cách rõ ràng.</a:t>
            </a:r>
            <a:endParaRPr lang="en-VN" sz="1900" b="1" dirty="0">
              <a:latin typeface="+mn-lt"/>
            </a:endParaRPr>
          </a:p>
        </p:txBody>
      </p:sp>
    </p:spTree>
    <p:extLst>
      <p:ext uri="{BB962C8B-B14F-4D97-AF65-F5344CB8AC3E}">
        <p14:creationId xmlns:p14="http://schemas.microsoft.com/office/powerpoint/2010/main" val="64596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2199301" y="300255"/>
            <a:ext cx="4745396"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CƠ SỞ LÝ THUYẾT</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6059838" cy="461665"/>
          </a:xfrm>
          <a:prstGeom prst="rect">
            <a:avLst/>
          </a:prstGeom>
          <a:noFill/>
        </p:spPr>
        <p:txBody>
          <a:bodyPr wrap="square" rtlCol="0">
            <a:spAutoFit/>
          </a:bodyPr>
          <a:lstStyle/>
          <a:p>
            <a:r>
              <a:rPr lang="en-VN" sz="2400" b="1" dirty="0"/>
              <a:t>4. Các thành phần khác của Laravel</a:t>
            </a:r>
          </a:p>
        </p:txBody>
      </p:sp>
      <p:sp>
        <p:nvSpPr>
          <p:cNvPr id="5" name="TextBox 4">
            <a:extLst>
              <a:ext uri="{FF2B5EF4-FFF2-40B4-BE49-F238E27FC236}">
                <a16:creationId xmlns:a16="http://schemas.microsoft.com/office/drawing/2014/main" id="{24C68D76-13AC-BF8B-8AB1-FDA56C45F65A}"/>
              </a:ext>
            </a:extLst>
          </p:cNvPr>
          <p:cNvSpPr txBox="1"/>
          <p:nvPr/>
        </p:nvSpPr>
        <p:spPr>
          <a:xfrm>
            <a:off x="720670" y="1345067"/>
            <a:ext cx="7873140" cy="2669642"/>
          </a:xfrm>
          <a:prstGeom prst="rect">
            <a:avLst/>
          </a:prstGeom>
          <a:noFill/>
        </p:spPr>
        <p:txBody>
          <a:bodyPr wrap="square" rtlCol="0">
            <a:spAutoFit/>
          </a:bodyPr>
          <a:lstStyle/>
          <a:p>
            <a:pPr lvl="1" algn="just">
              <a:lnSpc>
                <a:spcPct val="150000"/>
              </a:lnSpc>
            </a:pPr>
            <a:r>
              <a:rPr lang="vi-VN" sz="1900" dirty="0">
                <a:solidFill>
                  <a:srgbClr val="444444"/>
                </a:solidFill>
                <a:latin typeface="+mn-lt"/>
              </a:rPr>
              <a:t>	</a:t>
            </a:r>
            <a:r>
              <a:rPr lang="vi-VN" sz="1900" b="1" i="1" dirty="0">
                <a:solidFill>
                  <a:srgbClr val="444444"/>
                </a:solidFill>
                <a:latin typeface="+mn-lt"/>
              </a:rPr>
              <a:t>Route:</a:t>
            </a:r>
          </a:p>
          <a:p>
            <a:pPr algn="just">
              <a:lnSpc>
                <a:spcPct val="150000"/>
              </a:lnSpc>
            </a:pPr>
            <a:r>
              <a:rPr lang="vi-VN" sz="1900" dirty="0">
                <a:solidFill>
                  <a:srgbClr val="444444"/>
                </a:solidFill>
                <a:latin typeface="+mn-lt"/>
              </a:rPr>
              <a:t>	</a:t>
            </a:r>
            <a:r>
              <a:rPr lang="vi-VN" sz="1900" dirty="0"/>
              <a:t>Route (định tuyến) là một phần quan trọng trong việc xác định cách ứng dụng xử lý các yêu cầu HTTP. Route trong Laravel đóng vai trò như các tuyến đường dẫn người dùng từ URL đến các hành động cụ thể trong ứng dụng, chẳng hạn như hiển thị trang web, xử lý biểu mẫu, hoặc tương tác với cơ sở dữ liệu.</a:t>
            </a:r>
            <a:endParaRPr lang="en-VN" sz="1900" b="1" dirty="0">
              <a:latin typeface="+mn-lt"/>
            </a:endParaRPr>
          </a:p>
        </p:txBody>
      </p:sp>
    </p:spTree>
    <p:extLst>
      <p:ext uri="{BB962C8B-B14F-4D97-AF65-F5344CB8AC3E}">
        <p14:creationId xmlns:p14="http://schemas.microsoft.com/office/powerpoint/2010/main" val="423277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HIỆN THỰC HÓA NGHIÊN CỨU</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7849892" cy="2577309"/>
          </a:xfrm>
          <a:prstGeom prst="rect">
            <a:avLst/>
          </a:prstGeom>
          <a:noFill/>
        </p:spPr>
        <p:txBody>
          <a:bodyPr wrap="square" rtlCol="0">
            <a:spAutoFit/>
          </a:bodyPr>
          <a:lstStyle/>
          <a:p>
            <a:pPr marL="457200" indent="-457200">
              <a:buAutoNum type="arabicPeriod"/>
            </a:pPr>
            <a:r>
              <a:rPr lang="en-VN" sz="2400" b="1" dirty="0"/>
              <a:t>Mô tả bài toán:</a:t>
            </a:r>
          </a:p>
          <a:p>
            <a:pPr algn="just">
              <a:lnSpc>
                <a:spcPct val="150000"/>
              </a:lnSpc>
            </a:pPr>
            <a:r>
              <a:rPr lang="en-US" sz="1900" dirty="0"/>
              <a:t>	</a:t>
            </a:r>
            <a:r>
              <a:rPr lang="en-US" sz="1900" dirty="0" err="1"/>
              <a:t>Xây</a:t>
            </a:r>
            <a:r>
              <a:rPr lang="en-US" sz="1900" dirty="0"/>
              <a:t> </a:t>
            </a:r>
            <a:r>
              <a:rPr lang="en-US" sz="1900" dirty="0" err="1"/>
              <a:t>dựng</a:t>
            </a:r>
            <a:r>
              <a:rPr lang="en-US" sz="1900" dirty="0"/>
              <a:t> website </a:t>
            </a:r>
            <a:r>
              <a:rPr lang="en-US" sz="1900" dirty="0" err="1"/>
              <a:t>kinh</a:t>
            </a:r>
            <a:r>
              <a:rPr lang="en-US" sz="1900" dirty="0"/>
              <a:t> </a:t>
            </a:r>
            <a:r>
              <a:rPr lang="en-US" sz="1900" dirty="0" err="1"/>
              <a:t>doanh</a:t>
            </a:r>
            <a:r>
              <a:rPr lang="en-US" sz="1900" dirty="0"/>
              <a:t> </a:t>
            </a:r>
            <a:r>
              <a:rPr lang="en-US" sz="1900" dirty="0" err="1"/>
              <a:t>sản</a:t>
            </a:r>
            <a:r>
              <a:rPr lang="en-US" sz="1900" dirty="0"/>
              <a:t> </a:t>
            </a:r>
            <a:r>
              <a:rPr lang="en-US" sz="1900" dirty="0" err="1"/>
              <a:t>phẩm</a:t>
            </a:r>
            <a:r>
              <a:rPr lang="en-US" sz="1900" dirty="0"/>
              <a:t> </a:t>
            </a:r>
            <a:r>
              <a:rPr lang="en-US" sz="1900" dirty="0" err="1"/>
              <a:t>thời</a:t>
            </a:r>
            <a:r>
              <a:rPr lang="en-US" sz="1900" dirty="0"/>
              <a:t> </a:t>
            </a:r>
            <a:r>
              <a:rPr lang="en-US" sz="1900" dirty="0" err="1"/>
              <a:t>trang</a:t>
            </a:r>
            <a:r>
              <a:rPr lang="en-US" sz="1900" dirty="0"/>
              <a:t> bao </a:t>
            </a:r>
            <a:r>
              <a:rPr lang="en-US" sz="1900" dirty="0" err="1"/>
              <a:t>gồm</a:t>
            </a:r>
            <a:r>
              <a:rPr lang="en-US" sz="1900" dirty="0"/>
              <a:t> </a:t>
            </a:r>
            <a:r>
              <a:rPr lang="en-US" sz="1900" dirty="0" err="1"/>
              <a:t>việc</a:t>
            </a:r>
            <a:r>
              <a:rPr lang="en-US" sz="1900" dirty="0"/>
              <a:t> </a:t>
            </a:r>
            <a:r>
              <a:rPr lang="en-US" sz="1900" dirty="0" err="1"/>
              <a:t>thiết</a:t>
            </a:r>
            <a:r>
              <a:rPr lang="en-US" sz="1900" dirty="0"/>
              <a:t> </a:t>
            </a:r>
            <a:r>
              <a:rPr lang="en-US" sz="1900" dirty="0" err="1"/>
              <a:t>kế</a:t>
            </a:r>
            <a:r>
              <a:rPr lang="en-US" sz="1900" dirty="0"/>
              <a:t> </a:t>
            </a:r>
            <a:r>
              <a:rPr lang="en-US" sz="1900" dirty="0" err="1"/>
              <a:t>và</a:t>
            </a:r>
            <a:r>
              <a:rPr lang="en-US" sz="1900" dirty="0"/>
              <a:t> </a:t>
            </a:r>
            <a:r>
              <a:rPr lang="en-US" sz="1900" dirty="0" err="1"/>
              <a:t>triển</a:t>
            </a:r>
            <a:r>
              <a:rPr lang="en-US" sz="1900" dirty="0"/>
              <a:t> </a:t>
            </a:r>
            <a:r>
              <a:rPr lang="en-US" sz="1900" dirty="0" err="1"/>
              <a:t>khai</a:t>
            </a:r>
            <a:r>
              <a:rPr lang="en-US" sz="1900" dirty="0"/>
              <a:t> </a:t>
            </a:r>
            <a:r>
              <a:rPr lang="en-US" sz="1900" dirty="0" err="1"/>
              <a:t>một</a:t>
            </a:r>
            <a:r>
              <a:rPr lang="en-US" sz="1900" dirty="0"/>
              <a:t> </a:t>
            </a:r>
            <a:r>
              <a:rPr lang="en-US" sz="1900" dirty="0" err="1"/>
              <a:t>hệ</a:t>
            </a:r>
            <a:r>
              <a:rPr lang="en-US" sz="1900" dirty="0"/>
              <a:t> </a:t>
            </a:r>
            <a:r>
              <a:rPr lang="en-US" sz="1900" dirty="0" err="1"/>
              <a:t>thống</a:t>
            </a:r>
            <a:r>
              <a:rPr lang="en-US" sz="1900" dirty="0"/>
              <a:t> website </a:t>
            </a:r>
            <a:r>
              <a:rPr lang="en-US" sz="1900" dirty="0" err="1"/>
              <a:t>để</a:t>
            </a:r>
            <a:r>
              <a:rPr lang="en-US" sz="1900" dirty="0"/>
              <a:t> </a:t>
            </a:r>
            <a:r>
              <a:rPr lang="en-US" sz="1900" dirty="0" err="1"/>
              <a:t>cung</a:t>
            </a:r>
            <a:r>
              <a:rPr lang="en-US" sz="1900" dirty="0"/>
              <a:t> </a:t>
            </a:r>
            <a:r>
              <a:rPr lang="en-US" sz="1900" dirty="0" err="1"/>
              <a:t>cấp</a:t>
            </a:r>
            <a:r>
              <a:rPr lang="en-US" sz="1900" dirty="0"/>
              <a:t> </a:t>
            </a:r>
            <a:r>
              <a:rPr lang="en-US" sz="1900" dirty="0" err="1"/>
              <a:t>cho</a:t>
            </a:r>
            <a:r>
              <a:rPr lang="en-US" sz="1900" dirty="0"/>
              <a:t> </a:t>
            </a:r>
            <a:r>
              <a:rPr lang="en-US" sz="1900" dirty="0" err="1"/>
              <a:t>khách</a:t>
            </a:r>
            <a:r>
              <a:rPr lang="en-US" sz="1900" dirty="0"/>
              <a:t> </a:t>
            </a:r>
            <a:r>
              <a:rPr lang="en-US" sz="1900" dirty="0" err="1"/>
              <a:t>hàng</a:t>
            </a:r>
            <a:r>
              <a:rPr lang="en-US" sz="1900" dirty="0"/>
              <a:t> </a:t>
            </a:r>
            <a:r>
              <a:rPr lang="en-US" sz="1900" dirty="0" err="1"/>
              <a:t>một</a:t>
            </a:r>
            <a:r>
              <a:rPr lang="en-US" sz="1900" dirty="0"/>
              <a:t> </a:t>
            </a:r>
            <a:r>
              <a:rPr lang="en-US" sz="1900" dirty="0" err="1"/>
              <a:t>nền</a:t>
            </a:r>
            <a:r>
              <a:rPr lang="en-US" sz="1900" dirty="0"/>
              <a:t> </a:t>
            </a:r>
            <a:r>
              <a:rPr lang="en-US" sz="1900" dirty="0" err="1"/>
              <a:t>tảng</a:t>
            </a:r>
            <a:r>
              <a:rPr lang="en-US" sz="1900" dirty="0"/>
              <a:t> </a:t>
            </a:r>
            <a:r>
              <a:rPr lang="en-US" sz="1900" dirty="0" err="1"/>
              <a:t>trực</a:t>
            </a:r>
            <a:r>
              <a:rPr lang="en-US" sz="1900" dirty="0"/>
              <a:t> </a:t>
            </a:r>
            <a:r>
              <a:rPr lang="en-US" sz="1900" dirty="0" err="1"/>
              <a:t>tuyến</a:t>
            </a:r>
            <a:r>
              <a:rPr lang="en-US" sz="1900" dirty="0"/>
              <a:t> </a:t>
            </a:r>
            <a:r>
              <a:rPr lang="en-US" sz="1900" dirty="0" err="1"/>
              <a:t>để</a:t>
            </a:r>
            <a:r>
              <a:rPr lang="en-US" sz="1900" dirty="0"/>
              <a:t> </a:t>
            </a:r>
            <a:r>
              <a:rPr lang="en-US" sz="1900" dirty="0" err="1"/>
              <a:t>mua</a:t>
            </a:r>
            <a:r>
              <a:rPr lang="en-US" sz="1900" dirty="0"/>
              <a:t> </a:t>
            </a:r>
            <a:r>
              <a:rPr lang="en-US" sz="1900" dirty="0" err="1"/>
              <a:t>sắm</a:t>
            </a:r>
            <a:r>
              <a:rPr lang="en-US" sz="1900" dirty="0"/>
              <a:t> </a:t>
            </a:r>
            <a:r>
              <a:rPr lang="en-US" sz="1900" dirty="0" err="1"/>
              <a:t>các</a:t>
            </a:r>
            <a:r>
              <a:rPr lang="en-US" sz="1900" dirty="0"/>
              <a:t> </a:t>
            </a:r>
            <a:r>
              <a:rPr lang="en-US" sz="1900" dirty="0" err="1"/>
              <a:t>sản</a:t>
            </a:r>
            <a:r>
              <a:rPr lang="en-US" sz="1900" dirty="0"/>
              <a:t> </a:t>
            </a:r>
            <a:r>
              <a:rPr lang="en-US" sz="1900" dirty="0" err="1"/>
              <a:t>phẩm</a:t>
            </a:r>
            <a:r>
              <a:rPr lang="en-US" sz="1900" dirty="0"/>
              <a:t> </a:t>
            </a:r>
            <a:r>
              <a:rPr lang="en-US" sz="1900" dirty="0" err="1"/>
              <a:t>thời</a:t>
            </a:r>
            <a:r>
              <a:rPr lang="en-US" sz="1900" dirty="0"/>
              <a:t> </a:t>
            </a:r>
            <a:r>
              <a:rPr lang="en-US" sz="1900" dirty="0" err="1"/>
              <a:t>trang</a:t>
            </a:r>
            <a:r>
              <a:rPr lang="en-VN" sz="1900" dirty="0"/>
              <a:t>. </a:t>
            </a:r>
            <a:r>
              <a:rPr lang="en-US" sz="1900" dirty="0" err="1">
                <a:effectLst/>
                <a:latin typeface="+mn-lt"/>
                <a:ea typeface="Times New Roman" panose="02020603050405020304" pitchFamily="18" charset="0"/>
              </a:rPr>
              <a:t>Để</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giải</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quyết</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bài</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toán</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này</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cần</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phải</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tập</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trung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vào</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các</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yếu</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tố</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như</a:t>
            </a:r>
            <a:r>
              <a:rPr lang="en-US" sz="1900" dirty="0">
                <a:effectLst/>
                <a:latin typeface="+mn-lt"/>
                <a:ea typeface="Times New Roman" panose="02020603050405020304" pitchFamily="18" charset="0"/>
              </a:rPr>
              <a:t>: </a:t>
            </a:r>
            <a:endParaRPr lang="en-VN" sz="1900" dirty="0">
              <a:effectLst/>
              <a:latin typeface="+mn-lt"/>
              <a:ea typeface="Times New Roman" panose="02020603050405020304" pitchFamily="18" charset="0"/>
            </a:endParaRPr>
          </a:p>
          <a:p>
            <a:pPr algn="just">
              <a:lnSpc>
                <a:spcPct val="150000"/>
              </a:lnSpc>
            </a:pPr>
            <a:endParaRPr lang="en-VN" sz="1900" dirty="0"/>
          </a:p>
        </p:txBody>
      </p:sp>
    </p:spTree>
    <p:extLst>
      <p:ext uri="{BB962C8B-B14F-4D97-AF65-F5344CB8AC3E}">
        <p14:creationId xmlns:p14="http://schemas.microsoft.com/office/powerpoint/2010/main" val="87328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HIỆN THỰC HÓA NGHIÊN CỨU</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7849892" cy="2577309"/>
          </a:xfrm>
          <a:prstGeom prst="rect">
            <a:avLst/>
          </a:prstGeom>
          <a:noFill/>
        </p:spPr>
        <p:txBody>
          <a:bodyPr wrap="square" rtlCol="0">
            <a:spAutoFit/>
          </a:bodyPr>
          <a:lstStyle/>
          <a:p>
            <a:pPr marL="457200" indent="-457200">
              <a:buAutoNum type="arabicPeriod"/>
            </a:pPr>
            <a:r>
              <a:rPr lang="en-VN" sz="2400" b="1" dirty="0"/>
              <a:t>Mô tả bài toán:</a:t>
            </a:r>
          </a:p>
          <a:p>
            <a:pPr algn="just">
              <a:lnSpc>
                <a:spcPct val="150000"/>
              </a:lnSpc>
            </a:pPr>
            <a:r>
              <a:rPr lang="en-US" sz="1900" dirty="0"/>
              <a:t>	</a:t>
            </a:r>
            <a:r>
              <a:rPr lang="en-US" sz="1900" dirty="0" err="1"/>
              <a:t>Xây</a:t>
            </a:r>
            <a:r>
              <a:rPr lang="en-US" sz="1900" dirty="0"/>
              <a:t> </a:t>
            </a:r>
            <a:r>
              <a:rPr lang="en-US" sz="1900" dirty="0" err="1"/>
              <a:t>dựng</a:t>
            </a:r>
            <a:r>
              <a:rPr lang="en-US" sz="1900" dirty="0"/>
              <a:t> website </a:t>
            </a:r>
            <a:r>
              <a:rPr lang="en-US" sz="1900" dirty="0" err="1"/>
              <a:t>kinh</a:t>
            </a:r>
            <a:r>
              <a:rPr lang="en-US" sz="1900" dirty="0"/>
              <a:t> </a:t>
            </a:r>
            <a:r>
              <a:rPr lang="en-US" sz="1900" dirty="0" err="1"/>
              <a:t>doanh</a:t>
            </a:r>
            <a:r>
              <a:rPr lang="en-US" sz="1900" dirty="0"/>
              <a:t> </a:t>
            </a:r>
            <a:r>
              <a:rPr lang="en-US" sz="1900" dirty="0" err="1"/>
              <a:t>sản</a:t>
            </a:r>
            <a:r>
              <a:rPr lang="en-US" sz="1900" dirty="0"/>
              <a:t> </a:t>
            </a:r>
            <a:r>
              <a:rPr lang="en-US" sz="1900" dirty="0" err="1"/>
              <a:t>phẩm</a:t>
            </a:r>
            <a:r>
              <a:rPr lang="en-US" sz="1900" dirty="0"/>
              <a:t> </a:t>
            </a:r>
            <a:r>
              <a:rPr lang="en-US" sz="1900" dirty="0" err="1"/>
              <a:t>thời</a:t>
            </a:r>
            <a:r>
              <a:rPr lang="en-US" sz="1900" dirty="0"/>
              <a:t> </a:t>
            </a:r>
            <a:r>
              <a:rPr lang="en-US" sz="1900" dirty="0" err="1"/>
              <a:t>trang</a:t>
            </a:r>
            <a:r>
              <a:rPr lang="en-US" sz="1900" dirty="0"/>
              <a:t> bao </a:t>
            </a:r>
            <a:r>
              <a:rPr lang="en-US" sz="1900" dirty="0" err="1"/>
              <a:t>gồm</a:t>
            </a:r>
            <a:r>
              <a:rPr lang="en-US" sz="1900" dirty="0"/>
              <a:t> </a:t>
            </a:r>
            <a:r>
              <a:rPr lang="en-US" sz="1900" dirty="0" err="1"/>
              <a:t>việc</a:t>
            </a:r>
            <a:r>
              <a:rPr lang="en-US" sz="1900" dirty="0"/>
              <a:t> </a:t>
            </a:r>
            <a:r>
              <a:rPr lang="en-US" sz="1900" dirty="0" err="1"/>
              <a:t>thiết</a:t>
            </a:r>
            <a:r>
              <a:rPr lang="en-US" sz="1900" dirty="0"/>
              <a:t> </a:t>
            </a:r>
            <a:r>
              <a:rPr lang="en-US" sz="1900" dirty="0" err="1"/>
              <a:t>kế</a:t>
            </a:r>
            <a:r>
              <a:rPr lang="en-US" sz="1900" dirty="0"/>
              <a:t> </a:t>
            </a:r>
            <a:r>
              <a:rPr lang="en-US" sz="1900" dirty="0" err="1"/>
              <a:t>và</a:t>
            </a:r>
            <a:r>
              <a:rPr lang="en-US" sz="1900" dirty="0"/>
              <a:t> </a:t>
            </a:r>
            <a:r>
              <a:rPr lang="en-US" sz="1900" dirty="0" err="1"/>
              <a:t>triển</a:t>
            </a:r>
            <a:r>
              <a:rPr lang="en-US" sz="1900" dirty="0"/>
              <a:t> </a:t>
            </a:r>
            <a:r>
              <a:rPr lang="en-US" sz="1900" dirty="0" err="1"/>
              <a:t>khai</a:t>
            </a:r>
            <a:r>
              <a:rPr lang="en-US" sz="1900" dirty="0"/>
              <a:t> </a:t>
            </a:r>
            <a:r>
              <a:rPr lang="en-US" sz="1900" dirty="0" err="1"/>
              <a:t>một</a:t>
            </a:r>
            <a:r>
              <a:rPr lang="en-US" sz="1900" dirty="0"/>
              <a:t> </a:t>
            </a:r>
            <a:r>
              <a:rPr lang="en-US" sz="1900" dirty="0" err="1"/>
              <a:t>hệ</a:t>
            </a:r>
            <a:r>
              <a:rPr lang="en-US" sz="1900" dirty="0"/>
              <a:t> </a:t>
            </a:r>
            <a:r>
              <a:rPr lang="en-US" sz="1900" dirty="0" err="1"/>
              <a:t>thống</a:t>
            </a:r>
            <a:r>
              <a:rPr lang="en-US" sz="1900" dirty="0"/>
              <a:t> website </a:t>
            </a:r>
            <a:r>
              <a:rPr lang="en-US" sz="1900" dirty="0" err="1"/>
              <a:t>để</a:t>
            </a:r>
            <a:r>
              <a:rPr lang="en-US" sz="1900" dirty="0"/>
              <a:t> </a:t>
            </a:r>
            <a:r>
              <a:rPr lang="en-US" sz="1900" dirty="0" err="1"/>
              <a:t>cung</a:t>
            </a:r>
            <a:r>
              <a:rPr lang="en-US" sz="1900" dirty="0"/>
              <a:t> </a:t>
            </a:r>
            <a:r>
              <a:rPr lang="en-US" sz="1900" dirty="0" err="1"/>
              <a:t>cấp</a:t>
            </a:r>
            <a:r>
              <a:rPr lang="en-US" sz="1900" dirty="0"/>
              <a:t> </a:t>
            </a:r>
            <a:r>
              <a:rPr lang="en-US" sz="1900" dirty="0" err="1"/>
              <a:t>cho</a:t>
            </a:r>
            <a:r>
              <a:rPr lang="en-US" sz="1900" dirty="0"/>
              <a:t> </a:t>
            </a:r>
            <a:r>
              <a:rPr lang="en-US" sz="1900" dirty="0" err="1"/>
              <a:t>khách</a:t>
            </a:r>
            <a:r>
              <a:rPr lang="en-US" sz="1900" dirty="0"/>
              <a:t> </a:t>
            </a:r>
            <a:r>
              <a:rPr lang="en-US" sz="1900" dirty="0" err="1"/>
              <a:t>hàng</a:t>
            </a:r>
            <a:r>
              <a:rPr lang="en-US" sz="1900" dirty="0"/>
              <a:t> </a:t>
            </a:r>
            <a:r>
              <a:rPr lang="en-US" sz="1900" dirty="0" err="1"/>
              <a:t>một</a:t>
            </a:r>
            <a:r>
              <a:rPr lang="en-US" sz="1900" dirty="0"/>
              <a:t> </a:t>
            </a:r>
            <a:r>
              <a:rPr lang="en-US" sz="1900" dirty="0" err="1"/>
              <a:t>nền</a:t>
            </a:r>
            <a:r>
              <a:rPr lang="en-US" sz="1900" dirty="0"/>
              <a:t> </a:t>
            </a:r>
            <a:r>
              <a:rPr lang="en-US" sz="1900" dirty="0" err="1"/>
              <a:t>tảng</a:t>
            </a:r>
            <a:r>
              <a:rPr lang="en-US" sz="1900" dirty="0"/>
              <a:t> </a:t>
            </a:r>
            <a:r>
              <a:rPr lang="en-US" sz="1900" dirty="0" err="1"/>
              <a:t>trực</a:t>
            </a:r>
            <a:r>
              <a:rPr lang="en-US" sz="1900" dirty="0"/>
              <a:t> </a:t>
            </a:r>
            <a:r>
              <a:rPr lang="en-US" sz="1900" dirty="0" err="1"/>
              <a:t>tuyến</a:t>
            </a:r>
            <a:r>
              <a:rPr lang="en-US" sz="1900" dirty="0"/>
              <a:t> </a:t>
            </a:r>
            <a:r>
              <a:rPr lang="en-US" sz="1900" dirty="0" err="1"/>
              <a:t>để</a:t>
            </a:r>
            <a:r>
              <a:rPr lang="en-US" sz="1900" dirty="0"/>
              <a:t> </a:t>
            </a:r>
            <a:r>
              <a:rPr lang="en-US" sz="1900" dirty="0" err="1"/>
              <a:t>mua</a:t>
            </a:r>
            <a:r>
              <a:rPr lang="en-US" sz="1900" dirty="0"/>
              <a:t> </a:t>
            </a:r>
            <a:r>
              <a:rPr lang="en-US" sz="1900" dirty="0" err="1"/>
              <a:t>sắm</a:t>
            </a:r>
            <a:r>
              <a:rPr lang="en-US" sz="1900" dirty="0"/>
              <a:t> </a:t>
            </a:r>
            <a:r>
              <a:rPr lang="en-US" sz="1900" dirty="0" err="1"/>
              <a:t>các</a:t>
            </a:r>
            <a:r>
              <a:rPr lang="en-US" sz="1900" dirty="0"/>
              <a:t> </a:t>
            </a:r>
            <a:r>
              <a:rPr lang="en-US" sz="1900" dirty="0" err="1"/>
              <a:t>sản</a:t>
            </a:r>
            <a:r>
              <a:rPr lang="en-US" sz="1900" dirty="0"/>
              <a:t> </a:t>
            </a:r>
            <a:r>
              <a:rPr lang="en-US" sz="1900" dirty="0" err="1"/>
              <a:t>phẩm</a:t>
            </a:r>
            <a:r>
              <a:rPr lang="en-US" sz="1900" dirty="0"/>
              <a:t> </a:t>
            </a:r>
            <a:r>
              <a:rPr lang="en-US" sz="1900" dirty="0" err="1"/>
              <a:t>thời</a:t>
            </a:r>
            <a:r>
              <a:rPr lang="en-US" sz="1900" dirty="0"/>
              <a:t> </a:t>
            </a:r>
            <a:r>
              <a:rPr lang="en-US" sz="1900" dirty="0" err="1"/>
              <a:t>trang</a:t>
            </a:r>
            <a:r>
              <a:rPr lang="en-VN" sz="1900" dirty="0"/>
              <a:t>. </a:t>
            </a:r>
            <a:r>
              <a:rPr lang="en-US" sz="1900" dirty="0" err="1">
                <a:effectLst/>
                <a:latin typeface="+mn-lt"/>
                <a:ea typeface="Times New Roman" panose="02020603050405020304" pitchFamily="18" charset="0"/>
              </a:rPr>
              <a:t>Để</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giải</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quyết</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bài</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toán</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này</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cần</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phải</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tập</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trung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vào</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các</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yếu</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tố</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như</a:t>
            </a:r>
            <a:r>
              <a:rPr lang="en-US" sz="1900" dirty="0">
                <a:effectLst/>
                <a:latin typeface="+mn-lt"/>
                <a:ea typeface="Times New Roman" panose="02020603050405020304" pitchFamily="18" charset="0"/>
              </a:rPr>
              <a:t>: </a:t>
            </a:r>
            <a:endParaRPr lang="en-VN" sz="1900" dirty="0">
              <a:effectLst/>
              <a:latin typeface="+mn-lt"/>
              <a:ea typeface="Times New Roman" panose="02020603050405020304" pitchFamily="18" charset="0"/>
            </a:endParaRPr>
          </a:p>
          <a:p>
            <a:pPr algn="just">
              <a:lnSpc>
                <a:spcPct val="150000"/>
              </a:lnSpc>
            </a:pPr>
            <a:endParaRPr lang="en-VN" sz="1900" dirty="0"/>
          </a:p>
        </p:txBody>
      </p:sp>
    </p:spTree>
    <p:extLst>
      <p:ext uri="{BB962C8B-B14F-4D97-AF65-F5344CB8AC3E}">
        <p14:creationId xmlns:p14="http://schemas.microsoft.com/office/powerpoint/2010/main" val="19362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HIỆN THỰC HÓA NGHIÊN CỨU</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7849892" cy="4354718"/>
          </a:xfrm>
          <a:prstGeom prst="rect">
            <a:avLst/>
          </a:prstGeom>
          <a:noFill/>
        </p:spPr>
        <p:txBody>
          <a:bodyPr wrap="square" rtlCol="0">
            <a:spAutoFit/>
          </a:bodyPr>
          <a:lstStyle/>
          <a:p>
            <a:pPr marL="457200" indent="-457200">
              <a:buAutoNum type="arabicPeriod"/>
            </a:pPr>
            <a:r>
              <a:rPr lang="en-VN" sz="2400" b="1" dirty="0"/>
              <a:t>Mô tả bài toán:</a:t>
            </a:r>
          </a:p>
          <a:p>
            <a:pPr marL="342900" marR="93980" lvl="0" indent="-342900" algn="just">
              <a:lnSpc>
                <a:spcPct val="150000"/>
              </a:lnSpc>
              <a:spcAft>
                <a:spcPts val="20"/>
              </a:spcAft>
              <a:buSzPts val="1300"/>
              <a:buFont typeface="Times New Roman" panose="02020603050405020304" pitchFamily="18" charset="0"/>
              <a:buChar char="-"/>
            </a:pPr>
            <a:r>
              <a:rPr lang="en-US" sz="1900" dirty="0" err="1"/>
              <a:t>Thiết</a:t>
            </a:r>
            <a:r>
              <a:rPr lang="en-US" sz="1900" dirty="0"/>
              <a:t> </a:t>
            </a:r>
            <a:r>
              <a:rPr lang="en-US" sz="1900" dirty="0" err="1"/>
              <a:t>kế</a:t>
            </a:r>
            <a:r>
              <a:rPr lang="en-US" sz="1900" dirty="0"/>
              <a:t> </a:t>
            </a:r>
            <a:r>
              <a:rPr lang="en-US" sz="1900" dirty="0" err="1"/>
              <a:t>giao</a:t>
            </a:r>
            <a:r>
              <a:rPr lang="en-US" sz="1900" dirty="0"/>
              <a:t> </a:t>
            </a:r>
            <a:r>
              <a:rPr lang="en-US" sz="1900" dirty="0" err="1"/>
              <a:t>diện</a:t>
            </a:r>
            <a:r>
              <a:rPr lang="en-US" sz="1900" dirty="0"/>
              <a:t> </a:t>
            </a:r>
            <a:r>
              <a:rPr lang="en-US" sz="1900" dirty="0" err="1"/>
              <a:t>trực</a:t>
            </a:r>
            <a:r>
              <a:rPr lang="en-US" sz="1900" dirty="0"/>
              <a:t> </a:t>
            </a:r>
            <a:r>
              <a:rPr lang="en-US" sz="1900" dirty="0" err="1"/>
              <a:t>quan</a:t>
            </a:r>
            <a:r>
              <a:rPr lang="en-US" sz="1900" dirty="0"/>
              <a:t>,</a:t>
            </a:r>
            <a:r>
              <a:rPr lang="vi-VN" sz="1900" dirty="0"/>
              <a:t> dễ sử dụng</a:t>
            </a:r>
            <a:r>
              <a:rPr lang="en-US" sz="1900" dirty="0"/>
              <a:t> bao </a:t>
            </a:r>
            <a:r>
              <a:rPr lang="en-US" sz="1900" dirty="0" err="1"/>
              <a:t>gồm</a:t>
            </a:r>
            <a:r>
              <a:rPr lang="en-US" sz="1900" dirty="0"/>
              <a:t> </a:t>
            </a:r>
            <a:r>
              <a:rPr lang="en-US" sz="1900" dirty="0" err="1"/>
              <a:t>cả</a:t>
            </a:r>
            <a:r>
              <a:rPr lang="en-US" sz="1900" dirty="0"/>
              <a:t> </a:t>
            </a:r>
            <a:r>
              <a:rPr lang="en-US" sz="1900" dirty="0" err="1"/>
              <a:t>cách</a:t>
            </a:r>
            <a:r>
              <a:rPr lang="en-US" sz="1900" dirty="0"/>
              <a:t> </a:t>
            </a:r>
            <a:r>
              <a:rPr lang="en-US" sz="1900" dirty="0" err="1"/>
              <a:t>bố</a:t>
            </a:r>
            <a:r>
              <a:rPr lang="en-US" sz="1900" dirty="0"/>
              <a:t> </a:t>
            </a:r>
            <a:r>
              <a:rPr lang="en-US" sz="1900" dirty="0" err="1"/>
              <a:t>trí</a:t>
            </a:r>
            <a:r>
              <a:rPr lang="en-US" sz="1900" dirty="0"/>
              <a:t> </a:t>
            </a:r>
            <a:r>
              <a:rPr lang="en-US" sz="1900" dirty="0" err="1"/>
              <a:t>sản</a:t>
            </a:r>
            <a:r>
              <a:rPr lang="en-US" sz="1900" dirty="0"/>
              <a:t> </a:t>
            </a:r>
            <a:r>
              <a:rPr lang="en-US" sz="1900" dirty="0" err="1"/>
              <a:t>phẩm</a:t>
            </a:r>
            <a:r>
              <a:rPr lang="en-US" sz="1900" dirty="0"/>
              <a:t> </a:t>
            </a:r>
            <a:r>
              <a:rPr lang="en-US" sz="1900" dirty="0" err="1"/>
              <a:t>và</a:t>
            </a:r>
            <a:r>
              <a:rPr lang="en-US" sz="1900" dirty="0"/>
              <a:t> </a:t>
            </a:r>
            <a:r>
              <a:rPr lang="en-US" sz="1900" dirty="0" err="1"/>
              <a:t>các</a:t>
            </a:r>
            <a:r>
              <a:rPr lang="en-US" sz="1900" dirty="0"/>
              <a:t> </a:t>
            </a:r>
            <a:r>
              <a:rPr lang="en-US" sz="1900" dirty="0" err="1"/>
              <a:t>thông</a:t>
            </a:r>
            <a:r>
              <a:rPr lang="en-US" sz="1900" dirty="0"/>
              <a:t> tin </a:t>
            </a:r>
            <a:r>
              <a:rPr lang="en-US" sz="1900" dirty="0" err="1"/>
              <a:t>liên</a:t>
            </a:r>
            <a:r>
              <a:rPr lang="en-US" sz="1900" dirty="0"/>
              <a:t> </a:t>
            </a:r>
            <a:r>
              <a:rPr lang="en-US" sz="1900" dirty="0" err="1"/>
              <a:t>quan</a:t>
            </a:r>
            <a:r>
              <a:rPr lang="en-US" sz="1900" dirty="0"/>
              <a:t> </a:t>
            </a:r>
            <a:r>
              <a:rPr lang="en-US" sz="1900" dirty="0" err="1"/>
              <a:t>đến</a:t>
            </a:r>
            <a:r>
              <a:rPr lang="en-US" sz="1900" dirty="0"/>
              <a:t> </a:t>
            </a:r>
            <a:r>
              <a:rPr lang="en-US" sz="1900" dirty="0" err="1"/>
              <a:t>sản</a:t>
            </a:r>
            <a:r>
              <a:rPr lang="en-US" sz="1900" dirty="0"/>
              <a:t> </a:t>
            </a:r>
            <a:r>
              <a:rPr lang="en-US" sz="1900" dirty="0" err="1"/>
              <a:t>phẩm</a:t>
            </a:r>
            <a:r>
              <a:rPr lang="en-US" sz="1900" dirty="0"/>
              <a:t> </a:t>
            </a:r>
            <a:r>
              <a:rPr lang="en-US" sz="1900" dirty="0" err="1"/>
              <a:t>như</a:t>
            </a:r>
            <a:r>
              <a:rPr lang="en-US" sz="1900" dirty="0"/>
              <a:t> </a:t>
            </a:r>
            <a:r>
              <a:rPr lang="en-US" sz="1900" dirty="0" err="1"/>
              <a:t>giá</a:t>
            </a:r>
            <a:r>
              <a:rPr lang="en-US" sz="1900" dirty="0"/>
              <a:t>, </a:t>
            </a:r>
            <a:r>
              <a:rPr lang="en-US" sz="1900" dirty="0" err="1"/>
              <a:t>mô</a:t>
            </a:r>
            <a:r>
              <a:rPr lang="en-US" sz="1900" dirty="0"/>
              <a:t> </a:t>
            </a:r>
            <a:r>
              <a:rPr lang="en-US" sz="1900" dirty="0" err="1"/>
              <a:t>tả</a:t>
            </a:r>
            <a:r>
              <a:rPr lang="en-US" sz="1900" dirty="0"/>
              <a:t>, </a:t>
            </a:r>
            <a:r>
              <a:rPr lang="en-US" sz="1900" dirty="0" err="1"/>
              <a:t>hình</a:t>
            </a:r>
            <a:r>
              <a:rPr lang="en-US" sz="1900" dirty="0"/>
              <a:t> </a:t>
            </a:r>
            <a:r>
              <a:rPr lang="en-US" sz="1900" dirty="0" err="1"/>
              <a:t>ảnh</a:t>
            </a:r>
            <a:r>
              <a:rPr lang="en-US" sz="1900" dirty="0"/>
              <a:t>, v.v. </a:t>
            </a:r>
            <a:endParaRPr lang="en-VN" sz="1900" dirty="0"/>
          </a:p>
          <a:p>
            <a:pPr marL="342900" marR="93980" lvl="0" indent="-342900" algn="just">
              <a:lnSpc>
                <a:spcPct val="150000"/>
              </a:lnSpc>
              <a:spcAft>
                <a:spcPts val="20"/>
              </a:spcAft>
              <a:buSzPts val="1300"/>
              <a:buFont typeface="Times New Roman" panose="02020603050405020304" pitchFamily="18" charset="0"/>
              <a:buChar char="-"/>
            </a:pPr>
            <a:r>
              <a:rPr lang="vi-VN" sz="1900" dirty="0"/>
              <a:t>X</a:t>
            </a:r>
            <a:r>
              <a:rPr lang="en-US" sz="1900" dirty="0" err="1"/>
              <a:t>ây</a:t>
            </a:r>
            <a:r>
              <a:rPr lang="en-US" sz="1900" dirty="0"/>
              <a:t> </a:t>
            </a:r>
            <a:r>
              <a:rPr lang="en-US" sz="1900" dirty="0" err="1"/>
              <a:t>dựng</a:t>
            </a:r>
            <a:r>
              <a:rPr lang="en-US" sz="1900" dirty="0"/>
              <a:t> </a:t>
            </a:r>
            <a:r>
              <a:rPr lang="en-US" sz="1900" dirty="0" err="1"/>
              <a:t>hệ</a:t>
            </a:r>
            <a:r>
              <a:rPr lang="en-US" sz="1900" dirty="0"/>
              <a:t> </a:t>
            </a:r>
            <a:r>
              <a:rPr lang="en-US" sz="1900" dirty="0" err="1"/>
              <a:t>thống</a:t>
            </a:r>
            <a:r>
              <a:rPr lang="en-US" sz="1900" dirty="0"/>
              <a:t> </a:t>
            </a:r>
            <a:r>
              <a:rPr lang="en-US" sz="1900" dirty="0" err="1"/>
              <a:t>quản</a:t>
            </a:r>
            <a:r>
              <a:rPr lang="en-US" sz="1900" dirty="0"/>
              <a:t> </a:t>
            </a:r>
            <a:r>
              <a:rPr lang="en-US" sz="1900" dirty="0" err="1"/>
              <a:t>lý</a:t>
            </a:r>
            <a:r>
              <a:rPr lang="en-US" sz="1900" dirty="0"/>
              <a:t> </a:t>
            </a:r>
            <a:r>
              <a:rPr lang="en-US" sz="1900" dirty="0" err="1"/>
              <a:t>sản</a:t>
            </a:r>
            <a:r>
              <a:rPr lang="en-US" sz="1900" dirty="0"/>
              <a:t> </a:t>
            </a:r>
            <a:r>
              <a:rPr lang="en-US" sz="1900" dirty="0" err="1"/>
              <a:t>phẩm</a:t>
            </a:r>
            <a:r>
              <a:rPr lang="en-US" sz="1900" dirty="0"/>
              <a:t> </a:t>
            </a:r>
            <a:r>
              <a:rPr lang="en-US" sz="1900" dirty="0" err="1"/>
              <a:t>để</a:t>
            </a:r>
            <a:r>
              <a:rPr lang="en-US" sz="1900" dirty="0"/>
              <a:t> </a:t>
            </a:r>
            <a:r>
              <a:rPr lang="en-US" sz="1900" dirty="0" err="1"/>
              <a:t>quản</a:t>
            </a:r>
            <a:r>
              <a:rPr lang="en-US" sz="1900" dirty="0"/>
              <a:t> </a:t>
            </a:r>
            <a:r>
              <a:rPr lang="en-US" sz="1900" dirty="0" err="1"/>
              <a:t>lý</a:t>
            </a:r>
            <a:r>
              <a:rPr lang="en-US" sz="1900" dirty="0"/>
              <a:t> </a:t>
            </a:r>
            <a:r>
              <a:rPr lang="en-US" sz="1900" dirty="0" err="1"/>
              <a:t>thông</a:t>
            </a:r>
            <a:r>
              <a:rPr lang="en-US" sz="1900" dirty="0"/>
              <a:t> tin </a:t>
            </a:r>
            <a:r>
              <a:rPr lang="en-US" sz="1900" dirty="0" err="1"/>
              <a:t>sản</a:t>
            </a:r>
            <a:r>
              <a:rPr lang="en-US" sz="1900" dirty="0"/>
              <a:t> </a:t>
            </a:r>
            <a:r>
              <a:rPr lang="en-US" sz="1900" dirty="0" err="1"/>
              <a:t>phẩm</a:t>
            </a:r>
            <a:r>
              <a:rPr lang="en-US" sz="1900" dirty="0"/>
              <a:t>, </a:t>
            </a:r>
            <a:r>
              <a:rPr lang="en-US" sz="1900" dirty="0" err="1"/>
              <a:t>cập</a:t>
            </a:r>
            <a:r>
              <a:rPr lang="en-US" sz="1900" dirty="0"/>
              <a:t> </a:t>
            </a:r>
            <a:r>
              <a:rPr lang="en-US" sz="1900" dirty="0" err="1"/>
              <a:t>nhật</a:t>
            </a:r>
            <a:r>
              <a:rPr lang="en-US" sz="1900" dirty="0"/>
              <a:t> </a:t>
            </a:r>
            <a:r>
              <a:rPr lang="en-US" sz="1900" dirty="0" err="1"/>
              <a:t>giá</a:t>
            </a:r>
            <a:r>
              <a:rPr lang="en-US" sz="1900" dirty="0"/>
              <a:t>. </a:t>
            </a:r>
            <a:endParaRPr lang="en-VN" sz="1900" dirty="0"/>
          </a:p>
          <a:p>
            <a:pPr marL="342900" marR="93980" lvl="0" indent="-342900" algn="just">
              <a:lnSpc>
                <a:spcPct val="150000"/>
              </a:lnSpc>
              <a:spcAft>
                <a:spcPts val="20"/>
              </a:spcAft>
              <a:buSzPts val="1300"/>
              <a:buFont typeface="Times New Roman" panose="02020603050405020304" pitchFamily="18" charset="0"/>
              <a:buChar char="-"/>
            </a:pPr>
            <a:r>
              <a:rPr lang="vi-VN" sz="1900" dirty="0"/>
              <a:t>Xây dựng chức năng xác thực tài khoản qua email và thông báo đặt hàng qua email.</a:t>
            </a:r>
            <a:endParaRPr lang="en-VN" sz="1900" dirty="0"/>
          </a:p>
          <a:p>
            <a:pPr algn="just">
              <a:lnSpc>
                <a:spcPct val="150000"/>
              </a:lnSpc>
            </a:pPr>
            <a:endParaRPr lang="en-VN" sz="1900" dirty="0">
              <a:effectLst/>
              <a:latin typeface="+mn-lt"/>
              <a:ea typeface="Times New Roman" panose="02020603050405020304" pitchFamily="18" charset="0"/>
            </a:endParaRPr>
          </a:p>
          <a:p>
            <a:pPr algn="just">
              <a:lnSpc>
                <a:spcPct val="150000"/>
              </a:lnSpc>
            </a:pPr>
            <a:endParaRPr lang="en-VN" sz="1900" dirty="0"/>
          </a:p>
        </p:txBody>
      </p:sp>
    </p:spTree>
    <p:extLst>
      <p:ext uri="{BB962C8B-B14F-4D97-AF65-F5344CB8AC3E}">
        <p14:creationId xmlns:p14="http://schemas.microsoft.com/office/powerpoint/2010/main" val="46438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HIỆN THỰC HÓA NGHIÊN CỨU</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6" y="883402"/>
            <a:ext cx="8407831" cy="3205686"/>
          </a:xfrm>
          <a:prstGeom prst="rect">
            <a:avLst/>
          </a:prstGeom>
          <a:noFill/>
        </p:spPr>
        <p:txBody>
          <a:bodyPr wrap="square" rtlCol="0">
            <a:spAutoFit/>
          </a:bodyPr>
          <a:lstStyle/>
          <a:p>
            <a:r>
              <a:rPr lang="en-VN" sz="2400" b="1" dirty="0"/>
              <a:t>1. Mô tả bài toán:</a:t>
            </a:r>
          </a:p>
          <a:p>
            <a:pPr marL="342900" marR="93980" lvl="0" indent="-342900" algn="just">
              <a:lnSpc>
                <a:spcPct val="150000"/>
              </a:lnSpc>
              <a:spcAft>
                <a:spcPts val="260"/>
              </a:spcAft>
              <a:buSzPts val="1300"/>
              <a:buFont typeface="Times New Roman" panose="02020603050405020304" pitchFamily="18" charset="0"/>
              <a:buChar char="-"/>
            </a:pPr>
            <a:r>
              <a:rPr lang="en-US" sz="1900" dirty="0" err="1"/>
              <a:t>Đảm</a:t>
            </a:r>
            <a:r>
              <a:rPr lang="en-US" sz="1900" dirty="0"/>
              <a:t> </a:t>
            </a:r>
            <a:r>
              <a:rPr lang="en-US" sz="1900" dirty="0" err="1"/>
              <a:t>bảo</a:t>
            </a:r>
            <a:r>
              <a:rPr lang="en-US" sz="1900" dirty="0"/>
              <a:t> </a:t>
            </a:r>
            <a:r>
              <a:rPr lang="en-US" sz="1900" dirty="0" err="1"/>
              <a:t>tính</a:t>
            </a:r>
            <a:r>
              <a:rPr lang="en-US" sz="1900" dirty="0"/>
              <a:t> </a:t>
            </a:r>
            <a:r>
              <a:rPr lang="en-US" sz="1900" dirty="0" err="1"/>
              <a:t>bảo</a:t>
            </a:r>
            <a:r>
              <a:rPr lang="en-US" sz="1900" dirty="0"/>
              <a:t> </a:t>
            </a:r>
            <a:r>
              <a:rPr lang="en-US" sz="1900" dirty="0" err="1"/>
              <a:t>mật</a:t>
            </a:r>
            <a:r>
              <a:rPr lang="en-US" sz="1900" dirty="0"/>
              <a:t> </a:t>
            </a:r>
            <a:r>
              <a:rPr lang="en-US" sz="1900" dirty="0" err="1"/>
              <a:t>của</a:t>
            </a:r>
            <a:r>
              <a:rPr lang="en-US" sz="1900" dirty="0"/>
              <a:t> </a:t>
            </a:r>
            <a:r>
              <a:rPr lang="en-US" sz="1900" dirty="0" err="1"/>
              <a:t>thông</a:t>
            </a:r>
            <a:r>
              <a:rPr lang="en-US" sz="1900" dirty="0"/>
              <a:t> tin </a:t>
            </a:r>
            <a:r>
              <a:rPr lang="en-US" sz="1900" dirty="0" err="1"/>
              <a:t>khách</a:t>
            </a:r>
            <a:r>
              <a:rPr lang="en-US" sz="1900" dirty="0"/>
              <a:t> </a:t>
            </a:r>
            <a:r>
              <a:rPr lang="en-US" sz="1900" dirty="0" err="1"/>
              <a:t>hàng</a:t>
            </a:r>
            <a:r>
              <a:rPr lang="en-US" sz="1900" dirty="0"/>
              <a:t>, bao </a:t>
            </a:r>
            <a:r>
              <a:rPr lang="en-US" sz="1900" dirty="0" err="1"/>
              <a:t>gồm</a:t>
            </a:r>
            <a:r>
              <a:rPr lang="en-US" sz="1900" dirty="0"/>
              <a:t> </a:t>
            </a:r>
            <a:r>
              <a:rPr lang="en-US" sz="1900" dirty="0" err="1"/>
              <a:t>cả</a:t>
            </a:r>
            <a:r>
              <a:rPr lang="en-US" sz="1900" dirty="0"/>
              <a:t> </a:t>
            </a:r>
            <a:r>
              <a:rPr lang="en-US" sz="1900" dirty="0" err="1"/>
              <a:t>thông</a:t>
            </a:r>
            <a:r>
              <a:rPr lang="en-US" sz="1900" dirty="0"/>
              <a:t> tin </a:t>
            </a:r>
            <a:r>
              <a:rPr lang="en-US" sz="1900" dirty="0" err="1"/>
              <a:t>cá</a:t>
            </a:r>
            <a:r>
              <a:rPr lang="en-US" sz="1900" dirty="0"/>
              <a:t> </a:t>
            </a:r>
            <a:r>
              <a:rPr lang="en-US" sz="1900" dirty="0" err="1"/>
              <a:t>nhân</a:t>
            </a:r>
            <a:r>
              <a:rPr lang="en-US" sz="1900" dirty="0"/>
              <a:t> </a:t>
            </a:r>
            <a:r>
              <a:rPr lang="en-US" sz="1900" dirty="0" err="1"/>
              <a:t>và</a:t>
            </a:r>
            <a:r>
              <a:rPr lang="en-US" sz="1900" dirty="0"/>
              <a:t> </a:t>
            </a:r>
            <a:r>
              <a:rPr lang="en-US" sz="1900" dirty="0" err="1"/>
              <a:t>thông</a:t>
            </a:r>
            <a:r>
              <a:rPr lang="en-US" sz="1900" dirty="0"/>
              <a:t> tin </a:t>
            </a:r>
            <a:r>
              <a:rPr lang="en-US" sz="1900" dirty="0" err="1"/>
              <a:t>thanh</a:t>
            </a:r>
            <a:r>
              <a:rPr lang="en-US" sz="1900" dirty="0"/>
              <a:t> </a:t>
            </a:r>
            <a:r>
              <a:rPr lang="en-US" sz="1900" dirty="0" err="1"/>
              <a:t>toán</a:t>
            </a:r>
            <a:r>
              <a:rPr lang="en-US" sz="1900" dirty="0"/>
              <a:t>. </a:t>
            </a:r>
            <a:endParaRPr lang="en-VN" sz="1900" dirty="0"/>
          </a:p>
          <a:p>
            <a:pPr marL="342900" marR="93980" lvl="0" indent="-342900" algn="just">
              <a:lnSpc>
                <a:spcPct val="150000"/>
              </a:lnSpc>
              <a:spcAft>
                <a:spcPts val="505"/>
              </a:spcAft>
              <a:buSzPts val="1300"/>
              <a:buFont typeface="Times New Roman" panose="02020603050405020304" pitchFamily="18" charset="0"/>
              <a:buChar char="-"/>
            </a:pPr>
            <a:r>
              <a:rPr lang="en-US" sz="1900" dirty="0" err="1"/>
              <a:t>Xây</a:t>
            </a:r>
            <a:r>
              <a:rPr lang="en-US" sz="1900" dirty="0"/>
              <a:t> </a:t>
            </a:r>
            <a:r>
              <a:rPr lang="en-US" sz="1900" dirty="0" err="1"/>
              <a:t>dựng</a:t>
            </a:r>
            <a:r>
              <a:rPr lang="en-US" sz="1900" dirty="0"/>
              <a:t> </a:t>
            </a:r>
            <a:r>
              <a:rPr lang="en-US" sz="1900" dirty="0" err="1"/>
              <a:t>hệ</a:t>
            </a:r>
            <a:r>
              <a:rPr lang="en-US" sz="1900" dirty="0"/>
              <a:t> </a:t>
            </a:r>
            <a:r>
              <a:rPr lang="en-US" sz="1900" dirty="0" err="1"/>
              <a:t>thống</a:t>
            </a:r>
            <a:r>
              <a:rPr lang="en-US" sz="1900" dirty="0"/>
              <a:t> </a:t>
            </a:r>
            <a:r>
              <a:rPr lang="en-US" sz="1900" dirty="0" err="1"/>
              <a:t>quản</a:t>
            </a:r>
            <a:r>
              <a:rPr lang="en-US" sz="1900" dirty="0"/>
              <a:t> </a:t>
            </a:r>
            <a:r>
              <a:rPr lang="en-US" sz="1900" dirty="0" err="1"/>
              <a:t>lý</a:t>
            </a:r>
            <a:r>
              <a:rPr lang="en-US" sz="1900" dirty="0"/>
              <a:t> </a:t>
            </a:r>
            <a:r>
              <a:rPr lang="en-US" sz="1900" dirty="0" err="1"/>
              <a:t>đơn</a:t>
            </a:r>
            <a:r>
              <a:rPr lang="en-US" sz="1900" dirty="0"/>
              <a:t> </a:t>
            </a:r>
            <a:r>
              <a:rPr lang="en-US" sz="1900" dirty="0" err="1"/>
              <a:t>hàng</a:t>
            </a:r>
            <a:r>
              <a:rPr lang="en-US" sz="1900" dirty="0"/>
              <a:t> </a:t>
            </a:r>
            <a:r>
              <a:rPr lang="en-US" sz="1900" dirty="0" err="1"/>
              <a:t>và</a:t>
            </a:r>
            <a:r>
              <a:rPr lang="en-US" sz="1900" dirty="0"/>
              <a:t> chi </a:t>
            </a:r>
            <a:r>
              <a:rPr lang="en-US" sz="1900" dirty="0" err="1"/>
              <a:t>tiết</a:t>
            </a:r>
            <a:r>
              <a:rPr lang="en-US" sz="1900" dirty="0"/>
              <a:t> </a:t>
            </a:r>
            <a:r>
              <a:rPr lang="en-US" sz="1900" dirty="0" err="1"/>
              <a:t>đơn</a:t>
            </a:r>
            <a:r>
              <a:rPr lang="en-US" sz="1900" dirty="0"/>
              <a:t> </a:t>
            </a:r>
            <a:r>
              <a:rPr lang="en-US" sz="1900" dirty="0" err="1"/>
              <a:t>hàng</a:t>
            </a:r>
            <a:r>
              <a:rPr lang="en-US" sz="1900" dirty="0"/>
              <a:t>. </a:t>
            </a:r>
            <a:endParaRPr lang="en-VN" sz="1900" dirty="0"/>
          </a:p>
          <a:p>
            <a:pPr marL="342900" marR="93980" lvl="0" indent="-342900" algn="just">
              <a:lnSpc>
                <a:spcPct val="150000"/>
              </a:lnSpc>
              <a:spcAft>
                <a:spcPts val="505"/>
              </a:spcAft>
              <a:buSzPts val="1300"/>
              <a:buFont typeface="Times New Roman" panose="02020603050405020304" pitchFamily="18" charset="0"/>
              <a:buChar char="-"/>
            </a:pPr>
            <a:r>
              <a:rPr lang="en-US" sz="1900" dirty="0" err="1"/>
              <a:t>Tối</a:t>
            </a:r>
            <a:r>
              <a:rPr lang="en-US" sz="1900" dirty="0"/>
              <a:t> </a:t>
            </a:r>
            <a:r>
              <a:rPr lang="en-US" sz="1900" dirty="0" err="1"/>
              <a:t>ưu</a:t>
            </a:r>
            <a:r>
              <a:rPr lang="en-US" sz="1900" dirty="0"/>
              <a:t> </a:t>
            </a:r>
            <a:r>
              <a:rPr lang="en-US" sz="1900" dirty="0" err="1"/>
              <a:t>hóa</a:t>
            </a:r>
            <a:r>
              <a:rPr lang="en-US" sz="1900" dirty="0"/>
              <a:t> </a:t>
            </a:r>
            <a:r>
              <a:rPr lang="en-US" sz="1900" dirty="0" err="1"/>
              <a:t>trang</a:t>
            </a:r>
            <a:r>
              <a:rPr lang="en-US" sz="1900" dirty="0"/>
              <a:t> web </a:t>
            </a:r>
            <a:r>
              <a:rPr lang="en-US" sz="1900" dirty="0" err="1"/>
              <a:t>để</a:t>
            </a:r>
            <a:r>
              <a:rPr lang="en-US" sz="1900" dirty="0"/>
              <a:t> </a:t>
            </a:r>
            <a:r>
              <a:rPr lang="en-US" sz="1900" dirty="0" err="1"/>
              <a:t>đảm</a:t>
            </a:r>
            <a:r>
              <a:rPr lang="en-US" sz="1900" dirty="0"/>
              <a:t> </a:t>
            </a:r>
            <a:r>
              <a:rPr lang="en-US" sz="1900" dirty="0" err="1"/>
              <a:t>bảo</a:t>
            </a:r>
            <a:r>
              <a:rPr lang="en-US" sz="1900" dirty="0"/>
              <a:t> </a:t>
            </a:r>
            <a:r>
              <a:rPr lang="en-US" sz="1900" dirty="0" err="1"/>
              <a:t>tốc</a:t>
            </a:r>
            <a:r>
              <a:rPr lang="en-US" sz="1900" dirty="0"/>
              <a:t> </a:t>
            </a:r>
            <a:r>
              <a:rPr lang="en-US" sz="1900" dirty="0" err="1"/>
              <a:t>độ</a:t>
            </a:r>
            <a:r>
              <a:rPr lang="en-US" sz="1900" dirty="0"/>
              <a:t> </a:t>
            </a:r>
            <a:r>
              <a:rPr lang="en-US" sz="1900" dirty="0" err="1"/>
              <a:t>tải</a:t>
            </a:r>
            <a:r>
              <a:rPr lang="en-US" sz="1900" dirty="0"/>
              <a:t> </a:t>
            </a:r>
            <a:r>
              <a:rPr lang="en-US" sz="1900" dirty="0" err="1"/>
              <a:t>trang</a:t>
            </a:r>
            <a:r>
              <a:rPr lang="en-US" sz="1900" dirty="0"/>
              <a:t> </a:t>
            </a:r>
            <a:r>
              <a:rPr lang="en-US" sz="1900" dirty="0" err="1"/>
              <a:t>nhanh</a:t>
            </a:r>
            <a:r>
              <a:rPr lang="en-US" sz="1900" dirty="0"/>
              <a:t>, </a:t>
            </a:r>
            <a:r>
              <a:rPr lang="en-US" sz="1900" dirty="0" err="1"/>
              <a:t>trải</a:t>
            </a:r>
            <a:r>
              <a:rPr lang="en-US" sz="1900" dirty="0"/>
              <a:t> </a:t>
            </a:r>
            <a:r>
              <a:rPr lang="en-US" sz="1900" dirty="0" err="1"/>
              <a:t>nghiệm</a:t>
            </a:r>
            <a:r>
              <a:rPr lang="en-US" sz="1900" dirty="0"/>
              <a:t> </a:t>
            </a:r>
            <a:r>
              <a:rPr lang="en-US" sz="1900" dirty="0" err="1"/>
              <a:t>ngườidùng</a:t>
            </a:r>
            <a:r>
              <a:rPr lang="en-US" sz="1900" dirty="0"/>
              <a:t> </a:t>
            </a:r>
            <a:r>
              <a:rPr lang="en-US" sz="1900" dirty="0" err="1"/>
              <a:t>tốt</a:t>
            </a:r>
            <a:r>
              <a:rPr lang="en-US" sz="1900" dirty="0"/>
              <a:t> </a:t>
            </a:r>
            <a:r>
              <a:rPr lang="en-US" sz="1900" dirty="0" err="1"/>
              <a:t>hơn</a:t>
            </a:r>
            <a:r>
              <a:rPr lang="en-US" sz="1900" dirty="0"/>
              <a:t> </a:t>
            </a:r>
            <a:r>
              <a:rPr lang="en-US" sz="1900" dirty="0" err="1"/>
              <a:t>và</a:t>
            </a:r>
            <a:r>
              <a:rPr lang="en-US" sz="1900" dirty="0"/>
              <a:t> </a:t>
            </a:r>
            <a:r>
              <a:rPr lang="en-US" sz="1900" dirty="0" err="1"/>
              <a:t>hạn</a:t>
            </a:r>
            <a:r>
              <a:rPr lang="en-US" sz="1900" dirty="0"/>
              <a:t> </a:t>
            </a:r>
            <a:r>
              <a:rPr lang="en-US" sz="1900" dirty="0" err="1"/>
              <a:t>chế</a:t>
            </a:r>
            <a:r>
              <a:rPr lang="en-US" sz="1900" dirty="0"/>
              <a:t> </a:t>
            </a:r>
            <a:r>
              <a:rPr lang="en-US" sz="1900" dirty="0" err="1"/>
              <a:t>tình</a:t>
            </a:r>
            <a:r>
              <a:rPr lang="en-US" sz="1900" dirty="0"/>
              <a:t> </a:t>
            </a:r>
            <a:r>
              <a:rPr lang="en-US" sz="1900" dirty="0" err="1"/>
              <a:t>trạng</a:t>
            </a:r>
            <a:r>
              <a:rPr lang="en-US" sz="1900" dirty="0"/>
              <a:t> website </a:t>
            </a:r>
            <a:r>
              <a:rPr lang="en-US" sz="1900" dirty="0" err="1"/>
              <a:t>bị</a:t>
            </a:r>
            <a:r>
              <a:rPr lang="en-US" sz="1900" dirty="0"/>
              <a:t> </a:t>
            </a:r>
            <a:r>
              <a:rPr lang="en-US" sz="1900" dirty="0" err="1"/>
              <a:t>gián</a:t>
            </a:r>
            <a:r>
              <a:rPr lang="en-US" sz="1900" dirty="0"/>
              <a:t> </a:t>
            </a:r>
            <a:r>
              <a:rPr lang="en-US" sz="1900" dirty="0" err="1"/>
              <a:t>đoạn</a:t>
            </a:r>
            <a:r>
              <a:rPr lang="en-VN" sz="1900" dirty="0"/>
              <a:t> </a:t>
            </a:r>
          </a:p>
          <a:p>
            <a:pPr algn="just">
              <a:lnSpc>
                <a:spcPct val="150000"/>
              </a:lnSpc>
            </a:pPr>
            <a:endParaRPr lang="en-VN" sz="1900" dirty="0"/>
          </a:p>
        </p:txBody>
      </p:sp>
    </p:spTree>
    <p:extLst>
      <p:ext uri="{BB962C8B-B14F-4D97-AF65-F5344CB8AC3E}">
        <p14:creationId xmlns:p14="http://schemas.microsoft.com/office/powerpoint/2010/main" val="21238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HIỆN THỰC HÓA NGHIÊN CỨU</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6" y="883402"/>
            <a:ext cx="8407831" cy="3547766"/>
          </a:xfrm>
          <a:prstGeom prst="rect">
            <a:avLst/>
          </a:prstGeom>
          <a:noFill/>
        </p:spPr>
        <p:txBody>
          <a:bodyPr wrap="square" rtlCol="0">
            <a:spAutoFit/>
          </a:bodyPr>
          <a:lstStyle/>
          <a:p>
            <a:r>
              <a:rPr lang="en-VN" sz="2400" b="1" dirty="0"/>
              <a:t>2. Yêu cầu hệ thống:</a:t>
            </a:r>
          </a:p>
          <a:p>
            <a:pPr marL="342900" marR="93980" lvl="0" indent="-342900" algn="just" fontAlgn="base">
              <a:lnSpc>
                <a:spcPct val="156000"/>
              </a:lnSpc>
              <a:spcAft>
                <a:spcPts val="15"/>
              </a:spcAft>
              <a:buClr>
                <a:srgbClr val="000000"/>
              </a:buClr>
              <a:buSzPts val="1300"/>
              <a:buFont typeface="Symbol" pitchFamily="2" charset="2"/>
              <a:buChar char="-"/>
            </a:pPr>
            <a:r>
              <a:rPr lang="en-US" sz="1900" b="1"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Khách</a:t>
            </a:r>
            <a:r>
              <a:rPr lang="vi-VN" sz="1900" b="1" u="none" strike="noStrike" dirty="0">
                <a:effectLst/>
                <a:uFill>
                  <a:solidFill>
                    <a:srgbClr val="000000"/>
                  </a:solidFill>
                </a:uFill>
                <a:latin typeface="+mn-lt"/>
                <a:ea typeface="Times New Roman" panose="02020603050405020304" pitchFamily="18" charset="0"/>
                <a:cs typeface="Times New Roman" panose="02020603050405020304" pitchFamily="18" charset="0"/>
              </a:rPr>
              <a:t> hàng</a:t>
            </a:r>
            <a:r>
              <a:rPr lang="en-US" sz="1900" b="1" u="none" strike="noStrike" dirty="0">
                <a:effectLst/>
                <a:uFill>
                  <a:solidFill>
                    <a:srgbClr val="000000"/>
                  </a:solidFill>
                </a:uFill>
                <a:latin typeface="+mn-lt"/>
                <a:ea typeface="Times New Roman" panose="02020603050405020304" pitchFamily="18" charset="0"/>
                <a:cs typeface="Times New Roman" panose="02020603050405020304" pitchFamily="18" charset="0"/>
              </a:rPr>
              <a:t>:</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Đăng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nhập</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đăng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xuất</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quản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lý</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giỏ</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hàng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xem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lịch</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sử</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đơn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hàng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chỉnh</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sửa</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thông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tin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cá</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nhân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đổi</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mật</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khẩu</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thanh</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toán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đơn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hàng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đánh</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giá</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phẩm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xem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phẩm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tìm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kiếm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phẩm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endParaRPr lang="en-VN" sz="1900" u="none" strike="noStrike" dirty="0">
              <a:effectLst/>
              <a:uFill>
                <a:solidFill>
                  <a:srgbClr val="000000"/>
                </a:solidFill>
              </a:uFill>
              <a:latin typeface="+mn-lt"/>
              <a:ea typeface="Times New Roman" panose="02020603050405020304" pitchFamily="18" charset="0"/>
              <a:cs typeface="Times New Roman" panose="02020603050405020304" pitchFamily="18" charset="0"/>
            </a:endParaRPr>
          </a:p>
          <a:p>
            <a:pPr marL="342900" marR="93980" lvl="0" indent="-342900" algn="just" fontAlgn="base">
              <a:lnSpc>
                <a:spcPct val="152000"/>
              </a:lnSpc>
              <a:spcAft>
                <a:spcPts val="20"/>
              </a:spcAft>
              <a:buClr>
                <a:srgbClr val="000000"/>
              </a:buClr>
              <a:buSzPts val="1300"/>
              <a:buFont typeface="Symbol" pitchFamily="2" charset="2"/>
              <a:buChar char="-"/>
            </a:pPr>
            <a:r>
              <a:rPr lang="vi-VN" sz="1900" b="1" u="none" strike="noStrike" dirty="0">
                <a:effectLst/>
                <a:uFill>
                  <a:solidFill>
                    <a:srgbClr val="000000"/>
                  </a:solidFill>
                </a:uFill>
                <a:latin typeface="+mn-lt"/>
                <a:ea typeface="Times New Roman" panose="02020603050405020304" pitchFamily="18" charset="0"/>
                <a:cs typeface="Times New Roman" panose="02020603050405020304" pitchFamily="18" charset="0"/>
              </a:rPr>
              <a:t>Admin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Quản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lý</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đơn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hàng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quản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lý</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tài</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khoản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vi-VN"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khách hàng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quản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lý</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danh</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mục</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phẩm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quản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vi-VN"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lý thương hiệu,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quản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lý</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phẩm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quản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lý</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vi-VN"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kích thước</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và</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màu</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sản</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phẩm</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chỉnh</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sửa</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thông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tin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khách</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vi-VN"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hàng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thống</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r>
              <a:rPr lang="en-US" sz="1900" u="none" strike="noStrike" dirty="0" err="1">
                <a:effectLst/>
                <a:uFill>
                  <a:solidFill>
                    <a:srgbClr val="000000"/>
                  </a:solidFill>
                </a:uFill>
                <a:latin typeface="+mn-lt"/>
                <a:ea typeface="Times New Roman" panose="02020603050405020304" pitchFamily="18" charset="0"/>
                <a:cs typeface="Times New Roman" panose="02020603050405020304" pitchFamily="18" charset="0"/>
              </a:rPr>
              <a:t>kê</a:t>
            </a:r>
            <a:r>
              <a:rPr lang="en-US" sz="1900" u="none" strike="noStrike" dirty="0">
                <a:effectLst/>
                <a:uFill>
                  <a:solidFill>
                    <a:srgbClr val="000000"/>
                  </a:solidFill>
                </a:uFill>
                <a:latin typeface="+mn-lt"/>
                <a:ea typeface="Times New Roman" panose="02020603050405020304" pitchFamily="18" charset="0"/>
                <a:cs typeface="Times New Roman" panose="02020603050405020304" pitchFamily="18" charset="0"/>
              </a:rPr>
              <a:t>. </a:t>
            </a:r>
            <a:endParaRPr lang="en-VN" sz="1900" u="none" strike="noStrike" dirty="0">
              <a:effectLst/>
              <a:uFill>
                <a:solidFill>
                  <a:srgbClr val="000000"/>
                </a:solidFill>
              </a:uFill>
              <a:latin typeface="+mn-lt"/>
              <a:ea typeface="Times New Roman" panose="02020603050405020304" pitchFamily="18" charset="0"/>
              <a:cs typeface="Times New Roman" panose="02020603050405020304" pitchFamily="18" charset="0"/>
            </a:endParaRPr>
          </a:p>
          <a:p>
            <a:pPr algn="just">
              <a:lnSpc>
                <a:spcPct val="150000"/>
              </a:lnSpc>
            </a:pPr>
            <a:endParaRPr lang="en-VN" sz="1900" dirty="0"/>
          </a:p>
        </p:txBody>
      </p:sp>
    </p:spTree>
    <p:extLst>
      <p:ext uri="{BB962C8B-B14F-4D97-AF65-F5344CB8AC3E}">
        <p14:creationId xmlns:p14="http://schemas.microsoft.com/office/powerpoint/2010/main" val="38028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HIỆN THỰC HÓA NGHIÊN CỨU</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6" y="883402"/>
            <a:ext cx="3952069" cy="461665"/>
          </a:xfrm>
          <a:prstGeom prst="rect">
            <a:avLst/>
          </a:prstGeom>
          <a:noFill/>
        </p:spPr>
        <p:txBody>
          <a:bodyPr wrap="square" rtlCol="0">
            <a:spAutoFit/>
          </a:bodyPr>
          <a:lstStyle/>
          <a:p>
            <a:r>
              <a:rPr lang="en-VN" sz="2400" b="1" dirty="0"/>
              <a:t>2. Thiết kế cơ sở dữ liệu:</a:t>
            </a:r>
          </a:p>
        </p:txBody>
      </p:sp>
      <p:pic>
        <p:nvPicPr>
          <p:cNvPr id="2" name="Picture 1">
            <a:extLst>
              <a:ext uri="{FF2B5EF4-FFF2-40B4-BE49-F238E27FC236}">
                <a16:creationId xmlns:a16="http://schemas.microsoft.com/office/drawing/2014/main" id="{5D1400D7-B950-74DB-D04B-DED97E012C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650" y="1345067"/>
            <a:ext cx="6587509" cy="3474906"/>
          </a:xfrm>
          <a:prstGeom prst="rect">
            <a:avLst/>
          </a:prstGeom>
        </p:spPr>
      </p:pic>
    </p:spTree>
    <p:extLst>
      <p:ext uri="{BB962C8B-B14F-4D97-AF65-F5344CB8AC3E}">
        <p14:creationId xmlns:p14="http://schemas.microsoft.com/office/powerpoint/2010/main" val="360947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KẾT QUẢ</a:t>
            </a:r>
            <a:endParaRPr dirty="0">
              <a:latin typeface="+mn-lt"/>
            </a:endParaRPr>
          </a:p>
        </p:txBody>
      </p:sp>
    </p:spTree>
    <p:extLst>
      <p:ext uri="{BB962C8B-B14F-4D97-AF65-F5344CB8AC3E}">
        <p14:creationId xmlns:p14="http://schemas.microsoft.com/office/powerpoint/2010/main" val="368713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KẾT LUẬN VÀ HƯỚNG PHÁT TRIỂN</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6" y="883402"/>
            <a:ext cx="3952069" cy="461665"/>
          </a:xfrm>
          <a:prstGeom prst="rect">
            <a:avLst/>
          </a:prstGeom>
          <a:noFill/>
        </p:spPr>
        <p:txBody>
          <a:bodyPr wrap="square" rtlCol="0">
            <a:spAutoFit/>
          </a:bodyPr>
          <a:lstStyle/>
          <a:p>
            <a:r>
              <a:rPr lang="en-VN" sz="2400" b="1" dirty="0"/>
              <a:t>1. Kết luận:</a:t>
            </a:r>
          </a:p>
        </p:txBody>
      </p:sp>
      <p:sp>
        <p:nvSpPr>
          <p:cNvPr id="3" name="TextBox 2">
            <a:extLst>
              <a:ext uri="{FF2B5EF4-FFF2-40B4-BE49-F238E27FC236}">
                <a16:creationId xmlns:a16="http://schemas.microsoft.com/office/drawing/2014/main" id="{55349D92-4ED7-5C1D-0EF4-7AA91FD33AE8}"/>
              </a:ext>
            </a:extLst>
          </p:cNvPr>
          <p:cNvSpPr txBox="1"/>
          <p:nvPr/>
        </p:nvSpPr>
        <p:spPr>
          <a:xfrm>
            <a:off x="15499" y="1345067"/>
            <a:ext cx="9128501" cy="3477875"/>
          </a:xfrm>
          <a:prstGeom prst="rect">
            <a:avLst/>
          </a:prstGeom>
          <a:noFill/>
        </p:spPr>
        <p:txBody>
          <a:bodyPr wrap="square" rtlCol="0">
            <a:spAutoFit/>
          </a:bodyPr>
          <a:lstStyle/>
          <a:p>
            <a:pPr algn="just">
              <a:lnSpc>
                <a:spcPct val="150000"/>
              </a:lnSpc>
              <a:spcBef>
                <a:spcPts val="600"/>
              </a:spcBef>
              <a:spcAft>
                <a:spcPts val="600"/>
              </a:spcAft>
            </a:pPr>
            <a:r>
              <a:rPr lang="en-US" sz="1900" dirty="0"/>
              <a:t>- </a:t>
            </a:r>
            <a:r>
              <a:rPr lang="en-US" sz="1900" dirty="0" err="1"/>
              <a:t>Hiểu</a:t>
            </a:r>
            <a:r>
              <a:rPr lang="en-US" sz="1900" dirty="0"/>
              <a:t> </a:t>
            </a:r>
            <a:r>
              <a:rPr lang="en-US" sz="1900" dirty="0" err="1"/>
              <a:t>rõ</a:t>
            </a:r>
            <a:r>
              <a:rPr lang="en-US" sz="1900" dirty="0"/>
              <a:t> </a:t>
            </a:r>
            <a:r>
              <a:rPr lang="en-US" sz="1900" dirty="0" err="1"/>
              <a:t>hơn</a:t>
            </a:r>
            <a:r>
              <a:rPr lang="en-US" sz="1900" dirty="0"/>
              <a:t> </a:t>
            </a:r>
            <a:r>
              <a:rPr lang="en-US" sz="1900" dirty="0" err="1"/>
              <a:t>về</a:t>
            </a:r>
            <a:r>
              <a:rPr lang="en-US" sz="1900" dirty="0"/>
              <a:t> </a:t>
            </a:r>
            <a:r>
              <a:rPr lang="en-US" sz="1900" dirty="0" err="1"/>
              <a:t>lý</a:t>
            </a:r>
            <a:r>
              <a:rPr lang="en-US" sz="1900" dirty="0"/>
              <a:t> </a:t>
            </a:r>
            <a:r>
              <a:rPr lang="en-US" sz="1900" dirty="0" err="1"/>
              <a:t>thuyết</a:t>
            </a:r>
            <a:r>
              <a:rPr lang="vi-VN" sz="1900" dirty="0"/>
              <a:t> mô hình và cách vận hành MVC</a:t>
            </a:r>
            <a:r>
              <a:rPr lang="en-US" sz="1900" dirty="0"/>
              <a:t>, </a:t>
            </a:r>
            <a:r>
              <a:rPr lang="en-US" sz="1900" dirty="0" err="1"/>
              <a:t>các</a:t>
            </a:r>
            <a:r>
              <a:rPr lang="en-US" sz="1900" dirty="0"/>
              <a:t> </a:t>
            </a:r>
            <a:r>
              <a:rPr lang="en-US" sz="1900" dirty="0" err="1"/>
              <a:t>bước</a:t>
            </a:r>
            <a:r>
              <a:rPr lang="vi-VN" sz="1900" dirty="0"/>
              <a:t> xây dựng webstie bán hàng, các chức năng trang web, cách hoạt động trang web.</a:t>
            </a:r>
            <a:endParaRPr lang="en-VN" sz="1900" dirty="0"/>
          </a:p>
          <a:p>
            <a:pPr algn="just">
              <a:lnSpc>
                <a:spcPct val="150000"/>
              </a:lnSpc>
              <a:spcBef>
                <a:spcPts val="600"/>
              </a:spcBef>
              <a:spcAft>
                <a:spcPts val="600"/>
              </a:spcAft>
            </a:pPr>
            <a:r>
              <a:rPr lang="en-US" sz="1900" dirty="0"/>
              <a:t>- </a:t>
            </a:r>
            <a:r>
              <a:rPr lang="en-US" sz="1900" dirty="0" err="1"/>
              <a:t>Ứng</a:t>
            </a:r>
            <a:r>
              <a:rPr lang="vi-VN" sz="1900" dirty="0"/>
              <a:t> dụng Laravel framework để xây dựng thành công trang web bán quần áo.</a:t>
            </a:r>
            <a:endParaRPr lang="en-VN" sz="1900" dirty="0"/>
          </a:p>
          <a:p>
            <a:pPr algn="just">
              <a:lnSpc>
                <a:spcPct val="150000"/>
              </a:lnSpc>
              <a:spcBef>
                <a:spcPts val="600"/>
              </a:spcBef>
              <a:spcAft>
                <a:spcPts val="600"/>
              </a:spcAft>
            </a:pPr>
            <a:r>
              <a:rPr lang="vi-VN" sz="1900" dirty="0"/>
              <a:t>- Xây dựng giao diện thân thiện với người dùng, các tính năng đơn giản dễ sử dụng.</a:t>
            </a:r>
            <a:endParaRPr lang="en-VN" sz="1900" dirty="0"/>
          </a:p>
          <a:p>
            <a:pPr algn="just">
              <a:lnSpc>
                <a:spcPct val="150000"/>
              </a:lnSpc>
              <a:spcBef>
                <a:spcPts val="600"/>
              </a:spcBef>
              <a:spcAft>
                <a:spcPts val="600"/>
              </a:spcAft>
            </a:pPr>
            <a:r>
              <a:rPr lang="vi-VN" sz="1900" dirty="0"/>
              <a:t>- Hoàn thành các yêu cầu được đặt ra về phía người dùng và quản trị.</a:t>
            </a:r>
            <a:endParaRPr lang="en-VN" sz="1900" dirty="0"/>
          </a:p>
          <a:p>
            <a:endParaRPr lang="en-VN" dirty="0"/>
          </a:p>
        </p:txBody>
      </p:sp>
    </p:spTree>
    <p:extLst>
      <p:ext uri="{BB962C8B-B14F-4D97-AF65-F5344CB8AC3E}">
        <p14:creationId xmlns:p14="http://schemas.microsoft.com/office/powerpoint/2010/main" val="168514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Tổng quan</a:t>
            </a:r>
            <a:endParaRPr dirty="0">
              <a:latin typeface="+mn-lt"/>
            </a:endParaRPr>
          </a:p>
        </p:txBody>
      </p:sp>
      <p:sp>
        <p:nvSpPr>
          <p:cNvPr id="514" name="Google Shape;514;p62"/>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02</a:t>
            </a:r>
            <a:endParaRPr dirty="0">
              <a:latin typeface="+mn-lt"/>
            </a:endParaRPr>
          </a:p>
        </p:txBody>
      </p:sp>
      <p:sp>
        <p:nvSpPr>
          <p:cNvPr id="515" name="Google Shape;515;p62"/>
          <p:cNvSpPr txBox="1">
            <a:spLocks noGrp="1"/>
          </p:cNvSpPr>
          <p:nvPr>
            <p:ph type="title" idx="13"/>
          </p:nvPr>
        </p:nvSpPr>
        <p:spPr>
          <a:xfrm>
            <a:off x="2776707"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rPr>
              <a:t>04</a:t>
            </a:r>
            <a:endParaRPr>
              <a:latin typeface="+mn-lt"/>
            </a:endParaRPr>
          </a:p>
        </p:txBody>
      </p:sp>
      <p:sp>
        <p:nvSpPr>
          <p:cNvPr id="516" name="Google Shape;516;p62"/>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rPr>
              <a:t>01</a:t>
            </a:r>
            <a:endParaRPr>
              <a:latin typeface="+mn-lt"/>
            </a:endParaRPr>
          </a:p>
        </p:txBody>
      </p:sp>
      <p:sp>
        <p:nvSpPr>
          <p:cNvPr id="517" name="Google Shape;517;p62"/>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err="1">
                <a:latin typeface="+mn-lt"/>
              </a:rPr>
              <a:t>Cơ</a:t>
            </a:r>
            <a:r>
              <a:rPr lang="en" dirty="0">
                <a:latin typeface="+mn-lt"/>
              </a:rPr>
              <a:t> </a:t>
            </a:r>
            <a:r>
              <a:rPr lang="en" dirty="0" err="1">
                <a:latin typeface="+mn-lt"/>
              </a:rPr>
              <a:t>sở</a:t>
            </a:r>
            <a:r>
              <a:rPr lang="en" dirty="0">
                <a:latin typeface="+mn-lt"/>
              </a:rPr>
              <a:t> </a:t>
            </a:r>
            <a:r>
              <a:rPr lang="en" dirty="0" err="1">
                <a:latin typeface="+mn-lt"/>
              </a:rPr>
              <a:t>lý</a:t>
            </a:r>
            <a:r>
              <a:rPr lang="en" dirty="0">
                <a:latin typeface="+mn-lt"/>
              </a:rPr>
              <a:t> </a:t>
            </a:r>
            <a:r>
              <a:rPr lang="en" dirty="0" err="1">
                <a:latin typeface="+mn-lt"/>
              </a:rPr>
              <a:t>thuyết</a:t>
            </a:r>
            <a:endParaRPr dirty="0">
              <a:latin typeface="+mn-lt"/>
            </a:endParaRPr>
          </a:p>
        </p:txBody>
      </p:sp>
      <p:sp>
        <p:nvSpPr>
          <p:cNvPr id="519" name="Google Shape;519;p62"/>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err="1">
                <a:latin typeface="+mn-lt"/>
              </a:rPr>
              <a:t>Hiện</a:t>
            </a:r>
            <a:r>
              <a:rPr lang="en" dirty="0">
                <a:latin typeface="+mn-lt"/>
              </a:rPr>
              <a:t> </a:t>
            </a:r>
            <a:r>
              <a:rPr lang="en" dirty="0" err="1">
                <a:latin typeface="+mn-lt"/>
              </a:rPr>
              <a:t>thực</a:t>
            </a:r>
            <a:r>
              <a:rPr lang="en" dirty="0">
                <a:latin typeface="+mn-lt"/>
              </a:rPr>
              <a:t> </a:t>
            </a:r>
            <a:r>
              <a:rPr lang="en" dirty="0" err="1">
                <a:latin typeface="+mn-lt"/>
              </a:rPr>
              <a:t>hóa</a:t>
            </a:r>
            <a:r>
              <a:rPr lang="en" dirty="0">
                <a:latin typeface="+mn-lt"/>
              </a:rPr>
              <a:t> </a:t>
            </a:r>
            <a:r>
              <a:rPr lang="en" dirty="0" err="1">
                <a:latin typeface="+mn-lt"/>
              </a:rPr>
              <a:t>nghiên</a:t>
            </a:r>
            <a:r>
              <a:rPr lang="en" dirty="0">
                <a:latin typeface="+mn-lt"/>
              </a:rPr>
              <a:t> </a:t>
            </a:r>
            <a:r>
              <a:rPr lang="en" dirty="0" err="1">
                <a:latin typeface="+mn-lt"/>
              </a:rPr>
              <a:t>cứu</a:t>
            </a:r>
            <a:endParaRPr dirty="0">
              <a:latin typeface="+mn-lt"/>
            </a:endParaRPr>
          </a:p>
        </p:txBody>
      </p:sp>
      <p:sp>
        <p:nvSpPr>
          <p:cNvPr id="520" name="Google Shape;520;p62"/>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rPr>
              <a:t>03</a:t>
            </a:r>
            <a:endParaRPr>
              <a:latin typeface="+mn-lt"/>
            </a:endParaRPr>
          </a:p>
        </p:txBody>
      </p:sp>
      <p:sp>
        <p:nvSpPr>
          <p:cNvPr id="521" name="Google Shape;521;p62"/>
          <p:cNvSpPr txBox="1">
            <a:spLocks noGrp="1"/>
          </p:cNvSpPr>
          <p:nvPr>
            <p:ph type="title" idx="9"/>
          </p:nvPr>
        </p:nvSpPr>
        <p:spPr>
          <a:xfrm>
            <a:off x="2014107"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Kết quả</a:t>
            </a:r>
            <a:endParaRPr dirty="0">
              <a:latin typeface="+mn-lt"/>
            </a:endParaRPr>
          </a:p>
        </p:txBody>
      </p:sp>
      <p:sp>
        <p:nvSpPr>
          <p:cNvPr id="523" name="Google Shape;523;p62"/>
          <p:cNvSpPr txBox="1">
            <a:spLocks noGrp="1"/>
          </p:cNvSpPr>
          <p:nvPr>
            <p:ph type="title" idx="15"/>
          </p:nvPr>
        </p:nvSpPr>
        <p:spPr>
          <a:xfrm>
            <a:off x="4697906" y="3313579"/>
            <a:ext cx="2501057"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Kết luận và hướng phát triển</a:t>
            </a:r>
            <a:endParaRPr dirty="0">
              <a:latin typeface="+mn-lt"/>
            </a:endParaRPr>
          </a:p>
        </p:txBody>
      </p:sp>
      <p:sp>
        <p:nvSpPr>
          <p:cNvPr id="524" name="Google Shape;524;p62"/>
          <p:cNvSpPr txBox="1">
            <a:spLocks noGrp="1"/>
          </p:cNvSpPr>
          <p:nvPr>
            <p:ph type="title" idx="16"/>
          </p:nvPr>
        </p:nvSpPr>
        <p:spPr>
          <a:xfrm>
            <a:off x="5460507"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05</a:t>
            </a:r>
            <a:endParaRPr dirty="0">
              <a:latin typeface="+mn-lt"/>
            </a:endParaRPr>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n-lt"/>
              </a:rPr>
              <a:t>Nội Dung</a:t>
            </a:r>
            <a:endParaRPr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15"/>
                                        </p:tgtEl>
                                        <p:attrNameLst>
                                          <p:attrName>style.visibility</p:attrName>
                                        </p:attrNameLst>
                                      </p:cBhvr>
                                      <p:to>
                                        <p:strVal val="visible"/>
                                      </p:to>
                                    </p:set>
                                    <p:anim calcmode="lin" valueType="num">
                                      <p:cBhvr additive="base">
                                        <p:cTn id="34" dur="1000"/>
                                        <p:tgtEl>
                                          <p:spTgt spid="515"/>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1"/>
                                        </p:tgtEl>
                                        <p:attrNameLst>
                                          <p:attrName>style.visibility</p:attrName>
                                        </p:attrNameLst>
                                      </p:cBhvr>
                                      <p:to>
                                        <p:strVal val="visible"/>
                                      </p:to>
                                    </p:set>
                                    <p:anim calcmode="lin" valueType="num">
                                      <p:cBhvr additive="base">
                                        <p:cTn id="37" dur="1000"/>
                                        <p:tgtEl>
                                          <p:spTgt spid="521"/>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23"/>
                                        </p:tgtEl>
                                        <p:attrNameLst>
                                          <p:attrName>style.visibility</p:attrName>
                                        </p:attrNameLst>
                                      </p:cBhvr>
                                      <p:to>
                                        <p:strVal val="visible"/>
                                      </p:to>
                                    </p:set>
                                    <p:anim calcmode="lin" valueType="num">
                                      <p:cBhvr additive="base">
                                        <p:cTn id="42" dur="1000"/>
                                        <p:tgtEl>
                                          <p:spTgt spid="523"/>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524"/>
                                        </p:tgtEl>
                                        <p:attrNameLst>
                                          <p:attrName>style.visibility</p:attrName>
                                        </p:attrNameLst>
                                      </p:cBhvr>
                                      <p:to>
                                        <p:strVal val="visible"/>
                                      </p:to>
                                    </p:set>
                                    <p:anim calcmode="lin" valueType="num">
                                      <p:cBhvr additive="base">
                                        <p:cTn id="45"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KẾT LUẬN VÀ HƯỚNG PHÁT TRIỂN</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6" y="883402"/>
            <a:ext cx="3952069" cy="461665"/>
          </a:xfrm>
          <a:prstGeom prst="rect">
            <a:avLst/>
          </a:prstGeom>
          <a:noFill/>
        </p:spPr>
        <p:txBody>
          <a:bodyPr wrap="square" rtlCol="0">
            <a:spAutoFit/>
          </a:bodyPr>
          <a:lstStyle/>
          <a:p>
            <a:r>
              <a:rPr lang="en-VN" sz="2400" b="1" dirty="0"/>
              <a:t>1. Hướng phát triển:</a:t>
            </a:r>
          </a:p>
        </p:txBody>
      </p:sp>
      <p:sp>
        <p:nvSpPr>
          <p:cNvPr id="3" name="TextBox 2">
            <a:extLst>
              <a:ext uri="{FF2B5EF4-FFF2-40B4-BE49-F238E27FC236}">
                <a16:creationId xmlns:a16="http://schemas.microsoft.com/office/drawing/2014/main" id="{55349D92-4ED7-5C1D-0EF4-7AA91FD33AE8}"/>
              </a:ext>
            </a:extLst>
          </p:cNvPr>
          <p:cNvSpPr txBox="1"/>
          <p:nvPr/>
        </p:nvSpPr>
        <p:spPr>
          <a:xfrm>
            <a:off x="15500" y="1345067"/>
            <a:ext cx="8392332" cy="2692725"/>
          </a:xfrm>
          <a:prstGeom prst="rect">
            <a:avLst/>
          </a:prstGeom>
          <a:noFill/>
        </p:spPr>
        <p:txBody>
          <a:bodyPr wrap="square" rtlCol="0">
            <a:spAutoFit/>
          </a:bodyPr>
          <a:lstStyle/>
          <a:p>
            <a:pPr indent="270510" algn="just">
              <a:lnSpc>
                <a:spcPct val="150000"/>
              </a:lnSpc>
              <a:spcBef>
                <a:spcPts val="600"/>
              </a:spcBef>
              <a:spcAft>
                <a:spcPts val="600"/>
              </a:spcAft>
            </a:pPr>
            <a:r>
              <a:rPr lang="en-US" sz="1900" b="1" i="1" dirty="0" err="1"/>
              <a:t>Hạn</a:t>
            </a:r>
            <a:r>
              <a:rPr lang="en-US" sz="1900" b="1" i="1" dirty="0"/>
              <a:t> </a:t>
            </a:r>
            <a:r>
              <a:rPr lang="en-US" sz="1900" b="1" i="1" dirty="0" err="1"/>
              <a:t>chế</a:t>
            </a:r>
            <a:r>
              <a:rPr lang="en-US" sz="1900" b="1" i="1" dirty="0"/>
              <a:t>:</a:t>
            </a:r>
          </a:p>
          <a:p>
            <a:pPr indent="270510" algn="just">
              <a:lnSpc>
                <a:spcPct val="150000"/>
              </a:lnSpc>
              <a:spcBef>
                <a:spcPts val="600"/>
              </a:spcBef>
              <a:spcAft>
                <a:spcPts val="600"/>
              </a:spcAft>
            </a:pPr>
            <a:r>
              <a:rPr lang="en-US" sz="1900" dirty="0" err="1"/>
              <a:t>Tuy</a:t>
            </a:r>
            <a:r>
              <a:rPr lang="en-US" sz="1900" dirty="0"/>
              <a:t> </a:t>
            </a:r>
            <a:r>
              <a:rPr lang="en-US" sz="1900" dirty="0" err="1"/>
              <a:t>nhiên</a:t>
            </a:r>
            <a:r>
              <a:rPr lang="en-US" sz="1900" dirty="0"/>
              <a:t> </a:t>
            </a:r>
            <a:r>
              <a:rPr lang="en-US" sz="1900" dirty="0" err="1"/>
              <a:t>vẫn</a:t>
            </a:r>
            <a:r>
              <a:rPr lang="en-US" sz="1900" dirty="0"/>
              <a:t> </a:t>
            </a:r>
            <a:r>
              <a:rPr lang="en-US" sz="1900" dirty="0" err="1"/>
              <a:t>còn</a:t>
            </a:r>
            <a:r>
              <a:rPr lang="en-US" sz="1900" dirty="0"/>
              <a:t> </a:t>
            </a:r>
            <a:r>
              <a:rPr lang="en-US" sz="1900" dirty="0" err="1"/>
              <a:t>tồn</a:t>
            </a:r>
            <a:r>
              <a:rPr lang="en-US" sz="1900" dirty="0"/>
              <a:t> </a:t>
            </a:r>
            <a:r>
              <a:rPr lang="en-US" sz="1900" dirty="0" err="1"/>
              <a:t>tại</a:t>
            </a:r>
            <a:r>
              <a:rPr lang="en-US" sz="1900" dirty="0"/>
              <a:t> </a:t>
            </a:r>
            <a:r>
              <a:rPr lang="en-US" sz="1900" dirty="0" err="1"/>
              <a:t>một</a:t>
            </a:r>
            <a:r>
              <a:rPr lang="en-US" sz="1900" dirty="0"/>
              <a:t> </a:t>
            </a:r>
            <a:r>
              <a:rPr lang="en-US" sz="1900" dirty="0" err="1"/>
              <a:t>số</a:t>
            </a:r>
            <a:r>
              <a:rPr lang="en-US" sz="1900" dirty="0"/>
              <a:t> </a:t>
            </a:r>
            <a:r>
              <a:rPr lang="en-US" sz="1900" dirty="0" err="1"/>
              <a:t>vấn</a:t>
            </a:r>
            <a:r>
              <a:rPr lang="en-US" sz="1900" dirty="0"/>
              <a:t> </a:t>
            </a:r>
            <a:r>
              <a:rPr lang="en-US" sz="1900" dirty="0" err="1"/>
              <a:t>đề</a:t>
            </a:r>
            <a:r>
              <a:rPr lang="en-US" sz="1900" dirty="0"/>
              <a:t> </a:t>
            </a:r>
            <a:r>
              <a:rPr lang="en-US" sz="1900" dirty="0" err="1"/>
              <a:t>và</a:t>
            </a:r>
            <a:r>
              <a:rPr lang="en-US" sz="1900" dirty="0"/>
              <a:t> </a:t>
            </a:r>
            <a:r>
              <a:rPr lang="en-US" sz="1900" dirty="0" err="1"/>
              <a:t>hạn</a:t>
            </a:r>
            <a:r>
              <a:rPr lang="en-US" sz="1900" dirty="0"/>
              <a:t> </a:t>
            </a:r>
            <a:r>
              <a:rPr lang="en-US" sz="1900" dirty="0" err="1"/>
              <a:t>chế</a:t>
            </a:r>
            <a:r>
              <a:rPr lang="en-US" sz="1900" dirty="0"/>
              <a:t>:</a:t>
            </a:r>
            <a:endParaRPr lang="en-VN" sz="1900" dirty="0"/>
          </a:p>
          <a:p>
            <a:pPr indent="270510" algn="just">
              <a:lnSpc>
                <a:spcPct val="150000"/>
              </a:lnSpc>
              <a:spcBef>
                <a:spcPts val="600"/>
              </a:spcBef>
              <a:spcAft>
                <a:spcPts val="600"/>
              </a:spcAft>
            </a:pPr>
            <a:r>
              <a:rPr lang="en-US" sz="1900" dirty="0"/>
              <a:t>- </a:t>
            </a:r>
            <a:r>
              <a:rPr lang="en-US" sz="1900" dirty="0" err="1"/>
              <a:t>Bị</a:t>
            </a:r>
            <a:r>
              <a:rPr lang="en-US" sz="1900" dirty="0"/>
              <a:t> </a:t>
            </a:r>
            <a:r>
              <a:rPr lang="en-US" sz="1900" dirty="0" err="1"/>
              <a:t>hạn</a:t>
            </a:r>
            <a:r>
              <a:rPr lang="en-US" sz="1900" dirty="0"/>
              <a:t> </a:t>
            </a:r>
            <a:r>
              <a:rPr lang="en-US" sz="1900" dirty="0" err="1"/>
              <a:t>chế</a:t>
            </a:r>
            <a:r>
              <a:rPr lang="en-US" sz="1900" dirty="0"/>
              <a:t> </a:t>
            </a:r>
            <a:r>
              <a:rPr lang="en-US" sz="1900" dirty="0" err="1"/>
              <a:t>về</a:t>
            </a:r>
            <a:r>
              <a:rPr lang="en-US" sz="1900" dirty="0"/>
              <a:t> </a:t>
            </a:r>
            <a:r>
              <a:rPr lang="en-US" sz="1900" dirty="0" err="1"/>
              <a:t>ngôn</a:t>
            </a:r>
            <a:r>
              <a:rPr lang="en-US" sz="1900" dirty="0"/>
              <a:t> </a:t>
            </a:r>
            <a:r>
              <a:rPr lang="en-US" sz="1900" dirty="0" err="1"/>
              <a:t>ngữ</a:t>
            </a:r>
            <a:r>
              <a:rPr lang="en-US" sz="1900" dirty="0"/>
              <a:t> </a:t>
            </a:r>
            <a:r>
              <a:rPr lang="en-US" sz="1900" dirty="0" err="1"/>
              <a:t>lập</a:t>
            </a:r>
            <a:r>
              <a:rPr lang="en-US" sz="1900" dirty="0"/>
              <a:t> </a:t>
            </a:r>
            <a:r>
              <a:rPr lang="en-US" sz="1900" dirty="0" err="1"/>
              <a:t>trình</a:t>
            </a:r>
            <a:r>
              <a:rPr lang="en-US" sz="1900" dirty="0"/>
              <a:t> </a:t>
            </a:r>
            <a:r>
              <a:rPr lang="en-US" sz="1900" dirty="0" err="1"/>
              <a:t>nên</a:t>
            </a:r>
            <a:r>
              <a:rPr lang="vi-VN" sz="1900" dirty="0"/>
              <a:t> giao diện chưa được quá thu hút, khả năng xử lí các chức năng trên trang web chưa thật sự tốt.</a:t>
            </a:r>
            <a:endParaRPr lang="en-VN" sz="1900" dirty="0"/>
          </a:p>
          <a:p>
            <a:pPr indent="270510" algn="just">
              <a:lnSpc>
                <a:spcPct val="150000"/>
              </a:lnSpc>
              <a:spcBef>
                <a:spcPts val="600"/>
              </a:spcBef>
              <a:spcAft>
                <a:spcPts val="600"/>
              </a:spcAft>
            </a:pPr>
            <a:r>
              <a:rPr lang="en-VN" sz="1900" dirty="0"/>
              <a:t>- </a:t>
            </a:r>
            <a:r>
              <a:rPr lang="vi-VN" sz="1900" dirty="0"/>
              <a:t>Trang web vẫn chưa tích hợp tính năng thanh toán trực tuyến</a:t>
            </a:r>
            <a:r>
              <a:rPr lang="en-VN" sz="1900" dirty="0"/>
              <a:t> .</a:t>
            </a:r>
          </a:p>
        </p:txBody>
      </p:sp>
    </p:spTree>
    <p:extLst>
      <p:ext uri="{BB962C8B-B14F-4D97-AF65-F5344CB8AC3E}">
        <p14:creationId xmlns:p14="http://schemas.microsoft.com/office/powerpoint/2010/main" val="13675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1099650" y="259121"/>
            <a:ext cx="6944699"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n-lt"/>
              </a:rPr>
              <a:t>KẾT LUẬN VÀ HƯỚNG PHÁT TRIỂN</a:t>
            </a:r>
            <a:endParaRPr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6" y="883402"/>
            <a:ext cx="3952069" cy="461665"/>
          </a:xfrm>
          <a:prstGeom prst="rect">
            <a:avLst/>
          </a:prstGeom>
          <a:noFill/>
        </p:spPr>
        <p:txBody>
          <a:bodyPr wrap="square" rtlCol="0">
            <a:spAutoFit/>
          </a:bodyPr>
          <a:lstStyle/>
          <a:p>
            <a:r>
              <a:rPr lang="en-VN" sz="2400" b="1" dirty="0"/>
              <a:t>1. Hướng phát triển:</a:t>
            </a:r>
          </a:p>
        </p:txBody>
      </p:sp>
      <p:sp>
        <p:nvSpPr>
          <p:cNvPr id="3" name="TextBox 2">
            <a:extLst>
              <a:ext uri="{FF2B5EF4-FFF2-40B4-BE49-F238E27FC236}">
                <a16:creationId xmlns:a16="http://schemas.microsoft.com/office/drawing/2014/main" id="{55349D92-4ED7-5C1D-0EF4-7AA91FD33AE8}"/>
              </a:ext>
            </a:extLst>
          </p:cNvPr>
          <p:cNvSpPr txBox="1"/>
          <p:nvPr/>
        </p:nvSpPr>
        <p:spPr>
          <a:xfrm>
            <a:off x="15500" y="1345067"/>
            <a:ext cx="8392332" cy="2386744"/>
          </a:xfrm>
          <a:prstGeom prst="rect">
            <a:avLst/>
          </a:prstGeom>
          <a:noFill/>
        </p:spPr>
        <p:txBody>
          <a:bodyPr wrap="square" rtlCol="0">
            <a:spAutoFit/>
          </a:bodyPr>
          <a:lstStyle/>
          <a:p>
            <a:pPr algn="just">
              <a:lnSpc>
                <a:spcPct val="150000"/>
              </a:lnSpc>
              <a:spcBef>
                <a:spcPts val="600"/>
              </a:spcBef>
              <a:spcAft>
                <a:spcPts val="600"/>
              </a:spcAft>
            </a:pPr>
            <a:r>
              <a:rPr lang="vi-VN" sz="1900" b="1" i="1" dirty="0">
                <a:effectLst/>
                <a:latin typeface="Arial" panose="020B0604020202020204" pitchFamily="34" charset="0"/>
                <a:ea typeface="Times New Roman" panose="02020603050405020304" pitchFamily="18" charset="0"/>
                <a:cs typeface="Arial" panose="020B0604020202020204" pitchFamily="34" charset="0"/>
              </a:rPr>
              <a:t>	Hướng phát triển:</a:t>
            </a:r>
            <a:endParaRPr lang="en-VN" sz="1900" b="1" i="1" dirty="0">
              <a:effectLst/>
              <a:latin typeface="Arial" panose="020B0604020202020204" pitchFamily="34" charset="0"/>
              <a:ea typeface="Times New Roman" panose="02020603050405020304" pitchFamily="18" charset="0"/>
              <a:cs typeface="Arial" panose="020B0604020202020204" pitchFamily="34" charset="0"/>
            </a:endParaRPr>
          </a:p>
          <a:p>
            <a:pPr marL="342900" marR="228600" lvl="0" indent="-342900" algn="just" fontAlgn="base">
              <a:lnSpc>
                <a:spcPct val="156000"/>
              </a:lnSpc>
              <a:spcAft>
                <a:spcPts val="130"/>
              </a:spcAft>
              <a:buClr>
                <a:srgbClr val="000000"/>
              </a:buClr>
              <a:buSzPts val="1300"/>
              <a:buFont typeface="Symbol" pitchFamily="2" charset="2"/>
              <a:buChar char="-"/>
            </a:pPr>
            <a:r>
              <a:rPr lang="vi-VN" sz="1900"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Tối ưu hóa hệ thống, nâng cấp hệ thống để xử lí các tác vụ ổn định hơn, cải thiện giao diện đẹp mắt hơn.</a:t>
            </a:r>
            <a:endParaRPr lang="en-VN" sz="1900"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p>
            <a:pPr marL="342900" marR="228600" lvl="0" indent="-342900" algn="just" fontAlgn="base">
              <a:lnSpc>
                <a:spcPct val="156000"/>
              </a:lnSpc>
              <a:spcAft>
                <a:spcPts val="130"/>
              </a:spcAft>
              <a:buClr>
                <a:srgbClr val="000000"/>
              </a:buClr>
              <a:buSzPts val="1300"/>
              <a:buFont typeface="Symbol" pitchFamily="2" charset="2"/>
              <a:buChar char="-"/>
            </a:pPr>
            <a:r>
              <a:rPr lang="vi-VN" sz="1900"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Triển khai web lên hosting cho mọi người trải nghiệm, tích hợp tính năng thanh toán trực tuyến.</a:t>
            </a:r>
            <a:endParaRPr lang="en-VN" sz="1900"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6366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6" name="Google Shape;511;p62">
            <a:extLst>
              <a:ext uri="{FF2B5EF4-FFF2-40B4-BE49-F238E27FC236}">
                <a16:creationId xmlns:a16="http://schemas.microsoft.com/office/drawing/2014/main" id="{913D671B-40FC-47DE-3346-D8BFCA90D1BE}"/>
              </a:ext>
            </a:extLst>
          </p:cNvPr>
          <p:cNvSpPr txBox="1">
            <a:spLocks noGrp="1"/>
          </p:cNvSpPr>
          <p:nvPr>
            <p:ph type="title"/>
          </p:nvPr>
        </p:nvSpPr>
        <p:spPr>
          <a:xfrm>
            <a:off x="1099650" y="2034883"/>
            <a:ext cx="6944699" cy="10737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5000" dirty="0">
                <a:latin typeface="+mn-lt"/>
              </a:rPr>
              <a:t>CẢM ƠN!</a:t>
            </a:r>
            <a:endParaRPr sz="5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3058001" y="290121"/>
            <a:ext cx="3027998"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TỔNG QUAN</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8" y="945396"/>
            <a:ext cx="3027998" cy="461665"/>
          </a:xfrm>
          <a:prstGeom prst="rect">
            <a:avLst/>
          </a:prstGeom>
          <a:noFill/>
        </p:spPr>
        <p:txBody>
          <a:bodyPr wrap="square" rtlCol="0">
            <a:spAutoFit/>
          </a:bodyPr>
          <a:lstStyle/>
          <a:p>
            <a:r>
              <a:rPr lang="en-VN" sz="2400" b="1" dirty="0"/>
              <a:t>Lý do chọn đề tài:</a:t>
            </a:r>
          </a:p>
        </p:txBody>
      </p:sp>
      <p:sp>
        <p:nvSpPr>
          <p:cNvPr id="11" name="TextBox 10">
            <a:extLst>
              <a:ext uri="{FF2B5EF4-FFF2-40B4-BE49-F238E27FC236}">
                <a16:creationId xmlns:a16="http://schemas.microsoft.com/office/drawing/2014/main" id="{89D2BBE2-729A-161D-68DA-243CA06D70E8}"/>
              </a:ext>
            </a:extLst>
          </p:cNvPr>
          <p:cNvSpPr txBox="1"/>
          <p:nvPr/>
        </p:nvSpPr>
        <p:spPr>
          <a:xfrm>
            <a:off x="480448" y="1249581"/>
            <a:ext cx="8051369" cy="3816429"/>
          </a:xfrm>
          <a:prstGeom prst="rect">
            <a:avLst/>
          </a:prstGeom>
          <a:noFill/>
        </p:spPr>
        <p:txBody>
          <a:bodyPr wrap="square" rtlCol="0">
            <a:spAutoFit/>
          </a:bodyPr>
          <a:lstStyle/>
          <a:p>
            <a:pPr algn="just">
              <a:lnSpc>
                <a:spcPct val="150000"/>
              </a:lnSpc>
            </a:pPr>
            <a:r>
              <a:rPr lang="vi-VN" sz="1900" dirty="0"/>
              <a:t>	Hiện nay, với sự phát triển của công nghệ và nhu cầu mua sắm ngày càng cao, thương mại điện tử đang trở nên rất sôi nổi. Mua sắm trực tuyến giúp người tiêu dùng tiết kiệm công sức tìm kiếm sản phẩm và tận hưởng sự đa dạng của các mặt hàng.</a:t>
            </a:r>
          </a:p>
          <a:p>
            <a:pPr algn="just">
              <a:lnSpc>
                <a:spcPct val="150000"/>
              </a:lnSpc>
            </a:pPr>
            <a:r>
              <a:rPr lang="vi-VN" sz="1900" dirty="0"/>
              <a:t>	Xây dựng một website bán hàng không chỉ mở ra cơ hội kinh doanh lớn mà còn giúp kiểm soát và tối ưu chi phí vận hành. Nó mang lại sự linh hoạt trong quản lý sản phẩm, dịch vụ và dễ tiếp cận người tiêu dùng.</a:t>
            </a:r>
          </a:p>
          <a:p>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2199301" y="300255"/>
            <a:ext cx="4745396"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CƠ SỞ LÝ THUYẾT</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8" y="844657"/>
            <a:ext cx="3027998" cy="461665"/>
          </a:xfrm>
          <a:prstGeom prst="rect">
            <a:avLst/>
          </a:prstGeom>
          <a:noFill/>
        </p:spPr>
        <p:txBody>
          <a:bodyPr wrap="square" rtlCol="0">
            <a:spAutoFit/>
          </a:bodyPr>
          <a:lstStyle/>
          <a:p>
            <a:r>
              <a:rPr lang="en-VN" sz="2400" b="1" dirty="0"/>
              <a:t>1. Khái niệm Php</a:t>
            </a:r>
          </a:p>
        </p:txBody>
      </p:sp>
      <p:sp>
        <p:nvSpPr>
          <p:cNvPr id="11" name="TextBox 10">
            <a:extLst>
              <a:ext uri="{FF2B5EF4-FFF2-40B4-BE49-F238E27FC236}">
                <a16:creationId xmlns:a16="http://schemas.microsoft.com/office/drawing/2014/main" id="{89D2BBE2-729A-161D-68DA-243CA06D70E8}"/>
              </a:ext>
            </a:extLst>
          </p:cNvPr>
          <p:cNvSpPr txBox="1"/>
          <p:nvPr/>
        </p:nvSpPr>
        <p:spPr>
          <a:xfrm>
            <a:off x="327401" y="1279790"/>
            <a:ext cx="8489196" cy="3400803"/>
          </a:xfrm>
          <a:prstGeom prst="rect">
            <a:avLst/>
          </a:prstGeom>
          <a:noFill/>
        </p:spPr>
        <p:txBody>
          <a:bodyPr wrap="square" rtlCol="0">
            <a:spAutoFit/>
          </a:bodyPr>
          <a:lstStyle/>
          <a:p>
            <a:pPr marL="180340" indent="269875" algn="just">
              <a:lnSpc>
                <a:spcPct val="157000"/>
              </a:lnSpc>
              <a:spcAft>
                <a:spcPts val="320"/>
              </a:spcAft>
            </a:pPr>
            <a:r>
              <a:rPr lang="vi-VN" sz="1900" dirty="0"/>
              <a:t>	</a:t>
            </a:r>
            <a:r>
              <a:rPr lang="vi-VN" sz="2800" dirty="0">
                <a:latin typeface="Helvetica" pitchFamily="2" charset="0"/>
              </a:rPr>
              <a:t>L</a:t>
            </a:r>
            <a:r>
              <a:rPr lang="vi-VN" sz="2800" b="0" i="0" dirty="0">
                <a:solidFill>
                  <a:srgbClr val="000000"/>
                </a:solidFill>
                <a:effectLst/>
                <a:latin typeface="Helvetica" pitchFamily="2" charset="0"/>
              </a:rPr>
              <a:t>à một ngôn ngữ lập trình máy chủ được thiết kế đặc biệt cho phát triển ứng dụng web. PHP thường được sử dụng để tạo nội dung động trên các trang web, kết nối với cơ sở dữ liệu, xử lý biểu mẫu và thực hiện các tác vụ máy chủ.</a:t>
            </a:r>
            <a:endParaRPr lang="en-VN" dirty="0"/>
          </a:p>
        </p:txBody>
      </p:sp>
    </p:spTree>
    <p:extLst>
      <p:ext uri="{BB962C8B-B14F-4D97-AF65-F5344CB8AC3E}">
        <p14:creationId xmlns:p14="http://schemas.microsoft.com/office/powerpoint/2010/main" val="187829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2199301" y="300255"/>
            <a:ext cx="4745396"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CƠ SỞ LÝ THUYẾT</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4517755" cy="461665"/>
          </a:xfrm>
          <a:prstGeom prst="rect">
            <a:avLst/>
          </a:prstGeom>
          <a:noFill/>
        </p:spPr>
        <p:txBody>
          <a:bodyPr wrap="square" rtlCol="0">
            <a:spAutoFit/>
          </a:bodyPr>
          <a:lstStyle/>
          <a:p>
            <a:r>
              <a:rPr lang="en-VN" sz="2400" b="1" dirty="0"/>
              <a:t>2. Ưu, nhược điểm của php</a:t>
            </a:r>
          </a:p>
        </p:txBody>
      </p:sp>
      <p:sp>
        <p:nvSpPr>
          <p:cNvPr id="11" name="TextBox 10">
            <a:extLst>
              <a:ext uri="{FF2B5EF4-FFF2-40B4-BE49-F238E27FC236}">
                <a16:creationId xmlns:a16="http://schemas.microsoft.com/office/drawing/2014/main" id="{89D2BBE2-729A-161D-68DA-243CA06D70E8}"/>
              </a:ext>
            </a:extLst>
          </p:cNvPr>
          <p:cNvSpPr txBox="1"/>
          <p:nvPr/>
        </p:nvSpPr>
        <p:spPr>
          <a:xfrm>
            <a:off x="753604" y="1341665"/>
            <a:ext cx="3361196" cy="1984646"/>
          </a:xfrm>
          <a:prstGeom prst="rect">
            <a:avLst/>
          </a:prstGeom>
          <a:noFill/>
        </p:spPr>
        <p:txBody>
          <a:bodyPr wrap="square" rtlCol="0">
            <a:spAutoFit/>
          </a:bodyPr>
          <a:lstStyle/>
          <a:p>
            <a:pPr marL="180340" lvl="2" algn="just">
              <a:lnSpc>
                <a:spcPct val="157000"/>
              </a:lnSpc>
              <a:spcAft>
                <a:spcPts val="320"/>
              </a:spcAft>
            </a:pPr>
            <a:r>
              <a:rPr lang="en-US" sz="1900" i="1" dirty="0" err="1"/>
              <a:t>Ưu</a:t>
            </a:r>
            <a:r>
              <a:rPr lang="en-US" sz="1900" i="1" dirty="0"/>
              <a:t> </a:t>
            </a:r>
            <a:r>
              <a:rPr lang="en-US" sz="1900" i="1" dirty="0" err="1"/>
              <a:t>điểm</a:t>
            </a:r>
            <a:r>
              <a:rPr lang="en-US" sz="1900" i="1" dirty="0"/>
              <a:t>:</a:t>
            </a:r>
          </a:p>
          <a:p>
            <a:pPr marL="523240" lvl="2" indent="-342900" algn="just">
              <a:lnSpc>
                <a:spcPct val="157000"/>
              </a:lnSpc>
              <a:spcAft>
                <a:spcPts val="320"/>
              </a:spcAft>
              <a:buFont typeface="Arial" panose="020B0604020202020204" pitchFamily="34" charset="0"/>
              <a:buChar char="•"/>
            </a:pPr>
            <a:r>
              <a:rPr lang="en-US" sz="1900" dirty="0" err="1"/>
              <a:t>Mã</a:t>
            </a:r>
            <a:r>
              <a:rPr lang="en-US" sz="1900" dirty="0"/>
              <a:t> </a:t>
            </a:r>
            <a:r>
              <a:rPr lang="en-US" sz="1900" dirty="0" err="1"/>
              <a:t>nguồn</a:t>
            </a:r>
            <a:r>
              <a:rPr lang="en-US" sz="1900" dirty="0"/>
              <a:t> </a:t>
            </a:r>
            <a:r>
              <a:rPr lang="en-US" sz="1900" dirty="0" err="1"/>
              <a:t>mở</a:t>
            </a:r>
            <a:endParaRPr lang="en-US" sz="1900" dirty="0"/>
          </a:p>
          <a:p>
            <a:pPr marL="523240" lvl="2" indent="-342900" algn="just">
              <a:lnSpc>
                <a:spcPct val="157000"/>
              </a:lnSpc>
              <a:spcAft>
                <a:spcPts val="320"/>
              </a:spcAft>
              <a:buFont typeface="Arial" panose="020B0604020202020204" pitchFamily="34" charset="0"/>
              <a:buChar char="•"/>
            </a:pPr>
            <a:r>
              <a:rPr lang="en-US" sz="1900" dirty="0" err="1"/>
              <a:t>Tính</a:t>
            </a:r>
            <a:r>
              <a:rPr lang="en-US" sz="1900" dirty="0"/>
              <a:t> </a:t>
            </a:r>
            <a:r>
              <a:rPr lang="en-US" sz="1900" dirty="0" err="1"/>
              <a:t>cộng</a:t>
            </a:r>
            <a:r>
              <a:rPr lang="en-US" sz="1900" dirty="0"/>
              <a:t> </a:t>
            </a:r>
            <a:r>
              <a:rPr lang="en-US" sz="1900" dirty="0" err="1"/>
              <a:t>đồng</a:t>
            </a:r>
            <a:r>
              <a:rPr lang="en-US" sz="1900" dirty="0"/>
              <a:t> </a:t>
            </a:r>
            <a:r>
              <a:rPr lang="en-US" sz="1900" dirty="0" err="1"/>
              <a:t>cao</a:t>
            </a:r>
            <a:r>
              <a:rPr lang="en-VN" sz="1900" dirty="0"/>
              <a:t> </a:t>
            </a:r>
          </a:p>
          <a:p>
            <a:pPr marL="523240" lvl="2" indent="-342900" algn="just">
              <a:lnSpc>
                <a:spcPct val="157000"/>
              </a:lnSpc>
              <a:spcAft>
                <a:spcPts val="320"/>
              </a:spcAft>
              <a:buFont typeface="Arial" panose="020B0604020202020204" pitchFamily="34" charset="0"/>
              <a:buChar char="•"/>
            </a:pPr>
            <a:r>
              <a:rPr lang="en-US" sz="1900" dirty="0" err="1"/>
              <a:t>Tính</a:t>
            </a:r>
            <a:r>
              <a:rPr lang="en-US" sz="1900" dirty="0"/>
              <a:t> </a:t>
            </a:r>
            <a:r>
              <a:rPr lang="en-US" sz="1900" dirty="0" err="1"/>
              <a:t>bảo</a:t>
            </a:r>
            <a:r>
              <a:rPr lang="en-US" sz="1900" dirty="0"/>
              <a:t> </a:t>
            </a:r>
            <a:r>
              <a:rPr lang="en-US" sz="1900" dirty="0" err="1"/>
              <a:t>mật</a:t>
            </a:r>
            <a:r>
              <a:rPr lang="en-VN" sz="1900" dirty="0"/>
              <a:t> </a:t>
            </a:r>
          </a:p>
        </p:txBody>
      </p:sp>
      <p:sp>
        <p:nvSpPr>
          <p:cNvPr id="2" name="TextBox 1">
            <a:extLst>
              <a:ext uri="{FF2B5EF4-FFF2-40B4-BE49-F238E27FC236}">
                <a16:creationId xmlns:a16="http://schemas.microsoft.com/office/drawing/2014/main" id="{D18AD52C-45FF-E57D-F51F-1AE692D300E0}"/>
              </a:ext>
            </a:extLst>
          </p:cNvPr>
          <p:cNvSpPr txBox="1"/>
          <p:nvPr/>
        </p:nvSpPr>
        <p:spPr>
          <a:xfrm>
            <a:off x="5563892" y="1341665"/>
            <a:ext cx="3099661" cy="2231060"/>
          </a:xfrm>
          <a:prstGeom prst="rect">
            <a:avLst/>
          </a:prstGeom>
          <a:noFill/>
        </p:spPr>
        <p:txBody>
          <a:bodyPr wrap="square" rtlCol="0">
            <a:spAutoFit/>
          </a:bodyPr>
          <a:lstStyle/>
          <a:p>
            <a:pPr>
              <a:lnSpc>
                <a:spcPct val="150000"/>
              </a:lnSpc>
            </a:pPr>
            <a:r>
              <a:rPr lang="en-VN" sz="1900" i="1" dirty="0"/>
              <a:t>Nhược điểm:</a:t>
            </a:r>
            <a:r>
              <a:rPr lang="en-VN" i="1" dirty="0"/>
              <a:t>	</a:t>
            </a:r>
          </a:p>
          <a:p>
            <a:pPr marL="285750" indent="-285750">
              <a:lnSpc>
                <a:spcPct val="150000"/>
              </a:lnSpc>
              <a:buFont typeface="Arial" panose="020B0604020202020204" pitchFamily="34" charset="0"/>
              <a:buChar char="•"/>
            </a:pPr>
            <a:r>
              <a:rPr lang="en-US" sz="1900" dirty="0"/>
              <a:t>PHP </a:t>
            </a:r>
            <a:r>
              <a:rPr lang="en-US" sz="1900" dirty="0" err="1"/>
              <a:t>chỉ</a:t>
            </a:r>
            <a:r>
              <a:rPr lang="en-US" sz="1900" dirty="0"/>
              <a:t> </a:t>
            </a:r>
            <a:r>
              <a:rPr lang="en-US" sz="1900" dirty="0" err="1"/>
              <a:t>có</a:t>
            </a:r>
            <a:r>
              <a:rPr lang="en-US" sz="1900" dirty="0"/>
              <a:t> </a:t>
            </a:r>
            <a:r>
              <a:rPr lang="en-US" sz="1900" dirty="0" err="1"/>
              <a:t>thể</a:t>
            </a:r>
            <a:r>
              <a:rPr lang="en-US" sz="1900" dirty="0"/>
              <a:t> </a:t>
            </a:r>
            <a:r>
              <a:rPr lang="en-US" sz="1900" dirty="0" err="1"/>
              <a:t>sử</a:t>
            </a:r>
            <a:r>
              <a:rPr lang="en-US" sz="1900" dirty="0"/>
              <a:t> </a:t>
            </a:r>
            <a:r>
              <a:rPr lang="en-US" sz="1900" dirty="0" err="1"/>
              <a:t>dụng</a:t>
            </a:r>
            <a:r>
              <a:rPr lang="en-US" sz="1900" dirty="0"/>
              <a:t> </a:t>
            </a:r>
            <a:r>
              <a:rPr lang="en-US" sz="1900" dirty="0" err="1"/>
              <a:t>làm</a:t>
            </a:r>
            <a:r>
              <a:rPr lang="en-US" sz="1900" dirty="0"/>
              <a:t> website.</a:t>
            </a:r>
          </a:p>
          <a:p>
            <a:pPr marL="285750" indent="-285750">
              <a:lnSpc>
                <a:spcPct val="150000"/>
              </a:lnSpc>
              <a:buFont typeface="Arial" panose="020B0604020202020204" pitchFamily="34" charset="0"/>
              <a:buChar char="•"/>
            </a:pPr>
            <a:r>
              <a:rPr lang="en-US" sz="1900" dirty="0"/>
              <a:t>PHP </a:t>
            </a:r>
            <a:r>
              <a:rPr lang="en-US" sz="1900" dirty="0" err="1"/>
              <a:t>còn</a:t>
            </a:r>
            <a:r>
              <a:rPr lang="en-US" sz="1900" dirty="0"/>
              <a:t> </a:t>
            </a:r>
            <a:r>
              <a:rPr lang="en-US" sz="1900" dirty="0" err="1"/>
              <a:t>hạn</a:t>
            </a:r>
            <a:r>
              <a:rPr lang="en-US" sz="1900" dirty="0"/>
              <a:t> </a:t>
            </a:r>
            <a:r>
              <a:rPr lang="en-US" sz="1900" dirty="0" err="1"/>
              <a:t>chế</a:t>
            </a:r>
            <a:r>
              <a:rPr lang="en-US" sz="1900" dirty="0"/>
              <a:t> </a:t>
            </a:r>
            <a:r>
              <a:rPr lang="en-US" sz="1900" dirty="0" err="1"/>
              <a:t>về</a:t>
            </a:r>
            <a:r>
              <a:rPr lang="en-US" sz="1900" dirty="0"/>
              <a:t> </a:t>
            </a:r>
            <a:r>
              <a:rPr lang="en-US" sz="1900" dirty="0" err="1"/>
              <a:t>cấu</a:t>
            </a:r>
            <a:r>
              <a:rPr lang="en-US" sz="1900" dirty="0"/>
              <a:t> </a:t>
            </a:r>
            <a:r>
              <a:rPr lang="en-US" sz="1900" dirty="0" err="1"/>
              <a:t>trúc</a:t>
            </a:r>
            <a:r>
              <a:rPr lang="en-US" sz="1900" dirty="0"/>
              <a:t> </a:t>
            </a:r>
            <a:r>
              <a:rPr lang="en-US" sz="1900" dirty="0" err="1"/>
              <a:t>của</a:t>
            </a:r>
            <a:r>
              <a:rPr lang="en-US" sz="1900" dirty="0"/>
              <a:t> </a:t>
            </a:r>
            <a:r>
              <a:rPr lang="en-US" sz="1900" dirty="0" err="1"/>
              <a:t>ngữ</a:t>
            </a:r>
            <a:r>
              <a:rPr lang="en-US" sz="1900" dirty="0"/>
              <a:t> </a:t>
            </a:r>
            <a:r>
              <a:rPr lang="en-US" sz="1900" dirty="0" err="1"/>
              <a:t>pháp</a:t>
            </a:r>
            <a:r>
              <a:rPr lang="en-US" sz="1900" dirty="0"/>
              <a:t>.</a:t>
            </a:r>
            <a:endParaRPr lang="en-VN" sz="1900" dirty="0"/>
          </a:p>
        </p:txBody>
      </p:sp>
    </p:spTree>
    <p:extLst>
      <p:ext uri="{BB962C8B-B14F-4D97-AF65-F5344CB8AC3E}">
        <p14:creationId xmlns:p14="http://schemas.microsoft.com/office/powerpoint/2010/main" val="221050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2199301" y="300255"/>
            <a:ext cx="4745396"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CƠ SỞ LÝ THUYẾT</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4517755" cy="461665"/>
          </a:xfrm>
          <a:prstGeom prst="rect">
            <a:avLst/>
          </a:prstGeom>
          <a:noFill/>
        </p:spPr>
        <p:txBody>
          <a:bodyPr wrap="square" rtlCol="0">
            <a:spAutoFit/>
          </a:bodyPr>
          <a:lstStyle/>
          <a:p>
            <a:r>
              <a:rPr lang="en-VN" sz="2400" b="1" dirty="0"/>
              <a:t>3. Tổng quan Laravel</a:t>
            </a:r>
          </a:p>
        </p:txBody>
      </p:sp>
      <p:sp>
        <p:nvSpPr>
          <p:cNvPr id="3" name="TextBox 2">
            <a:extLst>
              <a:ext uri="{FF2B5EF4-FFF2-40B4-BE49-F238E27FC236}">
                <a16:creationId xmlns:a16="http://schemas.microsoft.com/office/drawing/2014/main" id="{FC5689BD-A6EC-96D9-4001-7633B666DA30}"/>
              </a:ext>
            </a:extLst>
          </p:cNvPr>
          <p:cNvSpPr txBox="1"/>
          <p:nvPr/>
        </p:nvSpPr>
        <p:spPr>
          <a:xfrm>
            <a:off x="1007389" y="1456220"/>
            <a:ext cx="7129220" cy="2231060"/>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ea typeface="Times New Roman" panose="02020603050405020304" pitchFamily="18" charset="0"/>
              </a:rPr>
              <a:t>	</a:t>
            </a:r>
            <a:r>
              <a:rPr lang="en-US" sz="1900" dirty="0">
                <a:effectLst/>
                <a:latin typeface="+mn-lt"/>
                <a:ea typeface="Times New Roman" panose="02020603050405020304" pitchFamily="18" charset="0"/>
              </a:rPr>
              <a:t>Laravel </a:t>
            </a:r>
            <a:r>
              <a:rPr lang="en-US" sz="1900" dirty="0" err="1">
                <a:effectLst/>
                <a:latin typeface="+mn-lt"/>
                <a:ea typeface="Times New Roman" panose="02020603050405020304" pitchFamily="18" charset="0"/>
              </a:rPr>
              <a:t>là</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một</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trong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những</a:t>
            </a:r>
            <a:r>
              <a:rPr lang="en-US" sz="1900" dirty="0">
                <a:effectLst/>
                <a:latin typeface="+mn-lt"/>
                <a:ea typeface="Times New Roman" panose="02020603050405020304" pitchFamily="18" charset="0"/>
              </a:rPr>
              <a:t> framework PHP </a:t>
            </a:r>
            <a:r>
              <a:rPr lang="en-US" sz="1900" dirty="0" err="1">
                <a:effectLst/>
                <a:latin typeface="+mn-lt"/>
                <a:ea typeface="Times New Roman" panose="02020603050405020304" pitchFamily="18" charset="0"/>
              </a:rPr>
              <a:t>phổ</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biến</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hiện</a:t>
            </a:r>
            <a:r>
              <a:rPr lang="en-US" sz="1900" dirty="0">
                <a:effectLst/>
                <a:latin typeface="+mn-lt"/>
                <a:ea typeface="Times New Roman" panose="02020603050405020304" pitchFamily="18" charset="0"/>
              </a:rPr>
              <a:t> nay</a:t>
            </a:r>
            <a:r>
              <a:rPr lang="en-US" sz="1900" dirty="0">
                <a:latin typeface="+mn-lt"/>
              </a:rPr>
              <a:t>. </a:t>
            </a:r>
            <a:r>
              <a:rPr lang="en-US" sz="1900" dirty="0">
                <a:effectLst/>
                <a:latin typeface="+mn-lt"/>
                <a:ea typeface="Times New Roman" panose="02020603050405020304" pitchFamily="18" charset="0"/>
              </a:rPr>
              <a:t>Laravel </a:t>
            </a:r>
            <a:r>
              <a:rPr lang="en-US" sz="1900" dirty="0" err="1">
                <a:effectLst/>
                <a:latin typeface="+mn-lt"/>
                <a:ea typeface="Times New Roman" panose="02020603050405020304" pitchFamily="18" charset="0"/>
              </a:rPr>
              <a:t>sử</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dụng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kiến</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trúc</a:t>
            </a:r>
            <a:r>
              <a:rPr lang="en-US" sz="1900" dirty="0">
                <a:effectLst/>
                <a:latin typeface="+mn-lt"/>
                <a:ea typeface="Times New Roman" panose="02020603050405020304" pitchFamily="18" charset="0"/>
              </a:rPr>
              <a:t> MVC (Model-View-Controller) </a:t>
            </a:r>
            <a:r>
              <a:rPr lang="en-US" sz="1900" dirty="0" err="1">
                <a:effectLst/>
                <a:latin typeface="+mn-lt"/>
                <a:ea typeface="Times New Roman" panose="02020603050405020304" pitchFamily="18" charset="0"/>
              </a:rPr>
              <a:t>và</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cung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cấp</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một</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loạt</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các</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tính</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năng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và</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công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cụ</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để</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giúp</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các</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nhà</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phát</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triển</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xây</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dựng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các</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ứng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dụng</a:t>
            </a:r>
            <a:r>
              <a:rPr lang="en-US" sz="1900" dirty="0">
                <a:effectLst/>
                <a:latin typeface="+mn-lt"/>
                <a:ea typeface="Times New Roman" panose="02020603050405020304" pitchFamily="18" charset="0"/>
              </a:rPr>
              <a:t> web PHP </a:t>
            </a:r>
            <a:r>
              <a:rPr lang="en-US" sz="1900" dirty="0" err="1">
                <a:effectLst/>
                <a:latin typeface="+mn-lt"/>
                <a:ea typeface="Times New Roman" panose="02020603050405020304" pitchFamily="18" charset="0"/>
              </a:rPr>
              <a:t>một</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cách</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nhanh</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chóng</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và</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dễ</a:t>
            </a:r>
            <a:r>
              <a:rPr lang="en-US" sz="1900" dirty="0">
                <a:effectLst/>
                <a:latin typeface="+mn-lt"/>
                <a:ea typeface="Times New Roman" panose="02020603050405020304" pitchFamily="18" charset="0"/>
              </a:rPr>
              <a:t> </a:t>
            </a:r>
            <a:r>
              <a:rPr lang="en-US" sz="1900" dirty="0" err="1">
                <a:effectLst/>
                <a:latin typeface="+mn-lt"/>
                <a:ea typeface="Times New Roman" panose="02020603050405020304" pitchFamily="18" charset="0"/>
              </a:rPr>
              <a:t>dàng</a:t>
            </a:r>
            <a:r>
              <a:rPr lang="en-US" sz="1900" dirty="0">
                <a:effectLst/>
                <a:latin typeface="+mn-lt"/>
                <a:ea typeface="Times New Roman" panose="02020603050405020304" pitchFamily="18" charset="0"/>
              </a:rPr>
              <a:t>.</a:t>
            </a:r>
            <a:endParaRPr lang="en-VN" sz="1900" dirty="0">
              <a:latin typeface="+mn-lt"/>
            </a:endParaRPr>
          </a:p>
        </p:txBody>
      </p:sp>
    </p:spTree>
    <p:extLst>
      <p:ext uri="{BB962C8B-B14F-4D97-AF65-F5344CB8AC3E}">
        <p14:creationId xmlns:p14="http://schemas.microsoft.com/office/powerpoint/2010/main" val="340911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2199301" y="300255"/>
            <a:ext cx="4745396"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CƠ SỞ LÝ THUYẾT</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4517755" cy="461665"/>
          </a:xfrm>
          <a:prstGeom prst="rect">
            <a:avLst/>
          </a:prstGeom>
          <a:noFill/>
        </p:spPr>
        <p:txBody>
          <a:bodyPr wrap="square" rtlCol="0">
            <a:spAutoFit/>
          </a:bodyPr>
          <a:lstStyle/>
          <a:p>
            <a:r>
              <a:rPr lang="en-VN" sz="2400" b="1" dirty="0"/>
              <a:t>3. Mô hình MVC</a:t>
            </a:r>
          </a:p>
        </p:txBody>
      </p:sp>
      <p:sp>
        <p:nvSpPr>
          <p:cNvPr id="2" name="TextBox 1">
            <a:extLst>
              <a:ext uri="{FF2B5EF4-FFF2-40B4-BE49-F238E27FC236}">
                <a16:creationId xmlns:a16="http://schemas.microsoft.com/office/drawing/2014/main" id="{F42F5A04-82AE-FB83-54CE-91E3BBA558A0}"/>
              </a:ext>
            </a:extLst>
          </p:cNvPr>
          <p:cNvSpPr txBox="1"/>
          <p:nvPr/>
        </p:nvSpPr>
        <p:spPr>
          <a:xfrm>
            <a:off x="391331" y="1285405"/>
            <a:ext cx="4436392" cy="3546805"/>
          </a:xfrm>
          <a:prstGeom prst="rect">
            <a:avLst/>
          </a:prstGeom>
          <a:noFill/>
        </p:spPr>
        <p:txBody>
          <a:bodyPr wrap="square" rtlCol="0">
            <a:spAutoFit/>
          </a:bodyPr>
          <a:lstStyle/>
          <a:p>
            <a:pPr algn="just">
              <a:lnSpc>
                <a:spcPct val="150000"/>
              </a:lnSpc>
            </a:pPr>
            <a:r>
              <a:rPr lang="vi-VN" sz="1900" dirty="0"/>
              <a:t>	Là một kiến trúc phần mềm được sử dụng để tổ chức và quản lý mã nguồn trong quá trình phát triển ứng dụng. Kiến trúc này tách biệt ba thành phần chính: Model, View, và Controller, giúp giảm độ phức tạp của hệ thống và làm cho mã nguồn dễ quản lý hơn.</a:t>
            </a:r>
            <a:endParaRPr lang="en-VN" sz="1900" dirty="0"/>
          </a:p>
        </p:txBody>
      </p:sp>
      <p:pic>
        <p:nvPicPr>
          <p:cNvPr id="4" name="Picture 3">
            <a:extLst>
              <a:ext uri="{FF2B5EF4-FFF2-40B4-BE49-F238E27FC236}">
                <a16:creationId xmlns:a16="http://schemas.microsoft.com/office/drawing/2014/main" id="{8A3088E1-4D7A-D1FC-47A5-CC493D1B72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9715" y="1165200"/>
            <a:ext cx="4015001" cy="3678045"/>
          </a:xfrm>
          <a:prstGeom prst="rect">
            <a:avLst/>
          </a:prstGeom>
        </p:spPr>
      </p:pic>
    </p:spTree>
    <p:extLst>
      <p:ext uri="{BB962C8B-B14F-4D97-AF65-F5344CB8AC3E}">
        <p14:creationId xmlns:p14="http://schemas.microsoft.com/office/powerpoint/2010/main" val="225627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2199301" y="300255"/>
            <a:ext cx="4745396"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CƠ SỞ LÝ THUYẾT</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4517755" cy="461665"/>
          </a:xfrm>
          <a:prstGeom prst="rect">
            <a:avLst/>
          </a:prstGeom>
          <a:noFill/>
        </p:spPr>
        <p:txBody>
          <a:bodyPr wrap="square" rtlCol="0">
            <a:spAutoFit/>
          </a:bodyPr>
          <a:lstStyle/>
          <a:p>
            <a:r>
              <a:rPr lang="en-VN" sz="2400" b="1" dirty="0"/>
              <a:t>3. Mô hình MVC</a:t>
            </a:r>
          </a:p>
        </p:txBody>
      </p:sp>
      <p:sp>
        <p:nvSpPr>
          <p:cNvPr id="5" name="TextBox 4">
            <a:extLst>
              <a:ext uri="{FF2B5EF4-FFF2-40B4-BE49-F238E27FC236}">
                <a16:creationId xmlns:a16="http://schemas.microsoft.com/office/drawing/2014/main" id="{24C68D76-13AC-BF8B-8AB1-FDA56C45F65A}"/>
              </a:ext>
            </a:extLst>
          </p:cNvPr>
          <p:cNvSpPr txBox="1"/>
          <p:nvPr/>
        </p:nvSpPr>
        <p:spPr>
          <a:xfrm>
            <a:off x="720670" y="1345067"/>
            <a:ext cx="7873140" cy="2084866"/>
          </a:xfrm>
          <a:prstGeom prst="rect">
            <a:avLst/>
          </a:prstGeom>
          <a:noFill/>
        </p:spPr>
        <p:txBody>
          <a:bodyPr wrap="square" rtlCol="0">
            <a:spAutoFit/>
          </a:bodyPr>
          <a:lstStyle/>
          <a:p>
            <a:r>
              <a:rPr lang="en-VN" sz="1900" b="1" dirty="0"/>
              <a:t>3.1 Controller</a:t>
            </a:r>
          </a:p>
          <a:p>
            <a:pPr algn="just">
              <a:lnSpc>
                <a:spcPct val="150000"/>
              </a:lnSpc>
            </a:pPr>
            <a:r>
              <a:rPr lang="vi-VN" sz="1900" b="0" i="0" dirty="0">
                <a:solidFill>
                  <a:srgbClr val="444444"/>
                </a:solidFill>
                <a:effectLst/>
                <a:latin typeface="+mn-lt"/>
              </a:rPr>
              <a:t>	Controller là nơi xử lý yêu cầu của người dùng qua view. Sau khi xử lý, Controller sẽ đưa ra những dữ liệu phù hợp với mục tiêu tìm kiếm. Bên cạnh đó, controller còn có khả năng kết nối với model bằng cách lấy dữ liệu và gửi tới model.</a:t>
            </a:r>
            <a:endParaRPr lang="en-VN" sz="1900" b="1" dirty="0">
              <a:latin typeface="+mn-lt"/>
            </a:endParaRPr>
          </a:p>
        </p:txBody>
      </p:sp>
    </p:spTree>
    <p:extLst>
      <p:ext uri="{BB962C8B-B14F-4D97-AF65-F5344CB8AC3E}">
        <p14:creationId xmlns:p14="http://schemas.microsoft.com/office/powerpoint/2010/main" val="213536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511;p62">
            <a:extLst>
              <a:ext uri="{FF2B5EF4-FFF2-40B4-BE49-F238E27FC236}">
                <a16:creationId xmlns:a16="http://schemas.microsoft.com/office/drawing/2014/main" id="{9BDB3814-F8E2-1A7E-A303-2A7D90D26F09}"/>
              </a:ext>
            </a:extLst>
          </p:cNvPr>
          <p:cNvSpPr txBox="1">
            <a:spLocks noGrp="1"/>
          </p:cNvSpPr>
          <p:nvPr>
            <p:ph type="title"/>
          </p:nvPr>
        </p:nvSpPr>
        <p:spPr>
          <a:xfrm>
            <a:off x="2199301" y="300255"/>
            <a:ext cx="4745396" cy="62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3500" dirty="0">
                <a:latin typeface="+mn-lt"/>
              </a:rPr>
              <a:t>CƠ SỞ LÝ THUYẾT</a:t>
            </a:r>
            <a:endParaRPr sz="3500" dirty="0">
              <a:latin typeface="+mn-lt"/>
            </a:endParaRPr>
          </a:p>
        </p:txBody>
      </p:sp>
      <p:sp>
        <p:nvSpPr>
          <p:cNvPr id="10" name="TextBox 9">
            <a:extLst>
              <a:ext uri="{FF2B5EF4-FFF2-40B4-BE49-F238E27FC236}">
                <a16:creationId xmlns:a16="http://schemas.microsoft.com/office/drawing/2014/main" id="{FA70F620-7F66-0011-C4D2-13349F893BE5}"/>
              </a:ext>
            </a:extLst>
          </p:cNvPr>
          <p:cNvSpPr txBox="1"/>
          <p:nvPr/>
        </p:nvSpPr>
        <p:spPr>
          <a:xfrm>
            <a:off x="480447" y="883402"/>
            <a:ext cx="4517755" cy="461665"/>
          </a:xfrm>
          <a:prstGeom prst="rect">
            <a:avLst/>
          </a:prstGeom>
          <a:noFill/>
        </p:spPr>
        <p:txBody>
          <a:bodyPr wrap="square" rtlCol="0">
            <a:spAutoFit/>
          </a:bodyPr>
          <a:lstStyle/>
          <a:p>
            <a:r>
              <a:rPr lang="en-VN" sz="2400" b="1" dirty="0"/>
              <a:t>3. Mô hình MVC</a:t>
            </a:r>
          </a:p>
        </p:txBody>
      </p:sp>
      <p:sp>
        <p:nvSpPr>
          <p:cNvPr id="5" name="TextBox 4">
            <a:extLst>
              <a:ext uri="{FF2B5EF4-FFF2-40B4-BE49-F238E27FC236}">
                <a16:creationId xmlns:a16="http://schemas.microsoft.com/office/drawing/2014/main" id="{24C68D76-13AC-BF8B-8AB1-FDA56C45F65A}"/>
              </a:ext>
            </a:extLst>
          </p:cNvPr>
          <p:cNvSpPr txBox="1"/>
          <p:nvPr/>
        </p:nvSpPr>
        <p:spPr>
          <a:xfrm>
            <a:off x="720670" y="1345067"/>
            <a:ext cx="7873140" cy="2084866"/>
          </a:xfrm>
          <a:prstGeom prst="rect">
            <a:avLst/>
          </a:prstGeom>
          <a:noFill/>
        </p:spPr>
        <p:txBody>
          <a:bodyPr wrap="square" rtlCol="0">
            <a:spAutoFit/>
          </a:bodyPr>
          <a:lstStyle/>
          <a:p>
            <a:r>
              <a:rPr lang="en-VN" sz="1900" b="1" dirty="0"/>
              <a:t>3.2 View</a:t>
            </a:r>
          </a:p>
          <a:p>
            <a:pPr algn="just">
              <a:lnSpc>
                <a:spcPct val="150000"/>
              </a:lnSpc>
            </a:pPr>
            <a:r>
              <a:rPr lang="vi-VN" sz="1900" dirty="0">
                <a:solidFill>
                  <a:srgbClr val="444444"/>
                </a:solidFill>
                <a:latin typeface="+mn-lt"/>
              </a:rPr>
              <a:t>	</a:t>
            </a:r>
            <a:r>
              <a:rPr lang="vi-VN" sz="1900" dirty="0"/>
              <a:t>View là phần giao diện, View đảm nhận ghi lại những hoạt động của người dùng để tương tác với controller nhưng không can thiệp trực tiếp. Thay vào đó, view sẽ hiển thị yêu cầu chuyển đến cho controller.</a:t>
            </a:r>
            <a:endParaRPr lang="en-VN" sz="1900" b="1" dirty="0">
              <a:latin typeface="+mn-lt"/>
            </a:endParaRPr>
          </a:p>
        </p:txBody>
      </p:sp>
    </p:spTree>
    <p:extLst>
      <p:ext uri="{BB962C8B-B14F-4D97-AF65-F5344CB8AC3E}">
        <p14:creationId xmlns:p14="http://schemas.microsoft.com/office/powerpoint/2010/main" val="299443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1392</Words>
  <Application>Microsoft Macintosh PowerPoint</Application>
  <PresentationFormat>On-screen Show (16:9)</PresentationFormat>
  <Paragraphs>97</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Vidaloka</vt:lpstr>
      <vt:lpstr>Symbol</vt:lpstr>
      <vt:lpstr>Crimson Text</vt:lpstr>
      <vt:lpstr>Montserrat</vt:lpstr>
      <vt:lpstr>Arial</vt:lpstr>
      <vt:lpstr>Helvetica</vt:lpstr>
      <vt:lpstr>Times New Roman</vt:lpstr>
      <vt:lpstr>Minimalist Business Slides XL by Slidesgo</vt:lpstr>
      <vt:lpstr>SỬ DỤNG LARAVEL XÂY DỰNG WEBSITE BÁN HÀNG</vt:lpstr>
      <vt:lpstr>Tổng quan</vt:lpstr>
      <vt:lpstr>TỔNG QUAN</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HIỆN THỰC HÓA NGHIÊN CỨU</vt:lpstr>
      <vt:lpstr>HIỆN THỰC HÓA NGHIÊN CỨU</vt:lpstr>
      <vt:lpstr>HIỆN THỰC HÓA NGHIÊN CỨU</vt:lpstr>
      <vt:lpstr>HIỆN THỰC HÓA NGHIÊN CỨU</vt:lpstr>
      <vt:lpstr>HIỆN THỰC HÓA NGHIÊN CỨU</vt:lpstr>
      <vt:lpstr>HIỆN THỰC HÓA NGHIÊN CỨU</vt:lpstr>
      <vt:lpstr>KẾT QUẢ</vt:lpstr>
      <vt:lpstr>KẾT LUẬN VÀ HƯỚNG PHÁT TRIỂN</vt:lpstr>
      <vt:lpstr>KẾT LUẬN VÀ HƯỚNG PHÁT TRIỂN</vt:lpstr>
      <vt:lpstr>KẾT LUẬN VÀ HƯỚNG PHÁT TRIỂN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SỬ DỤNG LARAVEL XÂY DỰNG WEBSITE BÁN HÀNG</dc:title>
  <cp:lastModifiedBy>Tran Tri Tai</cp:lastModifiedBy>
  <cp:revision>1</cp:revision>
  <dcterms:modified xsi:type="dcterms:W3CDTF">2024-07-17T06:32:05Z</dcterms:modified>
</cp:coreProperties>
</file>