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Average"/>
      <p:regular r:id="rId28"/>
    </p:embeddedFont>
    <p:embeddedFont>
      <p:font typeface="Oswald"/>
      <p:regular r:id="rId29"/>
      <p:bold r:id="rId30"/>
    </p:embeddedFont>
    <p:embeddedFont>
      <p:font typeface="Merriweather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Average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regular.fntdata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33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erriweather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-125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61" name="Shape 6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Shape 6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accent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0" y="48099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66" name="Shape 66"/>
          <p:cNvSpPr/>
          <p:nvPr/>
        </p:nvSpPr>
        <p:spPr>
          <a:xfrm>
            <a:off x="0" y="0"/>
            <a:ext cx="9144250" cy="4398100"/>
          </a:xfrm>
          <a:custGeom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7" name="Shape 6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0" y="44125"/>
            <a:ext cx="4313625" cy="4399375"/>
          </a:xfrm>
          <a:custGeom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72" name="Shape 72"/>
          <p:cNvSpPr/>
          <p:nvPr/>
        </p:nvSpPr>
        <p:spPr>
          <a:xfrm>
            <a:off x="-125" y="0"/>
            <a:ext cx="4316900" cy="4395600"/>
          </a:xfrm>
          <a:custGeom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73" name="Shape 7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 Model for the Sales of a Butcher Shop</a:t>
            </a:r>
            <a:endParaRPr/>
          </a:p>
        </p:txBody>
      </p:sp>
      <p:sp>
        <p:nvSpPr>
          <p:cNvPr id="115" name="Shape 1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Tucker Lebor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Moving Sum of Total Sales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Interpolation accuracy of the network is much better, extrapolation has yet to be tested.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Actual data was more consistent, as was the model, though MSE becomes colluded due to massive, infrequent errors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Moving Sum of Total Sales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152475"/>
            <a:ext cx="243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value of test points: 9.21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Bayesian Regularization</a:t>
            </a:r>
            <a:endParaRPr/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880" y="572700"/>
            <a:ext cx="6399120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</a:t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Import data from the last 3 months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Test the extrapolation of the weekly moving sum network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Test networks for weekly data, compare to the accuracy of extrapolating the 7th day of the moving sum data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For daily models, predict the extrapolation by feedback rather than on new data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Compare extrapolations to previously used predictions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Penpece, D., Elma, O. E. (2014). Predicting sales 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revenue by using artificial neural network in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grocery retailing industry: a case study in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Turkey. International Journal of Trade,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Economics and Finance, 5, 435-439.</a:t>
            </a:r>
            <a:br>
              <a:rPr lang="en"/>
            </a:b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Sano, N., Machino, N., Yada, K., &amp; Suzuki, T. (2015).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Recommendation system for grocery store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considering data sparsity. Procedia Computer</a:t>
            </a:r>
            <a:endParaRPr/>
          </a:p>
          <a:p>
            <a:pPr indent="45720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Science, 60, 1406-1413.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Olde Towne Butcher</a:t>
            </a:r>
            <a:endParaRPr/>
          </a:p>
        </p:txBody>
      </p:sp>
      <p:sp>
        <p:nvSpPr>
          <p:cNvPr id="197" name="Shape 197"/>
          <p:cNvSpPr txBox="1"/>
          <p:nvPr>
            <p:ph idx="4294967295" type="body"/>
          </p:nvPr>
        </p:nvSpPr>
        <p:spPr>
          <a:xfrm>
            <a:off x="311725" y="1321525"/>
            <a:ext cx="85206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butcher shop in Fredericksburg, VA.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Sells various high-end organic goods and produce.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Highly anomalous sales, especially around holidays.</a:t>
            </a:r>
            <a:endParaRPr sz="2400"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06259"/>
            <a:ext cx="9144000" cy="223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neural network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644675" y="1423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 neural network is a series of neurons, which communicate to each other by layer and pass values along to a set of output neurons.</a:t>
            </a:r>
            <a:endParaRPr sz="22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Weights alter the information as it passes allowing prioritization and pattern recognition. </a:t>
            </a:r>
            <a:endParaRPr sz="22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/>
              <a:t>Time series problems predict the next data point based on the past n data points.</a:t>
            </a:r>
            <a:endParaRPr sz="2200"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4525"/>
            <a:ext cx="4313549" cy="312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neural network</a:t>
            </a:r>
            <a:endParaRPr/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Neural networks can be used to recognize faint or unusual patterns that may lead to anomalies in sales.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No user input or identification is needed to develop these patterns.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/>
        </p:nvSpPr>
        <p:spPr>
          <a:xfrm>
            <a:off x="287375" y="602925"/>
            <a:ext cx="14748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of day t-1 in category 1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of day t-2 in category 1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of day t-1 in category 2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of day t-2 in category 2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475" y="152400"/>
            <a:ext cx="668304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7830225" y="1387650"/>
            <a:ext cx="12759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of day t sales in category 1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of day t sales in category 2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to previous research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resulting model will be a combination of a time-series prediction and a correlation / recommendation system.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Studies have been done on both sales prediction (Penpece &amp; Elma, 2014), and product correlation (Sano, Machino, Yada, &amp; Suzuki, 2015).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However, few have done both simultaneously.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of the products were not categorized, ranging from $16,000 to $45 per month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products are not easily classified, or in small volume (eg. Lamb), they were ignored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unusual patterns may have to be ignored, such as sudden, unrecovered sales drops and whatever happened on 1/13/2016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original categories had to be checked and combined to form the desired categories (eg. Local Beef=Meat)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products changed categories partway through the data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Sales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Models for the daily total revenue were run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best of which was a network of 10 neurons per layer and 7 delays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Moderate overfitting, extrapolation visibly less accurate than interpolating 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pattern of the actual data was not very consistent, so I switched to categorized sales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0" y="0"/>
            <a:ext cx="666750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Sales</a:t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101525" y="1103000"/>
            <a:ext cx="237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value of first 600, test points only: 7.492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 value of last 206: 6.314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Bayesian Regularization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Categorized Sales</a:t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Started with mid-sized categories: Bakery, Beef, Dairy, Deli, Grocery, Pork, Poultry, Produce, Sausage, Seafood, Alcohol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Massive overfitting, delays reduced to 2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Very little correlation to data when extrapolating</a:t>
            </a:r>
            <a:endParaRPr sz="2400"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Simpler categories used: Alcohol, Dairy, Deli, Grocery, Meat, Produce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Categorized Sales, 11 Categories</a:t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243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value of first 600 days (all categories, test points only): 8.91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 value of last 206 days (all categories): 3.61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Bayesian Regularization</a:t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880" y="572700"/>
            <a:ext cx="6399120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Categorized Sales, 6 Categories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243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 value of first 600 days (all categories, test points only): 8.85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 value of last 206 days (all categories): 4.46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Bayesian Regularization</a:t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880" y="572700"/>
            <a:ext cx="6399120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sum</a:t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71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function [out] = subsum(dailyData,period)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%This will make each data point the sum of the previous n data points (n is</a:t>
            </a:r>
            <a:endParaRPr sz="1600">
              <a:solidFill>
                <a:srgbClr val="F6B26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%the period). this is a moving sum, not a moving average. the timestep does</a:t>
            </a:r>
            <a:endParaRPr sz="1600">
              <a:solidFill>
                <a:srgbClr val="F6B26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%not change, the resulting length of the data will be:</a:t>
            </a:r>
            <a:endParaRPr sz="1600">
              <a:solidFill>
                <a:srgbClr val="F6B26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%original length - period</a:t>
            </a:r>
            <a:endParaRPr sz="1600">
              <a:solidFill>
                <a:srgbClr val="F6B26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%Data must be a matrix with a new timestep in each column</a:t>
            </a:r>
            <a:endParaRPr sz="1600">
              <a:solidFill>
                <a:srgbClr val="F6B26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out=sum(dailyData(1:end,1:period)')';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for n=period+1:size(dailyData,2)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   	out=horzcat(out,sum(dailyData(1:end,n-period+1:n)')');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Timestep Change</a:t>
            </a:r>
            <a:endParaRPr/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25" y="101772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function [out] = stepSum(data,period)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%This function generates consecutive, non-intersecting sums.</a:t>
            </a:r>
            <a:endParaRPr sz="1600">
              <a:solidFill>
                <a:srgbClr val="F6B26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%Each sum corresponds to a period of specified length.</a:t>
            </a:r>
            <a:endParaRPr sz="1600">
              <a:solidFill>
                <a:srgbClr val="F6B26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%Data must be a matrix with a new timestep in each column.</a:t>
            </a:r>
            <a:endParaRPr sz="1600">
              <a:solidFill>
                <a:srgbClr val="F6B26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%Incomplete periods will be truncated from the end.</a:t>
            </a:r>
            <a:endParaRPr sz="1600">
              <a:solidFill>
                <a:srgbClr val="F6B26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data=data';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out=sum(data(1:period,1:end));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for n=2:floor(size(data,1)/period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out=vertcat(out,sum(data((n-1)*period+1:n*period,1:end)));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out=out';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