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8" r:id="rId4"/>
    <p:sldId id="278" r:id="rId5"/>
    <p:sldId id="279" r:id="rId6"/>
    <p:sldId id="257" r:id="rId7"/>
    <p:sldId id="269" r:id="rId8"/>
    <p:sldId id="258" r:id="rId10"/>
    <p:sldId id="276" r:id="rId11"/>
    <p:sldId id="277" r:id="rId12"/>
    <p:sldId id="270" r:id="rId13"/>
    <p:sldId id="281" r:id="rId14"/>
    <p:sldId id="265" r:id="rId15"/>
    <p:sldId id="280"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v"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ym typeface="+mn-ea"/>
              </a:rPr>
              <a:t>Scalability</a:t>
            </a:r>
            <a:endParaRPr lang="en-US"/>
          </a:p>
          <a:p>
            <a:pPr>
              <a:lnSpc>
                <a:spcPct val="150000"/>
              </a:lnSpc>
            </a:pPr>
            <a:r>
              <a:rPr lang="en-US">
                <a:sym typeface="+mn-ea"/>
              </a:rPr>
              <a:t>CQRS cho phép mở rộng độc lập giữa các thành phần đọc và ghi.</a:t>
            </a:r>
            <a:endParaRPr lang="en-US"/>
          </a:p>
          <a:p>
            <a:pPr>
              <a:lnSpc>
                <a:spcPct val="150000"/>
              </a:lnSpc>
            </a:pPr>
            <a:r>
              <a:rPr lang="en-US">
                <a:sym typeface="+mn-ea"/>
              </a:rPr>
              <a:t>Phía đọc có thể được tối ưu hóa cho việc truy vấn nhanh chóng, trong khi phía ghi có thể xử lý một lượng lớn lệnh.</a:t>
            </a:r>
            <a:endParaRPr lang="en-US">
              <a:sym typeface="+mn-ea"/>
            </a:endParaRPr>
          </a:p>
          <a:p>
            <a:pPr>
              <a:lnSpc>
                <a:spcPct val="150000"/>
              </a:lnSpc>
            </a:pPr>
            <a:endParaRPr lang="en-US">
              <a:sym typeface="+mn-ea"/>
            </a:endParaRPr>
          </a:p>
          <a:p>
            <a:pPr marL="0" indent="0">
              <a:buNone/>
            </a:pPr>
            <a:r>
              <a:rPr lang="en-US">
                <a:sym typeface="+mn-ea"/>
              </a:rPr>
              <a:t>Flexibility</a:t>
            </a:r>
            <a:endParaRPr lang="en-US"/>
          </a:p>
          <a:p>
            <a:pPr>
              <a:lnSpc>
                <a:spcPct val="150000"/>
              </a:lnSpc>
            </a:pPr>
            <a:r>
              <a:rPr lang="en-US">
                <a:sym typeface="+mn-ea"/>
              </a:rPr>
              <a:t>CQRS cho phép linh hoạt trong việc mô hình dữ liệu cho các trường hợp sử dụng khác nhau.</a:t>
            </a:r>
            <a:endParaRPr lang="en-US"/>
          </a:p>
          <a:p>
            <a:pPr>
              <a:lnSpc>
                <a:spcPct val="150000"/>
              </a:lnSpc>
            </a:pPr>
            <a:r>
              <a:rPr lang="en-US">
                <a:sym typeface="+mn-ea"/>
              </a:rPr>
              <a:t>Mô hình ghi có thể được thiết kế để hỗ trợ các quy tắc kinh doanh phức tạp, trong khi mô hình đọc có thể được bình phong hóa để truy vấn hiệu quả.</a:t>
            </a:r>
            <a:endParaRPr lang="en-US"/>
          </a:p>
          <a:p>
            <a:pPr>
              <a:lnSpc>
                <a:spcPct val="150000"/>
              </a:lnSpc>
            </a:pPr>
            <a:endParaRPr lang="en-US"/>
          </a:p>
          <a:p>
            <a:pPr marL="0" indent="0">
              <a:buNone/>
            </a:pPr>
            <a:r>
              <a:rPr lang="en-US">
                <a:sym typeface="+mn-ea"/>
              </a:rPr>
              <a:t>Performance</a:t>
            </a:r>
            <a:endParaRPr lang="en-US"/>
          </a:p>
          <a:p>
            <a:pPr>
              <a:lnSpc>
                <a:spcPct val="150000"/>
              </a:lnSpc>
            </a:pPr>
            <a:r>
              <a:rPr lang="en-US">
                <a:sym typeface="+mn-ea"/>
              </a:rPr>
              <a:t>Bằng cách phân chia hoạt động đọc và ghi, CQRS cho phép tối ưu hóa từng thành phần cho mục đích cụ thể.</a:t>
            </a:r>
            <a:endParaRPr lang="en-US"/>
          </a:p>
          <a:p>
            <a:pPr>
              <a:lnSpc>
                <a:spcPct val="150000"/>
              </a:lnSpc>
            </a:pPr>
            <a:r>
              <a:rPr lang="en-US">
                <a:sym typeface="+mn-ea"/>
              </a:rPr>
              <a:t>Truy vấn có thể được tối ưu hóa cho việc truy xuất nhanh chóng, trong khi lệnh có thể được tối ưu hóa cho các hoạt động giao dịch.</a:t>
            </a:r>
            <a:endParaRPr lang="en-US"/>
          </a:p>
          <a:p>
            <a:pPr>
              <a:lnSpc>
                <a:spcPct val="150000"/>
              </a:lnSpc>
            </a:pP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ym typeface="+mn-ea"/>
              </a:rPr>
              <a:t>Scalability</a:t>
            </a:r>
            <a:endParaRPr lang="en-US"/>
          </a:p>
          <a:p>
            <a:pPr>
              <a:lnSpc>
                <a:spcPct val="150000"/>
              </a:lnSpc>
            </a:pPr>
            <a:r>
              <a:rPr lang="en-US">
                <a:sym typeface="+mn-ea"/>
              </a:rPr>
              <a:t>CQRS cho phép mở rộng độc lập giữa các thành phần đọc và ghi.</a:t>
            </a:r>
            <a:endParaRPr lang="en-US"/>
          </a:p>
          <a:p>
            <a:pPr>
              <a:lnSpc>
                <a:spcPct val="150000"/>
              </a:lnSpc>
            </a:pPr>
            <a:r>
              <a:rPr lang="en-US">
                <a:sym typeface="+mn-ea"/>
              </a:rPr>
              <a:t>Phía đọc có thể được tối ưu hóa cho việc truy vấn nhanh chóng, trong khi phía ghi có thể xử lý một lượng lớn lệnh.</a:t>
            </a:r>
            <a:endParaRPr lang="en-US">
              <a:sym typeface="+mn-ea"/>
            </a:endParaRPr>
          </a:p>
          <a:p>
            <a:pPr>
              <a:lnSpc>
                <a:spcPct val="150000"/>
              </a:lnSpc>
            </a:pPr>
            <a:endParaRPr lang="en-US">
              <a:sym typeface="+mn-ea"/>
            </a:endParaRPr>
          </a:p>
          <a:p>
            <a:pPr marL="0" indent="0">
              <a:buNone/>
            </a:pPr>
            <a:r>
              <a:rPr lang="en-US">
                <a:sym typeface="+mn-ea"/>
              </a:rPr>
              <a:t>Flexibility</a:t>
            </a:r>
            <a:endParaRPr lang="en-US"/>
          </a:p>
          <a:p>
            <a:pPr>
              <a:lnSpc>
                <a:spcPct val="150000"/>
              </a:lnSpc>
            </a:pPr>
            <a:r>
              <a:rPr lang="en-US">
                <a:sym typeface="+mn-ea"/>
              </a:rPr>
              <a:t>CQRS cho phép linh hoạt trong việc mô hình dữ liệu cho các trường hợp sử dụng khác nhau.</a:t>
            </a:r>
            <a:endParaRPr lang="en-US"/>
          </a:p>
          <a:p>
            <a:pPr>
              <a:lnSpc>
                <a:spcPct val="150000"/>
              </a:lnSpc>
            </a:pPr>
            <a:r>
              <a:rPr lang="en-US">
                <a:sym typeface="+mn-ea"/>
              </a:rPr>
              <a:t>Mô hình ghi có thể được thiết kế để hỗ trợ các quy tắc kinh doanh phức tạp, trong khi mô hình đọc có thể được bình phong hóa để truy vấn hiệu quả.</a:t>
            </a:r>
            <a:endParaRPr lang="en-US"/>
          </a:p>
          <a:p>
            <a:pPr>
              <a:lnSpc>
                <a:spcPct val="150000"/>
              </a:lnSpc>
            </a:pPr>
            <a:endParaRPr lang="en-US"/>
          </a:p>
          <a:p>
            <a:pPr marL="0" indent="0">
              <a:buNone/>
            </a:pPr>
            <a:r>
              <a:rPr lang="en-US">
                <a:sym typeface="+mn-ea"/>
              </a:rPr>
              <a:t>Performance</a:t>
            </a:r>
            <a:endParaRPr lang="en-US"/>
          </a:p>
          <a:p>
            <a:pPr>
              <a:lnSpc>
                <a:spcPct val="150000"/>
              </a:lnSpc>
            </a:pPr>
            <a:r>
              <a:rPr lang="en-US">
                <a:sym typeface="+mn-ea"/>
              </a:rPr>
              <a:t>Bằng cách phân chia hoạt động đọc và ghi, CQRS cho phép tối ưu hóa từng thành phần cho mục đích cụ thể.</a:t>
            </a:r>
            <a:endParaRPr lang="en-US"/>
          </a:p>
          <a:p>
            <a:pPr>
              <a:lnSpc>
                <a:spcPct val="150000"/>
              </a:lnSpc>
            </a:pPr>
            <a:r>
              <a:rPr lang="en-US">
                <a:sym typeface="+mn-ea"/>
              </a:rPr>
              <a:t>Truy vấn có thể được tối ưu hóa cho việc truy xuất nhanh chóng, trong khi lệnh có thể được tối ưu hóa cho các hoạt động giao dịch.</a:t>
            </a:r>
            <a:endParaRPr lang="en-US"/>
          </a:p>
          <a:p>
            <a:pPr>
              <a:lnSpc>
                <a:spcPct val="150000"/>
              </a:lnSpc>
            </a:pP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0056" y="2484755"/>
            <a:ext cx="9211733" cy="1082675"/>
          </a:xfrm>
        </p:spPr>
        <p:txBody>
          <a:bodyPr/>
          <a:lstStyle/>
          <a:p>
            <a:pPr algn="ctr"/>
            <a:r>
              <a:rPr lang="en-US" b="1" dirty="0"/>
              <a:t>Command Query Responsibility Segregation </a:t>
            </a:r>
            <a:br>
              <a:rPr lang="en-US" b="1" dirty="0"/>
            </a:br>
            <a:r>
              <a:rPr lang="en-US" b="1" dirty="0"/>
              <a:t>(CQRS)</a:t>
            </a:r>
            <a:endParaRPr lang="en-US" b="1" dirty="0"/>
          </a:p>
        </p:txBody>
      </p:sp>
      <p:sp>
        <p:nvSpPr>
          <p:cNvPr id="3" name="Subtitle 2"/>
          <p:cNvSpPr>
            <a:spLocks noGrp="1"/>
          </p:cNvSpPr>
          <p:nvPr>
            <p:ph type="subTitle" idx="1"/>
          </p:nvPr>
        </p:nvSpPr>
        <p:spPr>
          <a:xfrm>
            <a:off x="2973706" y="3873500"/>
            <a:ext cx="9218083" cy="1752600"/>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Ưu điểm của CQRS</a:t>
            </a:r>
            <a:endParaRPr lang="en-US"/>
          </a:p>
        </p:txBody>
      </p:sp>
      <p:sp>
        <p:nvSpPr>
          <p:cNvPr id="3" name="Content Placeholder 2"/>
          <p:cNvSpPr>
            <a:spLocks noGrp="1"/>
          </p:cNvSpPr>
          <p:nvPr>
            <p:ph idx="1"/>
          </p:nvPr>
        </p:nvSpPr>
        <p:spPr/>
        <p:txBody>
          <a:bodyPr/>
          <a:p>
            <a:pPr>
              <a:lnSpc>
                <a:spcPct val="150000"/>
              </a:lnSpc>
            </a:pPr>
            <a:r>
              <a:rPr lang="en-US" sz="2400"/>
              <a:t>Tách biệt phần đọc và phần ghi dữ liệu giúp tăng tính chất tương thích và dễ bảo trì của hệ thống.</a:t>
            </a:r>
            <a:endParaRPr lang="en-US" sz="2400"/>
          </a:p>
          <a:p>
            <a:pPr>
              <a:lnSpc>
                <a:spcPct val="150000"/>
              </a:lnSpc>
            </a:pPr>
            <a:r>
              <a:rPr lang="en-US" sz="2400"/>
              <a:t>CQRS cho phép tối ưu hóa hiệu suất vì có thể xử lý đọc và ghi dữ liệu theo cách tối ưu riêng.</a:t>
            </a:r>
            <a:endParaRPr lang="en-US" sz="2400"/>
          </a:p>
          <a:p>
            <a:pPr>
              <a:lnSpc>
                <a:spcPct val="150000"/>
              </a:lnSpc>
            </a:pPr>
            <a:r>
              <a:rPr lang="en-US" sz="2400"/>
              <a:t>Mô hình này cũng giúp đơn giản hóa logic xử lý, tăng tính linh hoạt và mở rộng của ứng dụng.</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Hạn chế của CQRS</a:t>
            </a:r>
            <a:endParaRPr lang="en-US"/>
          </a:p>
        </p:txBody>
      </p:sp>
      <p:sp>
        <p:nvSpPr>
          <p:cNvPr id="3" name="Content Placeholder 2"/>
          <p:cNvSpPr>
            <a:spLocks noGrp="1"/>
          </p:cNvSpPr>
          <p:nvPr>
            <p:ph idx="1"/>
          </p:nvPr>
        </p:nvSpPr>
        <p:spPr/>
        <p:txBody>
          <a:bodyPr/>
          <a:p>
            <a:pPr>
              <a:lnSpc>
                <a:spcPct val="150000"/>
              </a:lnSpc>
            </a:pPr>
            <a:r>
              <a:rPr lang="en-US" sz="2400"/>
              <a:t>Phức tạp hóa: CQRS đòi hỏi kiến thức và kỹ năng phức tạp hơn để triển khai và quản lý.</a:t>
            </a:r>
            <a:endParaRPr lang="en-US" sz="2400"/>
          </a:p>
          <a:p>
            <a:pPr>
              <a:lnSpc>
                <a:spcPct val="150000"/>
              </a:lnSpc>
            </a:pPr>
            <a:r>
              <a:rPr lang="en-US" sz="2400"/>
              <a:t>Đồng bộ hóa dữ liệu: Do có các cơ sở dữ liệu riêng biệt cho việc đọc và ghi, cần có cơ chế đồng bộ hóa dữ liệu để đảm bảo tính nhất quán.</a:t>
            </a:r>
            <a:endParaRPr lang="en-US" sz="2400"/>
          </a:p>
          <a:p>
            <a:pPr>
              <a:lnSpc>
                <a:spcPct val="150000"/>
              </a:lnSpc>
            </a:pPr>
            <a:r>
              <a:rPr lang="en-US" sz="2400"/>
              <a:t>Chi phí phát triển: Triển khai mô hình CQRS có thể tăng chi phí phát triển và bảo trì hệ thống. </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 Event Sourcing (ES):</a:t>
            </a:r>
            <a:endParaRPr lang="en-US"/>
          </a:p>
          <a:p>
            <a:pPr>
              <a:lnSpc>
                <a:spcPct val="150000"/>
              </a:lnSpc>
            </a:pPr>
            <a:r>
              <a:rPr lang="en-US" sz="2400"/>
              <a:t>Event Sourcing là cốt lõi của kiến trúc dựa trên sự kiện, trong đó sự kiện trở thành động lực đằng sau hành vi và tích hợp của hệ thống.</a:t>
            </a:r>
            <a:endParaRPr lang="en-US" sz="2400"/>
          </a:p>
          <a:p>
            <a:pPr>
              <a:lnSpc>
                <a:spcPct val="150000"/>
              </a:lnSpc>
            </a:pPr>
            <a:r>
              <a:rPr lang="en-US" sz="2400">
                <a:sym typeface="+mn-ea"/>
              </a:rPr>
              <a:t>Event Sourcing và CQRS thường được sử dụng cùng nhau để xây dựng các hệ thống có khả năng mở rộng và bền vững.</a:t>
            </a:r>
            <a:endParaRPr lang="en-US" sz="2400"/>
          </a:p>
          <a:p>
            <a:pPr>
              <a:lnSpc>
                <a:spcPct val="150000"/>
              </a:lnSpc>
            </a:pPr>
            <a:r>
              <a:rPr lang="en-US" sz="2400"/>
              <a:t>CQRS bổ sung kiến trúc này bằng cách cho phép truy vấn và xử lý lệnh một cách hiệu quả.</a:t>
            </a:r>
            <a:endParaRPr lang="en-US" sz="24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Domain-Driven Design (DDD):</a:t>
            </a:r>
            <a:endParaRPr lang="en-US"/>
          </a:p>
          <a:p>
            <a:pPr>
              <a:lnSpc>
                <a:spcPct val="150000"/>
              </a:lnSpc>
            </a:pPr>
            <a:r>
              <a:rPr lang="en-US" sz="2400"/>
              <a:t>CQRS tương thích tốt với các nguyên tắc Thiết kế Định hướng theo miền.</a:t>
            </a:r>
            <a:endParaRPr lang="en-US" sz="2400"/>
          </a:p>
          <a:p>
            <a:pPr>
              <a:lnSpc>
                <a:spcPct val="150000"/>
              </a:lnSpc>
            </a:pPr>
            <a:r>
              <a:rPr lang="en-US" sz="2400"/>
              <a:t>Nó cho phép mô hình hóa miền bằng các khái niệm phong phú và trừu tượng cụ thể cho miền.</a:t>
            </a:r>
            <a:endParaRPr lang="en-US" sz="24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p:cNvPicPr>
            <a:picLocks noChangeAspect="1"/>
          </p:cNvPicPr>
          <p:nvPr>
            <p:ph sz="half" idx="2"/>
          </p:nvPr>
        </p:nvPicPr>
        <p:blipFill>
          <a:blip r:embed="rId1"/>
          <a:stretch>
            <a:fillRect/>
          </a:stretch>
        </p:blipFill>
        <p:spPr>
          <a:xfrm>
            <a:off x="4625340" y="1136015"/>
            <a:ext cx="3118485" cy="4585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9" name="Content Placeholder 8"/>
          <p:cNvPicPr>
            <a:picLocks noChangeAspect="1"/>
          </p:cNvPicPr>
          <p:nvPr>
            <p:ph sz="half" idx="1"/>
          </p:nvPr>
        </p:nvPicPr>
        <p:blipFill>
          <a:blip r:embed="rId1"/>
          <a:stretch>
            <a:fillRect/>
          </a:stretch>
        </p:blipFill>
        <p:spPr>
          <a:xfrm>
            <a:off x="2920365" y="1783715"/>
            <a:ext cx="5562600" cy="3575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Đặt vấn đề</a:t>
            </a:r>
            <a:endParaRPr lang="en-US"/>
          </a:p>
        </p:txBody>
      </p:sp>
      <p:sp>
        <p:nvSpPr>
          <p:cNvPr id="3" name="Content Placeholder 2"/>
          <p:cNvSpPr>
            <a:spLocks noGrp="1"/>
          </p:cNvSpPr>
          <p:nvPr>
            <p:ph sz="half" idx="1"/>
          </p:nvPr>
        </p:nvSpPr>
        <p:spPr/>
        <p:txBody>
          <a:bodyPr/>
          <a:p>
            <a:pPr marL="0" indent="0">
              <a:buNone/>
            </a:pPr>
            <a:r>
              <a:rPr lang="en-US"/>
              <a:t>Triển khai một app bán hàng</a:t>
            </a:r>
            <a:endParaRPr lang="en-US"/>
          </a:p>
          <a:p>
            <a:pPr>
              <a:lnSpc>
                <a:spcPct val="150000"/>
              </a:lnSpc>
              <a:buFont typeface="Wingdings" panose="05000000000000000000" charset="0"/>
              <a:buChar char="Ø"/>
            </a:pPr>
            <a:r>
              <a:rPr lang="en-US" sz="2400"/>
              <a:t>Chức năng thêm mới sản phẩm</a:t>
            </a:r>
            <a:endParaRPr lang="en-US" sz="2400"/>
          </a:p>
          <a:p>
            <a:pPr>
              <a:lnSpc>
                <a:spcPct val="150000"/>
              </a:lnSpc>
              <a:buFont typeface="Wingdings" panose="05000000000000000000" charset="0"/>
              <a:buChar char="Ø"/>
            </a:pPr>
            <a:r>
              <a:rPr lang="en-US" sz="2400"/>
              <a:t>Chức năng tìm kiếm sản phẩm</a:t>
            </a:r>
            <a:endParaRPr lang="en-US" sz="2400"/>
          </a:p>
          <a:p>
            <a:pPr>
              <a:lnSpc>
                <a:spcPct val="150000"/>
              </a:lnSpc>
              <a:buFont typeface="Arial" panose="020B0604020202020204" pitchFamily="34" charset="0"/>
              <a:buChar char="•"/>
            </a:pPr>
            <a:r>
              <a:rPr lang="en-US" sz="2400"/>
              <a:t>Tìm kiếm theo tên </a:t>
            </a:r>
            <a:r>
              <a:rPr lang="en-US" sz="2400">
                <a:sym typeface="+mn-ea"/>
              </a:rPr>
              <a:t>sản phẩm</a:t>
            </a:r>
            <a:endParaRPr lang="en-US" sz="2400"/>
          </a:p>
          <a:p>
            <a:pPr>
              <a:lnSpc>
                <a:spcPct val="150000"/>
              </a:lnSpc>
              <a:buFont typeface="Arial" panose="020B0604020202020204" pitchFamily="34" charset="0"/>
              <a:buChar char="•"/>
            </a:pPr>
            <a:r>
              <a:rPr lang="en-US" sz="2400"/>
              <a:t>Tìm kiếm theo loại </a:t>
            </a:r>
            <a:r>
              <a:rPr lang="en-US" sz="2400">
                <a:sym typeface="+mn-ea"/>
              </a:rPr>
              <a:t>sản phẩm</a:t>
            </a:r>
            <a:endParaRPr lang="en-US" sz="2400"/>
          </a:p>
          <a:p>
            <a:pPr>
              <a:lnSpc>
                <a:spcPct val="150000"/>
              </a:lnSpc>
              <a:buFont typeface="Arial" panose="020B0604020202020204" pitchFamily="34" charset="0"/>
              <a:buChar char="•"/>
            </a:pPr>
            <a:r>
              <a:rPr lang="en-US" sz="2400"/>
              <a:t>Tìm kiếm theo hãng </a:t>
            </a:r>
            <a:r>
              <a:rPr lang="en-US" sz="2400">
                <a:sym typeface="+mn-ea"/>
              </a:rPr>
              <a:t>sản xuất</a:t>
            </a:r>
            <a:endParaRPr lang="en-US" sz="2400"/>
          </a:p>
        </p:txBody>
      </p:sp>
      <p:pic>
        <p:nvPicPr>
          <p:cNvPr id="4" name="Content Placeholder 3"/>
          <p:cNvPicPr>
            <a:picLocks noChangeAspect="1"/>
          </p:cNvPicPr>
          <p:nvPr>
            <p:ph sz="half" idx="2"/>
          </p:nvPr>
        </p:nvPicPr>
        <p:blipFill>
          <a:blip r:embed="rId1"/>
          <a:stretch>
            <a:fillRect/>
          </a:stretch>
        </p:blipFill>
        <p:spPr>
          <a:xfrm>
            <a:off x="6485890" y="2308225"/>
            <a:ext cx="4686935" cy="2686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pháp</a:t>
            </a:r>
            <a:endParaRPr lang="en-US"/>
          </a:p>
        </p:txBody>
      </p:sp>
      <p:sp>
        <p:nvSpPr>
          <p:cNvPr id="3" name="Content Placeholder 2"/>
          <p:cNvSpPr>
            <a:spLocks noGrp="1"/>
          </p:cNvSpPr>
          <p:nvPr>
            <p:ph sz="half" idx="1"/>
          </p:nvPr>
        </p:nvSpPr>
        <p:spPr/>
        <p:txBody>
          <a:bodyPr/>
          <a:p>
            <a:pPr marL="0" indent="0">
              <a:buNone/>
            </a:pPr>
            <a:r>
              <a:rPr lang="en-US" sz="2400"/>
              <a:t>Tách biệt model đọc và ghi thành các model khác nhau</a:t>
            </a:r>
            <a:endParaRPr lang="en-US" sz="2400"/>
          </a:p>
        </p:txBody>
      </p:sp>
      <p:pic>
        <p:nvPicPr>
          <p:cNvPr id="5" name="Content Placeholder 4"/>
          <p:cNvPicPr>
            <a:picLocks noChangeAspect="1"/>
          </p:cNvPicPr>
          <p:nvPr>
            <p:ph sz="half" idx="2"/>
          </p:nvPr>
        </p:nvPicPr>
        <p:blipFill>
          <a:blip r:embed="rId1"/>
          <a:stretch>
            <a:fillRect/>
          </a:stretch>
        </p:blipFill>
        <p:spPr>
          <a:xfrm>
            <a:off x="6384290" y="2307590"/>
            <a:ext cx="5010150" cy="2686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Giải pháp</a:t>
            </a:r>
            <a:endParaRPr lang="en-US"/>
          </a:p>
        </p:txBody>
      </p:sp>
      <p:sp>
        <p:nvSpPr>
          <p:cNvPr id="3" name="Content Placeholder 2"/>
          <p:cNvSpPr>
            <a:spLocks noGrp="1"/>
          </p:cNvSpPr>
          <p:nvPr>
            <p:ph sz="half" idx="1"/>
          </p:nvPr>
        </p:nvSpPr>
        <p:spPr/>
        <p:txBody>
          <a:bodyPr/>
          <a:p>
            <a:pPr marL="0" indent="0">
              <a:buNone/>
            </a:pPr>
            <a:r>
              <a:rPr lang="en-US" sz="2400"/>
              <a:t>Tách biệt database đọc và ghi thành các </a:t>
            </a:r>
            <a:r>
              <a:rPr lang="en-US" sz="2400">
                <a:sym typeface="+mn-ea"/>
              </a:rPr>
              <a:t>database </a:t>
            </a:r>
            <a:r>
              <a:rPr lang="en-US" sz="2400"/>
              <a:t>khác nhau</a:t>
            </a:r>
            <a:endParaRPr lang="en-US" sz="2400"/>
          </a:p>
        </p:txBody>
      </p:sp>
      <p:pic>
        <p:nvPicPr>
          <p:cNvPr id="6" name="Content Placeholder 5"/>
          <p:cNvPicPr>
            <a:picLocks noChangeAspect="1"/>
          </p:cNvPicPr>
          <p:nvPr>
            <p:ph sz="half" idx="2"/>
          </p:nvPr>
        </p:nvPicPr>
        <p:blipFill>
          <a:blip r:embed="rId1"/>
          <a:stretch>
            <a:fillRect/>
          </a:stretch>
        </p:blipFill>
        <p:spPr>
          <a:xfrm>
            <a:off x="6197600" y="2701925"/>
            <a:ext cx="5384800" cy="1898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Giới thiệu về CQRS</a:t>
            </a:r>
            <a:endParaRPr lang="en-US"/>
          </a:p>
        </p:txBody>
      </p:sp>
      <p:sp>
        <p:nvSpPr>
          <p:cNvPr id="3" name="Content Placeholder 2"/>
          <p:cNvSpPr>
            <a:spLocks noGrp="1"/>
          </p:cNvSpPr>
          <p:nvPr>
            <p:ph idx="1"/>
          </p:nvPr>
        </p:nvSpPr>
        <p:spPr/>
        <p:txBody>
          <a:bodyPr/>
          <a:p>
            <a:pPr>
              <a:lnSpc>
                <a:spcPct val="150000"/>
              </a:lnSpc>
            </a:pPr>
            <a:r>
              <a:rPr lang="en-US" sz="2400"/>
              <a:t>CQRS viết tắt của Command Query Responsibility Segregation.</a:t>
            </a:r>
            <a:endParaRPr lang="en-US" sz="2400"/>
          </a:p>
          <a:p>
            <a:pPr>
              <a:lnSpc>
                <a:spcPct val="150000"/>
              </a:lnSpc>
            </a:pPr>
            <a:r>
              <a:rPr lang="en-US" sz="2400"/>
              <a:t>Đây là một mô hình kiến trúc phân tách các hoạt động đọc dữ liệu (query) và sửa đổi dữ liệu (</a:t>
            </a:r>
            <a:r>
              <a:rPr lang="en-US" sz="2400">
                <a:sym typeface="+mn-ea"/>
              </a:rPr>
              <a:t>command</a:t>
            </a:r>
            <a:r>
              <a:rPr lang="en-US" sz="2400"/>
              <a:t>) thành các thành phần riêng biệt.</a:t>
            </a:r>
            <a:endParaRPr lang="en-US" sz="2400"/>
          </a:p>
          <a:p>
            <a:pPr>
              <a:lnSpc>
                <a:spcPct val="150000"/>
              </a:lnSpc>
            </a:pPr>
            <a:r>
              <a:rPr lang="en-US" sz="2400"/>
              <a:t>CQRS khuyến khích sự phân tách rõ ràng giữa việc đọc và việc ghi của ứng dụng.</a:t>
            </a:r>
            <a:endParaRPr lang="en-US" sz="2400"/>
          </a:p>
          <a:p>
            <a:pPr>
              <a:lnSpc>
                <a:spcPct val="150000"/>
              </a:lnSpc>
            </a:pPr>
            <a:r>
              <a:rPr lang="en-US" sz="2400"/>
              <a:t>Triển khai CQRS giúp ứng dụng có thể tối đa performance, scalability, và security.</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thành phần của CQRS Pattern</a:t>
            </a:r>
            <a:endParaRPr lang="en-US"/>
          </a:p>
        </p:txBody>
      </p:sp>
      <p:sp>
        <p:nvSpPr>
          <p:cNvPr id="3" name="Content Placeholder 2"/>
          <p:cNvSpPr>
            <a:spLocks noGrp="1"/>
          </p:cNvSpPr>
          <p:nvPr>
            <p:ph idx="1"/>
          </p:nvPr>
        </p:nvSpPr>
        <p:spPr/>
        <p:txBody>
          <a:bodyPr/>
          <a:p>
            <a:pPr>
              <a:lnSpc>
                <a:spcPct val="150000"/>
              </a:lnSpc>
            </a:pPr>
            <a:r>
              <a:rPr lang="en-US" sz="2400">
                <a:sym typeface="+mn-ea"/>
              </a:rPr>
              <a:t>CQRS bao gồm hai thành phần chính: Command và Query.</a:t>
            </a:r>
            <a:endParaRPr lang="en-US" sz="2400">
              <a:sym typeface="+mn-ea"/>
            </a:endParaRPr>
          </a:p>
          <a:p>
            <a:pPr>
              <a:lnSpc>
                <a:spcPct val="150000"/>
              </a:lnSpc>
            </a:pPr>
            <a:r>
              <a:rPr lang="en-US" sz="2400">
                <a:sym typeface="+mn-ea"/>
              </a:rPr>
              <a:t>Command: Đại diện cho các hoạt động ghi dữ liệu, bao gồm tạo mới, cập nhật hoặc xóa dữ liệu.</a:t>
            </a:r>
            <a:endParaRPr lang="en-US" sz="2400">
              <a:sym typeface="+mn-ea"/>
            </a:endParaRPr>
          </a:p>
          <a:p>
            <a:pPr>
              <a:lnSpc>
                <a:spcPct val="150000"/>
              </a:lnSpc>
            </a:pPr>
            <a:r>
              <a:rPr lang="en-US" sz="2400">
                <a:sym typeface="+mn-ea"/>
              </a:rPr>
              <a:t>Query: Đại diện cho các hoạt động đọc dữ liệu, như truy vấn thông tin từ cơ sở dữ liệu.</a:t>
            </a:r>
            <a:endParaRPr lang="en-US" sz="2400">
              <a:sym typeface="+mn-ea"/>
            </a:endParaRPr>
          </a:p>
          <a:p>
            <a:pPr>
              <a:lnSpc>
                <a:spcPct val="150000"/>
              </a:lnSpc>
            </a:pPr>
            <a:r>
              <a:rPr lang="en-US" sz="2400">
                <a:sym typeface="+mn-ea"/>
              </a:rPr>
              <a:t>Command và Query có thể được xử lý bởi các lớp hoặc module riêng biệt, tối ưu hóa cho mục đích cụ thể.</a:t>
            </a:r>
            <a:endParaRPr lang="en-US" sz="2400">
              <a:sym typeface="+mn-ea"/>
            </a:endParaRPr>
          </a:p>
        </p:txBody>
      </p:sp>
      <p:sp>
        <p:nvSpPr>
          <p:cNvPr id="4" name="Title 1"/>
          <p:cNvSpPr>
            <a:spLocks noGrp="1"/>
          </p:cNvSpPr>
          <p:nvPr/>
        </p:nvSpPr>
        <p:spPr>
          <a:xfrm>
            <a:off x="609600" y="17780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sym typeface="+mn-ea"/>
              </a:rPr>
              <a:t> </a:t>
            </a:r>
            <a:endParaRPr 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Chú ý</a:t>
            </a:r>
            <a:endParaRPr lang="en-US"/>
          </a:p>
        </p:txBody>
      </p:sp>
      <p:sp>
        <p:nvSpPr>
          <p:cNvPr id="3" name="Content Placeholder 2"/>
          <p:cNvSpPr>
            <a:spLocks noGrp="1"/>
          </p:cNvSpPr>
          <p:nvPr>
            <p:ph idx="1"/>
          </p:nvPr>
        </p:nvSpPr>
        <p:spPr/>
        <p:txBody>
          <a:bodyPr/>
          <a:p>
            <a:pPr>
              <a:lnSpc>
                <a:spcPct val="150000"/>
              </a:lnSpc>
            </a:pPr>
            <a:r>
              <a:rPr lang="en-US" sz="2400"/>
              <a:t>Commands nên dựa trên nhiệm vụ, thay vì tập trung vào dữ liệu.</a:t>
            </a:r>
            <a:endParaRPr lang="en-US" sz="2400"/>
          </a:p>
          <a:p>
            <a:pPr>
              <a:lnSpc>
                <a:spcPct val="150000"/>
              </a:lnSpc>
            </a:pPr>
            <a:r>
              <a:rPr lang="en-US" sz="2400"/>
              <a:t>Commands có thể được đặt trên một hàng đợi để xử lý không đồng bộ, thay vì được xử lý đồng bộ.</a:t>
            </a:r>
            <a:endParaRPr lang="en-US" sz="2400"/>
          </a:p>
          <a:p>
            <a:pPr>
              <a:lnSpc>
                <a:spcPct val="150000"/>
              </a:lnSpc>
            </a:pPr>
            <a:r>
              <a:rPr lang="en-US" sz="2400"/>
              <a:t>Query không bao giờ sửa đổi cơ sở dữ liệu. </a:t>
            </a:r>
            <a:r>
              <a:rPr lang="en-US" sz="2400">
                <a:sym typeface="+mn-ea"/>
              </a:rPr>
              <a:t>Query</a:t>
            </a:r>
            <a:r>
              <a:rPr lang="en-US" sz="2400"/>
              <a:t> trả về DTO không gói gọn bất kỳ domain nào.</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9600" y="1798320"/>
            <a:ext cx="10972800" cy="3704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863725" y="1174750"/>
            <a:ext cx="8463280" cy="495300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2509</Words>
  <Application>WPS Presentation</Application>
  <PresentationFormat>Widescreen</PresentationFormat>
  <Paragraphs>62</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Microsoft YaHei</vt:lpstr>
      <vt:lpstr>Arial Unicode MS</vt:lpstr>
      <vt:lpstr>Calibri</vt:lpstr>
      <vt:lpstr>Wingdings</vt:lpstr>
      <vt:lpstr>Gear Drives</vt:lpstr>
      <vt:lpstr>Command Query Responsibility Segregation  (CQRS)</vt:lpstr>
      <vt:lpstr>Đặt vấn đề</vt:lpstr>
      <vt:lpstr>PowerPoint 演示文稿</vt:lpstr>
      <vt:lpstr>Giải pháp</vt:lpstr>
      <vt:lpstr>Giới thiệu về CQRS</vt:lpstr>
      <vt:lpstr>Các thành phần của CQRS Pattern</vt:lpstr>
      <vt:lpstr>Nguyên tắc chính của CQRS</vt:lpstr>
      <vt:lpstr>PowerPoint 演示文稿</vt:lpstr>
      <vt:lpstr>PowerPoint 演示文稿</vt:lpstr>
      <vt:lpstr>Lợi ích của CQRS</vt:lpstr>
      <vt:lpstr>Lợi ích của CQRS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Query Responsibility Segregation (CQRS)</dc:title>
  <dc:creator/>
  <cp:lastModifiedBy>tranv</cp:lastModifiedBy>
  <cp:revision>8</cp:revision>
  <dcterms:created xsi:type="dcterms:W3CDTF">2023-06-19T16:27:00Z</dcterms:created>
  <dcterms:modified xsi:type="dcterms:W3CDTF">2023-06-20T17:50:06Z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6D721E56D4534CAA90372FA8EF2608B2</vt:lpwstr>
  </property>
  <property fmtid="{D5CDD505-2E9C-101B-9397-08002B2CF9AE}" pid="3" name="KSOProductBuildVer">
    <vt:lpwstr>1033-11.2.0.11417</vt:lpwstr>
  </property>
</Properties>
</file>