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8" r:id="rId4"/>
    <p:sldId id="260" r:id="rId5"/>
    <p:sldId id="261" r:id="rId6"/>
    <p:sldId id="263" r:id="rId7"/>
    <p:sldId id="264"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80966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4/8/2020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9211554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9707779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91480942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619932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D6E202-B606-4609-B914-27C9371A1F6D}" type="datetime1">
              <a:rPr lang="en-US" smtClean="0"/>
              <a:t>4/8/2020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9561466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D6E202-B606-4609-B914-27C9371A1F6D}" type="datetime1">
              <a:rPr lang="en-US" smtClean="0"/>
              <a:t>4/8/2020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011922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123326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19783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BE1D723-8F53-4F53-90B0-1982A396982E}" type="datetime1">
              <a:rPr lang="en-US" smtClean="0"/>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0464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48375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4/8/2020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08606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4/8/2020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5084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775B394-D9F9-4F0C-B15D-605F45CB9E9F}" type="datetime1">
              <a:rPr lang="en-US" smtClean="0"/>
              <a:t>4/8/2020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70538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9667345-2558-425A-8533-9BFDBCE15005}" type="datetime1">
              <a:rPr lang="en-US" smtClean="0"/>
              <a:t>4/8/2020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13381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2BEA474-078D-4E9B-9B14-09A87B19DC46}" type="datetime1">
              <a:rPr lang="en-US" smtClean="0"/>
              <a:t>4/8/2020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404514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4/8/2020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46035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2D6E202-B606-4609-B914-27C9371A1F6D}" type="datetime1">
              <a:rPr lang="en-US" smtClean="0"/>
              <a:t>4/8/2020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341078013"/>
      </p:ext>
    </p:extLst>
  </p:cSld>
  <p:clrMap bg1="dk1" tx1="lt1" bg2="dk2" tx2="lt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 id="2147483728"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647A1-EA48-4EFC-A7ED-CBF0B5900A03}"/>
              </a:ext>
            </a:extLst>
          </p:cNvPr>
          <p:cNvSpPr>
            <a:spLocks noGrp="1"/>
          </p:cNvSpPr>
          <p:nvPr>
            <p:ph type="ctrTitle"/>
          </p:nvPr>
        </p:nvSpPr>
        <p:spPr>
          <a:xfrm>
            <a:off x="5282382" y="1454964"/>
            <a:ext cx="6261917" cy="3308840"/>
          </a:xfrm>
        </p:spPr>
        <p:txBody>
          <a:bodyPr>
            <a:normAutofit/>
          </a:bodyPr>
          <a:lstStyle/>
          <a:p>
            <a:pPr>
              <a:lnSpc>
                <a:spcPct val="90000"/>
              </a:lnSpc>
            </a:pPr>
            <a:r>
              <a:rPr lang="en-US" dirty="0"/>
              <a:t>PPT ON -NUMBER SYSTEM</a:t>
            </a:r>
          </a:p>
        </p:txBody>
      </p:sp>
      <p:pic>
        <p:nvPicPr>
          <p:cNvPr id="14" name="Picture 3">
            <a:extLst>
              <a:ext uri="{FF2B5EF4-FFF2-40B4-BE49-F238E27FC236}">
                <a16:creationId xmlns:a16="http://schemas.microsoft.com/office/drawing/2014/main" id="{1A4EAC3C-7479-4A6D-8851-B11E539D0116}"/>
              </a:ext>
            </a:extLst>
          </p:cNvPr>
          <p:cNvPicPr>
            <a:picLocks noChangeAspect="1"/>
          </p:cNvPicPr>
          <p:nvPr/>
        </p:nvPicPr>
        <p:blipFill rotWithShape="1">
          <a:blip r:embed="rId3"/>
          <a:srcRect l="5186" r="10602"/>
          <a:stretch/>
        </p:blipFill>
        <p:spPr>
          <a:xfrm>
            <a:off x="0" y="10"/>
            <a:ext cx="4634681" cy="6857990"/>
          </a:xfrm>
          <a:prstGeom prst="rect">
            <a:avLst/>
          </a:prstGeom>
        </p:spPr>
      </p:pic>
    </p:spTree>
    <p:extLst>
      <p:ext uri="{BB962C8B-B14F-4D97-AF65-F5344CB8AC3E}">
        <p14:creationId xmlns:p14="http://schemas.microsoft.com/office/powerpoint/2010/main" val="31849290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B10BB-5115-4CC2-BD70-80944A976945}"/>
              </a:ext>
            </a:extLst>
          </p:cNvPr>
          <p:cNvSpPr>
            <a:spLocks noGrp="1"/>
          </p:cNvSpPr>
          <p:nvPr>
            <p:ph type="title"/>
          </p:nvPr>
        </p:nvSpPr>
        <p:spPr>
          <a:xfrm>
            <a:off x="1127552" y="629478"/>
            <a:ext cx="9404723" cy="1400530"/>
          </a:xfrm>
        </p:spPr>
        <p:txBody>
          <a:bodyPr/>
          <a:lstStyle/>
          <a:p>
            <a:br>
              <a:rPr lang="en-US" dirty="0"/>
            </a:br>
            <a:r>
              <a:rPr lang="en-US" dirty="0"/>
              <a:t>WHAT IS NUMBER SYSTEM</a:t>
            </a:r>
          </a:p>
        </p:txBody>
      </p:sp>
      <p:sp>
        <p:nvSpPr>
          <p:cNvPr id="3" name="Content Placeholder 2">
            <a:extLst>
              <a:ext uri="{FF2B5EF4-FFF2-40B4-BE49-F238E27FC236}">
                <a16:creationId xmlns:a16="http://schemas.microsoft.com/office/drawing/2014/main" id="{F5B00168-B1BF-4602-898E-EE6912560379}"/>
              </a:ext>
            </a:extLst>
          </p:cNvPr>
          <p:cNvSpPr>
            <a:spLocks noGrp="1"/>
          </p:cNvSpPr>
          <p:nvPr>
            <p:ph idx="1"/>
          </p:nvPr>
        </p:nvSpPr>
        <p:spPr>
          <a:xfrm>
            <a:off x="1104293" y="2040835"/>
            <a:ext cx="8946541" cy="4187687"/>
          </a:xfrm>
        </p:spPr>
        <p:txBody>
          <a:bodyPr>
            <a:normAutofit fontScale="92500" lnSpcReduction="20000"/>
          </a:bodyPr>
          <a:lstStyle/>
          <a:p>
            <a:r>
              <a:rPr lang="en-US" dirty="0"/>
              <a:t>1.In computers, Number System is defined as a writing system to represent the numbers in different ways i.e. we are using different symbols and notations to represent numbers. There are four ways we can represent the number. That is, there are four types of Number System –</a:t>
            </a:r>
          </a:p>
          <a:p>
            <a:r>
              <a:rPr lang="en-US" dirty="0"/>
              <a:t> </a:t>
            </a:r>
            <a:r>
              <a:rPr lang="en-US" b="1" dirty="0"/>
              <a:t>Binary</a:t>
            </a:r>
          </a:p>
          <a:p>
            <a:r>
              <a:rPr lang="en-US" b="1" dirty="0"/>
              <a:t> Decimal</a:t>
            </a:r>
          </a:p>
          <a:p>
            <a:r>
              <a:rPr lang="en-US" b="1" dirty="0"/>
              <a:t> Octal</a:t>
            </a:r>
          </a:p>
          <a:p>
            <a:r>
              <a:rPr lang="en-US" b="1" dirty="0"/>
              <a:t> Hexadecimal. </a:t>
            </a:r>
          </a:p>
          <a:p>
            <a:r>
              <a:rPr lang="en-US" dirty="0"/>
              <a:t>2. Number system helps to represent numbers in a small symbol set. Computers, in general, use binary numbers 0 and 1 to keep the calculations simple and to keep the amount of necessary circuitry less which results in the least amount of space, energy consumption, and cost.        </a:t>
            </a:r>
          </a:p>
        </p:txBody>
      </p:sp>
    </p:spTree>
    <p:extLst>
      <p:ext uri="{BB962C8B-B14F-4D97-AF65-F5344CB8AC3E}">
        <p14:creationId xmlns:p14="http://schemas.microsoft.com/office/powerpoint/2010/main" val="300087422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2"/>
                                        </p:tgtEl>
                                        <p:attrNameLst>
                                          <p:attrName>style.color</p:attrName>
                                        </p:attrNameLst>
                                      </p:cBhvr>
                                      <p:to>
                                        <a:schemeClr val="bg1"/>
                                      </p:to>
                                    </p:animClr>
                                    <p:animClr clrSpc="rgb" dir="cw">
                                      <p:cBhvr>
                                        <p:cTn id="7" dur="250" autoRev="1" fill="remove"/>
                                        <p:tgtEl>
                                          <p:spTgt spid="2"/>
                                        </p:tgtEl>
                                        <p:attrNameLst>
                                          <p:attrName>fillcolor</p:attrName>
                                        </p:attrNameLst>
                                      </p:cBhvr>
                                      <p:to>
                                        <a:schemeClr val="bg1"/>
                                      </p:to>
                                    </p:animClr>
                                    <p:set>
                                      <p:cBhvr>
                                        <p:cTn id="8" dur="250" autoRev="1" fill="remove"/>
                                        <p:tgtEl>
                                          <p:spTgt spid="2"/>
                                        </p:tgtEl>
                                        <p:attrNameLst>
                                          <p:attrName>fill.type</p:attrName>
                                        </p:attrNameLst>
                                      </p:cBhvr>
                                      <p:to>
                                        <p:strVal val="solid"/>
                                      </p:to>
                                    </p:set>
                                    <p:set>
                                      <p:cBhvr>
                                        <p:cTn id="9" dur="250" autoRev="1" fill="remove"/>
                                        <p:tgtEl>
                                          <p:spTgt spid="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D9855-F935-4A31-AB9C-E98D64BE270D}"/>
              </a:ext>
            </a:extLst>
          </p:cNvPr>
          <p:cNvSpPr>
            <a:spLocks noGrp="1"/>
          </p:cNvSpPr>
          <p:nvPr>
            <p:ph type="title"/>
          </p:nvPr>
        </p:nvSpPr>
        <p:spPr>
          <a:xfrm>
            <a:off x="857165" y="342501"/>
            <a:ext cx="9404723" cy="1605568"/>
          </a:xfrm>
        </p:spPr>
        <p:txBody>
          <a:bodyPr/>
          <a:lstStyle/>
          <a:p>
            <a:r>
              <a:rPr lang="en-US" dirty="0"/>
              <a:t>VARIOUS TYPES OF NUMBER SYSTEM</a:t>
            </a:r>
          </a:p>
        </p:txBody>
      </p:sp>
      <p:sp>
        <p:nvSpPr>
          <p:cNvPr id="3" name="Content Placeholder 2">
            <a:extLst>
              <a:ext uri="{FF2B5EF4-FFF2-40B4-BE49-F238E27FC236}">
                <a16:creationId xmlns:a16="http://schemas.microsoft.com/office/drawing/2014/main" id="{B0435ED8-4F62-44FA-AA87-6E19115931CE}"/>
              </a:ext>
            </a:extLst>
          </p:cNvPr>
          <p:cNvSpPr>
            <a:spLocks noGrp="1"/>
          </p:cNvSpPr>
          <p:nvPr>
            <p:ph idx="1"/>
          </p:nvPr>
        </p:nvSpPr>
        <p:spPr>
          <a:xfrm>
            <a:off x="1315347" y="1948069"/>
            <a:ext cx="8946541" cy="3876260"/>
          </a:xfrm>
        </p:spPr>
        <p:txBody>
          <a:bodyPr>
            <a:normAutofit/>
          </a:bodyPr>
          <a:lstStyle/>
          <a:p>
            <a:r>
              <a:rPr lang="en-US" sz="2800" dirty="0">
                <a:highlight>
                  <a:srgbClr val="000080"/>
                </a:highlight>
              </a:rPr>
              <a:t>BINARY NUMBER SYSTEM</a:t>
            </a:r>
            <a:r>
              <a:rPr lang="en-US" dirty="0"/>
              <a:t>-The binary number system consists of only two digits , it has the base 2. All digital computers use this number system and convert the data input from the decimal format to its binary equivalent.</a:t>
            </a:r>
          </a:p>
          <a:p>
            <a:r>
              <a:rPr lang="en-US" dirty="0"/>
              <a:t>Since the computer is made  up of Electronic components , it can have only two states ,either ON [1] or OFF[0]. The data , which is given to the computer is converted into binary form because  computer understands only binary language. It further converts the binary results into their decimal equivalents for output.</a:t>
            </a:r>
          </a:p>
        </p:txBody>
      </p:sp>
    </p:spTree>
    <p:extLst>
      <p:ext uri="{BB962C8B-B14F-4D97-AF65-F5344CB8AC3E}">
        <p14:creationId xmlns:p14="http://schemas.microsoft.com/office/powerpoint/2010/main" val="124650880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18" presetClass="emph" presetSubtype="0" fill="hold" nodeType="clickEffect">
                                  <p:stCondLst>
                                    <p:cond delay="0"/>
                                  </p:stCondLst>
                                  <p:iterate type="lt">
                                    <p:tmPct val="4000"/>
                                  </p:iterate>
                                  <p:childTnLst>
                                    <p:set>
                                      <p:cBhvr override="childStyle">
                                        <p:cTn id="13" dur="500" fill="hold"/>
                                        <p:tgtEl>
                                          <p:spTgt spid="3">
                                            <p:txEl>
                                              <p:pRg st="0" end="0"/>
                                            </p:txEl>
                                          </p:spTgt>
                                        </p:tgtEl>
                                        <p:attrNameLst>
                                          <p:attrName>style.textDecorationUnderline</p:attrName>
                                        </p:attrNameLst>
                                      </p:cBhvr>
                                      <p:to>
                                        <p:strVal val="true"/>
                                      </p:to>
                                    </p:set>
                                  </p:childTnLst>
                                </p:cTn>
                              </p:par>
                              <p:par>
                                <p:cTn id="14" presetID="18" presetClass="emph" presetSubtype="0" fill="hold" nodeType="withEffect">
                                  <p:stCondLst>
                                    <p:cond delay="0"/>
                                  </p:stCondLst>
                                  <p:iterate type="lt">
                                    <p:tmPct val="4000"/>
                                  </p:iterate>
                                  <p:childTnLst>
                                    <p:set>
                                      <p:cBhvr override="childStyle">
                                        <p:cTn id="15" dur="500" fill="hold"/>
                                        <p:tgtEl>
                                          <p:spTgt spid="3">
                                            <p:txEl>
                                              <p:pRg st="1" end="1"/>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41C42-10B5-40A9-AD75-1F34E13033EA}"/>
              </a:ext>
            </a:extLst>
          </p:cNvPr>
          <p:cNvSpPr>
            <a:spLocks noGrp="1"/>
          </p:cNvSpPr>
          <p:nvPr>
            <p:ph type="title"/>
          </p:nvPr>
        </p:nvSpPr>
        <p:spPr>
          <a:xfrm>
            <a:off x="667408" y="269244"/>
            <a:ext cx="9404723" cy="1400530"/>
          </a:xfrm>
        </p:spPr>
        <p:txBody>
          <a:bodyPr/>
          <a:lstStyle/>
          <a:p>
            <a:r>
              <a:rPr lang="en-US" dirty="0"/>
              <a:t>Decimal Number System</a:t>
            </a:r>
          </a:p>
        </p:txBody>
      </p:sp>
      <p:sp>
        <p:nvSpPr>
          <p:cNvPr id="5" name="Content Placeholder 4">
            <a:extLst>
              <a:ext uri="{FF2B5EF4-FFF2-40B4-BE49-F238E27FC236}">
                <a16:creationId xmlns:a16="http://schemas.microsoft.com/office/drawing/2014/main" id="{8FA43467-13B4-4415-85EC-1697B724CFCF}"/>
              </a:ext>
            </a:extLst>
          </p:cNvPr>
          <p:cNvSpPr>
            <a:spLocks noGrp="1"/>
          </p:cNvSpPr>
          <p:nvPr>
            <p:ph idx="1"/>
          </p:nvPr>
        </p:nvSpPr>
        <p:spPr>
          <a:xfrm>
            <a:off x="1103312" y="1669774"/>
            <a:ext cx="8946541" cy="4578625"/>
          </a:xfrm>
        </p:spPr>
        <p:txBody>
          <a:bodyPr/>
          <a:lstStyle/>
          <a:p>
            <a:r>
              <a:rPr lang="en-US" dirty="0">
                <a:highlight>
                  <a:srgbClr val="00FF00"/>
                </a:highlight>
              </a:rPr>
              <a:t>DECIMAL NUMBER SYSTEM- </a:t>
            </a:r>
            <a:r>
              <a:rPr lang="en-US" dirty="0"/>
              <a:t>The need for counting has paved the path to introduce decimal number system in which ten digits 0,1,2,3…9 are used to form any number. Most of our arithmetic operations are performed  with decimal numbers .</a:t>
            </a:r>
          </a:p>
          <a:p>
            <a:r>
              <a:rPr lang="en-US" dirty="0"/>
              <a:t>2. It consists of ten digits i.e. 0 to 9 with the base 10.Each number can be used individually or they can be grouped to form numerical values .The value of each digit in a number depends upon the following-</a:t>
            </a:r>
          </a:p>
          <a:p>
            <a:r>
              <a:rPr lang="en-US" dirty="0"/>
              <a:t>The face value of the digits</a:t>
            </a:r>
          </a:p>
          <a:p>
            <a:r>
              <a:rPr lang="en-US" dirty="0"/>
              <a:t>The base of the number system</a:t>
            </a:r>
          </a:p>
          <a:p>
            <a:r>
              <a:rPr lang="en-US" dirty="0"/>
              <a:t>The position of the digit in the number</a:t>
            </a:r>
          </a:p>
        </p:txBody>
      </p:sp>
    </p:spTree>
    <p:extLst>
      <p:ext uri="{BB962C8B-B14F-4D97-AF65-F5344CB8AC3E}">
        <p14:creationId xmlns:p14="http://schemas.microsoft.com/office/powerpoint/2010/main" val="27004988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2" presetClass="emph" presetSubtype="0" fill="hold" nodeType="clickEffect">
                                  <p:stCondLst>
                                    <p:cond delay="0"/>
                                  </p:stCondLst>
                                  <p:childTnLst>
                                    <p:animRot by="120000">
                                      <p:cBhvr>
                                        <p:cTn id="11" dur="100" fill="hold">
                                          <p:stCondLst>
                                            <p:cond delay="0"/>
                                          </p:stCondLst>
                                        </p:cTn>
                                        <p:tgtEl>
                                          <p:spTgt spid="5">
                                            <p:txEl>
                                              <p:pRg st="0" end="0"/>
                                            </p:txEl>
                                          </p:spTgt>
                                        </p:tgtEl>
                                        <p:attrNameLst>
                                          <p:attrName>r</p:attrName>
                                        </p:attrNameLst>
                                      </p:cBhvr>
                                    </p:animRot>
                                    <p:animRot by="-240000">
                                      <p:cBhvr>
                                        <p:cTn id="12" dur="200" fill="hold">
                                          <p:stCondLst>
                                            <p:cond delay="200"/>
                                          </p:stCondLst>
                                        </p:cTn>
                                        <p:tgtEl>
                                          <p:spTgt spid="5">
                                            <p:txEl>
                                              <p:pRg st="0" end="0"/>
                                            </p:txEl>
                                          </p:spTgt>
                                        </p:tgtEl>
                                        <p:attrNameLst>
                                          <p:attrName>r</p:attrName>
                                        </p:attrNameLst>
                                      </p:cBhvr>
                                    </p:animRot>
                                    <p:animRot by="240000">
                                      <p:cBhvr>
                                        <p:cTn id="13" dur="200" fill="hold">
                                          <p:stCondLst>
                                            <p:cond delay="400"/>
                                          </p:stCondLst>
                                        </p:cTn>
                                        <p:tgtEl>
                                          <p:spTgt spid="5">
                                            <p:txEl>
                                              <p:pRg st="0" end="0"/>
                                            </p:txEl>
                                          </p:spTgt>
                                        </p:tgtEl>
                                        <p:attrNameLst>
                                          <p:attrName>r</p:attrName>
                                        </p:attrNameLst>
                                      </p:cBhvr>
                                    </p:animRot>
                                    <p:animRot by="-240000">
                                      <p:cBhvr>
                                        <p:cTn id="14" dur="200" fill="hold">
                                          <p:stCondLst>
                                            <p:cond delay="600"/>
                                          </p:stCondLst>
                                        </p:cTn>
                                        <p:tgtEl>
                                          <p:spTgt spid="5">
                                            <p:txEl>
                                              <p:pRg st="0" end="0"/>
                                            </p:txEl>
                                          </p:spTgt>
                                        </p:tgtEl>
                                        <p:attrNameLst>
                                          <p:attrName>r</p:attrName>
                                        </p:attrNameLst>
                                      </p:cBhvr>
                                    </p:animRot>
                                    <p:animRot by="120000">
                                      <p:cBhvr>
                                        <p:cTn id="15" dur="200" fill="hold">
                                          <p:stCondLst>
                                            <p:cond delay="800"/>
                                          </p:stCondLst>
                                        </p:cTn>
                                        <p:tgtEl>
                                          <p:spTgt spid="5">
                                            <p:txEl>
                                              <p:pRg st="0" end="0"/>
                                            </p:txEl>
                                          </p:spTgt>
                                        </p:tgtEl>
                                        <p:attrNameLst>
                                          <p:attrName>r</p:attrName>
                                        </p:attrNameLst>
                                      </p:cBhvr>
                                    </p:animRot>
                                  </p:childTnLst>
                                </p:cTn>
                              </p:par>
                              <p:par>
                                <p:cTn id="16" presetID="32" presetClass="emph" presetSubtype="0" fill="hold" nodeType="withEffect">
                                  <p:stCondLst>
                                    <p:cond delay="0"/>
                                  </p:stCondLst>
                                  <p:childTnLst>
                                    <p:animRot by="120000">
                                      <p:cBhvr>
                                        <p:cTn id="17" dur="100" fill="hold">
                                          <p:stCondLst>
                                            <p:cond delay="0"/>
                                          </p:stCondLst>
                                        </p:cTn>
                                        <p:tgtEl>
                                          <p:spTgt spid="5">
                                            <p:txEl>
                                              <p:pRg st="1" end="1"/>
                                            </p:txEl>
                                          </p:spTgt>
                                        </p:tgtEl>
                                        <p:attrNameLst>
                                          <p:attrName>r</p:attrName>
                                        </p:attrNameLst>
                                      </p:cBhvr>
                                    </p:animRot>
                                    <p:animRot by="-240000">
                                      <p:cBhvr>
                                        <p:cTn id="18" dur="200" fill="hold">
                                          <p:stCondLst>
                                            <p:cond delay="200"/>
                                          </p:stCondLst>
                                        </p:cTn>
                                        <p:tgtEl>
                                          <p:spTgt spid="5">
                                            <p:txEl>
                                              <p:pRg st="1" end="1"/>
                                            </p:txEl>
                                          </p:spTgt>
                                        </p:tgtEl>
                                        <p:attrNameLst>
                                          <p:attrName>r</p:attrName>
                                        </p:attrNameLst>
                                      </p:cBhvr>
                                    </p:animRot>
                                    <p:animRot by="240000">
                                      <p:cBhvr>
                                        <p:cTn id="19" dur="200" fill="hold">
                                          <p:stCondLst>
                                            <p:cond delay="400"/>
                                          </p:stCondLst>
                                        </p:cTn>
                                        <p:tgtEl>
                                          <p:spTgt spid="5">
                                            <p:txEl>
                                              <p:pRg st="1" end="1"/>
                                            </p:txEl>
                                          </p:spTgt>
                                        </p:tgtEl>
                                        <p:attrNameLst>
                                          <p:attrName>r</p:attrName>
                                        </p:attrNameLst>
                                      </p:cBhvr>
                                    </p:animRot>
                                    <p:animRot by="-240000">
                                      <p:cBhvr>
                                        <p:cTn id="20" dur="200" fill="hold">
                                          <p:stCondLst>
                                            <p:cond delay="600"/>
                                          </p:stCondLst>
                                        </p:cTn>
                                        <p:tgtEl>
                                          <p:spTgt spid="5">
                                            <p:txEl>
                                              <p:pRg st="1" end="1"/>
                                            </p:txEl>
                                          </p:spTgt>
                                        </p:tgtEl>
                                        <p:attrNameLst>
                                          <p:attrName>r</p:attrName>
                                        </p:attrNameLst>
                                      </p:cBhvr>
                                    </p:animRot>
                                    <p:animRot by="120000">
                                      <p:cBhvr>
                                        <p:cTn id="21" dur="200" fill="hold">
                                          <p:stCondLst>
                                            <p:cond delay="800"/>
                                          </p:stCondLst>
                                        </p:cTn>
                                        <p:tgtEl>
                                          <p:spTgt spid="5">
                                            <p:txEl>
                                              <p:pRg st="1" end="1"/>
                                            </p:txEl>
                                          </p:spTgt>
                                        </p:tgtEl>
                                        <p:attrNameLst>
                                          <p:attrName>r</p:attrName>
                                        </p:attrNameLst>
                                      </p:cBhvr>
                                    </p:animRo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Effect transition="in" filter="fade">
                                      <p:cBhvr>
                                        <p:cTn id="26" dur="500"/>
                                        <p:tgtEl>
                                          <p:spTgt spid="5">
                                            <p:txEl>
                                              <p:pRg st="2" end="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animEffect transition="in" filter="fade">
                                      <p:cBhvr>
                                        <p:cTn id="29" dur="500"/>
                                        <p:tgtEl>
                                          <p:spTgt spid="5">
                                            <p:txEl>
                                              <p:pRg st="3" end="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fade">
                                      <p:cBhvr>
                                        <p:cTn id="3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98BCF-D4C0-48C7-8C23-EA300CCBCFEF}"/>
              </a:ext>
            </a:extLst>
          </p:cNvPr>
          <p:cNvSpPr>
            <a:spLocks noGrp="1"/>
          </p:cNvSpPr>
          <p:nvPr>
            <p:ph type="title"/>
          </p:nvPr>
        </p:nvSpPr>
        <p:spPr/>
        <p:txBody>
          <a:bodyPr/>
          <a:lstStyle/>
          <a:p>
            <a:r>
              <a:rPr lang="en-US" dirty="0"/>
              <a:t>Hexadecimal and octal number system</a:t>
            </a:r>
          </a:p>
        </p:txBody>
      </p:sp>
      <p:sp>
        <p:nvSpPr>
          <p:cNvPr id="3" name="Content Placeholder 2">
            <a:extLst>
              <a:ext uri="{FF2B5EF4-FFF2-40B4-BE49-F238E27FC236}">
                <a16:creationId xmlns:a16="http://schemas.microsoft.com/office/drawing/2014/main" id="{E90BDA27-8C92-480F-B035-36B87CB650E6}"/>
              </a:ext>
            </a:extLst>
          </p:cNvPr>
          <p:cNvSpPr>
            <a:spLocks noGrp="1"/>
          </p:cNvSpPr>
          <p:nvPr>
            <p:ph idx="1"/>
          </p:nvPr>
        </p:nvSpPr>
        <p:spPr>
          <a:xfrm>
            <a:off x="875201" y="1853248"/>
            <a:ext cx="10442156" cy="4195481"/>
          </a:xfrm>
        </p:spPr>
        <p:txBody>
          <a:bodyPr/>
          <a:lstStyle/>
          <a:p>
            <a:r>
              <a:rPr lang="en-US" dirty="0"/>
              <a:t>1.</a:t>
            </a:r>
            <a:r>
              <a:rPr lang="en-US" sz="2400" dirty="0">
                <a:highlight>
                  <a:srgbClr val="FF00FF"/>
                </a:highlight>
              </a:rPr>
              <a:t>HEXADECIMAL</a:t>
            </a:r>
            <a:r>
              <a:rPr lang="en-US" sz="2400" dirty="0"/>
              <a:t>-This number system consists 16 symbols and , therefore ,has the base 16. It uses the digits[0-9]and [A-F]</a:t>
            </a:r>
          </a:p>
          <a:p>
            <a:endParaRPr lang="en-US" sz="2400" dirty="0"/>
          </a:p>
          <a:p>
            <a:r>
              <a:rPr lang="en-US" sz="2400" dirty="0"/>
              <a:t>2.</a:t>
            </a:r>
            <a:r>
              <a:rPr lang="en-US" sz="2400" dirty="0">
                <a:highlight>
                  <a:srgbClr val="800080"/>
                </a:highlight>
              </a:rPr>
              <a:t>OCTAL</a:t>
            </a:r>
            <a:r>
              <a:rPr lang="en-US" sz="2400" dirty="0"/>
              <a:t>-The octal number system consists of 8 digits </a:t>
            </a:r>
            <a:r>
              <a:rPr lang="en-US" sz="2400" dirty="0" err="1"/>
              <a:t>i</a:t>
            </a:r>
            <a:r>
              <a:rPr lang="en-US" sz="2400" dirty="0"/>
              <a:t> . e 0 to 7 with the base 8.The procedure of octal  to decimal conversion is similar  to ‘binary to decimal ‘ conversion . The only difference is the change of base</a:t>
            </a:r>
          </a:p>
          <a:p>
            <a:endParaRPr lang="en-US" dirty="0"/>
          </a:p>
        </p:txBody>
      </p:sp>
    </p:spTree>
    <p:extLst>
      <p:ext uri="{BB962C8B-B14F-4D97-AF65-F5344CB8AC3E}">
        <p14:creationId xmlns:p14="http://schemas.microsoft.com/office/powerpoint/2010/main" val="202699481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xit" presetSubtype="0" fill="hold" grpId="0" nodeType="clickEffect">
                                  <p:stCondLst>
                                    <p:cond delay="0"/>
                                  </p:stCondLst>
                                  <p:childTnLst>
                                    <p:animEffect transition="out" filter="wipe(down)">
                                      <p:cBhvr>
                                        <p:cTn id="6" dur="180" accel="50000">
                                          <p:stCondLst>
                                            <p:cond delay="1820"/>
                                          </p:stCondLst>
                                        </p:cTn>
                                        <p:tgtEl>
                                          <p:spTgt spid="2"/>
                                        </p:tgtEl>
                                      </p:cBhvr>
                                    </p:animEffect>
                                    <p:anim calcmode="lin" valueType="num">
                                      <p:cBhvr>
                                        <p:cTn id="7" dur="1822" tmFilter="0,0; 0.14,0.31; 0.43,0.73; 0.71,0.91; 1.0,1.0">
                                          <p:stCondLst>
                                            <p:cond delay="0"/>
                                          </p:stCondLst>
                                        </p:cTn>
                                        <p:tgtEl>
                                          <p:spTgt spid="2"/>
                                        </p:tgtEl>
                                        <p:attrNameLst>
                                          <p:attrName>ppt_x</p:attrName>
                                        </p:attrNameLst>
                                      </p:cBhvr>
                                      <p:tavLst>
                                        <p:tav tm="0">
                                          <p:val>
                                            <p:strVal val="ppt_x"/>
                                          </p:val>
                                        </p:tav>
                                        <p:tav tm="100000">
                                          <p:val>
                                            <p:strVal val="#ppt_x+0.25"/>
                                          </p:val>
                                        </p:tav>
                                      </p:tavLst>
                                    </p:anim>
                                    <p:anim calcmode="lin" valueType="num">
                                      <p:cBhvr>
                                        <p:cTn id="8" dur="178">
                                          <p:stCondLst>
                                            <p:cond delay="1822"/>
                                          </p:stCondLst>
                                        </p:cTn>
                                        <p:tgtEl>
                                          <p:spTgt spid="2"/>
                                        </p:tgtEl>
                                        <p:attrNameLst>
                                          <p:attrName>ppt_x</p:attrName>
                                        </p:attrNameLst>
                                      </p:cBhvr>
                                      <p:tavLst>
                                        <p:tav tm="0">
                                          <p:val>
                                            <p:strVal val="ppt_x"/>
                                          </p:val>
                                        </p:tav>
                                        <p:tav tm="100000">
                                          <p:val>
                                            <p:strVal val="ppt_x"/>
                                          </p:val>
                                        </p:tav>
                                      </p:tavLst>
                                    </p:anim>
                                    <p:anim calcmode="lin" valueType="num">
                                      <p:cBhvr>
                                        <p:cTn id="9" dur="664" tmFilter="0.0,0.0;0.25,0.07;0.50,0.2;0.75,0.467;1.0,1.0">
                                          <p:stCondLst>
                                            <p:cond delay="0"/>
                                          </p:stCondLst>
                                        </p:cTn>
                                        <p:tgtEl>
                                          <p:spTgt spid="2"/>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3" dur="180" accel="50000">
                                          <p:stCondLst>
                                            <p:cond delay="1820"/>
                                          </p:stCondLst>
                                        </p:cTn>
                                        <p:tgtEl>
                                          <p:spTgt spid="2"/>
                                        </p:tgtEl>
                                        <p:attrNameLst>
                                          <p:attrName>ppt_y</p:attrName>
                                        </p:attrNameLst>
                                      </p:cBhvr>
                                      <p:tavLst>
                                        <p:tav tm="0">
                                          <p:val>
                                            <p:strVal val="ppt_y"/>
                                          </p:val>
                                        </p:tav>
                                        <p:tav tm="100000">
                                          <p:val>
                                            <p:strVal val="ppt_y+ppt_h"/>
                                          </p:val>
                                        </p:tav>
                                      </p:tavLst>
                                    </p:anim>
                                    <p:animScale>
                                      <p:cBhvr>
                                        <p:cTn id="14" dur="26">
                                          <p:stCondLst>
                                            <p:cond delay="620"/>
                                          </p:stCondLst>
                                        </p:cTn>
                                        <p:tgtEl>
                                          <p:spTgt spid="2"/>
                                        </p:tgtEl>
                                      </p:cBhvr>
                                      <p:to x="100000" y="60000"/>
                                    </p:animScale>
                                    <p:animScale>
                                      <p:cBhvr>
                                        <p:cTn id="15" dur="166" decel="50000">
                                          <p:stCondLst>
                                            <p:cond delay="646"/>
                                          </p:stCondLst>
                                        </p:cTn>
                                        <p:tgtEl>
                                          <p:spTgt spid="2"/>
                                        </p:tgtEl>
                                      </p:cBhvr>
                                      <p:to x="100000" y="100000"/>
                                    </p:animScale>
                                    <p:animScale>
                                      <p:cBhvr>
                                        <p:cTn id="16" dur="26">
                                          <p:stCondLst>
                                            <p:cond delay="1312"/>
                                          </p:stCondLst>
                                        </p:cTn>
                                        <p:tgtEl>
                                          <p:spTgt spid="2"/>
                                        </p:tgtEl>
                                      </p:cBhvr>
                                      <p:to x="100000" y="80000"/>
                                    </p:animScale>
                                    <p:animScale>
                                      <p:cBhvr>
                                        <p:cTn id="17" dur="166" decel="50000">
                                          <p:stCondLst>
                                            <p:cond delay="1338"/>
                                          </p:stCondLst>
                                        </p:cTn>
                                        <p:tgtEl>
                                          <p:spTgt spid="2"/>
                                        </p:tgtEl>
                                      </p:cBhvr>
                                      <p:to x="100000" y="100000"/>
                                    </p:animScale>
                                    <p:animScale>
                                      <p:cBhvr>
                                        <p:cTn id="18" dur="26">
                                          <p:stCondLst>
                                            <p:cond delay="1642"/>
                                          </p:stCondLst>
                                        </p:cTn>
                                        <p:tgtEl>
                                          <p:spTgt spid="2"/>
                                        </p:tgtEl>
                                      </p:cBhvr>
                                      <p:to x="100000" y="90000"/>
                                    </p:animScale>
                                    <p:animScale>
                                      <p:cBhvr>
                                        <p:cTn id="19" dur="166" decel="50000">
                                          <p:stCondLst>
                                            <p:cond delay="1668"/>
                                          </p:stCondLst>
                                        </p:cTn>
                                        <p:tgtEl>
                                          <p:spTgt spid="2"/>
                                        </p:tgtEl>
                                      </p:cBhvr>
                                      <p:to x="100000" y="100000"/>
                                    </p:animScale>
                                    <p:animScale>
                                      <p:cBhvr>
                                        <p:cTn id="20" dur="26">
                                          <p:stCondLst>
                                            <p:cond delay="1808"/>
                                          </p:stCondLst>
                                        </p:cTn>
                                        <p:tgtEl>
                                          <p:spTgt spid="2"/>
                                        </p:tgtEl>
                                      </p:cBhvr>
                                      <p:to x="100000" y="95000"/>
                                    </p:animScale>
                                    <p:animScale>
                                      <p:cBhvr>
                                        <p:cTn id="21" dur="166" decel="50000">
                                          <p:stCondLst>
                                            <p:cond delay="1834"/>
                                          </p:stCondLst>
                                        </p:cTn>
                                        <p:tgtEl>
                                          <p:spTgt spid="2"/>
                                        </p:tgtEl>
                                      </p:cBhvr>
                                      <p:to x="100000" y="100000"/>
                                    </p:animScale>
                                    <p:set>
                                      <p:cBhvr>
                                        <p:cTn id="22" dur="1" fill="hold">
                                          <p:stCondLst>
                                            <p:cond delay="1999"/>
                                          </p:stCondLst>
                                        </p:cTn>
                                        <p:tgtEl>
                                          <p:spTgt spid="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5" presetClass="emph" presetSubtype="0" nodeType="clickEffect">
                                  <p:stCondLst>
                                    <p:cond delay="0"/>
                                  </p:stCondLst>
                                  <p:iterate type="lt">
                                    <p:tmAbs val="25"/>
                                  </p:iterate>
                                  <p:childTnLst>
                                    <p:set>
                                      <p:cBhvr override="childStyle">
                                        <p:cTn id="26" dur="indefinite"/>
                                        <p:tgtEl>
                                          <p:spTgt spid="3">
                                            <p:txEl>
                                              <p:pRg st="0" end="0"/>
                                            </p:txEl>
                                          </p:spTgt>
                                        </p:tgtEl>
                                        <p:attrNameLst>
                                          <p:attrName>style.fontWeight</p:attrName>
                                        </p:attrNameLst>
                                      </p:cBhvr>
                                      <p:to>
                                        <p:strVal val="bold"/>
                                      </p:to>
                                    </p:set>
                                  </p:childTnLst>
                                </p:cTn>
                              </p:par>
                              <p:par>
                                <p:cTn id="27" presetID="15" presetClass="emph" presetSubtype="0" nodeType="withEffect">
                                  <p:stCondLst>
                                    <p:cond delay="0"/>
                                  </p:stCondLst>
                                  <p:iterate type="lt">
                                    <p:tmAbs val="25"/>
                                  </p:iterate>
                                  <p:childTnLst>
                                    <p:set>
                                      <p:cBhvr override="childStyle">
                                        <p:cTn id="28" dur="indefinite"/>
                                        <p:tgtEl>
                                          <p:spTgt spid="3">
                                            <p:txEl>
                                              <p:pRg st="2" end="2"/>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FBFCB-452B-4195-9CF1-0CF92FD176A7}"/>
              </a:ext>
            </a:extLst>
          </p:cNvPr>
          <p:cNvSpPr>
            <a:spLocks noGrp="1"/>
          </p:cNvSpPr>
          <p:nvPr>
            <p:ph type="title"/>
          </p:nvPr>
        </p:nvSpPr>
        <p:spPr>
          <a:xfrm>
            <a:off x="645130" y="505727"/>
            <a:ext cx="9404723" cy="1400530"/>
          </a:xfrm>
        </p:spPr>
        <p:txBody>
          <a:bodyPr/>
          <a:lstStyle/>
          <a:p>
            <a:r>
              <a:rPr lang="en-US" dirty="0"/>
              <a:t>STEPS OF CONVERSION FROM DECIMAL NUMBER TO BINARY</a:t>
            </a:r>
          </a:p>
        </p:txBody>
      </p:sp>
      <p:sp>
        <p:nvSpPr>
          <p:cNvPr id="3" name="Content Placeholder 2">
            <a:extLst>
              <a:ext uri="{FF2B5EF4-FFF2-40B4-BE49-F238E27FC236}">
                <a16:creationId xmlns:a16="http://schemas.microsoft.com/office/drawing/2014/main" id="{3F26F006-E492-4C81-9F0A-90DB58E16569}"/>
              </a:ext>
            </a:extLst>
          </p:cNvPr>
          <p:cNvSpPr>
            <a:spLocks noGrp="1"/>
          </p:cNvSpPr>
          <p:nvPr>
            <p:ph idx="1"/>
          </p:nvPr>
        </p:nvSpPr>
        <p:spPr/>
        <p:txBody>
          <a:bodyPr/>
          <a:lstStyle/>
          <a:p>
            <a:r>
              <a:rPr lang="en-US" dirty="0"/>
              <a:t>1. </a:t>
            </a:r>
            <a:r>
              <a:rPr lang="en-US" sz="3200" dirty="0"/>
              <a:t>Divide the decimal number with the base 2</a:t>
            </a:r>
          </a:p>
          <a:p>
            <a:r>
              <a:rPr lang="en-US" sz="3200" dirty="0"/>
              <a:t>2. write down the remainder and divide the quotient again by 2.</a:t>
            </a:r>
          </a:p>
          <a:p>
            <a:r>
              <a:rPr lang="en-US" sz="3200" dirty="0"/>
              <a:t>3.repeat the step 2 till the quotient is 0</a:t>
            </a:r>
          </a:p>
        </p:txBody>
      </p:sp>
    </p:spTree>
    <p:extLst>
      <p:ext uri="{BB962C8B-B14F-4D97-AF65-F5344CB8AC3E}">
        <p14:creationId xmlns:p14="http://schemas.microsoft.com/office/powerpoint/2010/main" val="56697308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2"/>
                                        </p:tgtEl>
                                      </p:cBhvr>
                                    </p:animEffect>
                                    <p:anim calcmode="lin" valueType="num">
                                      <p:cBhvr>
                                        <p:cTn id="7" dur="1000"/>
                                        <p:tgtEl>
                                          <p:spTgt spid="2"/>
                                        </p:tgtEl>
                                        <p:attrNameLst>
                                          <p:attrName>ppt_x</p:attrName>
                                        </p:attrNameLst>
                                      </p:cBhvr>
                                      <p:tavLst>
                                        <p:tav tm="0">
                                          <p:val>
                                            <p:strVal val="ppt_x"/>
                                          </p:val>
                                        </p:tav>
                                        <p:tav tm="100000">
                                          <p:val>
                                            <p:strVal val="ppt_x"/>
                                          </p:val>
                                        </p:tav>
                                      </p:tavLst>
                                    </p:anim>
                                    <p:anim calcmode="lin" valueType="num">
                                      <p:cBhvr>
                                        <p:cTn id="8" dur="1000"/>
                                        <p:tgtEl>
                                          <p:spTgt spid="2"/>
                                        </p:tgtEl>
                                        <p:attrNameLst>
                                          <p:attrName>ppt_y</p:attrName>
                                        </p:attrNameLst>
                                      </p:cBhvr>
                                      <p:tavLst>
                                        <p:tav tm="0">
                                          <p:val>
                                            <p:strVal val="ppt_y"/>
                                          </p:val>
                                        </p:tav>
                                        <p:tav tm="100000">
                                          <p:val>
                                            <p:strVal val="ppt_y+.1"/>
                                          </p:val>
                                        </p:tav>
                                      </p:tavLst>
                                    </p:anim>
                                    <p:set>
                                      <p:cBhvr>
                                        <p:cTn id="9" dur="1" fill="hold">
                                          <p:stCondLst>
                                            <p:cond delay="999"/>
                                          </p:stCondLst>
                                        </p:cTn>
                                        <p:tgtEl>
                                          <p:spTgt spid="2"/>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24" presetClass="emph" presetSubtype="0" fill="hold" nodeType="clickEffect">
                                  <p:stCondLst>
                                    <p:cond delay="0"/>
                                  </p:stCondLst>
                                  <p:childTnLst>
                                    <p:animClr clrSpc="hsl" dir="cw">
                                      <p:cBhvr override="childStyle">
                                        <p:cTn id="13" dur="500" fill="hold"/>
                                        <p:tgtEl>
                                          <p:spTgt spid="3">
                                            <p:txEl>
                                              <p:pRg st="0" end="0"/>
                                            </p:txEl>
                                          </p:spTgt>
                                        </p:tgtEl>
                                        <p:attrNameLst>
                                          <p:attrName>style.color</p:attrName>
                                        </p:attrNameLst>
                                      </p:cBhvr>
                                      <p:by>
                                        <p:hsl h="0" s="-12549" l="-25098"/>
                                      </p:by>
                                    </p:animClr>
                                    <p:animClr clrSpc="hsl" dir="cw">
                                      <p:cBhvr>
                                        <p:cTn id="14" dur="500" fill="hold"/>
                                        <p:tgtEl>
                                          <p:spTgt spid="3">
                                            <p:txEl>
                                              <p:pRg st="0" end="0"/>
                                            </p:txEl>
                                          </p:spTgt>
                                        </p:tgtEl>
                                        <p:attrNameLst>
                                          <p:attrName>fillcolor</p:attrName>
                                        </p:attrNameLst>
                                      </p:cBhvr>
                                      <p:by>
                                        <p:hsl h="0" s="-12549" l="-25098"/>
                                      </p:by>
                                    </p:animClr>
                                    <p:animClr clrSpc="hsl" dir="cw">
                                      <p:cBhvr>
                                        <p:cTn id="15" dur="500" fill="hold"/>
                                        <p:tgtEl>
                                          <p:spTgt spid="3">
                                            <p:txEl>
                                              <p:pRg st="0" end="0"/>
                                            </p:txEl>
                                          </p:spTgt>
                                        </p:tgtEl>
                                        <p:attrNameLst>
                                          <p:attrName>stroke.color</p:attrName>
                                        </p:attrNameLst>
                                      </p:cBhvr>
                                      <p:by>
                                        <p:hsl h="0" s="-12549" l="-25098"/>
                                      </p:by>
                                    </p:animClr>
                                    <p:set>
                                      <p:cBhvr>
                                        <p:cTn id="16" dur="500" fill="hold"/>
                                        <p:tgtEl>
                                          <p:spTgt spid="3">
                                            <p:txEl>
                                              <p:pRg st="0" end="0"/>
                                            </p:txEl>
                                          </p:spTgt>
                                        </p:tgtEl>
                                        <p:attrNameLst>
                                          <p:attrName>fill.type</p:attrName>
                                        </p:attrNameLst>
                                      </p:cBhvr>
                                      <p:to>
                                        <p:strVal val="solid"/>
                                      </p:to>
                                    </p:set>
                                  </p:childTnLst>
                                </p:cTn>
                              </p:par>
                              <p:par>
                                <p:cTn id="17" presetID="24" presetClass="emph" presetSubtype="0" fill="hold" nodeType="withEffect">
                                  <p:stCondLst>
                                    <p:cond delay="0"/>
                                  </p:stCondLst>
                                  <p:childTnLst>
                                    <p:animClr clrSpc="hsl" dir="cw">
                                      <p:cBhvr override="childStyle">
                                        <p:cTn id="18" dur="500" fill="hold"/>
                                        <p:tgtEl>
                                          <p:spTgt spid="3">
                                            <p:txEl>
                                              <p:pRg st="1" end="1"/>
                                            </p:txEl>
                                          </p:spTgt>
                                        </p:tgtEl>
                                        <p:attrNameLst>
                                          <p:attrName>style.color</p:attrName>
                                        </p:attrNameLst>
                                      </p:cBhvr>
                                      <p:by>
                                        <p:hsl h="0" s="-12549" l="-25098"/>
                                      </p:by>
                                    </p:animClr>
                                    <p:animClr clrSpc="hsl" dir="cw">
                                      <p:cBhvr>
                                        <p:cTn id="19" dur="500" fill="hold"/>
                                        <p:tgtEl>
                                          <p:spTgt spid="3">
                                            <p:txEl>
                                              <p:pRg st="1" end="1"/>
                                            </p:txEl>
                                          </p:spTgt>
                                        </p:tgtEl>
                                        <p:attrNameLst>
                                          <p:attrName>fillcolor</p:attrName>
                                        </p:attrNameLst>
                                      </p:cBhvr>
                                      <p:by>
                                        <p:hsl h="0" s="-12549" l="-25098"/>
                                      </p:by>
                                    </p:animClr>
                                    <p:animClr clrSpc="hsl" dir="cw">
                                      <p:cBhvr>
                                        <p:cTn id="20" dur="500" fill="hold"/>
                                        <p:tgtEl>
                                          <p:spTgt spid="3">
                                            <p:txEl>
                                              <p:pRg st="1" end="1"/>
                                            </p:txEl>
                                          </p:spTgt>
                                        </p:tgtEl>
                                        <p:attrNameLst>
                                          <p:attrName>stroke.color</p:attrName>
                                        </p:attrNameLst>
                                      </p:cBhvr>
                                      <p:by>
                                        <p:hsl h="0" s="-12549" l="-25098"/>
                                      </p:by>
                                    </p:animClr>
                                    <p:set>
                                      <p:cBhvr>
                                        <p:cTn id="21" dur="500" fill="hold"/>
                                        <p:tgtEl>
                                          <p:spTgt spid="3">
                                            <p:txEl>
                                              <p:pRg st="1" end="1"/>
                                            </p:txEl>
                                          </p:spTgt>
                                        </p:tgtEl>
                                        <p:attrNameLst>
                                          <p:attrName>fill.type</p:attrName>
                                        </p:attrNameLst>
                                      </p:cBhvr>
                                      <p:to>
                                        <p:strVal val="solid"/>
                                      </p:to>
                                    </p:set>
                                  </p:childTnLst>
                                </p:cTn>
                              </p:par>
                              <p:par>
                                <p:cTn id="22" presetID="24" presetClass="emph" presetSubtype="0" fill="hold" nodeType="withEffect">
                                  <p:stCondLst>
                                    <p:cond delay="0"/>
                                  </p:stCondLst>
                                  <p:childTnLst>
                                    <p:animClr clrSpc="hsl" dir="cw">
                                      <p:cBhvr override="childStyle">
                                        <p:cTn id="23" dur="500" fill="hold"/>
                                        <p:tgtEl>
                                          <p:spTgt spid="3">
                                            <p:txEl>
                                              <p:pRg st="2" end="2"/>
                                            </p:txEl>
                                          </p:spTgt>
                                        </p:tgtEl>
                                        <p:attrNameLst>
                                          <p:attrName>style.color</p:attrName>
                                        </p:attrNameLst>
                                      </p:cBhvr>
                                      <p:by>
                                        <p:hsl h="0" s="-12549" l="-25098"/>
                                      </p:by>
                                    </p:animClr>
                                    <p:animClr clrSpc="hsl" dir="cw">
                                      <p:cBhvr>
                                        <p:cTn id="24" dur="500" fill="hold"/>
                                        <p:tgtEl>
                                          <p:spTgt spid="3">
                                            <p:txEl>
                                              <p:pRg st="2" end="2"/>
                                            </p:txEl>
                                          </p:spTgt>
                                        </p:tgtEl>
                                        <p:attrNameLst>
                                          <p:attrName>fillcolor</p:attrName>
                                        </p:attrNameLst>
                                      </p:cBhvr>
                                      <p:by>
                                        <p:hsl h="0" s="-12549" l="-25098"/>
                                      </p:by>
                                    </p:animClr>
                                    <p:animClr clrSpc="hsl" dir="cw">
                                      <p:cBhvr>
                                        <p:cTn id="25" dur="500" fill="hold"/>
                                        <p:tgtEl>
                                          <p:spTgt spid="3">
                                            <p:txEl>
                                              <p:pRg st="2" end="2"/>
                                            </p:txEl>
                                          </p:spTgt>
                                        </p:tgtEl>
                                        <p:attrNameLst>
                                          <p:attrName>stroke.color</p:attrName>
                                        </p:attrNameLst>
                                      </p:cBhvr>
                                      <p:by>
                                        <p:hsl h="0" s="-12549" l="-25098"/>
                                      </p:by>
                                    </p:animClr>
                                    <p:set>
                                      <p:cBhvr>
                                        <p:cTn id="26" dur="500" fill="hold"/>
                                        <p:tgtEl>
                                          <p:spTgt spid="3">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748F2-34E9-4441-9FBC-023992DC2F78}"/>
              </a:ext>
            </a:extLst>
          </p:cNvPr>
          <p:cNvSpPr>
            <a:spLocks noGrp="1"/>
          </p:cNvSpPr>
          <p:nvPr>
            <p:ph type="title"/>
          </p:nvPr>
        </p:nvSpPr>
        <p:spPr>
          <a:xfrm>
            <a:off x="447329" y="465970"/>
            <a:ext cx="9404723" cy="1400530"/>
          </a:xfrm>
        </p:spPr>
        <p:txBody>
          <a:bodyPr/>
          <a:lstStyle/>
          <a:p>
            <a:r>
              <a:rPr lang="en-US" dirty="0"/>
              <a:t>CONVERSION FROM BINARY TO DECIMAL NUMBER</a:t>
            </a:r>
          </a:p>
        </p:txBody>
      </p:sp>
      <p:sp>
        <p:nvSpPr>
          <p:cNvPr id="3" name="Content Placeholder 2">
            <a:extLst>
              <a:ext uri="{FF2B5EF4-FFF2-40B4-BE49-F238E27FC236}">
                <a16:creationId xmlns:a16="http://schemas.microsoft.com/office/drawing/2014/main" id="{548903A6-0EAA-4EE9-BBEE-A92C10EB454C}"/>
              </a:ext>
            </a:extLst>
          </p:cNvPr>
          <p:cNvSpPr>
            <a:spLocks noGrp="1"/>
          </p:cNvSpPr>
          <p:nvPr>
            <p:ph idx="1"/>
          </p:nvPr>
        </p:nvSpPr>
        <p:spPr/>
        <p:txBody>
          <a:bodyPr>
            <a:normAutofit lnSpcReduction="10000"/>
          </a:bodyPr>
          <a:lstStyle/>
          <a:p>
            <a:r>
              <a:rPr lang="en-US" dirty="0"/>
              <a:t>1. </a:t>
            </a:r>
            <a:r>
              <a:rPr lang="en-US" sz="2800" dirty="0"/>
              <a:t>Multiply each binary number by 2 having the power 0 for unitary position , starting from the extreme right digit.</a:t>
            </a:r>
          </a:p>
          <a:p>
            <a:endParaRPr lang="en-US" sz="2800" dirty="0"/>
          </a:p>
          <a:p>
            <a:r>
              <a:rPr lang="en-US" sz="2800" dirty="0"/>
              <a:t>2.Increase the power one by one , keeping the base fixed as 2.</a:t>
            </a:r>
            <a:br>
              <a:rPr lang="en-US" sz="2800" dirty="0"/>
            </a:br>
            <a:endParaRPr lang="en-US" sz="2800" dirty="0"/>
          </a:p>
          <a:p>
            <a:r>
              <a:rPr lang="en-US" sz="2800" dirty="0"/>
              <a:t>3. Sum up all products to get the decimal number</a:t>
            </a:r>
          </a:p>
        </p:txBody>
      </p:sp>
    </p:spTree>
    <p:extLst>
      <p:ext uri="{BB962C8B-B14F-4D97-AF65-F5344CB8AC3E}">
        <p14:creationId xmlns:p14="http://schemas.microsoft.com/office/powerpoint/2010/main" val="22221233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xit" presetSubtype="0" fill="hold" nodeType="clickEffect">
                                  <p:stCondLst>
                                    <p:cond delay="0"/>
                                  </p:stCondLst>
                                  <p:childTnLst>
                                    <p:anim calcmode="lin" valueType="num">
                                      <p:cBhvr>
                                        <p:cTn id="11" dur="1000"/>
                                        <p:tgtEl>
                                          <p:spTgt spid="3">
                                            <p:txEl>
                                              <p:pRg st="0" end="0"/>
                                            </p:txEl>
                                          </p:spTgt>
                                        </p:tgtEl>
                                        <p:attrNameLst>
                                          <p:attrName>ppt_w</p:attrName>
                                        </p:attrNameLst>
                                      </p:cBhvr>
                                      <p:tavLst>
                                        <p:tav tm="0">
                                          <p:val>
                                            <p:strVal val="ppt_w"/>
                                          </p:val>
                                        </p:tav>
                                        <p:tav tm="100000">
                                          <p:val>
                                            <p:fltVal val="0"/>
                                          </p:val>
                                        </p:tav>
                                      </p:tavLst>
                                    </p:anim>
                                    <p:anim calcmode="lin" valueType="num">
                                      <p:cBhvr>
                                        <p:cTn id="12" dur="1000"/>
                                        <p:tgtEl>
                                          <p:spTgt spid="3">
                                            <p:txEl>
                                              <p:pRg st="0" end="0"/>
                                            </p:txEl>
                                          </p:spTgt>
                                        </p:tgtEl>
                                        <p:attrNameLst>
                                          <p:attrName>ppt_h</p:attrName>
                                        </p:attrNameLst>
                                      </p:cBhvr>
                                      <p:tavLst>
                                        <p:tav tm="0">
                                          <p:val>
                                            <p:strVal val="ppt_h"/>
                                          </p:val>
                                        </p:tav>
                                        <p:tav tm="100000">
                                          <p:val>
                                            <p:fltVal val="0"/>
                                          </p:val>
                                        </p:tav>
                                      </p:tavLst>
                                    </p:anim>
                                    <p:anim calcmode="lin" valueType="num">
                                      <p:cBhvr>
                                        <p:cTn id="13" dur="1000"/>
                                        <p:tgtEl>
                                          <p:spTgt spid="3">
                                            <p:txEl>
                                              <p:pRg st="0" end="0"/>
                                            </p:txEl>
                                          </p:spTgt>
                                        </p:tgtEl>
                                        <p:attrNameLst>
                                          <p:attrName>style.rotation</p:attrName>
                                        </p:attrNameLst>
                                      </p:cBhvr>
                                      <p:tavLst>
                                        <p:tav tm="0">
                                          <p:val>
                                            <p:fltVal val="0"/>
                                          </p:val>
                                        </p:tav>
                                        <p:tav tm="100000">
                                          <p:val>
                                            <p:fltVal val="90"/>
                                          </p:val>
                                        </p:tav>
                                      </p:tavLst>
                                    </p:anim>
                                    <p:animEffect transition="out" filter="fade">
                                      <p:cBhvr>
                                        <p:cTn id="14" dur="1000"/>
                                        <p:tgtEl>
                                          <p:spTgt spid="3">
                                            <p:txEl>
                                              <p:pRg st="0" end="0"/>
                                            </p:txEl>
                                          </p:spTgt>
                                        </p:tgtEl>
                                      </p:cBhvr>
                                    </p:animEffect>
                                    <p:set>
                                      <p:cBhvr>
                                        <p:cTn id="15" dur="1" fill="hold">
                                          <p:stCondLst>
                                            <p:cond delay="999"/>
                                          </p:stCondLst>
                                        </p:cTn>
                                        <p:tgtEl>
                                          <p:spTgt spid="3">
                                            <p:txEl>
                                              <p:pRg st="0" end="0"/>
                                            </p:txEl>
                                          </p:spTgt>
                                        </p:tgtEl>
                                        <p:attrNameLst>
                                          <p:attrName>style.visibility</p:attrName>
                                        </p:attrNameLst>
                                      </p:cBhvr>
                                      <p:to>
                                        <p:strVal val="hidden"/>
                                      </p:to>
                                    </p:set>
                                  </p:childTnLst>
                                </p:cTn>
                              </p:par>
                              <p:par>
                                <p:cTn id="16" presetID="31" presetClass="exit" presetSubtype="0" fill="hold" nodeType="withEffect">
                                  <p:stCondLst>
                                    <p:cond delay="0"/>
                                  </p:stCondLst>
                                  <p:childTnLst>
                                    <p:anim calcmode="lin" valueType="num">
                                      <p:cBhvr>
                                        <p:cTn id="17" dur="1000"/>
                                        <p:tgtEl>
                                          <p:spTgt spid="3">
                                            <p:txEl>
                                              <p:pRg st="2" end="2"/>
                                            </p:txEl>
                                          </p:spTgt>
                                        </p:tgtEl>
                                        <p:attrNameLst>
                                          <p:attrName>ppt_w</p:attrName>
                                        </p:attrNameLst>
                                      </p:cBhvr>
                                      <p:tavLst>
                                        <p:tav tm="0">
                                          <p:val>
                                            <p:strVal val="ppt_w"/>
                                          </p:val>
                                        </p:tav>
                                        <p:tav tm="100000">
                                          <p:val>
                                            <p:fltVal val="0"/>
                                          </p:val>
                                        </p:tav>
                                      </p:tavLst>
                                    </p:anim>
                                    <p:anim calcmode="lin" valueType="num">
                                      <p:cBhvr>
                                        <p:cTn id="18" dur="1000"/>
                                        <p:tgtEl>
                                          <p:spTgt spid="3">
                                            <p:txEl>
                                              <p:pRg st="2" end="2"/>
                                            </p:txEl>
                                          </p:spTgt>
                                        </p:tgtEl>
                                        <p:attrNameLst>
                                          <p:attrName>ppt_h</p:attrName>
                                        </p:attrNameLst>
                                      </p:cBhvr>
                                      <p:tavLst>
                                        <p:tav tm="0">
                                          <p:val>
                                            <p:strVal val="ppt_h"/>
                                          </p:val>
                                        </p:tav>
                                        <p:tav tm="100000">
                                          <p:val>
                                            <p:fltVal val="0"/>
                                          </p:val>
                                        </p:tav>
                                      </p:tavLst>
                                    </p:anim>
                                    <p:anim calcmode="lin" valueType="num">
                                      <p:cBhvr>
                                        <p:cTn id="19" dur="1000"/>
                                        <p:tgtEl>
                                          <p:spTgt spid="3">
                                            <p:txEl>
                                              <p:pRg st="2" end="2"/>
                                            </p:txEl>
                                          </p:spTgt>
                                        </p:tgtEl>
                                        <p:attrNameLst>
                                          <p:attrName>style.rotation</p:attrName>
                                        </p:attrNameLst>
                                      </p:cBhvr>
                                      <p:tavLst>
                                        <p:tav tm="0">
                                          <p:val>
                                            <p:fltVal val="0"/>
                                          </p:val>
                                        </p:tav>
                                        <p:tav tm="100000">
                                          <p:val>
                                            <p:fltVal val="90"/>
                                          </p:val>
                                        </p:tav>
                                      </p:tavLst>
                                    </p:anim>
                                    <p:animEffect transition="out" filter="fade">
                                      <p:cBhvr>
                                        <p:cTn id="20" dur="1000"/>
                                        <p:tgtEl>
                                          <p:spTgt spid="3">
                                            <p:txEl>
                                              <p:pRg st="2" end="2"/>
                                            </p:txEl>
                                          </p:spTgt>
                                        </p:tgtEl>
                                      </p:cBhvr>
                                    </p:animEffect>
                                    <p:set>
                                      <p:cBhvr>
                                        <p:cTn id="21" dur="1" fill="hold">
                                          <p:stCondLst>
                                            <p:cond delay="999"/>
                                          </p:stCondLst>
                                        </p:cTn>
                                        <p:tgtEl>
                                          <p:spTgt spid="3">
                                            <p:txEl>
                                              <p:pRg st="2" end="2"/>
                                            </p:txEl>
                                          </p:spTgt>
                                        </p:tgtEl>
                                        <p:attrNameLst>
                                          <p:attrName>style.visibility</p:attrName>
                                        </p:attrNameLst>
                                      </p:cBhvr>
                                      <p:to>
                                        <p:strVal val="hidden"/>
                                      </p:to>
                                    </p:set>
                                  </p:childTnLst>
                                </p:cTn>
                              </p:par>
                              <p:par>
                                <p:cTn id="22" presetID="31" presetClass="exit" presetSubtype="0" fill="hold" nodeType="withEffect">
                                  <p:stCondLst>
                                    <p:cond delay="0"/>
                                  </p:stCondLst>
                                  <p:childTnLst>
                                    <p:anim calcmode="lin" valueType="num">
                                      <p:cBhvr>
                                        <p:cTn id="23" dur="1000"/>
                                        <p:tgtEl>
                                          <p:spTgt spid="3">
                                            <p:txEl>
                                              <p:pRg st="3" end="3"/>
                                            </p:txEl>
                                          </p:spTgt>
                                        </p:tgtEl>
                                        <p:attrNameLst>
                                          <p:attrName>ppt_w</p:attrName>
                                        </p:attrNameLst>
                                      </p:cBhvr>
                                      <p:tavLst>
                                        <p:tav tm="0">
                                          <p:val>
                                            <p:strVal val="ppt_w"/>
                                          </p:val>
                                        </p:tav>
                                        <p:tav tm="100000">
                                          <p:val>
                                            <p:fltVal val="0"/>
                                          </p:val>
                                        </p:tav>
                                      </p:tavLst>
                                    </p:anim>
                                    <p:anim calcmode="lin" valueType="num">
                                      <p:cBhvr>
                                        <p:cTn id="24" dur="1000"/>
                                        <p:tgtEl>
                                          <p:spTgt spid="3">
                                            <p:txEl>
                                              <p:pRg st="3" end="3"/>
                                            </p:txEl>
                                          </p:spTgt>
                                        </p:tgtEl>
                                        <p:attrNameLst>
                                          <p:attrName>ppt_h</p:attrName>
                                        </p:attrNameLst>
                                      </p:cBhvr>
                                      <p:tavLst>
                                        <p:tav tm="0">
                                          <p:val>
                                            <p:strVal val="ppt_h"/>
                                          </p:val>
                                        </p:tav>
                                        <p:tav tm="100000">
                                          <p:val>
                                            <p:fltVal val="0"/>
                                          </p:val>
                                        </p:tav>
                                      </p:tavLst>
                                    </p:anim>
                                    <p:anim calcmode="lin" valueType="num">
                                      <p:cBhvr>
                                        <p:cTn id="25" dur="1000"/>
                                        <p:tgtEl>
                                          <p:spTgt spid="3">
                                            <p:txEl>
                                              <p:pRg st="3" end="3"/>
                                            </p:txEl>
                                          </p:spTgt>
                                        </p:tgtEl>
                                        <p:attrNameLst>
                                          <p:attrName>style.rotation</p:attrName>
                                        </p:attrNameLst>
                                      </p:cBhvr>
                                      <p:tavLst>
                                        <p:tav tm="0">
                                          <p:val>
                                            <p:fltVal val="0"/>
                                          </p:val>
                                        </p:tav>
                                        <p:tav tm="100000">
                                          <p:val>
                                            <p:fltVal val="90"/>
                                          </p:val>
                                        </p:tav>
                                      </p:tavLst>
                                    </p:anim>
                                    <p:animEffect transition="out" filter="fade">
                                      <p:cBhvr>
                                        <p:cTn id="26" dur="1000"/>
                                        <p:tgtEl>
                                          <p:spTgt spid="3">
                                            <p:txEl>
                                              <p:pRg st="3" end="3"/>
                                            </p:txEl>
                                          </p:spTgt>
                                        </p:tgtEl>
                                      </p:cBhvr>
                                    </p:animEffect>
                                    <p:set>
                                      <p:cBhvr>
                                        <p:cTn id="27" dur="1" fill="hold">
                                          <p:stCondLst>
                                            <p:cond delay="999"/>
                                          </p:stCondLst>
                                        </p:cTn>
                                        <p:tgtEl>
                                          <p:spTgt spid="3">
                                            <p:txEl>
                                              <p:pRg st="3" end="3"/>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0F90A-614C-4334-84EE-6D5CA367388A}"/>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40996493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xit" presetSubtype="0" fill="hold" grpId="0" nodeType="clickEffect">
                                  <p:stCondLst>
                                    <p:cond delay="0"/>
                                  </p:stCondLst>
                                  <p:childTnLst>
                                    <p:animEffect transition="out" filter="wipe(down)">
                                      <p:cBhvr>
                                        <p:cTn id="6" dur="180" accel="50000">
                                          <p:stCondLst>
                                            <p:cond delay="1820"/>
                                          </p:stCondLst>
                                        </p:cTn>
                                        <p:tgtEl>
                                          <p:spTgt spid="2"/>
                                        </p:tgtEl>
                                      </p:cBhvr>
                                    </p:animEffect>
                                    <p:anim calcmode="lin" valueType="num">
                                      <p:cBhvr>
                                        <p:cTn id="7" dur="1822" tmFilter="0,0; 0.14,0.31; 0.43,0.73; 0.71,0.91; 1.0,1.0">
                                          <p:stCondLst>
                                            <p:cond delay="0"/>
                                          </p:stCondLst>
                                        </p:cTn>
                                        <p:tgtEl>
                                          <p:spTgt spid="2"/>
                                        </p:tgtEl>
                                        <p:attrNameLst>
                                          <p:attrName>ppt_x</p:attrName>
                                        </p:attrNameLst>
                                      </p:cBhvr>
                                      <p:tavLst>
                                        <p:tav tm="0">
                                          <p:val>
                                            <p:strVal val="ppt_x"/>
                                          </p:val>
                                        </p:tav>
                                        <p:tav tm="100000">
                                          <p:val>
                                            <p:strVal val="#ppt_x+0.25"/>
                                          </p:val>
                                        </p:tav>
                                      </p:tavLst>
                                    </p:anim>
                                    <p:anim calcmode="lin" valueType="num">
                                      <p:cBhvr>
                                        <p:cTn id="8" dur="178">
                                          <p:stCondLst>
                                            <p:cond delay="1822"/>
                                          </p:stCondLst>
                                        </p:cTn>
                                        <p:tgtEl>
                                          <p:spTgt spid="2"/>
                                        </p:tgtEl>
                                        <p:attrNameLst>
                                          <p:attrName>ppt_x</p:attrName>
                                        </p:attrNameLst>
                                      </p:cBhvr>
                                      <p:tavLst>
                                        <p:tav tm="0">
                                          <p:val>
                                            <p:strVal val="ppt_x"/>
                                          </p:val>
                                        </p:tav>
                                        <p:tav tm="100000">
                                          <p:val>
                                            <p:strVal val="ppt_x"/>
                                          </p:val>
                                        </p:tav>
                                      </p:tavLst>
                                    </p:anim>
                                    <p:anim calcmode="lin" valueType="num">
                                      <p:cBhvr>
                                        <p:cTn id="9" dur="664" tmFilter="0.0,0.0;0.25,0.07;0.50,0.2;0.75,0.467;1.0,1.0">
                                          <p:stCondLst>
                                            <p:cond delay="0"/>
                                          </p:stCondLst>
                                        </p:cTn>
                                        <p:tgtEl>
                                          <p:spTgt spid="2"/>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3" dur="180" accel="50000">
                                          <p:stCondLst>
                                            <p:cond delay="1820"/>
                                          </p:stCondLst>
                                        </p:cTn>
                                        <p:tgtEl>
                                          <p:spTgt spid="2"/>
                                        </p:tgtEl>
                                        <p:attrNameLst>
                                          <p:attrName>ppt_y</p:attrName>
                                        </p:attrNameLst>
                                      </p:cBhvr>
                                      <p:tavLst>
                                        <p:tav tm="0">
                                          <p:val>
                                            <p:strVal val="ppt_y"/>
                                          </p:val>
                                        </p:tav>
                                        <p:tav tm="100000">
                                          <p:val>
                                            <p:strVal val="ppt_y+ppt_h"/>
                                          </p:val>
                                        </p:tav>
                                      </p:tavLst>
                                    </p:anim>
                                    <p:animScale>
                                      <p:cBhvr>
                                        <p:cTn id="14" dur="26">
                                          <p:stCondLst>
                                            <p:cond delay="620"/>
                                          </p:stCondLst>
                                        </p:cTn>
                                        <p:tgtEl>
                                          <p:spTgt spid="2"/>
                                        </p:tgtEl>
                                      </p:cBhvr>
                                      <p:to x="100000" y="60000"/>
                                    </p:animScale>
                                    <p:animScale>
                                      <p:cBhvr>
                                        <p:cTn id="15" dur="166" decel="50000">
                                          <p:stCondLst>
                                            <p:cond delay="646"/>
                                          </p:stCondLst>
                                        </p:cTn>
                                        <p:tgtEl>
                                          <p:spTgt spid="2"/>
                                        </p:tgtEl>
                                      </p:cBhvr>
                                      <p:to x="100000" y="100000"/>
                                    </p:animScale>
                                    <p:animScale>
                                      <p:cBhvr>
                                        <p:cTn id="16" dur="26">
                                          <p:stCondLst>
                                            <p:cond delay="1312"/>
                                          </p:stCondLst>
                                        </p:cTn>
                                        <p:tgtEl>
                                          <p:spTgt spid="2"/>
                                        </p:tgtEl>
                                      </p:cBhvr>
                                      <p:to x="100000" y="80000"/>
                                    </p:animScale>
                                    <p:animScale>
                                      <p:cBhvr>
                                        <p:cTn id="17" dur="166" decel="50000">
                                          <p:stCondLst>
                                            <p:cond delay="1338"/>
                                          </p:stCondLst>
                                        </p:cTn>
                                        <p:tgtEl>
                                          <p:spTgt spid="2"/>
                                        </p:tgtEl>
                                      </p:cBhvr>
                                      <p:to x="100000" y="100000"/>
                                    </p:animScale>
                                    <p:animScale>
                                      <p:cBhvr>
                                        <p:cTn id="18" dur="26">
                                          <p:stCondLst>
                                            <p:cond delay="1642"/>
                                          </p:stCondLst>
                                        </p:cTn>
                                        <p:tgtEl>
                                          <p:spTgt spid="2"/>
                                        </p:tgtEl>
                                      </p:cBhvr>
                                      <p:to x="100000" y="90000"/>
                                    </p:animScale>
                                    <p:animScale>
                                      <p:cBhvr>
                                        <p:cTn id="19" dur="166" decel="50000">
                                          <p:stCondLst>
                                            <p:cond delay="1668"/>
                                          </p:stCondLst>
                                        </p:cTn>
                                        <p:tgtEl>
                                          <p:spTgt spid="2"/>
                                        </p:tgtEl>
                                      </p:cBhvr>
                                      <p:to x="100000" y="100000"/>
                                    </p:animScale>
                                    <p:animScale>
                                      <p:cBhvr>
                                        <p:cTn id="20" dur="26">
                                          <p:stCondLst>
                                            <p:cond delay="1808"/>
                                          </p:stCondLst>
                                        </p:cTn>
                                        <p:tgtEl>
                                          <p:spTgt spid="2"/>
                                        </p:tgtEl>
                                      </p:cBhvr>
                                      <p:to x="100000" y="95000"/>
                                    </p:animScale>
                                    <p:animScale>
                                      <p:cBhvr>
                                        <p:cTn id="21" dur="166" decel="50000">
                                          <p:stCondLst>
                                            <p:cond delay="1834"/>
                                          </p:stCondLst>
                                        </p:cTn>
                                        <p:tgtEl>
                                          <p:spTgt spid="2"/>
                                        </p:tgtEl>
                                      </p:cBhvr>
                                      <p:to x="100000" y="100000"/>
                                    </p:animScale>
                                    <p:set>
                                      <p:cBhvr>
                                        <p:cTn id="22" dur="1" fill="hold">
                                          <p:stCondLst>
                                            <p:cond delay="1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123</TotalTime>
  <Words>463</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vt:lpstr>
      <vt:lpstr>PPT ON -NUMBER SYSTEM</vt:lpstr>
      <vt:lpstr> WHAT IS NUMBER SYSTEM</vt:lpstr>
      <vt:lpstr>VARIOUS TYPES OF NUMBER SYSTEM</vt:lpstr>
      <vt:lpstr>Decimal Number System</vt:lpstr>
      <vt:lpstr>Hexadecimal and octal number system</vt:lpstr>
      <vt:lpstr>STEPS OF CONVERSION FROM DECIMAL NUMBER TO BINARY</vt:lpstr>
      <vt:lpstr>CONVERSION FROM BINARY TO DECIMAL NUMBER</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ON-NUMBER SYSTEM</dc:title>
  <dc:creator>Vibhu</dc:creator>
  <cp:lastModifiedBy>Vibhu</cp:lastModifiedBy>
  <cp:revision>13</cp:revision>
  <dcterms:created xsi:type="dcterms:W3CDTF">2020-04-02T09:12:21Z</dcterms:created>
  <dcterms:modified xsi:type="dcterms:W3CDTF">2020-04-08T11:29:49Z</dcterms:modified>
</cp:coreProperties>
</file>