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9" r:id="rId3"/>
    <p:sldId id="256" r:id="rId4"/>
    <p:sldId id="257" r:id="rId5"/>
    <p:sldId id="258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5EF0C-6DC1-473B-A715-3FDE9548B3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BB9B8E-08DA-45CE-B875-E7617EEF6A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CB0DB0-D11F-4112-B1A6-C0C60095F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ED3C5-D9C3-4DD4-997C-893FD0639F0A}" type="datetimeFigureOut">
              <a:rPr lang="en-IN" smtClean="0"/>
              <a:t>19-05-2020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93E5EB-E47E-4BDA-B341-06B2EE99E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2403D7-13D1-4FCB-B225-F57659AC0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2AC3F-537B-4414-B85A-FB97A14138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5385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0C67D-9570-4EA6-B04F-05BE7082F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87B776-4928-40C9-A891-786DC43A2D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BCCC59-6F68-46AD-9FBD-A7EF2BED1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ED3C5-D9C3-4DD4-997C-893FD0639F0A}" type="datetimeFigureOut">
              <a:rPr lang="en-IN" smtClean="0"/>
              <a:t>19-05-2020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268B52-3352-40D0-84D0-9AE950E82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87DA20-8C30-4185-80E6-68273C468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2AC3F-537B-4414-B85A-FB97A14138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6167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AF48A1-FA38-44B6-878E-A791724280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6DD7A1-F0DB-4B9C-878F-53493F7CC2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28E4BA-75D8-4B12-820C-0AE64E171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ED3C5-D9C3-4DD4-997C-893FD0639F0A}" type="datetimeFigureOut">
              <a:rPr lang="en-IN" smtClean="0"/>
              <a:t>19-05-2020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AADD01-1772-4B36-A6E7-6DB37FFBA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296066-E0D5-4A08-9C02-CE91B2F40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2AC3F-537B-4414-B85A-FB97A14138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6054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4A23D-9D22-4B53-9D1C-8A8CFC90E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51F87-CABC-4143-89A4-E2695DE3C3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6755F9-DBEE-4FF7-948E-4575DF7ED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ED3C5-D9C3-4DD4-997C-893FD0639F0A}" type="datetimeFigureOut">
              <a:rPr lang="en-IN" smtClean="0"/>
              <a:t>19-05-2020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68CFBC-7CCE-4664-B623-8AF5A527A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C60825-7E8F-423F-AA1C-B014513D5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2AC3F-537B-4414-B85A-FB97A14138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5711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069D8-7789-4051-AFB6-3F2884D8F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03DDD6-8CCB-4B5A-A649-C54E225F6C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D67A3E-C185-4FE0-8F78-DFA4527BB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ED3C5-D9C3-4DD4-997C-893FD0639F0A}" type="datetimeFigureOut">
              <a:rPr lang="en-IN" smtClean="0"/>
              <a:t>19-05-2020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17315F-C6D6-4763-B149-1B9F973A9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A2FB8E-F9C4-41E4-9EBB-AC45FB4ED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2AC3F-537B-4414-B85A-FB97A14138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5632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3ED7D-3FB2-429A-81CE-75DFCB076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2E2552-38EE-4B57-9CB6-CA504D2FB1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DA2E30-7A15-403B-A2C4-343AA54BDC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134B8A-B89B-4371-9552-936C63CB7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ED3C5-D9C3-4DD4-997C-893FD0639F0A}" type="datetimeFigureOut">
              <a:rPr lang="en-IN" smtClean="0"/>
              <a:t>19-05-2020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6B7170-0D0B-4A59-8451-527E07A06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D4BC08-CC0F-4C12-8407-11FB5F5A7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2AC3F-537B-4414-B85A-FB97A14138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0980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CB096-302C-47F0-A140-30FB1B92E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3A5641-F525-47D4-B593-B91B31BF8E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D50FF1-1FD7-41F1-ABAD-F4DA2F7C78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474F71-4D71-46C1-8DE1-7FD7D42BB6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4E18BA-1D3D-4E6D-B13B-07397DCF17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FF86A8-3375-4EF7-B085-C85D4CF67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ED3C5-D9C3-4DD4-997C-893FD0639F0A}" type="datetimeFigureOut">
              <a:rPr lang="en-IN" smtClean="0"/>
              <a:t>19-05-2020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8D29AA-F00E-4D0F-B32A-EAF292D53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96A220-4BDE-454E-8EB0-92329E65F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2AC3F-537B-4414-B85A-FB97A14138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7758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FE8D4-2184-4F4C-AEB5-9278918A9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C1C0C4-6D82-4677-B70B-B8341234A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ED3C5-D9C3-4DD4-997C-893FD0639F0A}" type="datetimeFigureOut">
              <a:rPr lang="en-IN" smtClean="0"/>
              <a:t>19-05-2020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C28D93-E9CF-41D4-BD3E-8B4B4B31E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815F0C-B07A-4A87-A13D-B1C261BBF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2AC3F-537B-4414-B85A-FB97A14138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7286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0BED1D-FB44-43A3-863F-C10D3C2D1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ED3C5-D9C3-4DD4-997C-893FD0639F0A}" type="datetimeFigureOut">
              <a:rPr lang="en-IN" smtClean="0"/>
              <a:t>19-05-2020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C548A0-535B-4910-BFF4-FDE1E3869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D639DF-DBE2-4684-80C0-5E9E83D9D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2AC3F-537B-4414-B85A-FB97A14138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4107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82F14-2E4A-4B62-9209-763D6F820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981E3-8B1B-47EC-85B1-1D1AD1DEC9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59B9EE-7A4D-48FE-B5A0-FBEEEF8EAA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B7D26-079F-4835-9DAF-2495A2D75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ED3C5-D9C3-4DD4-997C-893FD0639F0A}" type="datetimeFigureOut">
              <a:rPr lang="en-IN" smtClean="0"/>
              <a:t>19-05-2020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1D6193-621C-499A-BE28-3BCA83AC5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4C420D-6371-4AB4-8928-3E2B6178C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2AC3F-537B-4414-B85A-FB97A14138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501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598C8-0F10-42F9-A158-DB45DEEE0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C4760F-B7E3-41E4-8040-73A2D94E58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B78F1E-C1E8-41B4-9EFB-3A01E58A06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5BD4E5-7424-4373-AB47-D90DBA9B8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ED3C5-D9C3-4DD4-997C-893FD0639F0A}" type="datetimeFigureOut">
              <a:rPr lang="en-IN" smtClean="0"/>
              <a:t>19-05-2020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7A7CDC-8B15-4C73-85FE-B359239C2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74BF50-2E43-4053-81B2-6F70BCC4C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2AC3F-537B-4414-B85A-FB97A14138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5285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D0B208-E186-4A7E-8637-30610CAC6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961864-DF03-489A-8B43-E7D3E2EA2C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7657B2-3518-427F-B149-B688F3F958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ED3C5-D9C3-4DD4-997C-893FD0639F0A}" type="datetimeFigureOut">
              <a:rPr lang="en-IN" smtClean="0"/>
              <a:t>19-05-2020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4AC97-5932-4414-97B4-DC11E584EE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4B6-ED97-4209-9175-F4D156D990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92AC3F-537B-4414-B85A-FB97A14138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5562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id.wikipedia.org/wiki/Kesultanan_Delhi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reativecommons.org/licenses/by-sa/3.0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Kublai_Khan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creativecommons.org/licenses/by-sa/3.0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B6EDDB8-E3B2-4EF5-8878-82714D0CD5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805" y="75414"/>
            <a:ext cx="11651530" cy="6558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144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54D70-CD8B-4F6C-BC31-7B45D717B9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109" y="0"/>
            <a:ext cx="12012891" cy="1743075"/>
          </a:xfrm>
        </p:spPr>
        <p:txBody>
          <a:bodyPr>
            <a:normAutofit/>
          </a:bodyPr>
          <a:lstStyle/>
          <a:p>
            <a:r>
              <a:rPr lang="en-US" dirty="0"/>
              <a:t>THE DELHI SULTANS - BEGINNING OF THE LATER MEDIEVAL PERIOD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496BB6-4B25-46E1-9B1C-4155C36A8A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6813F1-D597-426E-B09F-77BC6255D1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56622" y="1743074"/>
            <a:ext cx="11835378" cy="51149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C55263B-5998-4EF1-8696-19EAC84E782F}"/>
              </a:ext>
            </a:extLst>
          </p:cNvPr>
          <p:cNvSpPr txBox="1"/>
          <p:nvPr/>
        </p:nvSpPr>
        <p:spPr>
          <a:xfrm>
            <a:off x="2389695" y="7116763"/>
            <a:ext cx="7620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>
                <a:hlinkClick r:id="rId3" tooltip="https://id.wikipedia.org/wiki/Kesultanan_Delhi"/>
              </a:rPr>
              <a:t>This Photo</a:t>
            </a:r>
            <a:r>
              <a:rPr lang="en-IN" sz="900"/>
              <a:t> by Unknown Author is licensed under </a:t>
            </a:r>
            <a:r>
              <a:rPr lang="en-IN" sz="900">
                <a:hlinkClick r:id="rId4" tooltip="https://creativecommons.org/licenses/by-sa/3.0/"/>
              </a:rPr>
              <a:t>CC BY-SA</a:t>
            </a:r>
            <a:endParaRPr lang="en-IN" sz="900"/>
          </a:p>
        </p:txBody>
      </p:sp>
    </p:spTree>
    <p:extLst>
      <p:ext uri="{BB962C8B-B14F-4D97-AF65-F5344CB8AC3E}">
        <p14:creationId xmlns:p14="http://schemas.microsoft.com/office/powerpoint/2010/main" val="3206334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F4C26-F140-40AD-802B-325B2AA449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8791" y="169682"/>
            <a:ext cx="11576115" cy="1655763"/>
          </a:xfrm>
        </p:spPr>
        <p:txBody>
          <a:bodyPr>
            <a:normAutofit fontScale="90000"/>
          </a:bodyPr>
          <a:lstStyle/>
          <a:p>
            <a:r>
              <a:rPr lang="en-US" dirty="0"/>
              <a:t>HISTORY OF DELHI – HOW DELHI CAME INTO PROMINENCE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7B4753-0F2F-42C4-8518-469CD82FF4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4779" y="1835870"/>
            <a:ext cx="11434714" cy="4772319"/>
          </a:xfrm>
        </p:spPr>
        <p:txBody>
          <a:bodyPr>
            <a:normAutofit/>
          </a:bodyPr>
          <a:lstStyle/>
          <a:p>
            <a:r>
              <a:rPr lang="en-US" dirty="0"/>
              <a:t>  </a:t>
            </a:r>
            <a:r>
              <a:rPr lang="en-US" sz="2800" dirty="0">
                <a:solidFill>
                  <a:srgbClr val="FF0000"/>
                </a:solidFill>
              </a:rPr>
              <a:t>1.Delhi first became the capital of a kingdom under the </a:t>
            </a:r>
            <a:r>
              <a:rPr lang="en-US" sz="2800" dirty="0" err="1">
                <a:solidFill>
                  <a:srgbClr val="FF0000"/>
                </a:solidFill>
              </a:rPr>
              <a:t>Tomara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Rajputs</a:t>
            </a:r>
            <a:r>
              <a:rPr lang="en-US" sz="2800" dirty="0">
                <a:solidFill>
                  <a:srgbClr val="FF0000"/>
                </a:solidFill>
              </a:rPr>
              <a:t>, who were defeated in the middle of the twelfth century by </a:t>
            </a:r>
            <a:r>
              <a:rPr lang="en-US" sz="2800" dirty="0" err="1">
                <a:solidFill>
                  <a:srgbClr val="FF0000"/>
                </a:solidFill>
              </a:rPr>
              <a:t>theChauhans</a:t>
            </a:r>
            <a:r>
              <a:rPr lang="en-US" sz="2800" dirty="0">
                <a:solidFill>
                  <a:srgbClr val="FF0000"/>
                </a:solidFill>
              </a:rPr>
              <a:t>(also referred to as </a:t>
            </a:r>
            <a:r>
              <a:rPr lang="en-US" sz="2800" dirty="0" err="1">
                <a:solidFill>
                  <a:srgbClr val="FF0000"/>
                </a:solidFill>
              </a:rPr>
              <a:t>Chahamanas</a:t>
            </a:r>
            <a:r>
              <a:rPr lang="en-US" sz="2800" dirty="0">
                <a:solidFill>
                  <a:srgbClr val="FF0000"/>
                </a:solidFill>
              </a:rPr>
              <a:t>) of Ajmer.</a:t>
            </a:r>
          </a:p>
          <a:p>
            <a:r>
              <a:rPr lang="en-US" sz="2800" dirty="0">
                <a:solidFill>
                  <a:srgbClr val="FF0000"/>
                </a:solidFill>
              </a:rPr>
              <a:t>2. It was under the </a:t>
            </a:r>
            <a:r>
              <a:rPr lang="en-US" sz="2800" dirty="0" err="1">
                <a:solidFill>
                  <a:srgbClr val="FF0000"/>
                </a:solidFill>
              </a:rPr>
              <a:t>Tomaras</a:t>
            </a:r>
            <a:r>
              <a:rPr lang="en-US" sz="2800" dirty="0">
                <a:solidFill>
                  <a:srgbClr val="FF0000"/>
                </a:solidFill>
              </a:rPr>
              <a:t> and </a:t>
            </a:r>
            <a:r>
              <a:rPr lang="en-US" sz="2800" dirty="0" err="1">
                <a:solidFill>
                  <a:srgbClr val="FF0000"/>
                </a:solidFill>
              </a:rPr>
              <a:t>Chauhans</a:t>
            </a:r>
            <a:r>
              <a:rPr lang="en-US" sz="2800" dirty="0">
                <a:solidFill>
                  <a:srgbClr val="FF0000"/>
                </a:solidFill>
              </a:rPr>
              <a:t> that Delhi became an important commercial </a:t>
            </a:r>
            <a:r>
              <a:rPr lang="en-US" sz="2800" dirty="0" err="1">
                <a:solidFill>
                  <a:srgbClr val="FF0000"/>
                </a:solidFill>
              </a:rPr>
              <a:t>centre</a:t>
            </a:r>
            <a:r>
              <a:rPr lang="en-US" sz="2800" dirty="0">
                <a:solidFill>
                  <a:srgbClr val="FF0000"/>
                </a:solidFill>
              </a:rPr>
              <a:t>.</a:t>
            </a:r>
          </a:p>
          <a:p>
            <a:r>
              <a:rPr lang="en-US" sz="2800" dirty="0">
                <a:solidFill>
                  <a:srgbClr val="FF0000"/>
                </a:solidFill>
              </a:rPr>
              <a:t>3.Coins minted here, called </a:t>
            </a:r>
            <a:r>
              <a:rPr lang="en-US" sz="2800" dirty="0" err="1">
                <a:solidFill>
                  <a:srgbClr val="FF0000"/>
                </a:solidFill>
              </a:rPr>
              <a:t>dehliwal</a:t>
            </a:r>
            <a:r>
              <a:rPr lang="en-US" sz="2800" dirty="0">
                <a:solidFill>
                  <a:srgbClr val="FF0000"/>
                </a:solidFill>
              </a:rPr>
              <a:t>, had a wide circulation.</a:t>
            </a:r>
          </a:p>
          <a:p>
            <a:r>
              <a:rPr lang="en-US" sz="2800" dirty="0">
                <a:solidFill>
                  <a:srgbClr val="FF0000"/>
                </a:solidFill>
              </a:rPr>
              <a:t>4. The transformation of Delhi into a capital that controlled vast areas</a:t>
            </a:r>
          </a:p>
          <a:p>
            <a:r>
              <a:rPr lang="en-US" sz="2800" dirty="0">
                <a:solidFill>
                  <a:srgbClr val="FF0000"/>
                </a:solidFill>
              </a:rPr>
              <a:t>of the subcontinent started with the foundation of the </a:t>
            </a:r>
            <a:r>
              <a:rPr lang="en-US" sz="2800" dirty="0" err="1">
                <a:solidFill>
                  <a:srgbClr val="FF0000"/>
                </a:solidFill>
              </a:rPr>
              <a:t>DelhiSultanate</a:t>
            </a:r>
            <a:r>
              <a:rPr lang="en-US" sz="2800" dirty="0">
                <a:solidFill>
                  <a:srgbClr val="FF0000"/>
                </a:solidFill>
              </a:rPr>
              <a:t> in the beginning of the thirteenth century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5089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043E7-6EE9-4F57-86EB-778C3E86F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4689"/>
          </a:xfrm>
        </p:spPr>
        <p:txBody>
          <a:bodyPr>
            <a:normAutofit fontScale="90000"/>
          </a:bodyPr>
          <a:lstStyle/>
          <a:p>
            <a:r>
              <a:rPr lang="en-US" dirty="0"/>
              <a:t>THE RULERS OF DELHI 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057D634-9FFA-4F4D-B35F-6B937A0DFC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082" y="1055801"/>
            <a:ext cx="9841584" cy="5921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143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92E44-EDBD-4890-BC2F-E961F8A1B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8226" y="296944"/>
            <a:ext cx="4930219" cy="530225"/>
          </a:xfrm>
        </p:spPr>
        <p:txBody>
          <a:bodyPr>
            <a:normAutofit fontScale="90000"/>
          </a:bodyPr>
          <a:lstStyle/>
          <a:p>
            <a:r>
              <a:rPr lang="en-US" dirty="0"/>
              <a:t>TWARIKH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3909611-3AD7-45D1-A880-2611BFEF84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458121" y="537328"/>
            <a:ext cx="5778630" cy="5712643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EE477A-7C19-4ACF-B8A5-4903CE13AB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97964" y="688157"/>
            <a:ext cx="4574062" cy="6061435"/>
          </a:xfrm>
        </p:spPr>
        <p:txBody>
          <a:bodyPr>
            <a:normAutofit fontScale="55000" lnSpcReduction="20000"/>
          </a:bodyPr>
          <a:lstStyle/>
          <a:p>
            <a:r>
              <a:rPr lang="en-US" sz="3800" dirty="0">
                <a:solidFill>
                  <a:srgbClr val="FF0000"/>
                </a:solidFill>
              </a:rPr>
              <a:t>Although inscriptions, coins and architecture provide</a:t>
            </a:r>
          </a:p>
          <a:p>
            <a:r>
              <a:rPr lang="en-US" sz="3800" dirty="0">
                <a:solidFill>
                  <a:srgbClr val="FF0000"/>
                </a:solidFill>
              </a:rPr>
              <a:t>a lot of information, especially valuable are “histories” </a:t>
            </a:r>
            <a:r>
              <a:rPr lang="en-US" sz="3800" dirty="0" err="1">
                <a:solidFill>
                  <a:srgbClr val="FF0000"/>
                </a:solidFill>
              </a:rPr>
              <a:t>tarikh</a:t>
            </a:r>
            <a:r>
              <a:rPr lang="en-US" sz="3800" dirty="0">
                <a:solidFill>
                  <a:srgbClr val="FF0000"/>
                </a:solidFill>
              </a:rPr>
              <a:t> (singular) / </a:t>
            </a:r>
            <a:r>
              <a:rPr lang="en-US" sz="3800" dirty="0" err="1">
                <a:solidFill>
                  <a:srgbClr val="FF0000"/>
                </a:solidFill>
              </a:rPr>
              <a:t>tawarikh</a:t>
            </a:r>
            <a:r>
              <a:rPr lang="en-US" sz="3800" dirty="0">
                <a:solidFill>
                  <a:srgbClr val="FF0000"/>
                </a:solidFill>
              </a:rPr>
              <a:t> (plural), written in Persian,</a:t>
            </a:r>
          </a:p>
          <a:p>
            <a:pPr marL="457200" indent="-457200">
              <a:buAutoNum type="arabicParenBoth"/>
            </a:pPr>
            <a:r>
              <a:rPr lang="en-US" sz="3800" dirty="0">
                <a:solidFill>
                  <a:srgbClr val="FF0000"/>
                </a:solidFill>
              </a:rPr>
              <a:t>The authors of </a:t>
            </a:r>
            <a:r>
              <a:rPr lang="en-US" sz="3800" dirty="0" err="1">
                <a:solidFill>
                  <a:srgbClr val="FF0000"/>
                </a:solidFill>
              </a:rPr>
              <a:t>tawarikh</a:t>
            </a:r>
            <a:r>
              <a:rPr lang="en-US" sz="3800" dirty="0">
                <a:solidFill>
                  <a:srgbClr val="FF0000"/>
                </a:solidFill>
              </a:rPr>
              <a:t> lived in cities (mainly Delhi) and hardly ever in villages.</a:t>
            </a:r>
          </a:p>
          <a:p>
            <a:r>
              <a:rPr lang="en-US" sz="3800" dirty="0">
                <a:solidFill>
                  <a:srgbClr val="FF0000"/>
                </a:solidFill>
              </a:rPr>
              <a:t> (2) They often wrote their histories</a:t>
            </a:r>
          </a:p>
          <a:p>
            <a:r>
              <a:rPr lang="en-US" sz="3800" dirty="0">
                <a:solidFill>
                  <a:srgbClr val="FF0000"/>
                </a:solidFill>
              </a:rPr>
              <a:t>for Sultans in the hope of rich rewards.</a:t>
            </a:r>
          </a:p>
          <a:p>
            <a:r>
              <a:rPr lang="en-US" sz="3800" dirty="0">
                <a:solidFill>
                  <a:srgbClr val="FF0000"/>
                </a:solidFill>
              </a:rPr>
              <a:t> (3) These authors advised rulers on the need to preserve an “ideal” social</a:t>
            </a:r>
          </a:p>
          <a:p>
            <a:r>
              <a:rPr lang="en-US" sz="3800" dirty="0">
                <a:solidFill>
                  <a:srgbClr val="FF0000"/>
                </a:solidFill>
              </a:rPr>
              <a:t>order based on birthright and  gender distinctions. </a:t>
            </a:r>
          </a:p>
          <a:p>
            <a:r>
              <a:rPr lang="en-US" sz="3800" dirty="0">
                <a:solidFill>
                  <a:srgbClr val="FF0000"/>
                </a:solidFill>
              </a:rPr>
              <a:t>(4) The authors of </a:t>
            </a:r>
            <a:r>
              <a:rPr lang="en-US" sz="3800" dirty="0" err="1">
                <a:solidFill>
                  <a:srgbClr val="FF0000"/>
                </a:solidFill>
              </a:rPr>
              <a:t>tawarikh</a:t>
            </a:r>
            <a:r>
              <a:rPr lang="en-US" sz="3800" dirty="0">
                <a:solidFill>
                  <a:srgbClr val="FF0000"/>
                </a:solidFill>
              </a:rPr>
              <a:t> were learned men: secretaries, administrators, poets and courtiers, who both recounted events and advised rulers on governance, </a:t>
            </a:r>
            <a:r>
              <a:rPr lang="en-US" sz="3800" dirty="0" err="1">
                <a:solidFill>
                  <a:srgbClr val="FF0000"/>
                </a:solidFill>
              </a:rPr>
              <a:t>emphasising</a:t>
            </a:r>
            <a:r>
              <a:rPr lang="en-US" sz="3800" dirty="0">
                <a:solidFill>
                  <a:srgbClr val="FF0000"/>
                </a:solidFill>
              </a:rPr>
              <a:t> the importance of just rule.</a:t>
            </a:r>
          </a:p>
          <a:p>
            <a:endParaRPr lang="en-US" sz="2100" dirty="0">
              <a:solidFill>
                <a:srgbClr val="FF0000"/>
              </a:solidFill>
            </a:endParaRPr>
          </a:p>
          <a:p>
            <a:r>
              <a:rPr lang="en-US" sz="2100" dirty="0">
                <a:solidFill>
                  <a:srgbClr val="FF0000"/>
                </a:solidFill>
              </a:rPr>
              <a:t> </a:t>
            </a:r>
          </a:p>
          <a:p>
            <a:endParaRPr lang="en-US" sz="2100" dirty="0">
              <a:solidFill>
                <a:srgbClr val="FF0000"/>
              </a:solidFill>
            </a:endParaRPr>
          </a:p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0A4523-3026-4758-AACD-DCF0C6254BDD}"/>
              </a:ext>
            </a:extLst>
          </p:cNvPr>
          <p:cNvSpPr txBox="1"/>
          <p:nvPr/>
        </p:nvSpPr>
        <p:spPr>
          <a:xfrm>
            <a:off x="7492048" y="4635817"/>
            <a:ext cx="155448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>
                <a:hlinkClick r:id="rId3" tooltip="https://en.wikipedia.org/wiki/Kublai_Khan"/>
              </a:rPr>
              <a:t>This Photo</a:t>
            </a:r>
            <a:r>
              <a:rPr lang="en-IN" sz="900" dirty="0"/>
              <a:t> by Unknown Author is </a:t>
            </a:r>
            <a:r>
              <a:rPr lang="en-IN" sz="900" dirty="0" err="1"/>
              <a:t>licened</a:t>
            </a:r>
            <a:r>
              <a:rPr lang="en-IN" sz="900" dirty="0"/>
              <a:t> under </a:t>
            </a:r>
            <a:r>
              <a:rPr lang="en-IN" sz="900" dirty="0">
                <a:hlinkClick r:id="rId4" tooltip="https://creativecommons.org/licenses/by-sa/3.0/"/>
              </a:rPr>
              <a:t>CC BY-SA</a:t>
            </a:r>
            <a:endParaRPr lang="en-IN" sz="900" dirty="0"/>
          </a:p>
        </p:txBody>
      </p:sp>
    </p:spTree>
    <p:extLst>
      <p:ext uri="{BB962C8B-B14F-4D97-AF65-F5344CB8AC3E}">
        <p14:creationId xmlns:p14="http://schemas.microsoft.com/office/powerpoint/2010/main" val="739979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15E5C2C-A0BF-4B22-BE32-6ECDAC91D7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5722070" cy="696640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B118594-C079-4DD9-BB41-37109AE270B2}"/>
              </a:ext>
            </a:extLst>
          </p:cNvPr>
          <p:cNvSpPr txBox="1"/>
          <p:nvPr/>
        </p:nvSpPr>
        <p:spPr>
          <a:xfrm>
            <a:off x="6096000" y="1187777"/>
            <a:ext cx="201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70F625-82F7-43C7-B9E6-E6E787BC4A50}"/>
              </a:ext>
            </a:extLst>
          </p:cNvPr>
          <p:cNvSpPr txBox="1"/>
          <p:nvPr/>
        </p:nvSpPr>
        <p:spPr>
          <a:xfrm>
            <a:off x="5872899" y="301658"/>
            <a:ext cx="6231117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dirty="0">
                <a:solidFill>
                  <a:srgbClr val="0070C0"/>
                </a:solidFill>
              </a:rPr>
              <a:t>In the early part of the </a:t>
            </a:r>
            <a:r>
              <a:rPr lang="en-US" sz="2400" dirty="0" err="1">
                <a:solidFill>
                  <a:srgbClr val="0070C0"/>
                </a:solidFill>
              </a:rPr>
              <a:t>Sultunate</a:t>
            </a:r>
            <a:r>
              <a:rPr lang="en-US" sz="2400" dirty="0">
                <a:solidFill>
                  <a:srgbClr val="0070C0"/>
                </a:solidFill>
              </a:rPr>
              <a:t> period, the Sultans controlled only small and heavily fortified GARRISON TOWNS.</a:t>
            </a:r>
          </a:p>
          <a:p>
            <a:pPr marL="457200" indent="-457200">
              <a:buAutoNum type="arabicPeriod"/>
            </a:pPr>
            <a:r>
              <a:rPr lang="en-US" sz="2400" dirty="0">
                <a:solidFill>
                  <a:srgbClr val="FF0000"/>
                </a:solidFill>
              </a:rPr>
              <a:t>Garrison towns </a:t>
            </a:r>
            <a:r>
              <a:rPr lang="en-US" sz="2400" dirty="0">
                <a:solidFill>
                  <a:srgbClr val="0070C0"/>
                </a:solidFill>
              </a:rPr>
              <a:t>were fortified settlement, with soldiers.</a:t>
            </a:r>
          </a:p>
          <a:p>
            <a:pPr marL="457200" indent="-457200">
              <a:buAutoNum type="arabicPeriod"/>
            </a:pPr>
            <a:r>
              <a:rPr lang="en-US" sz="2400" dirty="0">
                <a:solidFill>
                  <a:srgbClr val="0070C0"/>
                </a:solidFill>
              </a:rPr>
              <a:t>The first set of campaigns along the “internal </a:t>
            </a:r>
            <a:r>
              <a:rPr lang="en-US" sz="2400" dirty="0" err="1">
                <a:solidFill>
                  <a:srgbClr val="0070C0"/>
                </a:solidFill>
              </a:rPr>
              <a:t>frontier”of</a:t>
            </a:r>
            <a:r>
              <a:rPr lang="en-US" sz="2400" dirty="0">
                <a:solidFill>
                  <a:srgbClr val="0070C0"/>
                </a:solidFill>
              </a:rPr>
              <a:t> the Sultanate aimed at  consolidating the hinterlands of the garrison towns.</a:t>
            </a:r>
          </a:p>
          <a:p>
            <a:pPr marL="457200" indent="-457200">
              <a:buAutoNum type="arabicPeriod"/>
            </a:pPr>
            <a:r>
              <a:rPr lang="en-US" sz="2400" dirty="0" err="1">
                <a:solidFill>
                  <a:srgbClr val="FF0000"/>
                </a:solidFill>
              </a:rPr>
              <a:t>Hinterlandns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>
                <a:solidFill>
                  <a:srgbClr val="0070C0"/>
                </a:solidFill>
              </a:rPr>
              <a:t>are The lands adjacent to a city or port that supply it with goods and services. </a:t>
            </a:r>
          </a:p>
          <a:p>
            <a:pPr marL="457200" indent="-457200">
              <a:buAutoNum type="arabicPeriod"/>
            </a:pPr>
            <a:r>
              <a:rPr lang="en-US" sz="2400" dirty="0">
                <a:solidFill>
                  <a:srgbClr val="0070C0"/>
                </a:solidFill>
              </a:rPr>
              <a:t>During these campaigns </a:t>
            </a:r>
            <a:r>
              <a:rPr lang="en-US" sz="2400" dirty="0" err="1">
                <a:solidFill>
                  <a:srgbClr val="0070C0"/>
                </a:solidFill>
              </a:rPr>
              <a:t>forestswere</a:t>
            </a:r>
            <a:r>
              <a:rPr lang="en-US" sz="2400" dirty="0">
                <a:solidFill>
                  <a:srgbClr val="0070C0"/>
                </a:solidFill>
              </a:rPr>
              <a:t> cleared in the Ganga-Yamuna doab and hunter gatherers and pastoralists expelled from their habitat.</a:t>
            </a:r>
          </a:p>
          <a:p>
            <a:pPr marL="457200" indent="-457200">
              <a:buAutoNum type="arabicPeriod"/>
            </a:pPr>
            <a:r>
              <a:rPr lang="en-US" sz="2400" dirty="0">
                <a:solidFill>
                  <a:srgbClr val="0070C0"/>
                </a:solidFill>
              </a:rPr>
              <a:t>These lands were given to peasants and agriculture was encouraged</a:t>
            </a:r>
          </a:p>
          <a:p>
            <a:pPr marL="457200" indent="-457200">
              <a:buAutoNum type="arabicPeriod"/>
            </a:pPr>
            <a:endParaRPr lang="en-US" sz="2400" dirty="0">
              <a:solidFill>
                <a:srgbClr val="0070C0"/>
              </a:solidFill>
            </a:endParaRPr>
          </a:p>
          <a:p>
            <a:pPr marL="457200" indent="-457200">
              <a:buAutoNum type="arabicPeriod"/>
            </a:pPr>
            <a:endParaRPr lang="en-IN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96842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E3E198-4FB1-42F6-97C5-FFBB88879154}"/>
              </a:ext>
            </a:extLst>
          </p:cNvPr>
          <p:cNvSpPr txBox="1"/>
          <p:nvPr/>
        </p:nvSpPr>
        <p:spPr>
          <a:xfrm>
            <a:off x="339365" y="414779"/>
            <a:ext cx="11538408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THE SECOND PHASE OF EXPANSION OF THE SULTUNATE</a:t>
            </a:r>
          </a:p>
          <a:p>
            <a:endParaRPr lang="en-US" sz="3200" dirty="0"/>
          </a:p>
          <a:p>
            <a:endParaRPr lang="en-US" sz="3200" dirty="0"/>
          </a:p>
          <a:p>
            <a:r>
              <a:rPr lang="en-US" sz="3200" dirty="0"/>
              <a:t>1.The second expansion occurred along the “external</a:t>
            </a:r>
          </a:p>
          <a:p>
            <a:r>
              <a:rPr lang="en-US" sz="3200" dirty="0"/>
              <a:t>frontier” of the Sultanate. </a:t>
            </a:r>
          </a:p>
          <a:p>
            <a:r>
              <a:rPr lang="en-US" sz="3200" dirty="0"/>
              <a:t>2.Military expeditions into southern India started during the reign of </a:t>
            </a:r>
            <a:r>
              <a:rPr lang="en-US" sz="3200" dirty="0" err="1"/>
              <a:t>Alauddin</a:t>
            </a:r>
            <a:r>
              <a:rPr lang="en-US" sz="3200" dirty="0"/>
              <a:t> </a:t>
            </a:r>
            <a:r>
              <a:rPr lang="en-US" sz="3200" dirty="0" err="1"/>
              <a:t>Khalji</a:t>
            </a:r>
            <a:r>
              <a:rPr lang="en-US" sz="3200" dirty="0"/>
              <a:t> (see Map 3) and culminated with Muhammad</a:t>
            </a:r>
          </a:p>
          <a:p>
            <a:r>
              <a:rPr lang="en-US" sz="3200" dirty="0"/>
              <a:t>Tughluq.</a:t>
            </a:r>
          </a:p>
          <a:p>
            <a:r>
              <a:rPr lang="en-US" sz="3200" dirty="0"/>
              <a:t>3. In their campaigns, Sultanate armies captured elephants, horses and slaves and carried away precious metals.</a:t>
            </a:r>
          </a:p>
          <a:p>
            <a:r>
              <a:rPr lang="en-US" sz="3200" dirty="0"/>
              <a:t>4.By the end of Muhammad Tughluq’s reign, the armies of the</a:t>
            </a:r>
          </a:p>
          <a:p>
            <a:r>
              <a:rPr lang="en-US" sz="3200" dirty="0"/>
              <a:t>Delhi Sultanate had marched across a large part of the</a:t>
            </a:r>
          </a:p>
          <a:p>
            <a:r>
              <a:rPr lang="en-US" sz="3200" dirty="0"/>
              <a:t>subcontinent.</a:t>
            </a:r>
          </a:p>
        </p:txBody>
      </p:sp>
    </p:spTree>
    <p:extLst>
      <p:ext uri="{BB962C8B-B14F-4D97-AF65-F5344CB8AC3E}">
        <p14:creationId xmlns:p14="http://schemas.microsoft.com/office/powerpoint/2010/main" val="7333036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468</Words>
  <Application>Microsoft Office PowerPoint</Application>
  <PresentationFormat>Widescreen</PresentationFormat>
  <Paragraphs>38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THE DELHI SULTANS - BEGINNING OF THE LATER MEDIEVAL PERIOD</vt:lpstr>
      <vt:lpstr>HISTORY OF DELHI – HOW DELHI CAME INTO PROMINENCE</vt:lpstr>
      <vt:lpstr>THE RULERS OF DELHI </vt:lpstr>
      <vt:lpstr>TWARIKH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HISTORY OF DELHI – HOW DELHI CAME INTO PROMINENCE</dc:title>
  <dc:creator>Luna Das</dc:creator>
  <cp:lastModifiedBy>Luna Das</cp:lastModifiedBy>
  <cp:revision>13</cp:revision>
  <dcterms:created xsi:type="dcterms:W3CDTF">2020-05-18T16:31:26Z</dcterms:created>
  <dcterms:modified xsi:type="dcterms:W3CDTF">2020-05-19T16:02:13Z</dcterms:modified>
</cp:coreProperties>
</file>